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4" r:id="rId46"/>
    <p:sldId id="301" r:id="rId47"/>
    <p:sldId id="302" r:id="rId48"/>
    <p:sldId id="303" r:id="rId49"/>
    <p:sldId id="299" r:id="rId50"/>
  </p:sldIdLst>
  <p:sldSz cx="9144000" cy="5143500" type="screen16x9"/>
  <p:notesSz cx="6858000" cy="9144000"/>
  <p:embeddedFontLst>
    <p:embeddedFont>
      <p:font typeface="Bookman Old Style" panose="02050604050505020204" pitchFamily="18" charset="0"/>
      <p:regular r:id="rId52"/>
      <p:bold r:id="rId53"/>
      <p:italic r:id="rId54"/>
      <p:boldItalic r:id="rId55"/>
    </p:embeddedFont>
    <p:embeddedFont>
      <p:font typeface="Georgia" panose="02040502050405020303" pitchFamily="18" charset="0"/>
      <p:regular r:id="rId56"/>
      <p:bold r:id="rId57"/>
      <p:italic r:id="rId58"/>
      <p:boldItalic r:id="rId59"/>
    </p:embeddedFont>
    <p:embeddedFont>
      <p:font typeface="Raleway" pitchFamily="2" charset="0"/>
      <p:regular r:id="rId60"/>
      <p:bold r:id="rId61"/>
      <p:italic r:id="rId62"/>
      <p:boldItalic r:id="rId63"/>
    </p:embeddedFont>
    <p:embeddedFont>
      <p:font typeface="Source Sans Pro" panose="020B050303040302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0c717114c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e0c717114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0c717114c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0c717114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0c717114c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0c717114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0c717114c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0c717114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0c717114c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0c717114c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0c717114c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0c717114c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0c717114c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0c717114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0c717114c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0c717114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0c717114c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0c717114c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0c717114c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0c717114c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0c717114c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0c717114c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0c717114c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0c717114c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0c717114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0c717114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0c717114c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0c717114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0c717114c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0c717114c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0c717114c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0c717114c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0c717114c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0c717114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0c717114c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0c717114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0c717114c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0c717114c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c717114c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c717114c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0c717114c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0c717114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0c717114c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0c717114c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0c717114c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0c717114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0c717114c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0c717114c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0c717114c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0c717114c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0c717114c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0c717114c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0c717114c_1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0c717114c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e0c717114c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0c717114c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e0c717114c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e0c717114c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0c717114c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e0c717114c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0c717114c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0c717114c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0c717114c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0c717114c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0c717114c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0c717114c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0c717114c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0c717114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0c717114c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e0c717114c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0c717114c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e0c717114c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0c717114c_1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0c717114c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0c717114c_1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0c717114c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e0c717114c_1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e0c717114c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0c717114c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0c717114c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0c717114c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0c717114c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0c717114c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0c717114c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0c717114c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0c717114c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0c717114c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0c717114c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apache-hiv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geeksforgeeks.org/hadoop-an-introduct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introduction-to-apache-pi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0150" y="1098150"/>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5000"/>
              <a:t>HIVE</a:t>
            </a:r>
            <a:endParaRPr sz="5000"/>
          </a:p>
        </p:txBody>
      </p:sp>
      <p:pic>
        <p:nvPicPr>
          <p:cNvPr id="59" name="Google Shape;59;p13"/>
          <p:cNvPicPr preferRelativeResize="0"/>
          <p:nvPr/>
        </p:nvPicPr>
        <p:blipFill>
          <a:blip r:embed="rId3">
            <a:alphaModFix/>
          </a:blip>
          <a:stretch>
            <a:fillRect/>
          </a:stretch>
        </p:blipFill>
        <p:spPr>
          <a:xfrm>
            <a:off x="6659250" y="332100"/>
            <a:ext cx="2257425" cy="202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Literals</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following literals are used in Hive:</a:t>
            </a: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Floating Point Type</a:t>
            </a:r>
            <a:endParaRPr sz="1500" b="1">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Floating point types are nothing but numbers with decimal points. </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Generally, this type of data is composed of DOUBLE data type.</a:t>
            </a: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Decimal Type</a:t>
            </a:r>
            <a:endParaRPr sz="1500" b="1">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Decimal type data is nothing but floating point value with higher range than DOUBLE data type.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range of decimal type is approximately -10</a:t>
            </a:r>
            <a:r>
              <a:rPr lang="en-GB" sz="1500">
                <a:solidFill>
                  <a:schemeClr val="dk2"/>
                </a:solidFill>
                <a:latin typeface="Bookman Old Style"/>
                <a:ea typeface="Bookman Old Style"/>
                <a:cs typeface="Bookman Old Style"/>
                <a:sym typeface="Bookman Old Style"/>
              </a:rPr>
              <a:t>-308</a:t>
            </a:r>
            <a:r>
              <a:rPr lang="en-GB" sz="1500">
                <a:solidFill>
                  <a:schemeClr val="dk2"/>
                </a:solidFill>
                <a:highlight>
                  <a:srgbClr val="FFFFFF"/>
                </a:highlight>
                <a:latin typeface="Bookman Old Style"/>
                <a:ea typeface="Bookman Old Style"/>
                <a:cs typeface="Bookman Old Style"/>
                <a:sym typeface="Bookman Old Style"/>
              </a:rPr>
              <a:t> to 10</a:t>
            </a:r>
            <a:r>
              <a:rPr lang="en-GB" sz="1500">
                <a:solidFill>
                  <a:schemeClr val="dk2"/>
                </a:solidFill>
                <a:latin typeface="Bookman Old Style"/>
                <a:ea typeface="Bookman Old Style"/>
                <a:cs typeface="Bookman Old Style"/>
                <a:sym typeface="Bookman Old Style"/>
              </a:rPr>
              <a:t>308</a:t>
            </a:r>
            <a:r>
              <a:rPr lang="en-GB" sz="1500">
                <a:solidFill>
                  <a:schemeClr val="dk2"/>
                </a:solidFill>
                <a:highlight>
                  <a:srgbClr val="FFFFFF"/>
                </a:highlight>
                <a:latin typeface="Bookman Old Style"/>
                <a:ea typeface="Bookman Old Style"/>
                <a:cs typeface="Bookman Old Style"/>
                <a:sym typeface="Bookman Old Style"/>
              </a:rPr>
              <a:t>.</a:t>
            </a: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237325"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Values</a:t>
            </a:r>
            <a:endParaRPr/>
          </a:p>
        </p:txBody>
      </p:sp>
      <p:sp>
        <p:nvSpPr>
          <p:cNvPr id="118" name="Google Shape;118;p23"/>
          <p:cNvSpPr txBox="1">
            <a:spLocks noGrp="1"/>
          </p:cNvSpPr>
          <p:nvPr>
            <p:ph type="body" idx="1"/>
          </p:nvPr>
        </p:nvSpPr>
        <p:spPr>
          <a:xfrm>
            <a:off x="311700" y="1152475"/>
            <a:ext cx="8520600" cy="623400"/>
          </a:xfrm>
          <a:prstGeom prst="rect">
            <a:avLst/>
          </a:prstGeom>
        </p:spPr>
        <p:txBody>
          <a:bodyPr spcFirstLastPara="1" wrap="square" lIns="91425" tIns="91425" rIns="91425" bIns="91425" anchor="t" anchorCtr="0">
            <a:noAutofit/>
          </a:bodyPr>
          <a:lstStyle/>
          <a:p>
            <a:pPr marL="457200" marR="0" lvl="0" indent="-323850" algn="l" rtl="0">
              <a:lnSpc>
                <a:spcPct val="150000"/>
              </a:lnSpc>
              <a:spcBef>
                <a:spcPts val="1000"/>
              </a:spcBef>
              <a:spcAft>
                <a:spcPts val="1200"/>
              </a:spcAft>
              <a:buClr>
                <a:schemeClr val="dk2"/>
              </a:buClr>
              <a:buSzPts val="1500"/>
              <a:buFont typeface="Bookman Old Style"/>
              <a:buChar char="●"/>
            </a:pPr>
            <a:r>
              <a:rPr lang="en-GB" sz="1600" dirty="0">
                <a:solidFill>
                  <a:schemeClr val="dk2"/>
                </a:solidFill>
                <a:highlight>
                  <a:srgbClr val="FFFFFF"/>
                </a:highlight>
                <a:latin typeface="Bookman Old Style"/>
                <a:ea typeface="Bookman Old Style"/>
                <a:cs typeface="Bookman Old Style"/>
                <a:sym typeface="Bookman Old Style"/>
              </a:rPr>
              <a:t>Missing values are represented by the special value NULL. </a:t>
            </a:r>
            <a:endParaRPr sz="1600">
              <a:solidFill>
                <a:schemeClr val="dk2"/>
              </a:solidFill>
              <a:highlight>
                <a:srgbClr val="FFFFFF"/>
              </a:highlight>
              <a:latin typeface="Bookman Old Style"/>
              <a:ea typeface="Bookman Old Style"/>
              <a:cs typeface="Bookman Old Style"/>
              <a:sym typeface="Bookman Old Style"/>
            </a:endParaRPr>
          </a:p>
        </p:txBody>
      </p:sp>
      <p:sp>
        <p:nvSpPr>
          <p:cNvPr id="119" name="Google Shape;119;p23"/>
          <p:cNvSpPr txBox="1">
            <a:spLocks noGrp="1"/>
          </p:cNvSpPr>
          <p:nvPr>
            <p:ph type="title"/>
          </p:nvPr>
        </p:nvSpPr>
        <p:spPr>
          <a:xfrm>
            <a:off x="237325" y="18599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Complex Types</a:t>
            </a:r>
            <a:endParaRPr/>
          </a:p>
        </p:txBody>
      </p:sp>
      <p:sp>
        <p:nvSpPr>
          <p:cNvPr id="120" name="Google Shape;120;p23"/>
          <p:cNvSpPr txBox="1">
            <a:spLocks noGrp="1"/>
          </p:cNvSpPr>
          <p:nvPr>
            <p:ph type="body" idx="1"/>
          </p:nvPr>
        </p:nvSpPr>
        <p:spPr>
          <a:xfrm>
            <a:off x="311700" y="2701875"/>
            <a:ext cx="8520600" cy="18669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Hive complex data types are as follows:</a:t>
            </a: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309850" y="570125"/>
            <a:ext cx="8522400" cy="39987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Clr>
                <a:schemeClr val="dk2"/>
              </a:buClr>
              <a:buSzPts val="1100"/>
              <a:buFont typeface="Arial"/>
              <a:buNone/>
            </a:pPr>
            <a:r>
              <a:rPr lang="en-GB" sz="1500" b="1">
                <a:solidFill>
                  <a:schemeClr val="dk2"/>
                </a:solidFill>
                <a:latin typeface="Bookman Old Style"/>
                <a:ea typeface="Bookman Old Style"/>
                <a:cs typeface="Bookman Old Style"/>
                <a:sym typeface="Bookman Old Style"/>
              </a:rPr>
              <a:t>Arrays</a:t>
            </a:r>
            <a:endParaRPr sz="1500" b="1">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Arrays in Hive are used the same way they are used in Java.</a:t>
            </a: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Maps</a:t>
            </a:r>
            <a:endParaRPr sz="1500" b="1">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Maps in Hive are similar to Java Maps.</a:t>
            </a:r>
            <a:endParaRPr sz="1500">
              <a:solidFill>
                <a:schemeClr val="dk2"/>
              </a:solidFill>
              <a:latin typeface="Bookman Old Style"/>
              <a:ea typeface="Bookman Old Style"/>
              <a:cs typeface="Bookman Old Style"/>
              <a:sym typeface="Bookman Old Style"/>
            </a:endParaRPr>
          </a:p>
          <a:p>
            <a:pPr marL="25400" marR="25400" lvl="0" indent="0" algn="just" rtl="0">
              <a:lnSpc>
                <a:spcPct val="150000"/>
              </a:lnSpc>
              <a:spcBef>
                <a:spcPts val="1000"/>
              </a:spcBef>
              <a:spcAft>
                <a:spcPts val="0"/>
              </a:spcAft>
              <a:buClr>
                <a:schemeClr val="dk2"/>
              </a:buClr>
              <a:buSzPts val="1100"/>
              <a:buFont typeface="Arial"/>
              <a:buNone/>
            </a:pPr>
            <a:endParaRPr sz="1500">
              <a:solidFill>
                <a:schemeClr val="dk2"/>
              </a:solidFill>
              <a:latin typeface="Bookman Old Style"/>
              <a:ea typeface="Bookman Old Style"/>
              <a:cs typeface="Bookman Old Style"/>
              <a:sym typeface="Bookman Old Style"/>
            </a:endParaRPr>
          </a:p>
          <a:p>
            <a:pPr marL="25400" marR="25400" lvl="0" indent="0" algn="l" rtl="0">
              <a:lnSpc>
                <a:spcPct val="150000"/>
              </a:lnSpc>
              <a:spcBef>
                <a:spcPts val="1000"/>
              </a:spcBef>
              <a:spcAft>
                <a:spcPts val="0"/>
              </a:spcAft>
              <a:buClr>
                <a:schemeClr val="dk2"/>
              </a:buClr>
              <a:buSzPts val="1100"/>
              <a:buFont typeface="Arial"/>
              <a:buNone/>
            </a:pPr>
            <a:endParaRPr sz="1500">
              <a:solidFill>
                <a:schemeClr val="dk2"/>
              </a:solidFill>
              <a:highlight>
                <a:srgbClr val="EEEEEE"/>
              </a:highlight>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solidFill>
                <a:schemeClr val="dk2"/>
              </a:solidFill>
              <a:latin typeface="Bookman Old Style"/>
              <a:ea typeface="Bookman Old Style"/>
              <a:cs typeface="Bookman Old Style"/>
              <a:sym typeface="Bookman Old Style"/>
            </a:endParaRPr>
          </a:p>
        </p:txBody>
      </p:sp>
      <p:pic>
        <p:nvPicPr>
          <p:cNvPr id="126" name="Google Shape;126;p24"/>
          <p:cNvPicPr preferRelativeResize="0"/>
          <p:nvPr/>
        </p:nvPicPr>
        <p:blipFill>
          <a:blip r:embed="rId3">
            <a:alphaModFix/>
          </a:blip>
          <a:stretch>
            <a:fillRect/>
          </a:stretch>
        </p:blipFill>
        <p:spPr>
          <a:xfrm>
            <a:off x="3195377" y="1672275"/>
            <a:ext cx="2541475" cy="310750"/>
          </a:xfrm>
          <a:prstGeom prst="rect">
            <a:avLst/>
          </a:prstGeom>
          <a:noFill/>
          <a:ln>
            <a:noFill/>
          </a:ln>
        </p:spPr>
      </p:pic>
      <p:pic>
        <p:nvPicPr>
          <p:cNvPr id="127" name="Google Shape;127;p24"/>
          <p:cNvPicPr preferRelativeResize="0"/>
          <p:nvPr/>
        </p:nvPicPr>
        <p:blipFill>
          <a:blip r:embed="rId4">
            <a:alphaModFix/>
          </a:blip>
          <a:stretch>
            <a:fillRect/>
          </a:stretch>
        </p:blipFill>
        <p:spPr>
          <a:xfrm>
            <a:off x="2653712" y="3221550"/>
            <a:ext cx="3836581" cy="31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body" idx="1"/>
          </p:nvPr>
        </p:nvSpPr>
        <p:spPr>
          <a:xfrm>
            <a:off x="309850" y="594900"/>
            <a:ext cx="8522400" cy="39741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Structs</a:t>
            </a:r>
            <a:endParaRPr sz="1500" b="1">
              <a:solidFill>
                <a:schemeClr val="dk2"/>
              </a:solidFill>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Structs in Hive is similar to using complex data with comment.</a:t>
            </a:r>
            <a:endParaRPr sz="1500">
              <a:solidFill>
                <a:schemeClr val="dk2"/>
              </a:solidFill>
              <a:latin typeface="Bookman Old Style"/>
              <a:ea typeface="Bookman Old Style"/>
              <a:cs typeface="Bookman Old Style"/>
              <a:sym typeface="Bookman Old Style"/>
            </a:endParaRPr>
          </a:p>
          <a:p>
            <a:pPr marL="0" marR="0" lvl="0" indent="0" algn="l" rtl="0">
              <a:lnSpc>
                <a:spcPct val="150000"/>
              </a:lnSpc>
              <a:spcBef>
                <a:spcPts val="1000"/>
              </a:spcBef>
              <a:spcAft>
                <a:spcPts val="400"/>
              </a:spcAft>
              <a:buNone/>
            </a:pPr>
            <a:endParaRPr sz="1500" b="1">
              <a:solidFill>
                <a:schemeClr val="dk2"/>
              </a:solidFill>
              <a:latin typeface="Bookman Old Style"/>
              <a:ea typeface="Bookman Old Style"/>
              <a:cs typeface="Bookman Old Style"/>
              <a:sym typeface="Bookman Old Style"/>
            </a:endParaRPr>
          </a:p>
        </p:txBody>
      </p:sp>
      <p:pic>
        <p:nvPicPr>
          <p:cNvPr id="133" name="Google Shape;133;p25"/>
          <p:cNvPicPr preferRelativeResize="0"/>
          <p:nvPr/>
        </p:nvPicPr>
        <p:blipFill>
          <a:blip r:embed="rId3">
            <a:alphaModFix/>
          </a:blip>
          <a:stretch>
            <a:fillRect/>
          </a:stretch>
        </p:blipFill>
        <p:spPr>
          <a:xfrm>
            <a:off x="1516138" y="2073450"/>
            <a:ext cx="6109825" cy="31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Internal and External table - Introduction</a:t>
            </a:r>
            <a:endParaRPr/>
          </a:p>
        </p:txBody>
      </p:sp>
      <p:sp>
        <p:nvSpPr>
          <p:cNvPr id="139" name="Google Shape;13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Hive</a:t>
            </a:r>
            <a:r>
              <a:rPr lang="en-GB" sz="1500">
                <a:solidFill>
                  <a:schemeClr val="dk2"/>
                </a:solidFill>
                <a:highlight>
                  <a:srgbClr val="FFFFFF"/>
                </a:highlight>
                <a:latin typeface="Bookman Old Style"/>
                <a:ea typeface="Bookman Old Style"/>
                <a:cs typeface="Bookman Old Style"/>
                <a:sym typeface="Bookman Old Style"/>
              </a:rPr>
              <a:t> can be used to manage structured data on the top of </a:t>
            </a:r>
            <a:r>
              <a:rPr lang="en-GB" sz="1500">
                <a:solidFill>
                  <a:schemeClr val="dk2"/>
                </a:solidFill>
                <a:highlight>
                  <a:srgbClr val="FFFFFF"/>
                </a:highlight>
                <a:uFill>
                  <a:noFill/>
                </a:uFill>
                <a:latin typeface="Bookman Old Style"/>
                <a:ea typeface="Bookman Old Style"/>
                <a:cs typeface="Bookman Old Style"/>
                <a:sym typeface="Bookman Old Style"/>
                <a:hlinkClick r:id="rId4">
                  <a:extLst>
                    <a:ext uri="{A12FA001-AC4F-418D-AE19-62706E023703}">
                      <ahyp:hlinkClr xmlns:ahyp="http://schemas.microsoft.com/office/drawing/2018/hyperlinkcolor" val="tx"/>
                    </a:ext>
                  </a:extLst>
                </a:hlinkClick>
              </a:rPr>
              <a:t>Hadoop</a:t>
            </a:r>
            <a:r>
              <a:rPr lang="en-GB" sz="1500">
                <a:solidFill>
                  <a:schemeClr val="dk2"/>
                </a:solidFill>
                <a:highlight>
                  <a:srgbClr val="FFFFFF"/>
                </a:highlight>
                <a:latin typeface="Bookman Old Style"/>
                <a:ea typeface="Bookman Old Style"/>
                <a:cs typeface="Bookman Old Style"/>
                <a:sym typeface="Bookman Old Style"/>
              </a:rPr>
              <a:t>.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data is stored in the form of a table inside a database.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Hive fundamentally knows two different types of tables:</a:t>
            </a:r>
            <a:endParaRPr sz="1500">
              <a:solidFill>
                <a:schemeClr val="dk2"/>
              </a:solidFill>
              <a:highlight>
                <a:srgbClr val="FFFFFF"/>
              </a:highlight>
              <a:latin typeface="Bookman Old Style"/>
              <a:ea typeface="Bookman Old Style"/>
              <a:cs typeface="Bookman Old Style"/>
              <a:sym typeface="Bookman Old Style"/>
            </a:endParaRPr>
          </a:p>
          <a:p>
            <a:pPr marL="914400" marR="0" lvl="1"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Managed (Internal)</a:t>
            </a:r>
            <a:endParaRPr sz="1500">
              <a:solidFill>
                <a:schemeClr val="dk2"/>
              </a:solidFill>
              <a:highlight>
                <a:srgbClr val="FFFFFF"/>
              </a:highlight>
              <a:latin typeface="Bookman Old Style"/>
              <a:ea typeface="Bookman Old Style"/>
              <a:cs typeface="Bookman Old Style"/>
              <a:sym typeface="Bookman Old Style"/>
            </a:endParaRPr>
          </a:p>
          <a:p>
            <a:pPr marL="914400" marR="0" lvl="1" indent="-323850" algn="l" rtl="0">
              <a:lnSpc>
                <a:spcPct val="150000"/>
              </a:lnSpc>
              <a:spcBef>
                <a:spcPts val="10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External</a:t>
            </a: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body" idx="1"/>
          </p:nvPr>
        </p:nvSpPr>
        <p:spPr>
          <a:xfrm>
            <a:off x="322250" y="594900"/>
            <a:ext cx="8510100" cy="39741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 Hive, the user is allowed to create Internal(Managed) as well as External tables to manage and store data in a database.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Both Internal and External table has their own use case and can be used as per the requirement.</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example, External tables are preferred over internal tables when we want to use the data shared with other tools on Hadoop like </a:t>
            </a:r>
            <a:r>
              <a:rPr lang="en-GB" sz="1500">
                <a:solidFill>
                  <a:schemeClr val="dk2"/>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xmlns:ahyp="http://schemas.microsoft.com/office/drawing/2018/hyperlinkcolor" val="tx"/>
                    </a:ext>
                  </a:extLst>
                </a:hlinkClick>
              </a:rPr>
              <a:t>apache pig</a:t>
            </a:r>
            <a:r>
              <a:rPr lang="en-GB" sz="1500">
                <a:solidFill>
                  <a:schemeClr val="dk2"/>
                </a:solidFill>
                <a:highlight>
                  <a:srgbClr val="FFFFFF"/>
                </a:highlight>
                <a:latin typeface="Bookman Old Style"/>
                <a:ea typeface="Bookman Old Style"/>
                <a:cs typeface="Bookman Old Style"/>
                <a:sym typeface="Bookman Old Style"/>
              </a:rPr>
              <a:t>. </a:t>
            </a: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a:t>Internal/Managed table</a:t>
            </a:r>
            <a:endParaRPr/>
          </a:p>
        </p:txBody>
      </p:sp>
      <p:sp>
        <p:nvSpPr>
          <p:cNvPr id="150" name="Google Shape;15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 general, whenever we create a table inside a database in the Hive by default it is an Internal table also called the </a:t>
            </a:r>
            <a:r>
              <a:rPr lang="en-GB" sz="1500" b="1">
                <a:solidFill>
                  <a:schemeClr val="dk2"/>
                </a:solidFill>
                <a:highlight>
                  <a:srgbClr val="FFFFFF"/>
                </a:highlight>
                <a:latin typeface="Bookman Old Style"/>
                <a:ea typeface="Bookman Old Style"/>
                <a:cs typeface="Bookman Old Style"/>
                <a:sym typeface="Bookman Old Style"/>
              </a:rPr>
              <a:t>managed table</a:t>
            </a:r>
            <a:r>
              <a:rPr lang="en-GB" sz="1500">
                <a:solidFill>
                  <a:schemeClr val="dk2"/>
                </a:solidFill>
                <a:highlight>
                  <a:srgbClr val="FFFFFF"/>
                </a:highlight>
                <a:latin typeface="Bookman Old Style"/>
                <a:ea typeface="Bookman Old Style"/>
                <a:cs typeface="Bookman Old Style"/>
                <a:sym typeface="Bookman Old Style"/>
              </a:rPr>
              <a:t>.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reason Internal tables are managed because the Hive itself manages the metadata and data available inside the table.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All the databases internal tables created in the Hive are by default stored at  /user/hive/warehouse directory on our HDFS. </a:t>
            </a: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body" idx="1"/>
          </p:nvPr>
        </p:nvSpPr>
        <p:spPr>
          <a:xfrm>
            <a:off x="322250" y="607300"/>
            <a:ext cx="8510100" cy="39615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We can check or override the default storage hub for the hive in the </a:t>
            </a:r>
            <a:r>
              <a:rPr lang="en-GB" sz="1500" b="1">
                <a:solidFill>
                  <a:srgbClr val="273239"/>
                </a:solidFill>
                <a:highlight>
                  <a:srgbClr val="FFFFFF"/>
                </a:highlight>
                <a:latin typeface="Bookman Old Style"/>
                <a:ea typeface="Bookman Old Style"/>
                <a:cs typeface="Bookman Old Style"/>
                <a:sym typeface="Bookman Old Style"/>
              </a:rPr>
              <a:t>hive.metastore.warehouse.dir</a:t>
            </a:r>
            <a:r>
              <a:rPr lang="en-GB" sz="1500">
                <a:solidFill>
                  <a:srgbClr val="273239"/>
                </a:solidFill>
                <a:highlight>
                  <a:srgbClr val="FFFFFF"/>
                </a:highlight>
                <a:latin typeface="Bookman Old Style"/>
                <a:ea typeface="Bookman Old Style"/>
                <a:cs typeface="Bookman Old Style"/>
                <a:sym typeface="Bookman Old Style"/>
              </a:rPr>
              <a:t> property. </a:t>
            </a:r>
            <a:endParaRPr sz="1500">
              <a:solidFill>
                <a:srgbClr val="27323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When Internal tables(managed tables) are dropped all their metadata and table data got deleted permanently from our HDFS and can not be retrieved back. </a:t>
            </a:r>
            <a:endParaRPr sz="1500">
              <a:solidFill>
                <a:srgbClr val="27323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The Managed tables are not of any use when there is a requirement to use data available outside the Hive and also used by some other Hadoop utility on our HDFS(Hadoop Distributed File System) and the External table came into the picture. </a:t>
            </a:r>
            <a:endParaRPr sz="1500">
              <a:latin typeface="Bookman Old Style"/>
              <a:ea typeface="Bookman Old Style"/>
              <a:cs typeface="Bookman Old Style"/>
              <a:sym typeface="Bookman Old Styl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Key Points about Internal Tables</a:t>
            </a:r>
            <a:endParaRPr/>
          </a:p>
        </p:txBody>
      </p:sp>
      <p:sp>
        <p:nvSpPr>
          <p:cNvPr id="161" name="Google Shape;16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685800" lvl="0" indent="-323850" algn="just" rtl="0">
              <a:lnSpc>
                <a:spcPct val="150000"/>
              </a:lnSpc>
              <a:spcBef>
                <a:spcPts val="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Hive takes the data file we load to the table to the </a:t>
            </a:r>
            <a:r>
              <a:rPr lang="en-GB" sz="1500" i="1">
                <a:solidFill>
                  <a:schemeClr val="dk2"/>
                </a:solidFill>
                <a:highlight>
                  <a:srgbClr val="FFFFFF"/>
                </a:highlight>
                <a:latin typeface="Bookman Old Style"/>
                <a:ea typeface="Bookman Old Style"/>
                <a:cs typeface="Bookman Old Style"/>
                <a:sym typeface="Bookman Old Style"/>
              </a:rPr>
              <a:t>/database-name/table-name</a:t>
            </a:r>
            <a:r>
              <a:rPr lang="en-GB" sz="1500">
                <a:solidFill>
                  <a:schemeClr val="dk2"/>
                </a:solidFill>
                <a:highlight>
                  <a:srgbClr val="FFFFFF"/>
                </a:highlight>
                <a:latin typeface="Bookman Old Style"/>
                <a:ea typeface="Bookman Old Style"/>
                <a:cs typeface="Bookman Old Style"/>
                <a:sym typeface="Bookman Old Style"/>
              </a:rPr>
              <a:t> inside our warehouse</a:t>
            </a:r>
            <a:endParaRPr sz="1500">
              <a:solidFill>
                <a:schemeClr val="dk2"/>
              </a:solidFill>
              <a:highlight>
                <a:srgbClr val="FFFFFF"/>
              </a:highlight>
              <a:latin typeface="Bookman Old Style"/>
              <a:ea typeface="Bookman Old Style"/>
              <a:cs typeface="Bookman Old Style"/>
              <a:sym typeface="Bookman Old Style"/>
            </a:endParaRPr>
          </a:p>
          <a:p>
            <a:pPr marL="685800" lvl="0" indent="-323850" algn="just" rtl="0">
              <a:lnSpc>
                <a:spcPct val="150000"/>
              </a:lnSpc>
              <a:spcBef>
                <a:spcPts val="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Internal table supports </a:t>
            </a:r>
            <a:r>
              <a:rPr lang="en-GB" sz="1500" i="1">
                <a:solidFill>
                  <a:schemeClr val="dk2"/>
                </a:solidFill>
                <a:highlight>
                  <a:srgbClr val="FFFFFF"/>
                </a:highlight>
                <a:latin typeface="Bookman Old Style"/>
                <a:ea typeface="Bookman Old Style"/>
                <a:cs typeface="Bookman Old Style"/>
                <a:sym typeface="Bookman Old Style"/>
              </a:rPr>
              <a:t>TRUNCATE</a:t>
            </a:r>
            <a:r>
              <a:rPr lang="en-GB" sz="1500">
                <a:solidFill>
                  <a:schemeClr val="dk2"/>
                </a:solidFill>
                <a:highlight>
                  <a:srgbClr val="FFFFFF"/>
                </a:highlight>
                <a:latin typeface="Bookman Old Style"/>
                <a:ea typeface="Bookman Old Style"/>
                <a:cs typeface="Bookman Old Style"/>
                <a:sym typeface="Bookman Old Style"/>
              </a:rPr>
              <a:t> command</a:t>
            </a:r>
            <a:endParaRPr sz="1500">
              <a:solidFill>
                <a:schemeClr val="dk2"/>
              </a:solidFill>
              <a:highlight>
                <a:srgbClr val="FFFFFF"/>
              </a:highlight>
              <a:latin typeface="Bookman Old Style"/>
              <a:ea typeface="Bookman Old Style"/>
              <a:cs typeface="Bookman Old Style"/>
              <a:sym typeface="Bookman Old Style"/>
            </a:endParaRPr>
          </a:p>
          <a:p>
            <a:pPr marL="685800" lvl="0" indent="-323850" algn="just" rtl="0">
              <a:lnSpc>
                <a:spcPct val="150000"/>
              </a:lnSpc>
              <a:spcBef>
                <a:spcPts val="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Internal tables also have ACID Support</a:t>
            </a:r>
            <a:endParaRPr sz="1500">
              <a:solidFill>
                <a:schemeClr val="dk2"/>
              </a:solidFill>
              <a:highlight>
                <a:srgbClr val="FFFFFF"/>
              </a:highlight>
              <a:latin typeface="Bookman Old Style"/>
              <a:ea typeface="Bookman Old Style"/>
              <a:cs typeface="Bookman Old Style"/>
              <a:sym typeface="Bookman Old Style"/>
            </a:endParaRPr>
          </a:p>
          <a:p>
            <a:pPr marL="685800" lvl="0" indent="-323850" algn="just" rtl="0">
              <a:lnSpc>
                <a:spcPct val="150000"/>
              </a:lnSpc>
              <a:spcBef>
                <a:spcPts val="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Internal tables also support query result caching means it can store the result of the already executed hive query for subsequent query</a:t>
            </a:r>
            <a:endParaRPr sz="1500">
              <a:solidFill>
                <a:schemeClr val="dk2"/>
              </a:solidFill>
              <a:highlight>
                <a:srgbClr val="FFFFFF"/>
              </a:highlight>
              <a:latin typeface="Bookman Old Style"/>
              <a:ea typeface="Bookman Old Style"/>
              <a:cs typeface="Bookman Old Style"/>
              <a:sym typeface="Bookman Old Style"/>
            </a:endParaRPr>
          </a:p>
          <a:p>
            <a:pPr marL="685800" lvl="0" indent="-323850" algn="just" rtl="0">
              <a:lnSpc>
                <a:spcPct val="150000"/>
              </a:lnSpc>
              <a:spcBef>
                <a:spcPts val="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Metadata and Table data both will be removed as soon as the table is dropped</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3600"/>
              </a:spcBef>
              <a:spcAft>
                <a:spcPts val="1200"/>
              </a:spcAft>
              <a:buNone/>
            </a:pP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body" idx="1"/>
          </p:nvPr>
        </p:nvSpPr>
        <p:spPr>
          <a:xfrm>
            <a:off x="309850" y="557725"/>
            <a:ext cx="8522400" cy="43626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None/>
            </a:pPr>
            <a:r>
              <a:rPr lang="en-GB" sz="1500">
                <a:solidFill>
                  <a:schemeClr val="dk2"/>
                </a:solidFill>
                <a:highlight>
                  <a:srgbClr val="FFFFFF"/>
                </a:highlight>
                <a:latin typeface="Bookman Old Style"/>
                <a:ea typeface="Bookman Old Style"/>
                <a:cs typeface="Bookman Old Style"/>
                <a:sym typeface="Bookman Old Style"/>
              </a:rPr>
              <a:t>To perform the below operation make sure your hive is running. Below are the steps to launch a hive on your local system.</a:t>
            </a:r>
            <a:endParaRPr sz="1500">
              <a:solidFill>
                <a:schemeClr val="dk2"/>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r>
              <a:rPr lang="en-GB" sz="1500" b="1">
                <a:solidFill>
                  <a:srgbClr val="273239"/>
                </a:solidFill>
                <a:highlight>
                  <a:srgbClr val="FFFFFF"/>
                </a:highlight>
                <a:latin typeface="Bookman Old Style"/>
                <a:ea typeface="Bookman Old Style"/>
                <a:cs typeface="Bookman Old Style"/>
                <a:sym typeface="Bookman Old Style"/>
              </a:rPr>
              <a:t>Step 1: </a:t>
            </a:r>
            <a:endParaRPr sz="1500" b="1">
              <a:solidFill>
                <a:srgbClr val="273239"/>
              </a:solidFill>
              <a:highlight>
                <a:srgbClr val="FFFFFF"/>
              </a:highlight>
              <a:latin typeface="Bookman Old Style"/>
              <a:ea typeface="Bookman Old Style"/>
              <a:cs typeface="Bookman Old Style"/>
              <a:sym typeface="Bookman Old Style"/>
            </a:endParaRPr>
          </a:p>
          <a:p>
            <a:pPr marL="457200" lvl="0" indent="-323850" algn="just" rtl="0">
              <a:lnSpc>
                <a:spcPct val="150000"/>
              </a:lnSpc>
              <a:spcBef>
                <a:spcPts val="1000"/>
              </a:spcBef>
              <a:spcAft>
                <a:spcPts val="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Start all your Hadoop Daemon.</a:t>
            </a:r>
            <a:endParaRPr sz="1500">
              <a:solidFill>
                <a:srgbClr val="273239"/>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endParaRPr sz="1500">
              <a:solidFill>
                <a:srgbClr val="273239"/>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endParaRPr sz="1500">
              <a:solidFill>
                <a:srgbClr val="273239"/>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endParaRPr sz="1500">
              <a:solidFill>
                <a:srgbClr val="273239"/>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r>
              <a:rPr lang="en-GB" sz="1500" b="1">
                <a:solidFill>
                  <a:srgbClr val="273239"/>
                </a:solidFill>
                <a:highlight>
                  <a:srgbClr val="FFFFFF"/>
                </a:highlight>
                <a:latin typeface="Bookman Old Style"/>
                <a:ea typeface="Bookman Old Style"/>
                <a:cs typeface="Bookman Old Style"/>
                <a:sym typeface="Bookman Old Style"/>
              </a:rPr>
              <a:t>Step 2:</a:t>
            </a:r>
            <a:endParaRPr sz="1500" b="1">
              <a:solidFill>
                <a:srgbClr val="273239"/>
              </a:solidFill>
              <a:highlight>
                <a:srgbClr val="FFFFFF"/>
              </a:highlight>
              <a:latin typeface="Bookman Old Style"/>
              <a:ea typeface="Bookman Old Style"/>
              <a:cs typeface="Bookman Old Style"/>
              <a:sym typeface="Bookman Old Style"/>
            </a:endParaRPr>
          </a:p>
          <a:p>
            <a:pPr marL="457200" lvl="0" indent="-323850" algn="just" rtl="0">
              <a:lnSpc>
                <a:spcPct val="150000"/>
              </a:lnSpc>
              <a:spcBef>
                <a:spcPts val="1000"/>
              </a:spcBef>
              <a:spcAft>
                <a:spcPts val="0"/>
              </a:spcAft>
              <a:buClr>
                <a:srgbClr val="273239"/>
              </a:buClr>
              <a:buSzPts val="1500"/>
              <a:buFont typeface="Bookman Old Style"/>
              <a:buChar char="●"/>
            </a:pPr>
            <a:r>
              <a:rPr lang="en-GB" sz="1500" b="1">
                <a:solidFill>
                  <a:srgbClr val="273239"/>
                </a:solidFill>
                <a:highlight>
                  <a:srgbClr val="FFFFFF"/>
                </a:highlight>
                <a:latin typeface="Bookman Old Style"/>
                <a:ea typeface="Bookman Old Style"/>
                <a:cs typeface="Bookman Old Style"/>
                <a:sym typeface="Bookman Old Style"/>
              </a:rPr>
              <a:t> </a:t>
            </a:r>
            <a:r>
              <a:rPr lang="en-GB" sz="1500">
                <a:solidFill>
                  <a:srgbClr val="273239"/>
                </a:solidFill>
                <a:highlight>
                  <a:srgbClr val="FFFFFF"/>
                </a:highlight>
                <a:latin typeface="Bookman Old Style"/>
                <a:ea typeface="Bookman Old Style"/>
                <a:cs typeface="Bookman Old Style"/>
                <a:sym typeface="Bookman Old Style"/>
              </a:rPr>
              <a:t>Launch hive from terminal</a:t>
            </a:r>
            <a:endParaRPr sz="1500">
              <a:solidFill>
                <a:srgbClr val="273239"/>
              </a:solidFill>
              <a:highlight>
                <a:srgbClr val="FFFFFF"/>
              </a:highlight>
              <a:latin typeface="Bookman Old Style"/>
              <a:ea typeface="Bookman Old Style"/>
              <a:cs typeface="Bookman Old Style"/>
              <a:sym typeface="Bookman Old Style"/>
            </a:endParaRPr>
          </a:p>
          <a:p>
            <a:pPr marL="0" lvl="0" indent="0" algn="just" rtl="0">
              <a:spcBef>
                <a:spcPts val="800"/>
              </a:spcBef>
              <a:spcAft>
                <a:spcPts val="800"/>
              </a:spcAft>
              <a:buClr>
                <a:schemeClr val="dk2"/>
              </a:buClr>
              <a:buSzPts val="1100"/>
              <a:buFont typeface="Arial"/>
              <a:buNone/>
            </a:pPr>
            <a:endParaRPr sz="1500" b="1" i="1">
              <a:solidFill>
                <a:srgbClr val="273239"/>
              </a:solidFill>
              <a:highlight>
                <a:srgbClr val="FFFFFF"/>
              </a:highlight>
              <a:latin typeface="Bookman Old Style"/>
              <a:ea typeface="Bookman Old Style"/>
              <a:cs typeface="Bookman Old Style"/>
              <a:sym typeface="Bookman Old Style"/>
            </a:endParaRPr>
          </a:p>
        </p:txBody>
      </p:sp>
      <p:pic>
        <p:nvPicPr>
          <p:cNvPr id="167" name="Google Shape;167;p31"/>
          <p:cNvPicPr preferRelativeResize="0"/>
          <p:nvPr/>
        </p:nvPicPr>
        <p:blipFill>
          <a:blip r:embed="rId3">
            <a:alphaModFix/>
          </a:blip>
          <a:stretch>
            <a:fillRect/>
          </a:stretch>
        </p:blipFill>
        <p:spPr>
          <a:xfrm>
            <a:off x="5034000" y="1807978"/>
            <a:ext cx="1653900" cy="1527550"/>
          </a:xfrm>
          <a:prstGeom prst="rect">
            <a:avLst/>
          </a:prstGeom>
          <a:noFill/>
          <a:ln>
            <a:noFill/>
          </a:ln>
        </p:spPr>
      </p:pic>
      <p:pic>
        <p:nvPicPr>
          <p:cNvPr id="168" name="Google Shape;168;p31"/>
          <p:cNvPicPr preferRelativeResize="0"/>
          <p:nvPr/>
        </p:nvPicPr>
        <p:blipFill>
          <a:blip r:embed="rId4">
            <a:alphaModFix/>
          </a:blip>
          <a:stretch>
            <a:fillRect/>
          </a:stretch>
        </p:blipFill>
        <p:spPr>
          <a:xfrm>
            <a:off x="5375400" y="4254075"/>
            <a:ext cx="971100" cy="454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Data Types </a:t>
            </a:r>
            <a:endParaRPr sz="1500">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Internal/Managed Table Vs External table</a:t>
            </a:r>
            <a:endParaRPr sz="1500">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120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Partitions and Buckets</a:t>
            </a: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body" idx="1"/>
          </p:nvPr>
        </p:nvSpPr>
        <p:spPr>
          <a:xfrm>
            <a:off x="334625" y="176269"/>
            <a:ext cx="8497800" cy="4682169"/>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None/>
            </a:pPr>
            <a:r>
              <a:rPr lang="en-GB" sz="1500" dirty="0">
                <a:solidFill>
                  <a:schemeClr val="dk2"/>
                </a:solidFill>
                <a:highlight>
                  <a:srgbClr val="FFFFFF"/>
                </a:highlight>
                <a:latin typeface="Bookman Old Style"/>
                <a:ea typeface="Bookman Old Style"/>
                <a:cs typeface="Bookman Old Style"/>
                <a:sym typeface="Bookman Old Style"/>
              </a:rPr>
              <a:t>Now, we are all set to perform the quick demo.</a:t>
            </a:r>
            <a:endParaRPr sz="1500">
              <a:solidFill>
                <a:schemeClr val="dk2"/>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r>
              <a:rPr lang="en-GB" sz="1500" b="1" dirty="0">
                <a:solidFill>
                  <a:schemeClr val="dk2"/>
                </a:solidFill>
                <a:highlight>
                  <a:srgbClr val="FFFFFF"/>
                </a:highlight>
                <a:latin typeface="Bookman Old Style"/>
                <a:ea typeface="Bookman Old Style"/>
                <a:cs typeface="Bookman Old Style"/>
                <a:sym typeface="Bookman Old Style"/>
              </a:rPr>
              <a:t>Step 1:</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just" rtl="0">
              <a:lnSpc>
                <a:spcPct val="150000"/>
              </a:lnSpc>
              <a:spcBef>
                <a:spcPts val="1000"/>
              </a:spcBef>
              <a:spcAft>
                <a:spcPts val="0"/>
              </a:spcAft>
              <a:buClr>
                <a:schemeClr val="dk2"/>
              </a:buClr>
              <a:buSzPts val="1500"/>
              <a:buFont typeface="Bookman Old Style"/>
              <a:buChar char="●"/>
            </a:pPr>
            <a:r>
              <a:rPr lang="en-GB" sz="1500" dirty="0">
                <a:solidFill>
                  <a:schemeClr val="dk2"/>
                </a:solidFill>
                <a:highlight>
                  <a:srgbClr val="FFFFFF"/>
                </a:highlight>
                <a:latin typeface="Bookman Old Style"/>
                <a:ea typeface="Bookman Old Style"/>
                <a:cs typeface="Bookman Old Style"/>
                <a:sym typeface="Bookman Old Style"/>
              </a:rPr>
              <a:t>Create The Table with a name </a:t>
            </a:r>
            <a:r>
              <a:rPr lang="en-GB" sz="1500" b="1" dirty="0">
                <a:solidFill>
                  <a:schemeClr val="dk2"/>
                </a:solidFill>
                <a:highlight>
                  <a:srgbClr val="FFFFFF"/>
                </a:highlight>
                <a:latin typeface="Bookman Old Style"/>
                <a:ea typeface="Bookman Old Style"/>
                <a:cs typeface="Bookman Old Style"/>
                <a:sym typeface="Bookman Old Style"/>
              </a:rPr>
              <a:t>test</a:t>
            </a:r>
            <a:r>
              <a:rPr lang="en-GB" sz="1500" dirty="0">
                <a:solidFill>
                  <a:schemeClr val="dk2"/>
                </a:solidFill>
                <a:highlight>
                  <a:srgbClr val="FFFFFF"/>
                </a:highlight>
                <a:latin typeface="Bookman Old Style"/>
                <a:ea typeface="Bookman Old Style"/>
                <a:cs typeface="Bookman Old Style"/>
                <a:sym typeface="Bookman Old Style"/>
              </a:rPr>
              <a:t>(the table will be created in the default database of the hive if not mentioned in any other database).</a:t>
            </a:r>
            <a:endParaRPr sz="1500">
              <a:solidFill>
                <a:schemeClr val="dk2"/>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just" rtl="0">
              <a:lnSpc>
                <a:spcPct val="150000"/>
              </a:lnSpc>
              <a:spcBef>
                <a:spcPts val="1000"/>
              </a:spcBef>
              <a:spcAft>
                <a:spcPts val="0"/>
              </a:spcAft>
              <a:buClr>
                <a:schemeClr val="dk2"/>
              </a:buClr>
              <a:buSzPts val="1500"/>
              <a:buFont typeface="Bookman Old Style"/>
              <a:buChar char="●"/>
            </a:pPr>
            <a:r>
              <a:rPr lang="en-GB" sz="1500" dirty="0">
                <a:solidFill>
                  <a:schemeClr val="dk2"/>
                </a:solidFill>
                <a:highlight>
                  <a:srgbClr val="FFFFFF"/>
                </a:highlight>
                <a:latin typeface="Bookman Old Style"/>
                <a:ea typeface="Bookman Old Style"/>
                <a:cs typeface="Bookman Old Style"/>
                <a:sym typeface="Bookman Old Style"/>
              </a:rPr>
              <a:t>The table we create in the hive by default is an internal or managed table. With the above command, the internal table is successfully created.</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spcBef>
                <a:spcPts val="800"/>
              </a:spcBef>
              <a:spcAft>
                <a:spcPts val="1200"/>
              </a:spcAft>
              <a:buNone/>
            </a:pPr>
            <a:endParaRPr/>
          </a:p>
        </p:txBody>
      </p:sp>
      <p:pic>
        <p:nvPicPr>
          <p:cNvPr id="174" name="Google Shape;174;p32"/>
          <p:cNvPicPr preferRelativeResize="0"/>
          <p:nvPr/>
        </p:nvPicPr>
        <p:blipFill>
          <a:blip r:embed="rId3">
            <a:alphaModFix/>
          </a:blip>
          <a:stretch>
            <a:fillRect/>
          </a:stretch>
        </p:blipFill>
        <p:spPr>
          <a:xfrm>
            <a:off x="3227925" y="2140500"/>
            <a:ext cx="2314575" cy="133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body" idx="1"/>
          </p:nvPr>
        </p:nvSpPr>
        <p:spPr>
          <a:xfrm>
            <a:off x="334625" y="669275"/>
            <a:ext cx="8497800" cy="38997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Step 2: </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Load data to the table test with the below command.</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data has been successfully loaded. Whenever we load any file data to the hive table Hive takes that file to the /database-name/table-name in the warehouse directory.</a:t>
            </a:r>
            <a:endParaRPr sz="1500">
              <a:solidFill>
                <a:schemeClr val="dk2"/>
              </a:solidFill>
              <a:highlight>
                <a:srgbClr val="FFFFFF"/>
              </a:highlight>
              <a:latin typeface="Bookman Old Style"/>
              <a:ea typeface="Bookman Old Style"/>
              <a:cs typeface="Bookman Old Style"/>
              <a:sym typeface="Bookman Old Style"/>
            </a:endParaRPr>
          </a:p>
        </p:txBody>
      </p:sp>
      <p:pic>
        <p:nvPicPr>
          <p:cNvPr id="180" name="Google Shape;180;p33"/>
          <p:cNvPicPr preferRelativeResize="0"/>
          <p:nvPr/>
        </p:nvPicPr>
        <p:blipFill>
          <a:blip r:embed="rId3">
            <a:alphaModFix/>
          </a:blip>
          <a:stretch>
            <a:fillRect/>
          </a:stretch>
        </p:blipFill>
        <p:spPr>
          <a:xfrm>
            <a:off x="1193500" y="2085856"/>
            <a:ext cx="5902718" cy="364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body" idx="1"/>
          </p:nvPr>
        </p:nvSpPr>
        <p:spPr>
          <a:xfrm>
            <a:off x="322250" y="508150"/>
            <a:ext cx="8510100" cy="40608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Step 3: </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Let’s see whether the data is loaded into the table or not.</a:t>
            </a:r>
            <a:endParaRPr sz="1500">
              <a:solidFill>
                <a:schemeClr val="dk2"/>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Step 4: </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We can describe the table to see it is Internal or External</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spcBef>
                <a:spcPts val="800"/>
              </a:spcBef>
              <a:spcAft>
                <a:spcPts val="0"/>
              </a:spcAft>
              <a:buClr>
                <a:schemeClr val="dk2"/>
              </a:buClr>
              <a:buSzPts val="1100"/>
              <a:buFont typeface="Arial"/>
              <a:buNone/>
            </a:pPr>
            <a:endParaRPr sz="1100">
              <a:solidFill>
                <a:schemeClr val="dk2"/>
              </a:solidFill>
              <a:latin typeface="Arial"/>
              <a:ea typeface="Arial"/>
              <a:cs typeface="Arial"/>
              <a:sym typeface="Arial"/>
            </a:endParaRPr>
          </a:p>
          <a:p>
            <a:pPr marL="0" marR="0" lvl="0" indent="0" algn="just" rtl="0">
              <a:lnSpc>
                <a:spcPct val="150000"/>
              </a:lnSpc>
              <a:spcBef>
                <a:spcPts val="10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0"/>
              </a:spcAft>
              <a:buNone/>
            </a:pPr>
            <a:endParaRPr sz="1500" b="1">
              <a:solidFill>
                <a:schemeClr val="dk2"/>
              </a:solidFill>
              <a:highlight>
                <a:srgbClr val="FFFFFF"/>
              </a:highlight>
              <a:latin typeface="Bookman Old Style"/>
              <a:ea typeface="Bookman Old Style"/>
              <a:cs typeface="Bookman Old Style"/>
              <a:sym typeface="Bookman Old Style"/>
            </a:endParaRPr>
          </a:p>
          <a:p>
            <a:pPr marL="0" marR="0" lvl="0" indent="0" algn="just" rtl="0">
              <a:lnSpc>
                <a:spcPct val="150000"/>
              </a:lnSpc>
              <a:spcBef>
                <a:spcPts val="1000"/>
              </a:spcBef>
              <a:spcAft>
                <a:spcPts val="800"/>
              </a:spcAft>
              <a:buNone/>
            </a:pPr>
            <a:endParaRPr sz="1500" b="1">
              <a:solidFill>
                <a:schemeClr val="dk2"/>
              </a:solidFill>
              <a:highlight>
                <a:srgbClr val="FFFFFF"/>
              </a:highlight>
              <a:latin typeface="Bookman Old Style"/>
              <a:ea typeface="Bookman Old Style"/>
              <a:cs typeface="Bookman Old Style"/>
              <a:sym typeface="Bookman Old Style"/>
            </a:endParaRPr>
          </a:p>
        </p:txBody>
      </p:sp>
      <p:pic>
        <p:nvPicPr>
          <p:cNvPr id="186" name="Google Shape;186;p34"/>
          <p:cNvPicPr preferRelativeResize="0"/>
          <p:nvPr/>
        </p:nvPicPr>
        <p:blipFill>
          <a:blip r:embed="rId3">
            <a:alphaModFix/>
          </a:blip>
          <a:stretch>
            <a:fillRect/>
          </a:stretch>
        </p:blipFill>
        <p:spPr>
          <a:xfrm>
            <a:off x="3473840" y="1536875"/>
            <a:ext cx="2196325" cy="380550"/>
          </a:xfrm>
          <a:prstGeom prst="rect">
            <a:avLst/>
          </a:prstGeom>
          <a:noFill/>
          <a:ln>
            <a:noFill/>
          </a:ln>
        </p:spPr>
      </p:pic>
      <p:pic>
        <p:nvPicPr>
          <p:cNvPr id="187" name="Google Shape;187;p34"/>
          <p:cNvPicPr preferRelativeResize="0"/>
          <p:nvPr/>
        </p:nvPicPr>
        <p:blipFill>
          <a:blip r:embed="rId4">
            <a:alphaModFix/>
          </a:blip>
          <a:stretch>
            <a:fillRect/>
          </a:stretch>
        </p:blipFill>
        <p:spPr>
          <a:xfrm>
            <a:off x="3477913" y="3395200"/>
            <a:ext cx="2188180" cy="380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body" idx="1"/>
          </p:nvPr>
        </p:nvSpPr>
        <p:spPr>
          <a:xfrm>
            <a:off x="322250" y="607300"/>
            <a:ext cx="8510100" cy="39615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273239"/>
                </a:solidFill>
                <a:highlight>
                  <a:srgbClr val="FFFFFF"/>
                </a:highlight>
                <a:latin typeface="Bookman Old Style"/>
                <a:ea typeface="Bookman Old Style"/>
                <a:cs typeface="Bookman Old Style"/>
                <a:sym typeface="Bookman Old Style"/>
              </a:rPr>
              <a:t>Step 5:</a:t>
            </a:r>
            <a:r>
              <a:rPr lang="en-GB" sz="1500">
                <a:solidFill>
                  <a:srgbClr val="273239"/>
                </a:solidFill>
                <a:highlight>
                  <a:srgbClr val="FFFFFF"/>
                </a:highlight>
                <a:latin typeface="Bookman Old Style"/>
                <a:ea typeface="Bookman Old Style"/>
                <a:cs typeface="Bookman Old Style"/>
                <a:sym typeface="Bookman Old Style"/>
              </a:rPr>
              <a:t> </a:t>
            </a:r>
            <a:endParaRPr sz="1500">
              <a:solidFill>
                <a:srgbClr val="27323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273239"/>
              </a:buClr>
              <a:buSzPts val="1500"/>
              <a:buFont typeface="Arial"/>
              <a:buChar char="●"/>
            </a:pPr>
            <a:r>
              <a:rPr lang="en-GB" sz="1500">
                <a:solidFill>
                  <a:srgbClr val="273239"/>
                </a:solidFill>
                <a:highlight>
                  <a:srgbClr val="FFFFFF"/>
                </a:highlight>
                <a:latin typeface="Bookman Old Style"/>
                <a:ea typeface="Bookman Old Style"/>
                <a:cs typeface="Bookman Old Style"/>
                <a:sym typeface="Bookman Old Style"/>
              </a:rPr>
              <a:t>We can use TRUNCATE to delete the </a:t>
            </a:r>
            <a:r>
              <a:rPr lang="en-GB" sz="1500" b="1">
                <a:solidFill>
                  <a:srgbClr val="273239"/>
                </a:solidFill>
                <a:highlight>
                  <a:srgbClr val="FFFFFF"/>
                </a:highlight>
                <a:latin typeface="Bookman Old Style"/>
                <a:ea typeface="Bookman Old Style"/>
                <a:cs typeface="Bookman Old Style"/>
                <a:sym typeface="Bookman Old Style"/>
              </a:rPr>
              <a:t>test</a:t>
            </a:r>
            <a:r>
              <a:rPr lang="en-GB" sz="1500">
                <a:solidFill>
                  <a:srgbClr val="273239"/>
                </a:solidFill>
                <a:highlight>
                  <a:srgbClr val="FFFFFF"/>
                </a:highlight>
                <a:latin typeface="Bookman Old Style"/>
                <a:ea typeface="Bookman Old Style"/>
                <a:cs typeface="Bookman Old Style"/>
                <a:sym typeface="Bookman Old Style"/>
              </a:rPr>
              <a:t> table data since it is supported in Internal Hive tables.</a:t>
            </a:r>
            <a:endParaRPr sz="1500">
              <a:solidFill>
                <a:srgbClr val="273239"/>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rgbClr val="27323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Now as soon as the test table is truncated all table data will be removed from our warehouse since hive has ownership of internal tables. </a:t>
            </a:r>
            <a:endParaRPr sz="1500">
              <a:solidFill>
                <a:schemeClr val="dk2"/>
              </a:solidFill>
              <a:highlight>
                <a:srgbClr val="FFFFFF"/>
              </a:highlight>
              <a:latin typeface="Bookman Old Style"/>
              <a:ea typeface="Bookman Old Style"/>
              <a:cs typeface="Bookman Old Style"/>
              <a:sym typeface="Bookman Old Style"/>
            </a:endParaRPr>
          </a:p>
        </p:txBody>
      </p:sp>
      <p:pic>
        <p:nvPicPr>
          <p:cNvPr id="193" name="Google Shape;193;p35"/>
          <p:cNvPicPr preferRelativeResize="0"/>
          <p:nvPr/>
        </p:nvPicPr>
        <p:blipFill>
          <a:blip r:embed="rId3">
            <a:alphaModFix/>
          </a:blip>
          <a:stretch>
            <a:fillRect/>
          </a:stretch>
        </p:blipFill>
        <p:spPr>
          <a:xfrm>
            <a:off x="2941050" y="1924750"/>
            <a:ext cx="2426050" cy="492075"/>
          </a:xfrm>
          <a:prstGeom prst="rect">
            <a:avLst/>
          </a:prstGeom>
          <a:noFill/>
          <a:ln>
            <a:noFill/>
          </a:ln>
        </p:spPr>
      </p:pic>
      <p:pic>
        <p:nvPicPr>
          <p:cNvPr id="194" name="Google Shape;194;p35"/>
          <p:cNvPicPr preferRelativeResize="0"/>
          <p:nvPr/>
        </p:nvPicPr>
        <p:blipFill>
          <a:blip r:embed="rId4">
            <a:alphaModFix/>
          </a:blip>
          <a:stretch>
            <a:fillRect/>
          </a:stretch>
        </p:blipFill>
        <p:spPr>
          <a:xfrm>
            <a:off x="3213400" y="3597925"/>
            <a:ext cx="1757400" cy="492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body" idx="1"/>
          </p:nvPr>
        </p:nvSpPr>
        <p:spPr>
          <a:xfrm>
            <a:off x="272675" y="694075"/>
            <a:ext cx="8559600" cy="38748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Step 6:</a:t>
            </a:r>
            <a:r>
              <a:rPr lang="en-GB" sz="1500">
                <a:solidFill>
                  <a:schemeClr val="dk2"/>
                </a:solidFill>
                <a:highlight>
                  <a:srgbClr val="FFFFFF"/>
                </a:highlight>
                <a:latin typeface="Bookman Old Style"/>
                <a:ea typeface="Bookman Old Style"/>
                <a:cs typeface="Bookman Old Style"/>
                <a:sym typeface="Bookman Old Style"/>
              </a:rPr>
              <a:t>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Drop the table </a:t>
            </a:r>
            <a:r>
              <a:rPr lang="en-GB" sz="1500" b="1">
                <a:solidFill>
                  <a:schemeClr val="dk2"/>
                </a:solidFill>
                <a:highlight>
                  <a:srgbClr val="FFFFFF"/>
                </a:highlight>
                <a:latin typeface="Bookman Old Style"/>
                <a:ea typeface="Bookman Old Style"/>
                <a:cs typeface="Bookman Old Style"/>
                <a:sym typeface="Bookman Old Style"/>
              </a:rPr>
              <a:t>test</a:t>
            </a:r>
            <a:r>
              <a:rPr lang="en-GB" sz="1500">
                <a:solidFill>
                  <a:schemeClr val="dk2"/>
                </a:solidFill>
                <a:highlight>
                  <a:srgbClr val="FFFFFF"/>
                </a:highlight>
                <a:latin typeface="Bookman Old Style"/>
                <a:ea typeface="Bookman Old Style"/>
                <a:cs typeface="Bookman Old Style"/>
                <a:sym typeface="Bookman Old Style"/>
              </a:rPr>
              <a:t>(Now the metadata will also be deleted)</a:t>
            </a:r>
            <a:endParaRPr sz="1500">
              <a:solidFill>
                <a:schemeClr val="dk2"/>
              </a:solidFill>
              <a:latin typeface="Bookman Old Style"/>
              <a:ea typeface="Bookman Old Style"/>
              <a:cs typeface="Bookman Old Style"/>
              <a:sym typeface="Bookman Old Style"/>
            </a:endParaRPr>
          </a:p>
        </p:txBody>
      </p:sp>
      <p:pic>
        <p:nvPicPr>
          <p:cNvPr id="200" name="Google Shape;200;p36"/>
          <p:cNvPicPr preferRelativeResize="0"/>
          <p:nvPr/>
        </p:nvPicPr>
        <p:blipFill>
          <a:blip r:embed="rId3">
            <a:alphaModFix/>
          </a:blip>
          <a:stretch>
            <a:fillRect/>
          </a:stretch>
        </p:blipFill>
        <p:spPr>
          <a:xfrm>
            <a:off x="3637150" y="1813200"/>
            <a:ext cx="1830650" cy="413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a:t>External table</a:t>
            </a:r>
            <a:endParaRPr/>
          </a:p>
          <a:p>
            <a:pPr marL="0" lvl="0" indent="0" algn="l" rtl="0">
              <a:spcBef>
                <a:spcPts val="0"/>
              </a:spcBef>
              <a:spcAft>
                <a:spcPts val="0"/>
              </a:spcAft>
              <a:buNone/>
            </a:pPr>
            <a:endParaRPr/>
          </a:p>
        </p:txBody>
      </p:sp>
      <p:sp>
        <p:nvSpPr>
          <p:cNvPr id="206" name="Google Shape;20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External tables are an excellent way to manage data on the Hive since Hive does not have ownership of the data stored inside External tables.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 case, if the user drops the External tables then only the metadata of tables will be removed and the data will be safe.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a:t>
            </a:r>
            <a:r>
              <a:rPr lang="en-GB" sz="1500" b="1">
                <a:solidFill>
                  <a:schemeClr val="dk2"/>
                </a:solidFill>
                <a:highlight>
                  <a:srgbClr val="FFFFFF"/>
                </a:highlight>
                <a:latin typeface="Bookman Old Style"/>
                <a:ea typeface="Bookman Old Style"/>
                <a:cs typeface="Bookman Old Style"/>
                <a:sym typeface="Bookman Old Style"/>
              </a:rPr>
              <a:t>EXTERNAL </a:t>
            </a:r>
            <a:r>
              <a:rPr lang="en-GB" sz="1500">
                <a:solidFill>
                  <a:schemeClr val="dk2"/>
                </a:solidFill>
                <a:highlight>
                  <a:srgbClr val="FFFFFF"/>
                </a:highlight>
                <a:latin typeface="Bookman Old Style"/>
                <a:ea typeface="Bookman Old Style"/>
                <a:cs typeface="Bookman Old Style"/>
                <a:sym typeface="Bookman Old Style"/>
              </a:rPr>
              <a:t>keyword in the CREATE TABLE statement is used to create external tables in Hive. </a:t>
            </a: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body" idx="1"/>
          </p:nvPr>
        </p:nvSpPr>
        <p:spPr>
          <a:xfrm>
            <a:off x="297450" y="681675"/>
            <a:ext cx="8535000" cy="38871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We also have to mention the location of our HDFS from where it takes the data.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All the use cases where shareable data is available on HDFS so that Hive and other Hadoop components like Pig can also use the same data External tables are required.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metadata for External tables is managed by Hive but these tables take data from other locations on our HDFS.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Key Points about External Tables</a:t>
            </a:r>
            <a:endParaRPr/>
          </a:p>
        </p:txBody>
      </p:sp>
      <p:sp>
        <p:nvSpPr>
          <p:cNvPr id="217" name="Google Shape;21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Hive won’t take data to our warehouse</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External table does not support the TRUNCATE command</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No support for ACID transaction property</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Doesn’t support query result caching</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Only metadata will be removed when the External table is dropped</a:t>
            </a:r>
            <a:endParaRPr sz="1500">
              <a:solidFill>
                <a:schemeClr val="dk2"/>
              </a:solidFill>
              <a:highlight>
                <a:srgbClr val="FFFFFF"/>
              </a:highlight>
              <a:latin typeface="Bookman Old Style"/>
              <a:ea typeface="Bookman Old Style"/>
              <a:cs typeface="Bookman Old Style"/>
              <a:sym typeface="Bookman Old Styl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body" idx="1"/>
          </p:nvPr>
        </p:nvSpPr>
        <p:spPr>
          <a:xfrm>
            <a:off x="347025" y="285050"/>
            <a:ext cx="8485200" cy="4709700"/>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Clr>
                <a:schemeClr val="dk2"/>
              </a:buClr>
              <a:buSzPts val="1100"/>
              <a:buFont typeface="Arial"/>
              <a:buNone/>
            </a:pPr>
            <a:r>
              <a:rPr lang="en-GB" sz="1500">
                <a:solidFill>
                  <a:schemeClr val="dk2"/>
                </a:solidFill>
                <a:highlight>
                  <a:srgbClr val="FFFFFF"/>
                </a:highlight>
                <a:latin typeface="Bookman Old Style"/>
                <a:ea typeface="Bookman Old Style"/>
                <a:cs typeface="Bookman Old Style"/>
                <a:sym typeface="Bookman Old Style"/>
              </a:rPr>
              <a:t>Let’s perform a small demo to understand the concept of External tables in Hive.</a:t>
            </a:r>
            <a:endParaRPr sz="1500">
              <a:solidFill>
                <a:schemeClr val="dk2"/>
              </a:solidFill>
              <a:highlight>
                <a:srgbClr val="FFFFFF"/>
              </a:highlight>
              <a:latin typeface="Bookman Old Style"/>
              <a:ea typeface="Bookman Old Style"/>
              <a:cs typeface="Bookman Old Style"/>
              <a:sym typeface="Bookman Old Style"/>
            </a:endParaRPr>
          </a:p>
          <a:p>
            <a:pPr marL="0" lvl="0" indent="0" algn="just"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Step 1:</a:t>
            </a:r>
            <a:r>
              <a:rPr lang="en-GB" sz="1500">
                <a:solidFill>
                  <a:schemeClr val="dk2"/>
                </a:solidFill>
                <a:highlight>
                  <a:srgbClr val="FFFFFF"/>
                </a:highlight>
                <a:latin typeface="Bookman Old Style"/>
                <a:ea typeface="Bookman Old Style"/>
                <a:cs typeface="Bookman Old Style"/>
                <a:sym typeface="Bookman Old Style"/>
              </a:rPr>
              <a:t>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Create a directory with the name </a:t>
            </a:r>
            <a:r>
              <a:rPr lang="en-GB" sz="1500" b="1">
                <a:solidFill>
                  <a:schemeClr val="dk2"/>
                </a:solidFill>
                <a:highlight>
                  <a:srgbClr val="FFFFFF"/>
                </a:highlight>
                <a:latin typeface="Bookman Old Style"/>
                <a:ea typeface="Bookman Old Style"/>
                <a:cs typeface="Bookman Old Style"/>
                <a:sym typeface="Bookman Old Style"/>
              </a:rPr>
              <a:t>/TableData</a:t>
            </a:r>
            <a:r>
              <a:rPr lang="en-GB" sz="1500">
                <a:solidFill>
                  <a:schemeClr val="dk2"/>
                </a:solidFill>
                <a:highlight>
                  <a:srgbClr val="FFFFFF"/>
                </a:highlight>
                <a:latin typeface="Bookman Old Style"/>
                <a:ea typeface="Bookman Old Style"/>
                <a:cs typeface="Bookman Old Style"/>
                <a:sym typeface="Bookman Old Style"/>
              </a:rPr>
              <a:t> in HDFS</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chemeClr val="dk2"/>
              </a:solidFill>
              <a:latin typeface="Bookman Old Style"/>
              <a:ea typeface="Bookman Old Style"/>
              <a:cs typeface="Bookman Old Style"/>
              <a:sym typeface="Bookman Old Style"/>
            </a:endParaRPr>
          </a:p>
          <a:p>
            <a:pPr marL="0" marR="0" lvl="0" indent="0" algn="just" rtl="0">
              <a:lnSpc>
                <a:spcPct val="150000"/>
              </a:lnSpc>
              <a:spcBef>
                <a:spcPts val="12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Step 2:</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Now copy the data file you want to use with hive external table to this directory (In my case data.csv)</a:t>
            </a:r>
            <a:endParaRPr sz="1500">
              <a:solidFill>
                <a:schemeClr val="dk2"/>
              </a:solidFill>
              <a:highlight>
                <a:srgbClr val="FFFFFF"/>
              </a:highlight>
              <a:latin typeface="Bookman Old Style"/>
              <a:ea typeface="Bookman Old Style"/>
              <a:cs typeface="Bookman Old Style"/>
              <a:sym typeface="Bookman Old Style"/>
            </a:endParaRPr>
          </a:p>
        </p:txBody>
      </p:sp>
      <p:pic>
        <p:nvPicPr>
          <p:cNvPr id="223" name="Google Shape;223;p40"/>
          <p:cNvPicPr preferRelativeResize="0"/>
          <p:nvPr/>
        </p:nvPicPr>
        <p:blipFill>
          <a:blip r:embed="rId3">
            <a:alphaModFix/>
          </a:blip>
          <a:stretch>
            <a:fillRect/>
          </a:stretch>
        </p:blipFill>
        <p:spPr>
          <a:xfrm>
            <a:off x="3190225" y="2043394"/>
            <a:ext cx="2798800" cy="442500"/>
          </a:xfrm>
          <a:prstGeom prst="rect">
            <a:avLst/>
          </a:prstGeom>
          <a:noFill/>
          <a:ln>
            <a:noFill/>
          </a:ln>
        </p:spPr>
      </p:pic>
      <p:pic>
        <p:nvPicPr>
          <p:cNvPr id="224" name="Google Shape;224;p40"/>
          <p:cNvPicPr preferRelativeResize="0"/>
          <p:nvPr/>
        </p:nvPicPr>
        <p:blipFill>
          <a:blip r:embed="rId4">
            <a:alphaModFix/>
          </a:blip>
          <a:stretch>
            <a:fillRect/>
          </a:stretch>
        </p:blipFill>
        <p:spPr>
          <a:xfrm>
            <a:off x="1509588" y="4217625"/>
            <a:ext cx="6160067" cy="44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body" idx="1"/>
          </p:nvPr>
        </p:nvSpPr>
        <p:spPr>
          <a:xfrm>
            <a:off x="309850" y="656875"/>
            <a:ext cx="8522400" cy="41025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Step 3:</a:t>
            </a:r>
            <a:r>
              <a:rPr lang="en-GB" sz="1500">
                <a:solidFill>
                  <a:schemeClr val="dk2"/>
                </a:solidFill>
                <a:highlight>
                  <a:srgbClr val="FFFFFF"/>
                </a:highlight>
                <a:latin typeface="Bookman Old Style"/>
                <a:ea typeface="Bookman Old Style"/>
                <a:cs typeface="Bookman Old Style"/>
                <a:sym typeface="Bookman Old Style"/>
              </a:rPr>
              <a:t>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Now create an External table </a:t>
            </a:r>
            <a:r>
              <a:rPr lang="en-GB" sz="1500" b="1">
                <a:solidFill>
                  <a:schemeClr val="dk2"/>
                </a:solidFill>
                <a:highlight>
                  <a:srgbClr val="FFFFFF"/>
                </a:highlight>
                <a:latin typeface="Bookman Old Style"/>
                <a:ea typeface="Bookman Old Style"/>
                <a:cs typeface="Bookman Old Style"/>
                <a:sym typeface="Bookman Old Style"/>
              </a:rPr>
              <a:t>test</a:t>
            </a:r>
            <a:r>
              <a:rPr lang="en-GB" sz="1500">
                <a:solidFill>
                  <a:schemeClr val="dk2"/>
                </a:solidFill>
                <a:highlight>
                  <a:srgbClr val="FFFFFF"/>
                </a:highlight>
                <a:latin typeface="Bookman Old Style"/>
                <a:ea typeface="Bookman Old Style"/>
                <a:cs typeface="Bookman Old Style"/>
                <a:sym typeface="Bookman Old Style"/>
              </a:rPr>
              <a:t> with the </a:t>
            </a:r>
            <a:r>
              <a:rPr lang="en-GB" sz="1500" i="1">
                <a:solidFill>
                  <a:schemeClr val="dk2"/>
                </a:solidFill>
                <a:highlight>
                  <a:srgbClr val="FFFFFF"/>
                </a:highlight>
                <a:latin typeface="Bookman Old Style"/>
                <a:ea typeface="Bookman Old Style"/>
                <a:cs typeface="Bookman Old Style"/>
                <a:sym typeface="Bookman Old Style"/>
              </a:rPr>
              <a:t>EXTERNAL</a:t>
            </a:r>
            <a:r>
              <a:rPr lang="en-GB" sz="1500">
                <a:solidFill>
                  <a:schemeClr val="dk2"/>
                </a:solidFill>
                <a:highlight>
                  <a:srgbClr val="FFFFFF"/>
                </a:highlight>
                <a:latin typeface="Bookman Old Style"/>
                <a:ea typeface="Bookman Old Style"/>
                <a:cs typeface="Bookman Old Style"/>
                <a:sym typeface="Bookman Old Style"/>
              </a:rPr>
              <a:t> keyword as shown below(the table will be created in the default database of the hive if not mentioned in any other database)</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table test created with the EXTERNAL keyword will now take the data from the directory we have mentioned in the LOCATION attribute. </a:t>
            </a:r>
            <a:endParaRPr sz="1500">
              <a:solidFill>
                <a:schemeClr val="dk2"/>
              </a:solidFill>
              <a:highlight>
                <a:srgbClr val="FFFFFF"/>
              </a:highlight>
              <a:latin typeface="Bookman Old Style"/>
              <a:ea typeface="Bookman Old Style"/>
              <a:cs typeface="Bookman Old Style"/>
              <a:sym typeface="Bookman Old Style"/>
            </a:endParaRPr>
          </a:p>
        </p:txBody>
      </p:sp>
      <p:pic>
        <p:nvPicPr>
          <p:cNvPr id="230" name="Google Shape;230;p41"/>
          <p:cNvPicPr preferRelativeResize="0"/>
          <p:nvPr/>
        </p:nvPicPr>
        <p:blipFill>
          <a:blip r:embed="rId3">
            <a:alphaModFix/>
          </a:blip>
          <a:stretch>
            <a:fillRect/>
          </a:stretch>
        </p:blipFill>
        <p:spPr>
          <a:xfrm>
            <a:off x="3295650" y="2209250"/>
            <a:ext cx="2552700" cy="154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Types</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25400" lvl="0" indent="0" algn="just" rtl="0">
              <a:lnSpc>
                <a:spcPct val="150000"/>
              </a:lnSpc>
              <a:spcBef>
                <a:spcPts val="1000"/>
              </a:spcBef>
              <a:spcAft>
                <a:spcPts val="0"/>
              </a:spcAft>
              <a:buClr>
                <a:schemeClr val="dk2"/>
              </a:buClr>
              <a:buSzPts val="1100"/>
              <a:buFont typeface="Arial"/>
              <a:buNone/>
            </a:pPr>
            <a:r>
              <a:rPr lang="en-GB" sz="1500">
                <a:solidFill>
                  <a:schemeClr val="dk2"/>
                </a:solidFill>
                <a:latin typeface="Bookman Old Style"/>
                <a:ea typeface="Bookman Old Style"/>
                <a:cs typeface="Bookman Old Style"/>
                <a:sym typeface="Bookman Old Style"/>
              </a:rPr>
              <a:t>There are different data types in Hive, which are involved in the table creation. All the data types in Hive are classified into four types, given as follows:</a:t>
            </a:r>
            <a:endParaRPr sz="1500">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Column Types</a:t>
            </a:r>
            <a:endParaRPr sz="1500">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Literals</a:t>
            </a:r>
            <a:endParaRPr sz="1500">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Null Values</a:t>
            </a:r>
            <a:endParaRPr sz="1500">
              <a:solidFill>
                <a:schemeClr val="dk2"/>
              </a:solidFill>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Complex Types</a:t>
            </a:r>
            <a:endParaRPr sz="1500">
              <a:solidFill>
                <a:schemeClr val="dk2"/>
              </a:solidFill>
              <a:latin typeface="Bookman Old Style"/>
              <a:ea typeface="Bookman Old Style"/>
              <a:cs typeface="Bookman Old Style"/>
              <a:sym typeface="Bookman Old Style"/>
            </a:endParaRPr>
          </a:p>
          <a:p>
            <a:pPr marL="0" lvl="0" indent="0" algn="l" rtl="0">
              <a:spcBef>
                <a:spcPts val="400"/>
              </a:spcBef>
              <a:spcAft>
                <a:spcPts val="1200"/>
              </a:spcAft>
              <a:buNone/>
            </a:pPr>
            <a:endParaRPr sz="1500">
              <a:latin typeface="Bookman Old Style"/>
              <a:ea typeface="Bookman Old Style"/>
              <a:cs typeface="Bookman Old Style"/>
              <a:sym typeface="Bookman Old Styl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txBox="1">
            <a:spLocks noGrp="1"/>
          </p:cNvSpPr>
          <p:nvPr>
            <p:ph type="body" idx="1"/>
          </p:nvPr>
        </p:nvSpPr>
        <p:spPr>
          <a:xfrm>
            <a:off x="309850" y="619700"/>
            <a:ext cx="8522400" cy="39492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273239"/>
                </a:solidFill>
                <a:highlight>
                  <a:srgbClr val="FFFFFF"/>
                </a:highlight>
                <a:latin typeface="Bookman Old Style"/>
                <a:ea typeface="Bookman Old Style"/>
                <a:cs typeface="Bookman Old Style"/>
                <a:sym typeface="Bookman Old Style"/>
              </a:rPr>
              <a:t>Step 4: </a:t>
            </a:r>
            <a:endParaRPr sz="1500" b="1">
              <a:solidFill>
                <a:srgbClr val="27323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Let’s perform the select query on the external table </a:t>
            </a:r>
            <a:r>
              <a:rPr lang="en-GB" sz="1500" b="1">
                <a:solidFill>
                  <a:srgbClr val="273239"/>
                </a:solidFill>
                <a:highlight>
                  <a:srgbClr val="FFFFFF"/>
                </a:highlight>
                <a:latin typeface="Bookman Old Style"/>
                <a:ea typeface="Bookman Old Style"/>
                <a:cs typeface="Bookman Old Style"/>
                <a:sym typeface="Bookman Old Style"/>
              </a:rPr>
              <a:t>test</a:t>
            </a:r>
            <a:r>
              <a:rPr lang="en-GB" sz="1500">
                <a:solidFill>
                  <a:srgbClr val="273239"/>
                </a:solidFill>
                <a:highlight>
                  <a:srgbClr val="FFFFFF"/>
                </a:highlight>
                <a:latin typeface="Bookman Old Style"/>
                <a:ea typeface="Bookman Old Style"/>
                <a:cs typeface="Bookman Old Style"/>
                <a:sym typeface="Bookman Old Style"/>
              </a:rPr>
              <a:t> we have created.</a:t>
            </a:r>
            <a:endParaRPr sz="1500">
              <a:solidFill>
                <a:srgbClr val="273239"/>
              </a:solidFill>
              <a:highlight>
                <a:srgbClr val="FFFFFF"/>
              </a:highlight>
              <a:latin typeface="Bookman Old Style"/>
              <a:ea typeface="Bookman Old Style"/>
              <a:cs typeface="Bookman Old Style"/>
              <a:sym typeface="Bookman Old Style"/>
            </a:endParaRPr>
          </a:p>
          <a:p>
            <a:pPr marL="457200" lvl="0" indent="0" algn="l" rtl="0">
              <a:lnSpc>
                <a:spcPct val="150000"/>
              </a:lnSpc>
              <a:spcBef>
                <a:spcPts val="1200"/>
              </a:spcBef>
              <a:spcAft>
                <a:spcPts val="0"/>
              </a:spcAft>
              <a:buNone/>
            </a:pPr>
            <a:endParaRPr sz="1500">
              <a:solidFill>
                <a:srgbClr val="273239"/>
              </a:solidFill>
              <a:highlight>
                <a:srgbClr val="FFFFFF"/>
              </a:highlight>
              <a:latin typeface="Bookman Old Style"/>
              <a:ea typeface="Bookman Old Style"/>
              <a:cs typeface="Bookman Old Style"/>
              <a:sym typeface="Bookman Old Style"/>
            </a:endParaRPr>
          </a:p>
          <a:p>
            <a:pPr marL="457200" lvl="0" indent="0" algn="l" rtl="0">
              <a:lnSpc>
                <a:spcPct val="150000"/>
              </a:lnSpc>
              <a:spcBef>
                <a:spcPts val="1200"/>
              </a:spcBef>
              <a:spcAft>
                <a:spcPts val="0"/>
              </a:spcAft>
              <a:buNone/>
            </a:pPr>
            <a:endParaRPr sz="1500">
              <a:solidFill>
                <a:srgbClr val="27323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It is possible because EXTERNAL tables are designed in such a way that they take data from the mentioned location. the location is </a:t>
            </a:r>
            <a:r>
              <a:rPr lang="en-GB" sz="1500" i="1">
                <a:solidFill>
                  <a:srgbClr val="273239"/>
                </a:solidFill>
                <a:highlight>
                  <a:srgbClr val="FFFFFF"/>
                </a:highlight>
                <a:latin typeface="Bookman Old Style"/>
                <a:ea typeface="Bookman Old Style"/>
                <a:cs typeface="Bookman Old Style"/>
                <a:sym typeface="Bookman Old Style"/>
              </a:rPr>
              <a:t>/TableData</a:t>
            </a:r>
            <a:r>
              <a:rPr lang="en-GB" sz="1500">
                <a:solidFill>
                  <a:srgbClr val="273239"/>
                </a:solidFill>
                <a:highlight>
                  <a:srgbClr val="FFFFFF"/>
                </a:highlight>
                <a:latin typeface="Bookman Old Style"/>
                <a:ea typeface="Bookman Old Style"/>
                <a:cs typeface="Bookman Old Style"/>
                <a:sym typeface="Bookman Old Style"/>
              </a:rPr>
              <a:t> in our case and we have a data.csv file inside it so Hive external table will automatically take data from this location.</a:t>
            </a:r>
            <a:endParaRPr sz="1500">
              <a:solidFill>
                <a:srgbClr val="273239"/>
              </a:solidFill>
              <a:highlight>
                <a:srgbClr val="FFFFFF"/>
              </a:highlight>
              <a:latin typeface="Bookman Old Style"/>
              <a:ea typeface="Bookman Old Style"/>
              <a:cs typeface="Bookman Old Style"/>
              <a:sym typeface="Bookman Old Style"/>
            </a:endParaRPr>
          </a:p>
        </p:txBody>
      </p:sp>
      <p:pic>
        <p:nvPicPr>
          <p:cNvPr id="236" name="Google Shape;236;p42"/>
          <p:cNvPicPr preferRelativeResize="0"/>
          <p:nvPr/>
        </p:nvPicPr>
        <p:blipFill>
          <a:blip r:embed="rId3">
            <a:alphaModFix/>
          </a:blip>
          <a:stretch>
            <a:fillRect/>
          </a:stretch>
        </p:blipFill>
        <p:spPr>
          <a:xfrm>
            <a:off x="3398150" y="1800800"/>
            <a:ext cx="2347700" cy="442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body" idx="1"/>
          </p:nvPr>
        </p:nvSpPr>
        <p:spPr>
          <a:xfrm>
            <a:off x="309850" y="644475"/>
            <a:ext cx="8522400" cy="39243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273239"/>
                </a:solidFill>
                <a:highlight>
                  <a:srgbClr val="FFFFFF"/>
                </a:highlight>
                <a:latin typeface="Bookman Old Style"/>
                <a:ea typeface="Bookman Old Style"/>
                <a:cs typeface="Bookman Old Style"/>
                <a:sym typeface="Bookman Old Style"/>
              </a:rPr>
              <a:t>Step 5:</a:t>
            </a:r>
            <a:r>
              <a:rPr lang="en-GB" sz="1500">
                <a:solidFill>
                  <a:srgbClr val="273239"/>
                </a:solidFill>
                <a:highlight>
                  <a:srgbClr val="FFFFFF"/>
                </a:highlight>
                <a:latin typeface="Bookman Old Style"/>
                <a:ea typeface="Bookman Old Style"/>
                <a:cs typeface="Bookman Old Style"/>
                <a:sym typeface="Bookman Old Style"/>
              </a:rPr>
              <a:t> </a:t>
            </a:r>
            <a:endParaRPr sz="1500">
              <a:solidFill>
                <a:srgbClr val="27323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Since the data is available outside of our warehouse and Hive does not have ownership of it so </a:t>
            </a:r>
            <a:r>
              <a:rPr lang="en-GB" sz="1500" b="1">
                <a:solidFill>
                  <a:srgbClr val="273239"/>
                </a:solidFill>
                <a:highlight>
                  <a:srgbClr val="FFFFFF"/>
                </a:highlight>
                <a:latin typeface="Bookman Old Style"/>
                <a:ea typeface="Bookman Old Style"/>
                <a:cs typeface="Bookman Old Style"/>
                <a:sym typeface="Bookman Old Style"/>
              </a:rPr>
              <a:t>TRUNCATE</a:t>
            </a:r>
            <a:r>
              <a:rPr lang="en-GB" sz="1500">
                <a:solidFill>
                  <a:srgbClr val="273239"/>
                </a:solidFill>
                <a:highlight>
                  <a:srgbClr val="FFFFFF"/>
                </a:highlight>
                <a:latin typeface="Bookman Old Style"/>
                <a:ea typeface="Bookman Old Style"/>
                <a:cs typeface="Bookman Old Style"/>
                <a:sym typeface="Bookman Old Style"/>
              </a:rPr>
              <a:t> is not possible with External tables.</a:t>
            </a:r>
            <a:endParaRPr sz="1500">
              <a:solidFill>
                <a:srgbClr val="273239"/>
              </a:solidFill>
              <a:highlight>
                <a:srgbClr val="FFFFFF"/>
              </a:highlight>
              <a:latin typeface="Bookman Old Style"/>
              <a:ea typeface="Bookman Old Style"/>
              <a:cs typeface="Bookman Old Style"/>
              <a:sym typeface="Bookman Old Style"/>
            </a:endParaRPr>
          </a:p>
          <a:p>
            <a:pPr marL="457200" lvl="0" indent="0" algn="l" rtl="0">
              <a:lnSpc>
                <a:spcPct val="150000"/>
              </a:lnSpc>
              <a:spcBef>
                <a:spcPts val="1200"/>
              </a:spcBef>
              <a:spcAft>
                <a:spcPts val="0"/>
              </a:spcAft>
              <a:buNone/>
            </a:pPr>
            <a:endParaRPr sz="1500">
              <a:solidFill>
                <a:srgbClr val="273239"/>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200"/>
              </a:spcBef>
              <a:spcAft>
                <a:spcPts val="0"/>
              </a:spcAft>
              <a:buNone/>
            </a:pPr>
            <a:r>
              <a:rPr lang="en-GB" sz="1500" b="1">
                <a:solidFill>
                  <a:srgbClr val="273239"/>
                </a:solidFill>
                <a:highlight>
                  <a:srgbClr val="FFFFFF"/>
                </a:highlight>
                <a:latin typeface="Bookman Old Style"/>
                <a:ea typeface="Bookman Old Style"/>
                <a:cs typeface="Bookman Old Style"/>
                <a:sym typeface="Bookman Old Style"/>
              </a:rPr>
              <a:t>Step 6: </a:t>
            </a:r>
            <a:endParaRPr sz="1500" b="1">
              <a:solidFill>
                <a:srgbClr val="273239"/>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120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Also if we drop this external table then only the table metadata will be removed but not the actual data stored at </a:t>
            </a:r>
            <a:r>
              <a:rPr lang="en-GB" sz="1500" b="1">
                <a:solidFill>
                  <a:srgbClr val="273239"/>
                </a:solidFill>
                <a:highlight>
                  <a:srgbClr val="FFFFFF"/>
                </a:highlight>
                <a:latin typeface="Bookman Old Style"/>
                <a:ea typeface="Bookman Old Style"/>
                <a:cs typeface="Bookman Old Style"/>
                <a:sym typeface="Bookman Old Style"/>
              </a:rPr>
              <a:t>/TableData</a:t>
            </a:r>
            <a:r>
              <a:rPr lang="en-GB" sz="1500">
                <a:solidFill>
                  <a:srgbClr val="273239"/>
                </a:solidFill>
                <a:highlight>
                  <a:srgbClr val="FFFFFF"/>
                </a:highlight>
                <a:latin typeface="Bookman Old Style"/>
                <a:ea typeface="Bookman Old Style"/>
                <a:cs typeface="Bookman Old Style"/>
                <a:sym typeface="Bookman Old Style"/>
              </a:rPr>
              <a:t> on our HDFS.</a:t>
            </a:r>
            <a:endParaRPr sz="1500">
              <a:solidFill>
                <a:srgbClr val="273239"/>
              </a:solidFill>
              <a:highlight>
                <a:srgbClr val="FFFFFF"/>
              </a:highlight>
              <a:latin typeface="Bookman Old Style"/>
              <a:ea typeface="Bookman Old Style"/>
              <a:cs typeface="Bookman Old Style"/>
              <a:sym typeface="Bookman Old Style"/>
            </a:endParaRPr>
          </a:p>
        </p:txBody>
      </p:sp>
      <p:pic>
        <p:nvPicPr>
          <p:cNvPr id="242" name="Google Shape;242;p43"/>
          <p:cNvPicPr preferRelativeResize="0"/>
          <p:nvPr/>
        </p:nvPicPr>
        <p:blipFill>
          <a:blip r:embed="rId3">
            <a:alphaModFix/>
          </a:blip>
          <a:stretch>
            <a:fillRect/>
          </a:stretch>
        </p:blipFill>
        <p:spPr>
          <a:xfrm>
            <a:off x="3599500" y="2098250"/>
            <a:ext cx="1943100" cy="314325"/>
          </a:xfrm>
          <a:prstGeom prst="rect">
            <a:avLst/>
          </a:prstGeom>
          <a:noFill/>
          <a:ln>
            <a:noFill/>
          </a:ln>
        </p:spPr>
      </p:pic>
      <p:pic>
        <p:nvPicPr>
          <p:cNvPr id="243" name="Google Shape;243;p43"/>
          <p:cNvPicPr preferRelativeResize="0"/>
          <p:nvPr/>
        </p:nvPicPr>
        <p:blipFill>
          <a:blip r:embed="rId4">
            <a:alphaModFix/>
          </a:blip>
          <a:stretch>
            <a:fillRect/>
          </a:stretch>
        </p:blipFill>
        <p:spPr>
          <a:xfrm>
            <a:off x="3705713" y="3907800"/>
            <a:ext cx="1732575" cy="3861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GB"/>
              <a:t>Hive Partitioning and Bucketing</a:t>
            </a:r>
            <a:endParaRPr/>
          </a:p>
          <a:p>
            <a:pPr marL="0" marR="0" lvl="0" indent="0" algn="l" rtl="0">
              <a:lnSpc>
                <a:spcPct val="100000"/>
              </a:lnSpc>
              <a:spcBef>
                <a:spcPts val="0"/>
              </a:spcBef>
              <a:spcAft>
                <a:spcPts val="0"/>
              </a:spcAft>
              <a:buNone/>
            </a:pPr>
            <a:endParaRPr/>
          </a:p>
        </p:txBody>
      </p:sp>
      <p:sp>
        <p:nvSpPr>
          <p:cNvPr id="249" name="Google Shape;249;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Apache Hive is an open source data warehouse system used for querying and analyzing large datasets.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Data in Apache Hive can be categorized into Table, Partition, and Bucket.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 table in Hive is logically made up of the data being stored.</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120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It is of two type such as an internal table and external table. Let us now discuss the Partitioning and Bucketing in Hive in detail.</a:t>
            </a:r>
            <a:endParaRPr sz="1500">
              <a:solidFill>
                <a:schemeClr val="dk2"/>
              </a:solidFill>
              <a:highlight>
                <a:srgbClr val="FFFFFF"/>
              </a:highlight>
              <a:latin typeface="Bookman Old Style"/>
              <a:ea typeface="Bookman Old Style"/>
              <a:cs typeface="Bookman Old Style"/>
              <a:sym typeface="Bookman Old Style"/>
            </a:endParaRPr>
          </a:p>
        </p:txBody>
      </p:sp>
      <p:pic>
        <p:nvPicPr>
          <p:cNvPr id="250" name="Google Shape;250;p44"/>
          <p:cNvPicPr preferRelativeResize="0"/>
          <p:nvPr/>
        </p:nvPicPr>
        <p:blipFill>
          <a:blip r:embed="rId3">
            <a:alphaModFix/>
          </a:blip>
          <a:stretch>
            <a:fillRect/>
          </a:stretch>
        </p:blipFill>
        <p:spPr>
          <a:xfrm>
            <a:off x="6864875" y="3444350"/>
            <a:ext cx="1798499" cy="1550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45"/>
          <p:cNvPicPr preferRelativeResize="0"/>
          <p:nvPr/>
        </p:nvPicPr>
        <p:blipFill>
          <a:blip r:embed="rId3">
            <a:alphaModFix/>
          </a:blip>
          <a:stretch>
            <a:fillRect/>
          </a:stretch>
        </p:blipFill>
        <p:spPr>
          <a:xfrm>
            <a:off x="972275" y="686613"/>
            <a:ext cx="7199430" cy="3770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6"/>
          <p:cNvSpPr txBox="1">
            <a:spLocks noGrp="1"/>
          </p:cNvSpPr>
          <p:nvPr>
            <p:ph type="body" idx="1"/>
          </p:nvPr>
        </p:nvSpPr>
        <p:spPr>
          <a:xfrm>
            <a:off x="322250" y="334625"/>
            <a:ext cx="8510100" cy="4536300"/>
          </a:xfrm>
          <a:prstGeom prst="rect">
            <a:avLst/>
          </a:prstGeom>
        </p:spPr>
        <p:txBody>
          <a:bodyPr spcFirstLastPara="1" wrap="square" lIns="91425" tIns="91425" rIns="91425" bIns="91425" anchor="t" anchorCtr="0">
            <a:noAutofit/>
          </a:bodyPr>
          <a:lstStyle/>
          <a:p>
            <a:pPr marL="0" marR="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Partitioning </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Apache Hive organizes tables into partitions for grouping same type of data together based on a column or partition key.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Each table in the hive can have one or more partition keys to identify a particular partition.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Using partition we can make it faster to do queries on slices of the data.</a:t>
            </a:r>
            <a:endParaRPr sz="1500">
              <a:solidFill>
                <a:schemeClr val="dk2"/>
              </a:solidFill>
              <a:highlight>
                <a:srgbClr val="FFFFFF"/>
              </a:highlight>
              <a:latin typeface="Bookman Old Style"/>
              <a:ea typeface="Bookman Old Style"/>
              <a:cs typeface="Bookman Old Style"/>
              <a:sym typeface="Bookman Old Style"/>
            </a:endParaRPr>
          </a:p>
          <a:p>
            <a:pPr marL="0" marR="0" lvl="0" indent="0" algn="l" rtl="0">
              <a:lnSpc>
                <a:spcPct val="150000"/>
              </a:lnSpc>
              <a:spcBef>
                <a:spcPts val="12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Bucketing </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 Hive Tables or partition are subdivided into buckets based on the hash function of a column in the table to give extra structure to the data that may be used for more efficient queries.</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spcBef>
                <a:spcPts val="1200"/>
              </a:spcBef>
              <a:spcAft>
                <a:spcPts val="1200"/>
              </a:spcAft>
              <a:buNone/>
            </a:pP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title"/>
          </p:nvPr>
        </p:nvSpPr>
        <p:spPr>
          <a:xfrm>
            <a:off x="311700" y="445025"/>
            <a:ext cx="8520600" cy="10671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GB"/>
              <a:t>Comparison between Hive Partitioning vs Bucketing</a:t>
            </a:r>
            <a:endParaRPr/>
          </a:p>
          <a:p>
            <a:pPr marL="0" marR="0" lvl="0" indent="0" algn="l" rtl="0">
              <a:lnSpc>
                <a:spcPct val="100000"/>
              </a:lnSpc>
              <a:spcBef>
                <a:spcPts val="0"/>
              </a:spcBef>
              <a:spcAft>
                <a:spcPts val="0"/>
              </a:spcAft>
              <a:buNone/>
            </a:pPr>
            <a:endParaRPr/>
          </a:p>
        </p:txBody>
      </p:sp>
      <p:sp>
        <p:nvSpPr>
          <p:cNvPr id="266" name="Google Shape;266;p47"/>
          <p:cNvSpPr txBox="1">
            <a:spLocks noGrp="1"/>
          </p:cNvSpPr>
          <p:nvPr>
            <p:ph type="body" idx="1"/>
          </p:nvPr>
        </p:nvSpPr>
        <p:spPr>
          <a:xfrm>
            <a:off x="311700" y="1636000"/>
            <a:ext cx="8520600" cy="29328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rgbClr val="444444"/>
                </a:solidFill>
                <a:highlight>
                  <a:srgbClr val="FFFFFF"/>
                </a:highlight>
                <a:latin typeface="Bookman Old Style"/>
                <a:ea typeface="Bookman Old Style"/>
                <a:cs typeface="Bookman Old Style"/>
                <a:sym typeface="Bookman Old Style"/>
              </a:rPr>
              <a:t>i. Partitioning and Bucketing Commands in Hive</a:t>
            </a:r>
            <a:endParaRPr sz="1500" b="1">
              <a:solidFill>
                <a:srgbClr val="444444"/>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100"/>
              </a:spcBef>
              <a:spcAft>
                <a:spcPts val="0"/>
              </a:spcAft>
              <a:buNone/>
            </a:pPr>
            <a:r>
              <a:rPr lang="en-GB" sz="1500" b="1">
                <a:solidFill>
                  <a:srgbClr val="444444"/>
                </a:solidFill>
                <a:highlight>
                  <a:srgbClr val="FFFFFF"/>
                </a:highlight>
                <a:latin typeface="Bookman Old Style"/>
                <a:ea typeface="Bookman Old Style"/>
                <a:cs typeface="Bookman Old Style"/>
                <a:sym typeface="Bookman Old Style"/>
              </a:rPr>
              <a:t>a) Partitioning</a:t>
            </a:r>
            <a:endParaRPr sz="1500" b="1">
              <a:solidFill>
                <a:srgbClr val="444444"/>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rgbClr val="444444"/>
              </a:buClr>
              <a:buSzPts val="1500"/>
              <a:buFont typeface="Bookman Old Style"/>
              <a:buChar char="●"/>
            </a:pPr>
            <a:r>
              <a:rPr lang="en-GB" sz="1500">
                <a:solidFill>
                  <a:srgbClr val="444444"/>
                </a:solidFill>
                <a:highlight>
                  <a:srgbClr val="FFFFFF"/>
                </a:highlight>
                <a:latin typeface="Bookman Old Style"/>
                <a:ea typeface="Bookman Old Style"/>
                <a:cs typeface="Bookman Old Style"/>
                <a:sym typeface="Bookman Old Style"/>
              </a:rPr>
              <a:t>The Hive command for Partitioning is:</a:t>
            </a:r>
            <a:endParaRPr sz="1500">
              <a:solidFill>
                <a:srgbClr val="444444"/>
              </a:solidFill>
              <a:highlight>
                <a:srgbClr val="FFFFFF"/>
              </a:highlight>
              <a:latin typeface="Bookman Old Style"/>
              <a:ea typeface="Bookman Old Style"/>
              <a:cs typeface="Bookman Old Style"/>
              <a:sym typeface="Bookman Old Style"/>
            </a:endParaRPr>
          </a:p>
          <a:p>
            <a:pPr marL="457200" lvl="0" indent="0" algn="l" rtl="0">
              <a:lnSpc>
                <a:spcPct val="150000"/>
              </a:lnSpc>
              <a:spcBef>
                <a:spcPts val="1000"/>
              </a:spcBef>
              <a:spcAft>
                <a:spcPts val="0"/>
              </a:spcAft>
              <a:buNone/>
            </a:pPr>
            <a:r>
              <a:rPr lang="en-GB" sz="1500">
                <a:solidFill>
                  <a:srgbClr val="444444"/>
                </a:solidFill>
                <a:highlight>
                  <a:srgbClr val="FFFFFF"/>
                </a:highlight>
                <a:latin typeface="Bookman Old Style"/>
                <a:ea typeface="Bookman Old Style"/>
                <a:cs typeface="Bookman Old Style"/>
                <a:sym typeface="Bookman Old Style"/>
              </a:rPr>
              <a:t>[php]CREATE TABLE table_name (column1 data_type, column2 data_type) PARTITIONED BY (partition1 data_type, partition2 data_type,….);[/php]</a:t>
            </a:r>
            <a:endParaRPr sz="1500">
              <a:solidFill>
                <a:srgbClr val="444444"/>
              </a:solidFill>
              <a:highlight>
                <a:srgbClr val="FFFFFF"/>
              </a:highlight>
              <a:latin typeface="Bookman Old Style"/>
              <a:ea typeface="Bookman Old Style"/>
              <a:cs typeface="Bookman Old Style"/>
              <a:sym typeface="Bookman Old Style"/>
            </a:endParaRPr>
          </a:p>
          <a:p>
            <a:pPr marL="0" lvl="0" indent="0" algn="l" rtl="0">
              <a:spcBef>
                <a:spcPts val="14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8"/>
          <p:cNvSpPr txBox="1">
            <a:spLocks noGrp="1"/>
          </p:cNvSpPr>
          <p:nvPr>
            <p:ph type="body" idx="1"/>
          </p:nvPr>
        </p:nvSpPr>
        <p:spPr>
          <a:xfrm>
            <a:off x="297450" y="669275"/>
            <a:ext cx="8535000" cy="38997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rgbClr val="273239"/>
                </a:solidFill>
                <a:highlight>
                  <a:srgbClr val="FFFFFF"/>
                </a:highlight>
                <a:latin typeface="Bookman Old Style"/>
                <a:ea typeface="Bookman Old Style"/>
                <a:cs typeface="Bookman Old Style"/>
                <a:sym typeface="Bookman Old Style"/>
              </a:rPr>
              <a:t>b) Bucketing</a:t>
            </a:r>
            <a:endParaRPr sz="1500" b="1">
              <a:solidFill>
                <a:srgbClr val="273239"/>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100"/>
              </a:spcBef>
              <a:spcAft>
                <a:spcPts val="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The Hive command for Bucketing is:</a:t>
            </a:r>
            <a:endParaRPr sz="1500">
              <a:solidFill>
                <a:srgbClr val="273239"/>
              </a:solidFill>
              <a:highlight>
                <a:srgbClr val="FFFFFF"/>
              </a:highlight>
              <a:latin typeface="Bookman Old Style"/>
              <a:ea typeface="Bookman Old Style"/>
              <a:cs typeface="Bookman Old Style"/>
              <a:sym typeface="Bookman Old Style"/>
            </a:endParaRPr>
          </a:p>
          <a:p>
            <a:pPr marL="457200" marR="0" lvl="0" indent="0" algn="l" rtl="0">
              <a:lnSpc>
                <a:spcPct val="150000"/>
              </a:lnSpc>
              <a:spcBef>
                <a:spcPts val="1100"/>
              </a:spcBef>
              <a:spcAft>
                <a:spcPts val="1100"/>
              </a:spcAft>
              <a:buNone/>
            </a:pPr>
            <a:r>
              <a:rPr lang="en-GB" sz="1500">
                <a:solidFill>
                  <a:srgbClr val="273239"/>
                </a:solidFill>
                <a:highlight>
                  <a:srgbClr val="FFFFFF"/>
                </a:highlight>
                <a:latin typeface="Bookman Old Style"/>
                <a:ea typeface="Bookman Old Style"/>
                <a:cs typeface="Bookman Old Style"/>
                <a:sym typeface="Bookman Old Style"/>
              </a:rPr>
              <a:t>[php]CREATE TABLE table_name PARTITIONED BY (partition1 data_type, partition2 data_type,….) CLUSTERED BY (column_name1, column_name2, …) SORTED BY (column_name [ASC|DESC], …)] INTO num_buckets BUCKETS;[/php]</a:t>
            </a:r>
            <a:endParaRPr sz="1500">
              <a:solidFill>
                <a:srgbClr val="273239"/>
              </a:solidFill>
              <a:latin typeface="Bookman Old Style"/>
              <a:ea typeface="Bookman Old Style"/>
              <a:cs typeface="Bookman Old Style"/>
              <a:sym typeface="Bookman Old Styl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9"/>
          <p:cNvSpPr txBox="1">
            <a:spLocks noGrp="1"/>
          </p:cNvSpPr>
          <p:nvPr>
            <p:ph type="body" idx="1"/>
          </p:nvPr>
        </p:nvSpPr>
        <p:spPr>
          <a:xfrm>
            <a:off x="309850" y="223100"/>
            <a:ext cx="8522400" cy="4345800"/>
          </a:xfrm>
          <a:prstGeom prst="rect">
            <a:avLst/>
          </a:prstGeom>
        </p:spPr>
        <p:txBody>
          <a:bodyPr spcFirstLastPara="1" wrap="square" lIns="91425" tIns="91425" rIns="91425" bIns="91425" anchor="t" anchorCtr="0">
            <a:normAutofit/>
          </a:bodyPr>
          <a:lstStyle/>
          <a:p>
            <a:pPr marL="0" lvl="0" indent="0" algn="l" rtl="0">
              <a:lnSpc>
                <a:spcPct val="130000"/>
              </a:lnSpc>
              <a:spcBef>
                <a:spcPts val="0"/>
              </a:spcBef>
              <a:spcAft>
                <a:spcPts val="0"/>
              </a:spcAft>
              <a:buClr>
                <a:schemeClr val="dk2"/>
              </a:buClr>
              <a:buSzPts val="1100"/>
              <a:buFont typeface="Arial"/>
              <a:buNone/>
            </a:pPr>
            <a:r>
              <a:rPr lang="en-GB" sz="1500" b="1">
                <a:solidFill>
                  <a:schemeClr val="dk2"/>
                </a:solidFill>
                <a:highlight>
                  <a:srgbClr val="FFFFFF"/>
                </a:highlight>
                <a:latin typeface="Bookman Old Style"/>
                <a:ea typeface="Bookman Old Style"/>
                <a:cs typeface="Bookman Old Style"/>
                <a:sym typeface="Bookman Old Style"/>
              </a:rPr>
              <a:t>ii. Apache Hive Partitioning and Bucketing Example</a:t>
            </a:r>
            <a:endParaRPr sz="1500" b="1">
              <a:solidFill>
                <a:schemeClr val="dk2"/>
              </a:solidFill>
              <a:highlight>
                <a:srgbClr val="FFFFFF"/>
              </a:highlight>
              <a:latin typeface="Bookman Old Style"/>
              <a:ea typeface="Bookman Old Style"/>
              <a:cs typeface="Bookman Old Style"/>
              <a:sym typeface="Bookman Old Style"/>
            </a:endParaRPr>
          </a:p>
          <a:p>
            <a:pPr marL="0" lvl="0" indent="0" algn="l" rtl="0">
              <a:spcBef>
                <a:spcPts val="1100"/>
              </a:spcBef>
              <a:spcAft>
                <a:spcPts val="1200"/>
              </a:spcAft>
              <a:buNone/>
            </a:pPr>
            <a:endParaRPr sz="1500" b="1">
              <a:solidFill>
                <a:schemeClr val="dk2"/>
              </a:solidFill>
              <a:latin typeface="Bookman Old Style"/>
              <a:ea typeface="Bookman Old Style"/>
              <a:cs typeface="Bookman Old Style"/>
              <a:sym typeface="Bookman Old Style"/>
            </a:endParaRPr>
          </a:p>
        </p:txBody>
      </p:sp>
      <p:pic>
        <p:nvPicPr>
          <p:cNvPr id="277" name="Google Shape;277;p49"/>
          <p:cNvPicPr preferRelativeResize="0"/>
          <p:nvPr/>
        </p:nvPicPr>
        <p:blipFill>
          <a:blip r:embed="rId3">
            <a:alphaModFix/>
          </a:blip>
          <a:stretch>
            <a:fillRect/>
          </a:stretch>
        </p:blipFill>
        <p:spPr>
          <a:xfrm>
            <a:off x="1182337" y="859150"/>
            <a:ext cx="6779324" cy="38133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a:spLocks noGrp="1"/>
          </p:cNvSpPr>
          <p:nvPr>
            <p:ph type="body" idx="1"/>
          </p:nvPr>
        </p:nvSpPr>
        <p:spPr>
          <a:xfrm>
            <a:off x="347025" y="545325"/>
            <a:ext cx="8485200" cy="402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a) Hive Partitioning Example</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example, we have a table employee_details containing the employee information of some company like employee_id, name, department, year, etc. Now, if we want to perform partitioning on the basis of department column.</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Then the information of all the employees belonging to a particular department will be stored together in that very partition. Physically, a partition in Hive is nothing but just a sub-directory in the table directory.</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example, we have data for three departments in our employee_details table – Technical, Marketing and Sales. </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1"/>
          <p:cNvSpPr txBox="1">
            <a:spLocks noGrp="1"/>
          </p:cNvSpPr>
          <p:nvPr>
            <p:ph type="body" idx="1"/>
          </p:nvPr>
        </p:nvSpPr>
        <p:spPr>
          <a:xfrm>
            <a:off x="334625" y="532950"/>
            <a:ext cx="8497800" cy="4035900"/>
          </a:xfrm>
          <a:prstGeom prst="rect">
            <a:avLst/>
          </a:prstGeom>
        </p:spPr>
        <p:txBody>
          <a:bodyPr spcFirstLastPara="1" wrap="square" lIns="91425" tIns="91425" rIns="91425" bIns="91425" anchor="t" anchorCtr="0">
            <a:normAutofit/>
          </a:bodyPr>
          <a:lstStyle/>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each department we will have all the data regarding that very department residing in a separate sub – directory under the table directory.</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So for example, all the employee data regarding Technical departments will be stored in user/hive/warehouse/employee_details/dept.=Technical.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So, the queries regarding Technical employee would only have to look through the data present in the Technical partition.</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Therefore from above example, we can conclude that partitioning is very useful. It reduces the query latency by scanning only relevant partitioned data instead of the whole data set.</a:t>
            </a:r>
            <a:endParaRPr sz="1350">
              <a:solidFill>
                <a:srgbClr val="444444"/>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Types</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Column type are used as column data types of Hive. They are as follows:</a:t>
            </a: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Integral Types</a:t>
            </a:r>
            <a:endParaRPr sz="1500" b="1">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Integer type data can be specified using integral data types, INT. </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When the data range exceeds the range of INT, you need to use BIGINT and if the data range is smaller than the INT, you use SMALLINT. </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TINYINT is smaller than SMALLINT.</a:t>
            </a:r>
            <a:endParaRPr sz="1500">
              <a:solidFill>
                <a:schemeClr val="dk2"/>
              </a:solidFill>
              <a:latin typeface="Bookman Old Style"/>
              <a:ea typeface="Bookman Old Style"/>
              <a:cs typeface="Bookman Old Style"/>
              <a:sym typeface="Bookman Old Style"/>
            </a:endParaRPr>
          </a:p>
          <a:p>
            <a:pPr marL="0" lvl="0" indent="0" algn="l" rtl="0">
              <a:spcBef>
                <a:spcPts val="700"/>
              </a:spcBef>
              <a:spcAft>
                <a:spcPts val="1200"/>
              </a:spcAft>
              <a:buNone/>
            </a:pPr>
            <a:endParaRPr sz="1500">
              <a:latin typeface="Bookman Old Style"/>
              <a:ea typeface="Bookman Old Style"/>
              <a:cs typeface="Bookman Old Style"/>
              <a:sym typeface="Bookman Old Style"/>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body" idx="1"/>
          </p:nvPr>
        </p:nvSpPr>
        <p:spPr>
          <a:xfrm>
            <a:off x="334625" y="607300"/>
            <a:ext cx="8497800" cy="39615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b) Hive Bucketing Example</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Hence, from the above diagram, we can see that how each partition is bucketed into 2 buckets. </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Therefore each partition, says Technical, will have two files where each of them will be storing the Technical employee’s data.</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iii. Advantages and Disadvantages of Hive Partitioning &amp; Bucketing</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Let us now discuss the pros and cons of Hive partitioning and Bucketing one by one-</a:t>
            </a:r>
            <a:endParaRPr sz="1500">
              <a:solidFill>
                <a:schemeClr val="dk2"/>
              </a:solidFill>
              <a:highlight>
                <a:srgbClr val="FFFFFF"/>
              </a:highlight>
              <a:latin typeface="Bookman Old Style"/>
              <a:ea typeface="Bookman Old Style"/>
              <a:cs typeface="Bookman Old Style"/>
              <a:sym typeface="Bookman Old Styl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3"/>
          <p:cNvSpPr txBox="1">
            <a:spLocks noGrp="1"/>
          </p:cNvSpPr>
          <p:nvPr>
            <p:ph type="body" idx="1"/>
          </p:nvPr>
        </p:nvSpPr>
        <p:spPr>
          <a:xfrm>
            <a:off x="309850" y="656875"/>
            <a:ext cx="8522400" cy="39120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a) Pros and Cons of Hive Partitioning</a:t>
            </a:r>
            <a:endParaRPr sz="1500" b="1">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14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Pros:</a:t>
            </a:r>
            <a:endParaRPr sz="1500" b="1">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14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It distributes execution load horizontally.</a:t>
            </a:r>
            <a:endParaRPr sz="1500">
              <a:solidFill>
                <a:schemeClr val="dk2"/>
              </a:solidFill>
              <a:highlight>
                <a:srgbClr val="FFFFFF"/>
              </a:highlight>
              <a:latin typeface="Bookman Old Style"/>
              <a:ea typeface="Bookman Old Style"/>
              <a:cs typeface="Bookman Old Style"/>
              <a:sym typeface="Bookman Old Style"/>
            </a:endParaRPr>
          </a:p>
          <a:p>
            <a:pPr marL="457200" lvl="0" indent="-323850" algn="l" rtl="0">
              <a:lnSpc>
                <a:spcPct val="150000"/>
              </a:lnSpc>
              <a:spcBef>
                <a:spcPts val="22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 partition faster execution of queries with the low volume of data takes place. For example, search population from Vatican City returns very fast instead of searching entire world population.</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lnSpc>
                <a:spcPct val="150000"/>
              </a:lnSpc>
              <a:spcBef>
                <a:spcPts val="2200"/>
              </a:spcBef>
              <a:spcAft>
                <a:spcPts val="1200"/>
              </a:spcAft>
              <a:buNone/>
            </a:pP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body" idx="1"/>
          </p:nvPr>
        </p:nvSpPr>
        <p:spPr>
          <a:xfrm>
            <a:off x="309850" y="545325"/>
            <a:ext cx="8522400" cy="4023600"/>
          </a:xfrm>
          <a:prstGeom prst="rect">
            <a:avLst/>
          </a:prstGeom>
        </p:spPr>
        <p:txBody>
          <a:bodyPr spcFirstLastPara="1" wrap="square" lIns="91425" tIns="91425" rIns="91425" bIns="91425" anchor="t" anchorCtr="0">
            <a:normAutofit/>
          </a:bodyPr>
          <a:lstStyle/>
          <a:p>
            <a:pPr marL="0" marR="0" lvl="0" indent="0" algn="l" rtl="0">
              <a:lnSpc>
                <a:spcPct val="150000"/>
              </a:lnSpc>
              <a:spcBef>
                <a:spcPts val="1000"/>
              </a:spcBef>
              <a:spcAft>
                <a:spcPts val="0"/>
              </a:spcAft>
              <a:buNone/>
            </a:pPr>
            <a:r>
              <a:rPr lang="en-GB" sz="1500" b="1">
                <a:solidFill>
                  <a:schemeClr val="dk2"/>
                </a:solidFill>
                <a:highlight>
                  <a:srgbClr val="FFFFFF"/>
                </a:highlight>
                <a:latin typeface="Bookman Old Style"/>
                <a:ea typeface="Bookman Old Style"/>
                <a:cs typeface="Bookman Old Style"/>
                <a:sym typeface="Bookman Old Style"/>
              </a:rPr>
              <a:t>Cons:</a:t>
            </a:r>
            <a:endParaRPr sz="1500" b="1">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There is the possibility of too many small partition creations- too many directories.</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4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Partition is effective for low volume data. But there some queries like group by on high volume of data take a long time to execute. </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For example, grouping population of China will take a long time as compared to a grouping of the population in Vatican City.</a:t>
            </a:r>
            <a:endParaRPr sz="1500">
              <a:solidFill>
                <a:schemeClr val="dk2"/>
              </a:solidFill>
              <a:highlight>
                <a:srgbClr val="FFFFFF"/>
              </a:highlight>
              <a:latin typeface="Bookman Old Style"/>
              <a:ea typeface="Bookman Old Style"/>
              <a:cs typeface="Bookman Old Style"/>
              <a:sym typeface="Bookman Old Style"/>
            </a:endParaRPr>
          </a:p>
          <a:p>
            <a:pPr marL="457200" marR="0" lvl="0" indent="-323850" algn="l" rtl="0">
              <a:lnSpc>
                <a:spcPct val="150000"/>
              </a:lnSpc>
              <a:spcBef>
                <a:spcPts val="10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There is no need for searching entire table column for a single record.</a:t>
            </a:r>
            <a:endParaRPr sz="1350">
              <a:solidFill>
                <a:srgbClr val="444444"/>
              </a:solidFill>
              <a:highlight>
                <a:srgbClr val="FFFFFF"/>
              </a:highlight>
              <a:latin typeface="Georgia"/>
              <a:ea typeface="Georgia"/>
              <a:cs typeface="Georgia"/>
              <a:sym typeface="Georgia"/>
            </a:endParaRPr>
          </a:p>
          <a:p>
            <a:pPr marL="0" lvl="0" indent="0" algn="l" rtl="0">
              <a:lnSpc>
                <a:spcPct val="150000"/>
              </a:lnSpc>
              <a:spcBef>
                <a:spcPts val="1400"/>
              </a:spcBef>
              <a:spcAft>
                <a:spcPts val="12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5"/>
          <p:cNvSpPr txBox="1">
            <a:spLocks noGrp="1"/>
          </p:cNvSpPr>
          <p:nvPr>
            <p:ph type="body" idx="1"/>
          </p:nvPr>
        </p:nvSpPr>
        <p:spPr>
          <a:xfrm>
            <a:off x="309850" y="619700"/>
            <a:ext cx="8522400" cy="394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GB" sz="1500" b="1">
                <a:solidFill>
                  <a:schemeClr val="dk2"/>
                </a:solidFill>
                <a:highlight>
                  <a:srgbClr val="FFFFFF"/>
                </a:highlight>
                <a:latin typeface="Bookman Old Style"/>
                <a:ea typeface="Bookman Old Style"/>
                <a:cs typeface="Bookman Old Style"/>
                <a:sym typeface="Bookman Old Style"/>
              </a:rPr>
              <a:t>b) Pros and Cons of Hive Bucketing</a:t>
            </a:r>
            <a:endParaRPr sz="1500" b="1">
              <a:solidFill>
                <a:schemeClr val="dk2"/>
              </a:solidFill>
              <a:highlight>
                <a:srgbClr val="FFFFFF"/>
              </a:highlight>
              <a:latin typeface="Bookman Old Style"/>
              <a:ea typeface="Bookman Old Style"/>
              <a:cs typeface="Bookman Old Style"/>
              <a:sym typeface="Bookman Old Style"/>
            </a:endParaRPr>
          </a:p>
          <a:p>
            <a:pPr marL="0" lvl="0" indent="0" algn="l" rtl="0">
              <a:spcBef>
                <a:spcPts val="1400"/>
              </a:spcBef>
              <a:spcAft>
                <a:spcPts val="0"/>
              </a:spcAft>
              <a:buClr>
                <a:schemeClr val="dk2"/>
              </a:buClr>
              <a:buSzPts val="1100"/>
              <a:buFont typeface="Arial"/>
              <a:buNone/>
            </a:pPr>
            <a:r>
              <a:rPr lang="en-GB" sz="1500" b="1">
                <a:solidFill>
                  <a:schemeClr val="dk2"/>
                </a:solidFill>
                <a:highlight>
                  <a:srgbClr val="FFFFFF"/>
                </a:highlight>
                <a:latin typeface="Bookman Old Style"/>
                <a:ea typeface="Bookman Old Style"/>
                <a:cs typeface="Bookman Old Style"/>
                <a:sym typeface="Bookman Old Style"/>
              </a:rPr>
              <a:t>Pros:</a:t>
            </a:r>
            <a:endParaRPr sz="1500" b="1">
              <a:solidFill>
                <a:schemeClr val="dk2"/>
              </a:solidFill>
              <a:highlight>
                <a:srgbClr val="FFFFFF"/>
              </a:highlight>
              <a:latin typeface="Bookman Old Style"/>
              <a:ea typeface="Bookman Old Style"/>
              <a:cs typeface="Bookman Old Style"/>
              <a:sym typeface="Bookman Old Style"/>
            </a:endParaRPr>
          </a:p>
          <a:p>
            <a:pPr marL="749300" lvl="0" indent="-323850" algn="l" rtl="0">
              <a:spcBef>
                <a:spcPts val="14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It provides faster query response like portioning.</a:t>
            </a:r>
            <a:endParaRPr sz="1500">
              <a:solidFill>
                <a:schemeClr val="dk2"/>
              </a:solidFill>
              <a:highlight>
                <a:srgbClr val="FFFFFF"/>
              </a:highlight>
              <a:latin typeface="Bookman Old Style"/>
              <a:ea typeface="Bookman Old Style"/>
              <a:cs typeface="Bookman Old Style"/>
              <a:sym typeface="Bookman Old Style"/>
            </a:endParaRPr>
          </a:p>
          <a:p>
            <a:pPr marL="749300" lvl="0" indent="-323850" algn="l" rtl="0">
              <a:spcBef>
                <a:spcPts val="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In bucketing due to equal volumes of data in each partition, joins at Map side will be quicker.</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spcBef>
                <a:spcPts val="2200"/>
              </a:spcBef>
              <a:spcAft>
                <a:spcPts val="0"/>
              </a:spcAft>
              <a:buClr>
                <a:schemeClr val="dk2"/>
              </a:buClr>
              <a:buSzPts val="1100"/>
              <a:buFont typeface="Arial"/>
              <a:buNone/>
            </a:pPr>
            <a:r>
              <a:rPr lang="en-GB" sz="1500" b="1">
                <a:solidFill>
                  <a:schemeClr val="dk2"/>
                </a:solidFill>
                <a:highlight>
                  <a:srgbClr val="FFFFFF"/>
                </a:highlight>
                <a:latin typeface="Bookman Old Style"/>
                <a:ea typeface="Bookman Old Style"/>
                <a:cs typeface="Bookman Old Style"/>
                <a:sym typeface="Bookman Old Style"/>
              </a:rPr>
              <a:t>Cons:</a:t>
            </a:r>
            <a:endParaRPr sz="1500" b="1">
              <a:solidFill>
                <a:schemeClr val="dk2"/>
              </a:solidFill>
              <a:highlight>
                <a:srgbClr val="FFFFFF"/>
              </a:highlight>
              <a:latin typeface="Bookman Old Style"/>
              <a:ea typeface="Bookman Old Style"/>
              <a:cs typeface="Bookman Old Style"/>
              <a:sym typeface="Bookman Old Style"/>
            </a:endParaRPr>
          </a:p>
          <a:p>
            <a:pPr marL="749300" lvl="0" indent="-323850" algn="l" rtl="0">
              <a:spcBef>
                <a:spcPts val="1400"/>
              </a:spcBef>
              <a:spcAft>
                <a:spcPts val="0"/>
              </a:spcAft>
              <a:buClr>
                <a:schemeClr val="dk2"/>
              </a:buClr>
              <a:buSzPts val="1500"/>
              <a:buFont typeface="Bookman Old Style"/>
              <a:buChar char="●"/>
            </a:pPr>
            <a:r>
              <a:rPr lang="en-GB" sz="1500">
                <a:solidFill>
                  <a:schemeClr val="dk2"/>
                </a:solidFill>
                <a:highlight>
                  <a:srgbClr val="FFFFFF"/>
                </a:highlight>
                <a:latin typeface="Bookman Old Style"/>
                <a:ea typeface="Bookman Old Style"/>
                <a:cs typeface="Bookman Old Style"/>
                <a:sym typeface="Bookman Old Style"/>
              </a:rPr>
              <a:t>We can define a number of buckets during table creation. But loading of an equal volume of data has to be done manually by programmers.</a:t>
            </a:r>
            <a:endParaRPr sz="1500">
              <a:solidFill>
                <a:schemeClr val="dk2"/>
              </a:solidFill>
              <a:highlight>
                <a:srgbClr val="FFFFFF"/>
              </a:highlight>
              <a:latin typeface="Bookman Old Style"/>
              <a:ea typeface="Bookman Old Style"/>
              <a:cs typeface="Bookman Old Style"/>
              <a:sym typeface="Bookman Old Style"/>
            </a:endParaRPr>
          </a:p>
          <a:p>
            <a:pPr marL="0" lvl="0" indent="0" algn="l" rtl="0">
              <a:spcBef>
                <a:spcPts val="2200"/>
              </a:spcBef>
              <a:spcAft>
                <a:spcPts val="1200"/>
              </a:spcAft>
              <a:buNone/>
            </a:pP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oins">
            <a:extLst>
              <a:ext uri="{FF2B5EF4-FFF2-40B4-BE49-F238E27FC236}">
                <a16:creationId xmlns:a16="http://schemas.microsoft.com/office/drawing/2014/main" id="{94E31C90-742F-407C-A1F2-7770BBC12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765" y="435825"/>
            <a:ext cx="512445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267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46A84-78B6-45B6-AEFC-D471BFC62370}"/>
              </a:ext>
            </a:extLst>
          </p:cNvPr>
          <p:cNvPicPr>
            <a:picLocks noChangeAspect="1"/>
          </p:cNvPicPr>
          <p:nvPr/>
        </p:nvPicPr>
        <p:blipFill>
          <a:blip r:embed="rId2"/>
          <a:stretch>
            <a:fillRect/>
          </a:stretch>
        </p:blipFill>
        <p:spPr>
          <a:xfrm>
            <a:off x="0" y="-53495"/>
            <a:ext cx="5561604" cy="3798348"/>
          </a:xfrm>
          <a:prstGeom prst="rect">
            <a:avLst/>
          </a:prstGeom>
        </p:spPr>
      </p:pic>
    </p:spTree>
    <p:extLst>
      <p:ext uri="{BB962C8B-B14F-4D97-AF65-F5344CB8AC3E}">
        <p14:creationId xmlns:p14="http://schemas.microsoft.com/office/powerpoint/2010/main" val="2004674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EE433-4672-418A-BBF0-38F91CA93253}"/>
              </a:ext>
            </a:extLst>
          </p:cNvPr>
          <p:cNvSpPr txBox="1"/>
          <p:nvPr/>
        </p:nvSpPr>
        <p:spPr>
          <a:xfrm>
            <a:off x="95692" y="134050"/>
            <a:ext cx="9048307" cy="2677656"/>
          </a:xfrm>
          <a:prstGeom prst="rect">
            <a:avLst/>
          </a:prstGeom>
          <a:noFill/>
        </p:spPr>
        <p:txBody>
          <a:bodyPr wrap="square">
            <a:spAutoFit/>
          </a:bodyPr>
          <a:lstStyle/>
          <a:p>
            <a:pPr algn="l" fontAlgn="base"/>
            <a:r>
              <a:rPr lang="en-US" b="0" i="0" dirty="0">
                <a:solidFill>
                  <a:srgbClr val="333333"/>
                </a:solidFill>
                <a:effectLst/>
                <a:latin typeface="Times New Roman" panose="02020603050405020304" pitchFamily="18" charset="0"/>
              </a:rPr>
              <a:t>A </a:t>
            </a:r>
            <a:r>
              <a:rPr lang="en-US" b="0" i="1" dirty="0">
                <a:solidFill>
                  <a:srgbClr val="333333"/>
                </a:solidFill>
                <a:effectLst/>
                <a:latin typeface="inherit"/>
              </a:rPr>
              <a:t>view</a:t>
            </a:r>
            <a:r>
              <a:rPr lang="en-US" b="0" i="0" dirty="0">
                <a:solidFill>
                  <a:srgbClr val="333333"/>
                </a:solidFill>
                <a:effectLst/>
                <a:latin typeface="Times New Roman" panose="02020603050405020304" pitchFamily="18" charset="0"/>
              </a:rPr>
              <a:t> allows a query to be saved and treated like a table. It is a logical construct, as it does not store data like a table. In other words, </a:t>
            </a:r>
            <a:r>
              <a:rPr lang="en-US" b="0" i="1" dirty="0">
                <a:solidFill>
                  <a:srgbClr val="333333"/>
                </a:solidFill>
                <a:effectLst/>
                <a:latin typeface="inherit"/>
              </a:rPr>
              <a:t>materialized views</a:t>
            </a:r>
            <a:r>
              <a:rPr lang="en-US" b="0" i="0" dirty="0">
                <a:solidFill>
                  <a:srgbClr val="333333"/>
                </a:solidFill>
                <a:effectLst/>
                <a:latin typeface="Times New Roman" panose="02020603050405020304" pitchFamily="18" charset="0"/>
              </a:rPr>
              <a:t> are not currently supported by Hive.</a:t>
            </a:r>
          </a:p>
          <a:p>
            <a:pPr algn="l" fontAlgn="base"/>
            <a:endParaRPr lang="en-US" dirty="0">
              <a:solidFill>
                <a:srgbClr val="333333"/>
              </a:solidFill>
              <a:latin typeface="Times New Roman" panose="02020603050405020304" pitchFamily="18" charset="0"/>
            </a:endParaRPr>
          </a:p>
          <a:p>
            <a:pPr algn="l" fontAlgn="base"/>
            <a:endParaRPr lang="en-US" b="0" i="0" dirty="0">
              <a:solidFill>
                <a:srgbClr val="333333"/>
              </a:solidFill>
              <a:effectLst/>
              <a:latin typeface="Times New Roman" panose="02020603050405020304" pitchFamily="18" charset="0"/>
            </a:endParaRPr>
          </a:p>
          <a:p>
            <a:pPr algn="l" fontAlgn="base"/>
            <a:r>
              <a:rPr lang="en-US" b="0" i="0" dirty="0">
                <a:solidFill>
                  <a:srgbClr val="333333"/>
                </a:solidFill>
                <a:effectLst/>
                <a:latin typeface="Times New Roman" panose="02020603050405020304" pitchFamily="18" charset="0"/>
              </a:rPr>
              <a:t>When a query references a view, the information in its definition is combined with the rest of the query by Hive’s query planner. Logically, you can imagine that Hive executes the view and then uses the results in the rest of the query.</a:t>
            </a:r>
          </a:p>
          <a:p>
            <a:pPr algn="l" fontAlgn="base"/>
            <a:endParaRPr lang="en-US" dirty="0">
              <a:solidFill>
                <a:srgbClr val="333333"/>
              </a:solidFill>
              <a:latin typeface="Times New Roman" panose="02020603050405020304" pitchFamily="18" charset="0"/>
            </a:endParaRPr>
          </a:p>
          <a:p>
            <a:pPr algn="l" fontAlgn="base"/>
            <a:endParaRPr lang="en-US" b="0" i="0" dirty="0">
              <a:solidFill>
                <a:srgbClr val="333333"/>
              </a:solidFill>
              <a:effectLst/>
              <a:latin typeface="Times New Roman" panose="02020603050405020304" pitchFamily="18" charset="0"/>
            </a:endParaRPr>
          </a:p>
          <a:p>
            <a:pPr algn="l" fontAlgn="base"/>
            <a:r>
              <a:rPr lang="en-US" dirty="0">
                <a:solidFill>
                  <a:srgbClr val="333333"/>
                </a:solidFill>
                <a:latin typeface="Times New Roman" panose="02020603050405020304" pitchFamily="18" charset="0"/>
              </a:rPr>
              <a:t>Create view</a:t>
            </a:r>
          </a:p>
          <a:p>
            <a:pPr algn="l" fontAlgn="base"/>
            <a:r>
              <a:rPr lang="en-US" b="0" i="0" dirty="0">
                <a:solidFill>
                  <a:srgbClr val="333333"/>
                </a:solidFill>
                <a:effectLst/>
                <a:latin typeface="Times New Roman" panose="02020603050405020304" pitchFamily="18" charset="0"/>
              </a:rPr>
              <a:t>Alter view and drop view</a:t>
            </a:r>
          </a:p>
          <a:p>
            <a:pPr algn="l" fontAlgn="base"/>
            <a:endParaRPr lang="en-US" dirty="0">
              <a:solidFill>
                <a:srgbClr val="333333"/>
              </a:solidFill>
              <a:latin typeface="Times New Roman" panose="02020603050405020304" pitchFamily="18" charset="0"/>
            </a:endParaRPr>
          </a:p>
          <a:p>
            <a:pPr algn="l" fontAlgn="base"/>
            <a:endParaRPr lang="en-US" b="0" i="0" dirty="0">
              <a:solidFill>
                <a:srgbClr val="333333"/>
              </a:solidFill>
              <a:effectLst/>
              <a:latin typeface="Times New Roman" panose="02020603050405020304" pitchFamily="18" charset="0"/>
            </a:endParaRPr>
          </a:p>
        </p:txBody>
      </p:sp>
      <p:pic>
        <p:nvPicPr>
          <p:cNvPr id="7" name="Picture 6">
            <a:extLst>
              <a:ext uri="{FF2B5EF4-FFF2-40B4-BE49-F238E27FC236}">
                <a16:creationId xmlns:a16="http://schemas.microsoft.com/office/drawing/2014/main" id="{35FE714C-84A7-40BB-BDC3-6BEED040FFD5}"/>
              </a:ext>
            </a:extLst>
          </p:cNvPr>
          <p:cNvPicPr>
            <a:picLocks noChangeAspect="1"/>
          </p:cNvPicPr>
          <p:nvPr/>
        </p:nvPicPr>
        <p:blipFill>
          <a:blip r:embed="rId2"/>
          <a:stretch>
            <a:fillRect/>
          </a:stretch>
        </p:blipFill>
        <p:spPr>
          <a:xfrm>
            <a:off x="1403498" y="2437700"/>
            <a:ext cx="5436781" cy="2571750"/>
          </a:xfrm>
          <a:prstGeom prst="rect">
            <a:avLst/>
          </a:prstGeom>
        </p:spPr>
      </p:pic>
    </p:spTree>
    <p:extLst>
      <p:ext uri="{BB962C8B-B14F-4D97-AF65-F5344CB8AC3E}">
        <p14:creationId xmlns:p14="http://schemas.microsoft.com/office/powerpoint/2010/main" val="3406416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02ECCE-3263-4B88-89B1-2469D9E8AE8C}"/>
              </a:ext>
            </a:extLst>
          </p:cNvPr>
          <p:cNvPicPr>
            <a:picLocks noChangeAspect="1"/>
          </p:cNvPicPr>
          <p:nvPr/>
        </p:nvPicPr>
        <p:blipFill>
          <a:blip r:embed="rId2"/>
          <a:stretch>
            <a:fillRect/>
          </a:stretch>
        </p:blipFill>
        <p:spPr>
          <a:xfrm>
            <a:off x="0" y="1"/>
            <a:ext cx="5690892" cy="2899144"/>
          </a:xfrm>
          <a:prstGeom prst="rect">
            <a:avLst/>
          </a:prstGeom>
        </p:spPr>
      </p:pic>
      <p:pic>
        <p:nvPicPr>
          <p:cNvPr id="5" name="Picture 4">
            <a:extLst>
              <a:ext uri="{FF2B5EF4-FFF2-40B4-BE49-F238E27FC236}">
                <a16:creationId xmlns:a16="http://schemas.microsoft.com/office/drawing/2014/main" id="{23E18413-3761-413F-BA04-B29BE17CC405}"/>
              </a:ext>
            </a:extLst>
          </p:cNvPr>
          <p:cNvPicPr>
            <a:picLocks noChangeAspect="1"/>
          </p:cNvPicPr>
          <p:nvPr/>
        </p:nvPicPr>
        <p:blipFill>
          <a:blip r:embed="rId3"/>
          <a:stretch>
            <a:fillRect/>
          </a:stretch>
        </p:blipFill>
        <p:spPr>
          <a:xfrm>
            <a:off x="2173278" y="2750289"/>
            <a:ext cx="6892750" cy="2393212"/>
          </a:xfrm>
          <a:prstGeom prst="rect">
            <a:avLst/>
          </a:prstGeom>
        </p:spPr>
      </p:pic>
    </p:spTree>
    <p:extLst>
      <p:ext uri="{BB962C8B-B14F-4D97-AF65-F5344CB8AC3E}">
        <p14:creationId xmlns:p14="http://schemas.microsoft.com/office/powerpoint/2010/main" val="1970807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BC0DC6-4633-41AA-AF62-C9B5731CB2A2}"/>
              </a:ext>
            </a:extLst>
          </p:cNvPr>
          <p:cNvPicPr>
            <a:picLocks noChangeAspect="1"/>
          </p:cNvPicPr>
          <p:nvPr/>
        </p:nvPicPr>
        <p:blipFill>
          <a:blip r:embed="rId2"/>
          <a:stretch>
            <a:fillRect/>
          </a:stretch>
        </p:blipFill>
        <p:spPr>
          <a:xfrm>
            <a:off x="670207" y="63796"/>
            <a:ext cx="7876108" cy="5004390"/>
          </a:xfrm>
          <a:prstGeom prst="rect">
            <a:avLst/>
          </a:prstGeom>
        </p:spPr>
      </p:pic>
    </p:spTree>
    <p:extLst>
      <p:ext uri="{BB962C8B-B14F-4D97-AF65-F5344CB8AC3E}">
        <p14:creationId xmlns:p14="http://schemas.microsoft.com/office/powerpoint/2010/main" val="2227154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6"/>
          <p:cNvSpPr txBox="1">
            <a:spLocks noGrp="1"/>
          </p:cNvSpPr>
          <p:nvPr>
            <p:ph type="title"/>
          </p:nvPr>
        </p:nvSpPr>
        <p:spPr>
          <a:xfrm>
            <a:off x="448200" y="1140250"/>
            <a:ext cx="8247600" cy="26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END OF SESSION</a:t>
            </a:r>
            <a:endParaRPr/>
          </a:p>
          <a:p>
            <a:pPr marL="0" lvl="0" indent="0" algn="ctr" rtl="0">
              <a:spcBef>
                <a:spcPts val="0"/>
              </a:spcBef>
              <a:spcAft>
                <a:spcPts val="0"/>
              </a:spcAft>
              <a:buNone/>
            </a:pPr>
            <a:r>
              <a:rPr lang="en-GB"/>
              <a:t>Q&amp;A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334625" y="669275"/>
            <a:ext cx="8497800" cy="3899700"/>
          </a:xfrm>
          <a:prstGeom prst="rect">
            <a:avLst/>
          </a:prstGeom>
        </p:spPr>
        <p:txBody>
          <a:bodyPr spcFirstLastPara="1" wrap="square" lIns="91425" tIns="91425" rIns="91425" bIns="91425" anchor="t" anchorCtr="0">
            <a:normAutofit/>
          </a:bodyPr>
          <a:lstStyle/>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following table depicts various INT data types:</a:t>
            </a:r>
            <a:endParaRPr sz="1500">
              <a:solidFill>
                <a:schemeClr val="dk2"/>
              </a:solidFill>
              <a:latin typeface="Bookman Old Style"/>
              <a:ea typeface="Bookman Old Style"/>
              <a:cs typeface="Bookman Old Style"/>
              <a:sym typeface="Bookman Old Style"/>
            </a:endParaRPr>
          </a:p>
        </p:txBody>
      </p:sp>
      <p:pic>
        <p:nvPicPr>
          <p:cNvPr id="83" name="Google Shape;83;p17"/>
          <p:cNvPicPr preferRelativeResize="0"/>
          <p:nvPr/>
        </p:nvPicPr>
        <p:blipFill>
          <a:blip r:embed="rId3">
            <a:alphaModFix/>
          </a:blip>
          <a:stretch>
            <a:fillRect/>
          </a:stretch>
        </p:blipFill>
        <p:spPr>
          <a:xfrm>
            <a:off x="1663326" y="1924612"/>
            <a:ext cx="5676900" cy="18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309850" y="582525"/>
            <a:ext cx="8522400" cy="39864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a:solidFill>
                  <a:schemeClr val="dk2"/>
                </a:solidFill>
                <a:latin typeface="Bookman Old Style"/>
                <a:ea typeface="Bookman Old Style"/>
                <a:cs typeface="Bookman Old Style"/>
                <a:sym typeface="Bookman Old Style"/>
              </a:rPr>
              <a:t>String Types</a:t>
            </a:r>
            <a:endParaRPr sz="1500" b="1">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String type data types can be specified using single quotes (' ') or double quotes (" "). </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contains two data types: VARCHAR and CHAR. Hive follows C-types escape characters.</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following table depicts various CHAR data types:</a:t>
            </a:r>
            <a:endParaRPr sz="1500">
              <a:solidFill>
                <a:schemeClr val="dk2"/>
              </a:solidFill>
              <a:latin typeface="Bookman Old Style"/>
              <a:ea typeface="Bookman Old Style"/>
              <a:cs typeface="Bookman Old Style"/>
              <a:sym typeface="Bookman Old Style"/>
            </a:endParaRPr>
          </a:p>
          <a:p>
            <a:pPr marL="0" lvl="0" indent="0" algn="l" rtl="0">
              <a:spcBef>
                <a:spcPts val="700"/>
              </a:spcBef>
              <a:spcAft>
                <a:spcPts val="1200"/>
              </a:spcAft>
              <a:buNone/>
            </a:pPr>
            <a:endParaRPr sz="1500">
              <a:latin typeface="Bookman Old Style"/>
              <a:ea typeface="Bookman Old Style"/>
              <a:cs typeface="Bookman Old Style"/>
              <a:sym typeface="Bookman Old Style"/>
            </a:endParaRPr>
          </a:p>
        </p:txBody>
      </p:sp>
      <p:pic>
        <p:nvPicPr>
          <p:cNvPr id="89" name="Google Shape;89;p18"/>
          <p:cNvPicPr preferRelativeResize="0"/>
          <p:nvPr/>
        </p:nvPicPr>
        <p:blipFill>
          <a:blip r:embed="rId3">
            <a:alphaModFix/>
          </a:blip>
          <a:stretch>
            <a:fillRect/>
          </a:stretch>
        </p:blipFill>
        <p:spPr>
          <a:xfrm>
            <a:off x="2022825" y="3294496"/>
            <a:ext cx="5164450" cy="124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body" idx="1"/>
          </p:nvPr>
        </p:nvSpPr>
        <p:spPr>
          <a:xfrm>
            <a:off x="334625" y="607300"/>
            <a:ext cx="8497800" cy="39615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b="1">
                <a:solidFill>
                  <a:schemeClr val="dk2"/>
                </a:solidFill>
                <a:latin typeface="Bookman Old Style"/>
                <a:ea typeface="Bookman Old Style"/>
                <a:cs typeface="Bookman Old Style"/>
                <a:sym typeface="Bookman Old Style"/>
              </a:rPr>
              <a:t>Timestamp</a:t>
            </a:r>
            <a:endParaRPr sz="1500" b="1">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supports traditional UNIX timestamp with optional nanosecond precision. </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supports java.sql.</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Timestamp format “YYYY-MM-DD HH:MM:SS.fffffffff” and format “yyyy-mm-dd hh:mm:ss.ffffffffff”.</a:t>
            </a: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0"/>
              </a:spcAft>
              <a:buClr>
                <a:schemeClr val="dk2"/>
              </a:buClr>
              <a:buSzPts val="1100"/>
              <a:buFont typeface="Arial"/>
              <a:buNone/>
            </a:pPr>
            <a:r>
              <a:rPr lang="en-GB" sz="1500" b="1">
                <a:solidFill>
                  <a:schemeClr val="dk2"/>
                </a:solidFill>
                <a:latin typeface="Bookman Old Style"/>
                <a:ea typeface="Bookman Old Style"/>
                <a:cs typeface="Bookman Old Style"/>
                <a:sym typeface="Bookman Old Style"/>
              </a:rPr>
              <a:t>Dates</a:t>
            </a:r>
            <a:endParaRPr sz="1500" b="1">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DATE values are described in year/month/day format in the form {{YYYY-MM-DD}}.</a:t>
            </a: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309850" y="656875"/>
            <a:ext cx="8522400" cy="39120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Clr>
                <a:schemeClr val="dk2"/>
              </a:buClr>
              <a:buSzPts val="1100"/>
              <a:buFont typeface="Arial"/>
              <a:buNone/>
            </a:pPr>
            <a:r>
              <a:rPr lang="en-GB" sz="1500" b="1">
                <a:solidFill>
                  <a:schemeClr val="dk2"/>
                </a:solidFill>
                <a:latin typeface="Bookman Old Style"/>
                <a:ea typeface="Bookman Old Style"/>
                <a:cs typeface="Bookman Old Style"/>
                <a:sym typeface="Bookman Old Style"/>
              </a:rPr>
              <a:t>Decimals</a:t>
            </a:r>
            <a:endParaRPr sz="1500" b="1">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DECIMAL type in Hive is as same as Big Decimal format of Java. </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It is used for representing immutable arbitrary precision. </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a:solidFill>
                  <a:schemeClr val="dk2"/>
                </a:solidFill>
                <a:latin typeface="Bookman Old Style"/>
                <a:ea typeface="Bookman Old Style"/>
                <a:cs typeface="Bookman Old Style"/>
                <a:sym typeface="Bookman Old Style"/>
              </a:rPr>
              <a:t>The syntax and example is as follows:</a:t>
            </a: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latin typeface="Bookman Old Style"/>
              <a:ea typeface="Bookman Old Style"/>
              <a:cs typeface="Bookman Old Style"/>
              <a:sym typeface="Bookman Old Style"/>
            </a:endParaRPr>
          </a:p>
        </p:txBody>
      </p:sp>
      <p:pic>
        <p:nvPicPr>
          <p:cNvPr id="100" name="Google Shape;100;p20"/>
          <p:cNvPicPr preferRelativeResize="0"/>
          <p:nvPr/>
        </p:nvPicPr>
        <p:blipFill>
          <a:blip r:embed="rId3">
            <a:alphaModFix/>
          </a:blip>
          <a:stretch>
            <a:fillRect/>
          </a:stretch>
        </p:blipFill>
        <p:spPr>
          <a:xfrm>
            <a:off x="3047875" y="2717975"/>
            <a:ext cx="2861950" cy="61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22250" y="341523"/>
            <a:ext cx="8510100" cy="4504552"/>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GB" sz="1500" b="1" dirty="0">
                <a:solidFill>
                  <a:schemeClr val="dk2"/>
                </a:solidFill>
                <a:latin typeface="Bookman Old Style"/>
                <a:ea typeface="Bookman Old Style"/>
                <a:cs typeface="Bookman Old Style"/>
                <a:sym typeface="Bookman Old Style"/>
              </a:rPr>
              <a:t>Union Types</a:t>
            </a:r>
            <a:endParaRPr sz="1500" b="1">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dirty="0">
                <a:solidFill>
                  <a:schemeClr val="dk2"/>
                </a:solidFill>
                <a:latin typeface="Bookman Old Style"/>
                <a:ea typeface="Bookman Old Style"/>
                <a:cs typeface="Bookman Old Style"/>
                <a:sym typeface="Bookman Old Style"/>
              </a:rPr>
              <a:t>Union is a collection of heterogeneous data types. </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dirty="0">
                <a:solidFill>
                  <a:schemeClr val="dk2"/>
                </a:solidFill>
                <a:latin typeface="Bookman Old Style"/>
                <a:ea typeface="Bookman Old Style"/>
                <a:cs typeface="Bookman Old Style"/>
                <a:sym typeface="Bookman Old Style"/>
              </a:rPr>
              <a:t>You can create an instance using create union. </a:t>
            </a:r>
            <a:endParaRPr sz="1500">
              <a:solidFill>
                <a:schemeClr val="dk2"/>
              </a:solidFill>
              <a:latin typeface="Bookman Old Style"/>
              <a:ea typeface="Bookman Old Style"/>
              <a:cs typeface="Bookman Old Style"/>
              <a:sym typeface="Bookman Old Style"/>
            </a:endParaRPr>
          </a:p>
          <a:p>
            <a:pPr marL="457200" marR="25400" lvl="0" indent="-323850" algn="just" rtl="0">
              <a:lnSpc>
                <a:spcPct val="150000"/>
              </a:lnSpc>
              <a:spcBef>
                <a:spcPts val="1000"/>
              </a:spcBef>
              <a:spcAft>
                <a:spcPts val="0"/>
              </a:spcAft>
              <a:buClr>
                <a:schemeClr val="dk2"/>
              </a:buClr>
              <a:buSzPts val="1500"/>
              <a:buFont typeface="Bookman Old Style"/>
              <a:buChar char="●"/>
            </a:pPr>
            <a:r>
              <a:rPr lang="en-GB" sz="1500" dirty="0">
                <a:solidFill>
                  <a:schemeClr val="dk2"/>
                </a:solidFill>
                <a:latin typeface="Bookman Old Style"/>
                <a:ea typeface="Bookman Old Style"/>
                <a:cs typeface="Bookman Old Style"/>
                <a:sym typeface="Bookman Old Style"/>
              </a:rPr>
              <a:t>The syntax and example is as follows:</a:t>
            </a:r>
            <a:endParaRPr sz="1500">
              <a:solidFill>
                <a:schemeClr val="dk2"/>
              </a:solidFill>
              <a:latin typeface="Bookman Old Style"/>
              <a:ea typeface="Bookman Old Style"/>
              <a:cs typeface="Bookman Old Style"/>
              <a:sym typeface="Bookman Old Style"/>
            </a:endParaRPr>
          </a:p>
          <a:p>
            <a:pPr marL="0" lvl="0" indent="0" algn="l" rtl="0">
              <a:lnSpc>
                <a:spcPct val="150000"/>
              </a:lnSpc>
              <a:spcBef>
                <a:spcPts val="1000"/>
              </a:spcBef>
              <a:spcAft>
                <a:spcPts val="1200"/>
              </a:spcAft>
              <a:buNone/>
            </a:pPr>
            <a:endParaRPr sz="1500">
              <a:solidFill>
                <a:schemeClr val="dk2"/>
              </a:solidFill>
              <a:latin typeface="Bookman Old Style"/>
              <a:ea typeface="Bookman Old Style"/>
              <a:cs typeface="Bookman Old Style"/>
              <a:sym typeface="Bookman Old Style"/>
            </a:endParaRPr>
          </a:p>
        </p:txBody>
      </p:sp>
      <p:pic>
        <p:nvPicPr>
          <p:cNvPr id="106" name="Google Shape;106;p21"/>
          <p:cNvPicPr preferRelativeResize="0"/>
          <p:nvPr/>
        </p:nvPicPr>
        <p:blipFill>
          <a:blip r:embed="rId3">
            <a:alphaModFix/>
          </a:blip>
          <a:stretch>
            <a:fillRect/>
          </a:stretch>
        </p:blipFill>
        <p:spPr>
          <a:xfrm>
            <a:off x="2115088" y="2670888"/>
            <a:ext cx="4924425" cy="2105025"/>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2362</Words>
  <Application>Microsoft Office PowerPoint</Application>
  <PresentationFormat>On-screen Show (16:9)</PresentationFormat>
  <Paragraphs>205</Paragraphs>
  <Slides>49</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Bookman Old Style</vt:lpstr>
      <vt:lpstr>Georgia</vt:lpstr>
      <vt:lpstr>Raleway</vt:lpstr>
      <vt:lpstr>Source Sans Pro</vt:lpstr>
      <vt:lpstr>Times New Roman</vt:lpstr>
      <vt:lpstr>Arial</vt:lpstr>
      <vt:lpstr>inherit</vt:lpstr>
      <vt:lpstr>Plum</vt:lpstr>
      <vt:lpstr>HIVE</vt:lpstr>
      <vt:lpstr>CONTENTS</vt:lpstr>
      <vt:lpstr>Data Types</vt:lpstr>
      <vt:lpstr>Column Types</vt:lpstr>
      <vt:lpstr>PowerPoint Presentation</vt:lpstr>
      <vt:lpstr>PowerPoint Presentation</vt:lpstr>
      <vt:lpstr>PowerPoint Presentation</vt:lpstr>
      <vt:lpstr>PowerPoint Presentation</vt:lpstr>
      <vt:lpstr>PowerPoint Presentation</vt:lpstr>
      <vt:lpstr>Literals</vt:lpstr>
      <vt:lpstr>Null Values</vt:lpstr>
      <vt:lpstr>PowerPoint Presentation</vt:lpstr>
      <vt:lpstr>PowerPoint Presentation</vt:lpstr>
      <vt:lpstr>Internal and External table - Introduction</vt:lpstr>
      <vt:lpstr>PowerPoint Presentation</vt:lpstr>
      <vt:lpstr>Internal/Managed table</vt:lpstr>
      <vt:lpstr>PowerPoint Presentation</vt:lpstr>
      <vt:lpstr>Key Points about Internal Tables</vt:lpstr>
      <vt:lpstr>PowerPoint Presentation</vt:lpstr>
      <vt:lpstr>PowerPoint Presentation</vt:lpstr>
      <vt:lpstr>PowerPoint Presentation</vt:lpstr>
      <vt:lpstr>PowerPoint Presentation</vt:lpstr>
      <vt:lpstr>PowerPoint Presentation</vt:lpstr>
      <vt:lpstr>PowerPoint Presentation</vt:lpstr>
      <vt:lpstr>External table </vt:lpstr>
      <vt:lpstr>PowerPoint Presentation</vt:lpstr>
      <vt:lpstr>Key Points about External Tables</vt:lpstr>
      <vt:lpstr>PowerPoint Presentation</vt:lpstr>
      <vt:lpstr>PowerPoint Presentation</vt:lpstr>
      <vt:lpstr>PowerPoint Presentation</vt:lpstr>
      <vt:lpstr>PowerPoint Presentation</vt:lpstr>
      <vt:lpstr>Hive Partitioning and Bucketing </vt:lpstr>
      <vt:lpstr>PowerPoint Presentation</vt:lpstr>
      <vt:lpstr>PowerPoint Presentation</vt:lpstr>
      <vt:lpstr>Comparison between Hive Partitioning vs Bucketing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SESSION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dc:title>
  <cp:lastModifiedBy>BHARATH KUMAR</cp:lastModifiedBy>
  <cp:revision>6</cp:revision>
  <dcterms:modified xsi:type="dcterms:W3CDTF">2022-04-06T16:03:21Z</dcterms:modified>
</cp:coreProperties>
</file>