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6"/>
  </p:notesMasterIdLst>
  <p:sldIdLst>
    <p:sldId id="433" r:id="rId5"/>
    <p:sldId id="434" r:id="rId6"/>
    <p:sldId id="435" r:id="rId7"/>
    <p:sldId id="436" r:id="rId8"/>
    <p:sldId id="437" r:id="rId9"/>
    <p:sldId id="438" r:id="rId10"/>
    <p:sldId id="439" r:id="rId11"/>
    <p:sldId id="440" r:id="rId12"/>
    <p:sldId id="441" r:id="rId13"/>
    <p:sldId id="442" r:id="rId14"/>
    <p:sldId id="443" r:id="rId15"/>
    <p:sldId id="275" r:id="rId16"/>
    <p:sldId id="444" r:id="rId17"/>
    <p:sldId id="278" r:id="rId18"/>
    <p:sldId id="445" r:id="rId19"/>
    <p:sldId id="446" r:id="rId20"/>
    <p:sldId id="447" r:id="rId21"/>
    <p:sldId id="280" r:id="rId22"/>
    <p:sldId id="448" r:id="rId23"/>
    <p:sldId id="449" r:id="rId24"/>
    <p:sldId id="450" r:id="rId25"/>
    <p:sldId id="290" r:id="rId26"/>
    <p:sldId id="291" r:id="rId27"/>
    <p:sldId id="288" r:id="rId28"/>
    <p:sldId id="289" r:id="rId29"/>
    <p:sldId id="297" r:id="rId30"/>
    <p:sldId id="455" r:id="rId31"/>
    <p:sldId id="299" r:id="rId32"/>
    <p:sldId id="451" r:id="rId33"/>
    <p:sldId id="452" r:id="rId34"/>
    <p:sldId id="45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56668-8BFF-4CE6-8D20-5459DB7D6A9B}" type="datetimeFigureOut">
              <a:rPr lang="en-US" smtClean="0"/>
              <a:t>7/19/2021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18196-0BE3-49B6-BD83-A90551D35AD1}" type="slidenum">
              <a:rPr lang="en-US" smtClean="0"/>
              <a:t>‹#›</a:t>
            </a:fld>
            <a:endParaRPr lang="en-US"/>
          </a:p>
        </p:txBody>
      </p:sp>
    </p:spTree>
    <p:extLst>
      <p:ext uri="{BB962C8B-B14F-4D97-AF65-F5344CB8AC3E}">
        <p14:creationId xmlns:p14="http://schemas.microsoft.com/office/powerpoint/2010/main" val="1858955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Having usurped previous version control systems such as CVS and Subversion,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is now one of the most popular methods in the world for tracking changes.</a:t>
            </a:r>
          </a:p>
          <a:p>
            <a:r>
              <a:rPr lang="en-US" sz="1200" b="0" i="0" kern="1200" dirty="0">
                <a:solidFill>
                  <a:schemeClr val="tx1"/>
                </a:solidFill>
                <a:effectLst/>
                <a:latin typeface="+mn-lt"/>
                <a:ea typeface="+mn-ea"/>
                <a:cs typeface="+mn-cs"/>
              </a:rPr>
              <a:t>A key feature is that it enables developers to have independent branches, which turn enables, frictionless context switching, role-based </a:t>
            </a:r>
            <a:r>
              <a:rPr lang="en-US" sz="1200" b="0" i="0" kern="1200" dirty="0" err="1">
                <a:solidFill>
                  <a:schemeClr val="tx1"/>
                </a:solidFill>
                <a:effectLst/>
                <a:latin typeface="+mn-lt"/>
                <a:ea typeface="+mn-ea"/>
                <a:cs typeface="+mn-cs"/>
              </a:rPr>
              <a:t>codelines</a:t>
            </a:r>
            <a:r>
              <a:rPr lang="en-US" sz="1200" b="0" i="0" kern="1200" dirty="0">
                <a:solidFill>
                  <a:schemeClr val="tx1"/>
                </a:solidFill>
                <a:effectLst/>
                <a:latin typeface="+mn-lt"/>
                <a:ea typeface="+mn-ea"/>
                <a:cs typeface="+mn-cs"/>
              </a:rPr>
              <a:t>, feature-based workflows and disposable experimentation. Ultimately, this enables more creativity, freedom and possibilities for developers when undertaking complex and challenging work.</a:t>
            </a:r>
            <a:endParaRPr lang="en-IN" dirty="0"/>
          </a:p>
        </p:txBody>
      </p:sp>
      <p:sp>
        <p:nvSpPr>
          <p:cNvPr id="4" name="Slide Number Placeholder 3"/>
          <p:cNvSpPr>
            <a:spLocks noGrp="1"/>
          </p:cNvSpPr>
          <p:nvPr>
            <p:ph type="sldNum" sz="quarter" idx="10"/>
          </p:nvPr>
        </p:nvSpPr>
        <p:spPr/>
        <p:txBody>
          <a:bodyPr/>
          <a:lstStyle/>
          <a:p>
            <a:fld id="{3EE51D34-F6EA-4C1F-AA98-99A1DB1C6323}" type="slidenum">
              <a:rPr lang="en-IN" smtClean="0"/>
              <a:t>9</a:t>
            </a:fld>
            <a:endParaRPr lang="en-IN"/>
          </a:p>
        </p:txBody>
      </p:sp>
    </p:spTree>
    <p:extLst>
      <p:ext uri="{BB962C8B-B14F-4D97-AF65-F5344CB8AC3E}">
        <p14:creationId xmlns:p14="http://schemas.microsoft.com/office/powerpoint/2010/main" val="285441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 while pushing files into repository</a:t>
            </a:r>
            <a:r>
              <a:rPr lang="en-IN" baseline="0" dirty="0"/>
              <a:t> if anyone has pulled before to you then you cant push directly into the same branch. What you need to do is pull the changes into your local repository &amp; then incorporate those changes into it &amp; then push it</a:t>
            </a:r>
            <a:endParaRPr lang="en-IN" dirty="0"/>
          </a:p>
        </p:txBody>
      </p:sp>
      <p:sp>
        <p:nvSpPr>
          <p:cNvPr id="4" name="Slide Number Placeholder 3"/>
          <p:cNvSpPr>
            <a:spLocks noGrp="1"/>
          </p:cNvSpPr>
          <p:nvPr>
            <p:ph type="sldNum" sz="quarter" idx="10"/>
          </p:nvPr>
        </p:nvSpPr>
        <p:spPr/>
        <p:txBody>
          <a:bodyPr/>
          <a:lstStyle/>
          <a:p>
            <a:fld id="{F74D9CA1-D478-4CFC-94F3-6A815EBEC7CA}" type="slidenum">
              <a:rPr lang="en-IN" smtClean="0"/>
              <a:t>30</a:t>
            </a:fld>
            <a:endParaRPr lang="en-IN"/>
          </a:p>
        </p:txBody>
      </p:sp>
    </p:spTree>
    <p:extLst>
      <p:ext uri="{BB962C8B-B14F-4D97-AF65-F5344CB8AC3E}">
        <p14:creationId xmlns:p14="http://schemas.microsoft.com/office/powerpoint/2010/main" val="293463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187806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Title 1"/>
          <p:cNvSpPr>
            <a:spLocks noGrp="1"/>
          </p:cNvSpPr>
          <p:nvPr>
            <p:ph type="title" hasCustomPrompt="1"/>
          </p:nvPr>
        </p:nvSpPr>
        <p:spPr>
          <a:xfrm>
            <a:off x="349620" y="921641"/>
            <a:ext cx="10801310"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906960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200"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INTRODUCTION</a:t>
            </a:r>
          </a:p>
        </p:txBody>
      </p:sp>
      <p:sp>
        <p:nvSpPr>
          <p:cNvPr id="2" name="TextBox 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79305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3" r:id="rId11"/>
    <p:sldLayoutId id="2147483674" r:id="rId12"/>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49621" y="1364118"/>
            <a:ext cx="10622576" cy="4572241"/>
          </a:xfrm>
        </p:spPr>
        <p:txBody>
          <a:bodyPr>
            <a:normAutofit/>
          </a:bodyPr>
          <a:lstStyle/>
          <a:p>
            <a:r>
              <a:rPr lang="en-IN" dirty="0"/>
              <a:t>Collaboration</a:t>
            </a:r>
          </a:p>
          <a:p>
            <a:r>
              <a:rPr lang="en-IN" dirty="0"/>
              <a:t>Storing Version</a:t>
            </a:r>
          </a:p>
          <a:p>
            <a:endParaRPr lang="en-IN" dirty="0"/>
          </a:p>
          <a:p>
            <a:r>
              <a:rPr lang="en-IN" dirty="0"/>
              <a:t>Backup</a:t>
            </a:r>
          </a:p>
          <a:p>
            <a:endParaRPr lang="en-IN" dirty="0"/>
          </a:p>
          <a:p>
            <a:r>
              <a:rPr lang="en-IN" dirty="0"/>
              <a:t>Analysis</a:t>
            </a:r>
          </a:p>
          <a:p>
            <a:endParaRPr lang="en-IN" dirty="0"/>
          </a:p>
          <a:p>
            <a:pPr marL="0" indent="0">
              <a:buNone/>
            </a:pPr>
            <a:endParaRPr lang="en-IN" dirty="0"/>
          </a:p>
          <a:p>
            <a:pPr marL="0" indent="0" algn="ctr">
              <a:buNone/>
            </a:pPr>
            <a:r>
              <a:rPr lang="en-IN" dirty="0"/>
              <a:t>What is the Solution?</a:t>
            </a:r>
          </a:p>
          <a:p>
            <a:pPr marL="0" indent="0">
              <a:buNone/>
            </a:pPr>
            <a:endParaRPr lang="en-IN" dirty="0"/>
          </a:p>
          <a:p>
            <a:endParaRPr lang="en-IN" dirty="0"/>
          </a:p>
          <a:p>
            <a:endParaRPr lang="en-IN" dirty="0"/>
          </a:p>
          <a:p>
            <a:endParaRPr lang="en-IN" dirty="0"/>
          </a:p>
          <a:p>
            <a:endParaRPr lang="en-IN" dirty="0"/>
          </a:p>
        </p:txBody>
      </p:sp>
      <p:sp>
        <p:nvSpPr>
          <p:cNvPr id="3" name="Title 2"/>
          <p:cNvSpPr>
            <a:spLocks noGrp="1"/>
          </p:cNvSpPr>
          <p:nvPr>
            <p:ph type="title"/>
          </p:nvPr>
        </p:nvSpPr>
        <p:spPr/>
        <p:txBody>
          <a:bodyPr>
            <a:normAutofit fontScale="90000"/>
          </a:bodyPr>
          <a:lstStyle/>
          <a:p>
            <a:r>
              <a:rPr lang="en-IN" dirty="0"/>
              <a:t>Problems While Developing &amp; Managing Project</a:t>
            </a:r>
          </a:p>
        </p:txBody>
      </p:sp>
    </p:spTree>
    <p:extLst>
      <p:ext uri="{BB962C8B-B14F-4D97-AF65-F5344CB8AC3E}">
        <p14:creationId xmlns:p14="http://schemas.microsoft.com/office/powerpoint/2010/main" val="183339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a:t>Git</a:t>
            </a:r>
          </a:p>
        </p:txBody>
      </p:sp>
    </p:spTree>
    <p:extLst>
      <p:ext uri="{BB962C8B-B14F-4D97-AF65-F5344CB8AC3E}">
        <p14:creationId xmlns:p14="http://schemas.microsoft.com/office/powerpoint/2010/main" val="307901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Git is an Open Source Distributed Version Control System</a:t>
            </a:r>
          </a:p>
          <a:p>
            <a:endParaRPr lang="en-IN" dirty="0"/>
          </a:p>
          <a:p>
            <a:r>
              <a:rPr lang="en-IN" dirty="0"/>
              <a:t>It is most Popular tool primary used for source code management in the software development</a:t>
            </a:r>
          </a:p>
          <a:p>
            <a:endParaRPr lang="en-IN" dirty="0"/>
          </a:p>
          <a:p>
            <a:r>
              <a:rPr lang="en-IN" dirty="0"/>
              <a:t>It can also be used to keep track of changes in any set of files</a:t>
            </a:r>
          </a:p>
          <a:p>
            <a:endParaRPr lang="en-IN" dirty="0"/>
          </a:p>
          <a:p>
            <a:r>
              <a:rPr lang="en-IN" dirty="0"/>
              <a:t>Git is created by Linus </a:t>
            </a:r>
            <a:r>
              <a:rPr lang="en-IN" dirty="0" err="1"/>
              <a:t>Torvald</a:t>
            </a:r>
            <a:endParaRPr lang="en-IN" dirty="0"/>
          </a:p>
          <a:p>
            <a:endParaRPr lang="en-IN" dirty="0"/>
          </a:p>
          <a:p>
            <a:endParaRPr lang="en-IN" dirty="0"/>
          </a:p>
        </p:txBody>
      </p:sp>
      <p:sp>
        <p:nvSpPr>
          <p:cNvPr id="3" name="Title 2"/>
          <p:cNvSpPr>
            <a:spLocks noGrp="1"/>
          </p:cNvSpPr>
          <p:nvPr>
            <p:ph type="title"/>
          </p:nvPr>
        </p:nvSpPr>
        <p:spPr/>
        <p:txBody>
          <a:bodyPr>
            <a:normAutofit fontScale="90000"/>
          </a:bodyPr>
          <a:lstStyle/>
          <a:p>
            <a:r>
              <a:rPr lang="en-IN" dirty="0"/>
              <a:t>What is Git?</a:t>
            </a:r>
          </a:p>
        </p:txBody>
      </p:sp>
    </p:spTree>
    <p:extLst>
      <p:ext uri="{BB962C8B-B14F-4D97-AF65-F5344CB8AC3E}">
        <p14:creationId xmlns:p14="http://schemas.microsoft.com/office/powerpoint/2010/main" val="145995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20000"/>
          </a:bodyPr>
          <a:lstStyle/>
          <a:p>
            <a:r>
              <a:rPr lang="en-IN" sz="2000" dirty="0"/>
              <a:t>Branching and Merging</a:t>
            </a:r>
          </a:p>
          <a:p>
            <a:endParaRPr lang="en-IN" sz="2000" dirty="0"/>
          </a:p>
          <a:p>
            <a:r>
              <a:rPr lang="en-IN" sz="2000" dirty="0"/>
              <a:t>Small and Fast</a:t>
            </a:r>
          </a:p>
          <a:p>
            <a:endParaRPr lang="en-IN" sz="2000" dirty="0"/>
          </a:p>
          <a:p>
            <a:r>
              <a:rPr lang="en-IN" sz="2000" dirty="0"/>
              <a:t>Distributed</a:t>
            </a:r>
          </a:p>
          <a:p>
            <a:endParaRPr lang="en-IN" sz="2000" dirty="0"/>
          </a:p>
          <a:p>
            <a:r>
              <a:rPr lang="en-IN" sz="2000" dirty="0"/>
              <a:t>Data Assurance</a:t>
            </a:r>
          </a:p>
          <a:p>
            <a:endParaRPr lang="en-IN" sz="2000" dirty="0"/>
          </a:p>
          <a:p>
            <a:r>
              <a:rPr lang="en-IN" sz="2000" dirty="0"/>
              <a:t>Staging Area</a:t>
            </a:r>
          </a:p>
          <a:p>
            <a:endParaRPr lang="en-IN" sz="2000" dirty="0"/>
          </a:p>
          <a:p>
            <a:r>
              <a:rPr lang="en-IN" sz="2000" dirty="0"/>
              <a:t>Free and Open Source</a:t>
            </a:r>
          </a:p>
          <a:p>
            <a:endParaRPr lang="en-IN" sz="2000" dirty="0"/>
          </a:p>
          <a:p>
            <a:r>
              <a:rPr lang="en-IN" sz="2000" dirty="0"/>
              <a:t>Trademark</a:t>
            </a:r>
          </a:p>
        </p:txBody>
      </p:sp>
      <p:sp>
        <p:nvSpPr>
          <p:cNvPr id="3" name="Title 2"/>
          <p:cNvSpPr>
            <a:spLocks noGrp="1"/>
          </p:cNvSpPr>
          <p:nvPr>
            <p:ph type="title"/>
          </p:nvPr>
        </p:nvSpPr>
        <p:spPr/>
        <p:txBody>
          <a:bodyPr>
            <a:normAutofit fontScale="90000"/>
          </a:bodyPr>
          <a:lstStyle/>
          <a:p>
            <a:r>
              <a:rPr lang="en-IN" dirty="0"/>
              <a:t>Git Features</a:t>
            </a:r>
          </a:p>
        </p:txBody>
      </p:sp>
    </p:spTree>
    <p:extLst>
      <p:ext uri="{BB962C8B-B14F-4D97-AF65-F5344CB8AC3E}">
        <p14:creationId xmlns:p14="http://schemas.microsoft.com/office/powerpoint/2010/main" val="98953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lnSpcReduction="10000"/>
          </a:bodyPr>
          <a:lstStyle/>
          <a:p>
            <a:r>
              <a:rPr lang="en-IN" dirty="0"/>
              <a:t>Step 1: Open the Git website &amp; click	  Step 2: Click on appropriate link 			       Downloads link			    based on the system OS</a:t>
            </a:r>
          </a:p>
          <a:p>
            <a:endParaRPr lang="en-IN" dirty="0"/>
          </a:p>
          <a:p>
            <a:endParaRPr lang="en-IN" dirty="0"/>
          </a:p>
          <a:p>
            <a:endParaRPr lang="en-IN" dirty="0"/>
          </a:p>
          <a:p>
            <a:endParaRPr lang="en-IN" dirty="0"/>
          </a:p>
          <a:p>
            <a:endParaRPr lang="en-IN" dirty="0"/>
          </a:p>
          <a:p>
            <a:endParaRPr lang="en-IN" dirty="0"/>
          </a:p>
          <a:p>
            <a:endParaRPr lang="en-IN" dirty="0"/>
          </a:p>
          <a:p>
            <a:r>
              <a:rPr lang="en-IN" dirty="0"/>
              <a:t>Git .exe file will be get downloaded in the local system</a:t>
            </a:r>
          </a:p>
        </p:txBody>
      </p:sp>
      <p:sp>
        <p:nvSpPr>
          <p:cNvPr id="3" name="Title 2"/>
          <p:cNvSpPr>
            <a:spLocks noGrp="1"/>
          </p:cNvSpPr>
          <p:nvPr>
            <p:ph type="title"/>
          </p:nvPr>
        </p:nvSpPr>
        <p:spPr/>
        <p:txBody>
          <a:bodyPr>
            <a:normAutofit fontScale="90000"/>
          </a:bodyPr>
          <a:lstStyle/>
          <a:p>
            <a:r>
              <a:rPr lang="en-IN" dirty="0"/>
              <a:t>Git Installation</a:t>
            </a:r>
          </a:p>
        </p:txBody>
      </p:sp>
      <p:pic>
        <p:nvPicPr>
          <p:cNvPr id="4" name="Picture 3"/>
          <p:cNvPicPr>
            <a:picLocks noChangeAspect="1"/>
          </p:cNvPicPr>
          <p:nvPr/>
        </p:nvPicPr>
        <p:blipFill>
          <a:blip r:embed="rId2"/>
          <a:stretch>
            <a:fillRect/>
          </a:stretch>
        </p:blipFill>
        <p:spPr>
          <a:xfrm>
            <a:off x="396923" y="2504049"/>
            <a:ext cx="4911696" cy="2307102"/>
          </a:xfrm>
          <a:prstGeom prst="rect">
            <a:avLst/>
          </a:prstGeom>
        </p:spPr>
      </p:pic>
      <p:sp>
        <p:nvSpPr>
          <p:cNvPr id="5" name="Oval 4"/>
          <p:cNvSpPr/>
          <p:nvPr/>
        </p:nvSpPr>
        <p:spPr>
          <a:xfrm>
            <a:off x="1055077" y="3910818"/>
            <a:ext cx="1069145" cy="464234"/>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6197842" y="2504049"/>
            <a:ext cx="4911696" cy="2307102"/>
          </a:xfrm>
          <a:prstGeom prst="rect">
            <a:avLst/>
          </a:prstGeom>
        </p:spPr>
      </p:pic>
      <p:sp>
        <p:nvSpPr>
          <p:cNvPr id="7" name="Down Arrow 6"/>
          <p:cNvSpPr/>
          <p:nvPr/>
        </p:nvSpPr>
        <p:spPr>
          <a:xfrm rot="3785109">
            <a:off x="2356332" y="3310685"/>
            <a:ext cx="249838" cy="9924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7854053" y="3118868"/>
            <a:ext cx="1069145" cy="464234"/>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9" name="Down Arrow 8"/>
          <p:cNvSpPr/>
          <p:nvPr/>
        </p:nvSpPr>
        <p:spPr>
          <a:xfrm rot="3785109" flipH="1" flipV="1">
            <a:off x="7462975" y="3231157"/>
            <a:ext cx="300104" cy="964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139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Step 3: Run the .exe file for installation  Step 4: Follow the simple step &amp; 							select the appropriate option				</a:t>
            </a:r>
          </a:p>
          <a:p>
            <a:endParaRPr lang="en-IN" dirty="0"/>
          </a:p>
          <a:p>
            <a:endParaRPr lang="en-IN" dirty="0"/>
          </a:p>
          <a:p>
            <a:endParaRPr lang="en-IN" dirty="0"/>
          </a:p>
          <a:p>
            <a:endParaRPr lang="en-IN" dirty="0"/>
          </a:p>
          <a:p>
            <a:endParaRPr lang="en-IN" dirty="0"/>
          </a:p>
          <a:p>
            <a:endParaRPr lang="en-IN" dirty="0"/>
          </a:p>
        </p:txBody>
      </p:sp>
      <p:sp>
        <p:nvSpPr>
          <p:cNvPr id="3" name="Title 2"/>
          <p:cNvSpPr>
            <a:spLocks noGrp="1"/>
          </p:cNvSpPr>
          <p:nvPr>
            <p:ph type="title"/>
          </p:nvPr>
        </p:nvSpPr>
        <p:spPr/>
        <p:txBody>
          <a:bodyPr>
            <a:normAutofit fontScale="90000"/>
          </a:bodyPr>
          <a:lstStyle/>
          <a:p>
            <a:r>
              <a:rPr lang="en-IN" dirty="0"/>
              <a:t>Git Installation</a:t>
            </a:r>
          </a:p>
        </p:txBody>
      </p:sp>
      <p:pic>
        <p:nvPicPr>
          <p:cNvPr id="10" name="Picture 9"/>
          <p:cNvPicPr>
            <a:picLocks noChangeAspect="1"/>
          </p:cNvPicPr>
          <p:nvPr/>
        </p:nvPicPr>
        <p:blipFill>
          <a:blip r:embed="rId2"/>
          <a:stretch>
            <a:fillRect/>
          </a:stretch>
        </p:blipFill>
        <p:spPr>
          <a:xfrm>
            <a:off x="1173684" y="2504049"/>
            <a:ext cx="4895557" cy="2307102"/>
          </a:xfrm>
          <a:prstGeom prst="rect">
            <a:avLst/>
          </a:prstGeom>
        </p:spPr>
      </p:pic>
      <p:sp>
        <p:nvSpPr>
          <p:cNvPr id="11" name="Oval 10"/>
          <p:cNvSpPr/>
          <p:nvPr/>
        </p:nvSpPr>
        <p:spPr>
          <a:xfrm>
            <a:off x="1622323" y="2504049"/>
            <a:ext cx="2955846" cy="961822"/>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2" name="Down Arrow 11"/>
          <p:cNvSpPr/>
          <p:nvPr/>
        </p:nvSpPr>
        <p:spPr>
          <a:xfrm rot="3603795">
            <a:off x="4554373" y="2062543"/>
            <a:ext cx="419104" cy="1061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stretch>
            <a:fillRect/>
          </a:stretch>
        </p:blipFill>
        <p:spPr>
          <a:xfrm>
            <a:off x="6720704" y="2466640"/>
            <a:ext cx="4800600" cy="2344511"/>
          </a:xfrm>
          <a:prstGeom prst="rect">
            <a:avLst/>
          </a:prstGeom>
        </p:spPr>
      </p:pic>
    </p:spTree>
    <p:extLst>
      <p:ext uri="{BB962C8B-B14F-4D97-AF65-F5344CB8AC3E}">
        <p14:creationId xmlns:p14="http://schemas.microsoft.com/office/powerpoint/2010/main" val="222498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20000"/>
          </a:bodyPr>
          <a:lstStyle/>
          <a:p>
            <a:r>
              <a:rPr lang="en-IN" dirty="0"/>
              <a:t>After installation you can see Git option upon right clicking</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It confirms the successful Git installation in the system</a:t>
            </a:r>
          </a:p>
          <a:p>
            <a:pPr marL="0" indent="0">
              <a:buNone/>
            </a:pPr>
            <a:endParaRPr lang="en-IN" dirty="0"/>
          </a:p>
        </p:txBody>
      </p:sp>
      <p:sp>
        <p:nvSpPr>
          <p:cNvPr id="3" name="Title 2"/>
          <p:cNvSpPr>
            <a:spLocks noGrp="1"/>
          </p:cNvSpPr>
          <p:nvPr>
            <p:ph type="title"/>
          </p:nvPr>
        </p:nvSpPr>
        <p:spPr/>
        <p:txBody>
          <a:bodyPr>
            <a:normAutofit fontScale="90000"/>
          </a:bodyPr>
          <a:lstStyle/>
          <a:p>
            <a:r>
              <a:rPr lang="en-IN" dirty="0"/>
              <a:t>Git Installation</a:t>
            </a:r>
          </a:p>
        </p:txBody>
      </p:sp>
      <p:pic>
        <p:nvPicPr>
          <p:cNvPr id="4" name="Picture 3"/>
          <p:cNvPicPr>
            <a:picLocks noChangeAspect="1"/>
          </p:cNvPicPr>
          <p:nvPr/>
        </p:nvPicPr>
        <p:blipFill>
          <a:blip r:embed="rId2"/>
          <a:stretch>
            <a:fillRect/>
          </a:stretch>
        </p:blipFill>
        <p:spPr>
          <a:xfrm>
            <a:off x="3795405" y="2304594"/>
            <a:ext cx="2447925" cy="3344038"/>
          </a:xfrm>
          <a:prstGeom prst="rect">
            <a:avLst/>
          </a:prstGeom>
        </p:spPr>
      </p:pic>
    </p:spTree>
    <p:extLst>
      <p:ext uri="{BB962C8B-B14F-4D97-AF65-F5344CB8AC3E}">
        <p14:creationId xmlns:p14="http://schemas.microsoft.com/office/powerpoint/2010/main" val="335844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dirty="0"/>
              <a:t>Commands:</a:t>
            </a:r>
          </a:p>
          <a:p>
            <a:pPr marL="0" indent="0">
              <a:buNone/>
            </a:pPr>
            <a:endParaRPr lang="en-IN" dirty="0"/>
          </a:p>
          <a:p>
            <a:pPr marL="0" indent="0">
              <a:buNone/>
            </a:pPr>
            <a:r>
              <a:rPr lang="en-IN" dirty="0"/>
              <a:t>git –version : used to know the installed git version</a:t>
            </a:r>
          </a:p>
          <a:p>
            <a:pPr marL="0" indent="0">
              <a:buNone/>
            </a:pPr>
            <a:r>
              <a:rPr lang="en-IN" dirty="0" err="1"/>
              <a:t>mkdir</a:t>
            </a:r>
            <a:r>
              <a:rPr lang="en-IN" dirty="0"/>
              <a:t> </a:t>
            </a:r>
            <a:r>
              <a:rPr lang="en-IN" dirty="0" err="1"/>
              <a:t>Git_Repository</a:t>
            </a:r>
            <a:r>
              <a:rPr lang="en-IN" dirty="0"/>
              <a:t> : to create a directory named </a:t>
            </a:r>
            <a:r>
              <a:rPr lang="en-IN" dirty="0" err="1"/>
              <a:t>Git_Repository</a:t>
            </a:r>
            <a:endParaRPr lang="en-IN" dirty="0"/>
          </a:p>
          <a:p>
            <a:pPr marL="0" indent="0">
              <a:buNone/>
            </a:pPr>
            <a:r>
              <a:rPr lang="en-IN" dirty="0"/>
              <a:t>git </a:t>
            </a:r>
            <a:r>
              <a:rPr lang="en-IN" dirty="0" err="1"/>
              <a:t>init</a:t>
            </a:r>
            <a:r>
              <a:rPr lang="en-IN" dirty="0"/>
              <a:t> </a:t>
            </a:r>
            <a:r>
              <a:rPr lang="en-IN" dirty="0" err="1"/>
              <a:t>Git_Repository</a:t>
            </a:r>
            <a:r>
              <a:rPr lang="en-IN" dirty="0"/>
              <a:t> : to create make </a:t>
            </a:r>
            <a:r>
              <a:rPr lang="en-IN" dirty="0" err="1"/>
              <a:t>Git_Repository</a:t>
            </a:r>
            <a:r>
              <a:rPr lang="en-IN" dirty="0"/>
              <a:t> as a repository</a:t>
            </a:r>
          </a:p>
          <a:p>
            <a:pPr marL="0" indent="0">
              <a:buNone/>
            </a:pPr>
            <a:endParaRPr lang="en-IN" dirty="0"/>
          </a:p>
          <a:p>
            <a:pPr marL="0" indent="0">
              <a:buNone/>
            </a:pPr>
            <a:r>
              <a:rPr lang="en-IN" dirty="0"/>
              <a:t>Note: git </a:t>
            </a:r>
            <a:r>
              <a:rPr lang="en-IN" dirty="0" err="1"/>
              <a:t>init</a:t>
            </a:r>
            <a:r>
              <a:rPr lang="en-IN" dirty="0"/>
              <a:t> creates local repository in the system which contains hidden .git folder </a:t>
            </a:r>
          </a:p>
        </p:txBody>
      </p:sp>
      <p:sp>
        <p:nvSpPr>
          <p:cNvPr id="3" name="Title 2"/>
          <p:cNvSpPr>
            <a:spLocks noGrp="1"/>
          </p:cNvSpPr>
          <p:nvPr>
            <p:ph type="title"/>
          </p:nvPr>
        </p:nvSpPr>
        <p:spPr/>
        <p:txBody>
          <a:bodyPr>
            <a:normAutofit fontScale="90000"/>
          </a:bodyPr>
          <a:lstStyle/>
          <a:p>
            <a:r>
              <a:rPr lang="en-IN" dirty="0"/>
              <a:t>Git Repository Creation</a:t>
            </a:r>
          </a:p>
        </p:txBody>
      </p:sp>
    </p:spTree>
    <p:extLst>
      <p:ext uri="{BB962C8B-B14F-4D97-AF65-F5344CB8AC3E}">
        <p14:creationId xmlns:p14="http://schemas.microsoft.com/office/powerpoint/2010/main" val="5256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A </a:t>
            </a:r>
            <a:r>
              <a:rPr lang="en-US" dirty="0" err="1"/>
              <a:t>Git</a:t>
            </a:r>
            <a:r>
              <a:rPr lang="en-US" dirty="0"/>
              <a:t> repository is a virtual storage of your project. It allows you to save versions of your code, which you can access when needed.</a:t>
            </a:r>
            <a:endParaRPr lang="en-IN" dirty="0"/>
          </a:p>
        </p:txBody>
      </p:sp>
      <p:sp>
        <p:nvSpPr>
          <p:cNvPr id="3" name="Title 2"/>
          <p:cNvSpPr>
            <a:spLocks noGrp="1"/>
          </p:cNvSpPr>
          <p:nvPr>
            <p:ph type="title"/>
          </p:nvPr>
        </p:nvSpPr>
        <p:spPr/>
        <p:txBody>
          <a:bodyPr>
            <a:normAutofit fontScale="90000"/>
          </a:bodyPr>
          <a:lstStyle/>
          <a:p>
            <a:r>
              <a:rPr lang="en-IN" dirty="0"/>
              <a:t>What is a Git Repository?</a:t>
            </a:r>
          </a:p>
        </p:txBody>
      </p:sp>
    </p:spTree>
    <p:extLst>
      <p:ext uri="{BB962C8B-B14F-4D97-AF65-F5344CB8AC3E}">
        <p14:creationId xmlns:p14="http://schemas.microsoft.com/office/powerpoint/2010/main" val="1760614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Local Repository: repository which is created in local system</a:t>
            </a:r>
          </a:p>
          <a:p>
            <a:endParaRPr lang="en-IN" dirty="0"/>
          </a:p>
          <a:p>
            <a:endParaRPr lang="en-IN" dirty="0"/>
          </a:p>
          <a:p>
            <a:r>
              <a:rPr lang="en-IN" dirty="0"/>
              <a:t>Remote Repository: repository which is present on remote location which is created with the help of </a:t>
            </a:r>
            <a:r>
              <a:rPr lang="en-IN" dirty="0" err="1"/>
              <a:t>github</a:t>
            </a:r>
            <a:r>
              <a:rPr lang="en-IN" dirty="0"/>
              <a:t> or </a:t>
            </a:r>
            <a:r>
              <a:rPr lang="en-IN" dirty="0" err="1"/>
              <a:t>gitlab</a:t>
            </a:r>
            <a:r>
              <a:rPr lang="en-IN" dirty="0"/>
              <a:t> etc.</a:t>
            </a:r>
          </a:p>
          <a:p>
            <a:endParaRPr lang="en-IN" dirty="0"/>
          </a:p>
        </p:txBody>
      </p:sp>
      <p:sp>
        <p:nvSpPr>
          <p:cNvPr id="3" name="Title 2"/>
          <p:cNvSpPr>
            <a:spLocks noGrp="1"/>
          </p:cNvSpPr>
          <p:nvPr>
            <p:ph type="title"/>
          </p:nvPr>
        </p:nvSpPr>
        <p:spPr/>
        <p:txBody>
          <a:bodyPr>
            <a:normAutofit fontScale="90000"/>
          </a:bodyPr>
          <a:lstStyle/>
          <a:p>
            <a:r>
              <a:rPr lang="en-IN" dirty="0"/>
              <a:t>Types of Repository</a:t>
            </a:r>
          </a:p>
        </p:txBody>
      </p:sp>
    </p:spTree>
    <p:extLst>
      <p:ext uri="{BB962C8B-B14F-4D97-AF65-F5344CB8AC3E}">
        <p14:creationId xmlns:p14="http://schemas.microsoft.com/office/powerpoint/2010/main" val="231123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t>Git Architecture</a:t>
            </a:r>
          </a:p>
        </p:txBody>
      </p:sp>
      <p:sp>
        <p:nvSpPr>
          <p:cNvPr id="6" name="Rounded Rectangle 5"/>
          <p:cNvSpPr/>
          <p:nvPr/>
        </p:nvSpPr>
        <p:spPr>
          <a:xfrm>
            <a:off x="4011561" y="1873045"/>
            <a:ext cx="2256504" cy="663678"/>
          </a:xfrm>
          <a:prstGeom prst="roundRect">
            <a:avLst/>
          </a:prstGeom>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i="1" dirty="0">
                <a:solidFill>
                  <a:schemeClr val="accent5">
                    <a:lumMod val="75000"/>
                  </a:schemeClr>
                </a:solidFill>
                <a:latin typeface="Californian FB" panose="0207040306080B030204" pitchFamily="18" charset="0"/>
              </a:rPr>
              <a:t>Working Directory</a:t>
            </a:r>
          </a:p>
        </p:txBody>
      </p:sp>
      <p:sp>
        <p:nvSpPr>
          <p:cNvPr id="7" name="Rounded Rectangle 6"/>
          <p:cNvSpPr/>
          <p:nvPr/>
        </p:nvSpPr>
        <p:spPr>
          <a:xfrm>
            <a:off x="4011561" y="4680155"/>
            <a:ext cx="2256504" cy="663678"/>
          </a:xfrm>
          <a:prstGeom prst="roundRect">
            <a:avLst/>
          </a:prstGeom>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i="1" dirty="0">
                <a:solidFill>
                  <a:schemeClr val="accent5">
                    <a:lumMod val="75000"/>
                  </a:schemeClr>
                </a:solidFill>
                <a:latin typeface="Californian FB" panose="0207040306080B030204" pitchFamily="18" charset="0"/>
              </a:rPr>
              <a:t>Git Repository</a:t>
            </a:r>
          </a:p>
        </p:txBody>
      </p:sp>
      <p:sp>
        <p:nvSpPr>
          <p:cNvPr id="8" name="Rounded Rectangle 7"/>
          <p:cNvSpPr/>
          <p:nvPr/>
        </p:nvSpPr>
        <p:spPr>
          <a:xfrm>
            <a:off x="7059561" y="3165986"/>
            <a:ext cx="2256504" cy="6636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i="1" dirty="0">
                <a:solidFill>
                  <a:schemeClr val="accent5">
                    <a:lumMod val="75000"/>
                  </a:schemeClr>
                </a:solidFill>
                <a:latin typeface="Californian FB" panose="0207040306080B030204" pitchFamily="18" charset="0"/>
              </a:rPr>
              <a:t>Staging Area</a:t>
            </a:r>
          </a:p>
        </p:txBody>
      </p:sp>
      <p:sp>
        <p:nvSpPr>
          <p:cNvPr id="10" name="Curved Down Arrow 9"/>
          <p:cNvSpPr/>
          <p:nvPr/>
        </p:nvSpPr>
        <p:spPr>
          <a:xfrm rot="1887358">
            <a:off x="6263904" y="2260190"/>
            <a:ext cx="2020529" cy="553064"/>
          </a:xfrm>
          <a:prstGeom prst="curved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sp>
        <p:nvSpPr>
          <p:cNvPr id="11" name="TextBox 10"/>
          <p:cNvSpPr txBox="1"/>
          <p:nvPr/>
        </p:nvSpPr>
        <p:spPr>
          <a:xfrm>
            <a:off x="7678994" y="2204884"/>
            <a:ext cx="1017638" cy="369332"/>
          </a:xfrm>
          <a:prstGeom prst="rect">
            <a:avLst/>
          </a:prstGeom>
          <a:noFill/>
        </p:spPr>
        <p:txBody>
          <a:bodyPr wrap="square" rtlCol="0">
            <a:spAutoFit/>
          </a:bodyPr>
          <a:lstStyle/>
          <a:p>
            <a:r>
              <a:rPr lang="en-IN" dirty="0"/>
              <a:t>Git add</a:t>
            </a:r>
          </a:p>
        </p:txBody>
      </p:sp>
      <p:sp>
        <p:nvSpPr>
          <p:cNvPr id="12" name="Curved Down Arrow 11"/>
          <p:cNvSpPr/>
          <p:nvPr/>
        </p:nvSpPr>
        <p:spPr>
          <a:xfrm rot="8383950">
            <a:off x="6161059" y="4415640"/>
            <a:ext cx="2201290" cy="553064"/>
          </a:xfrm>
          <a:prstGeom prst="curved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sp>
        <p:nvSpPr>
          <p:cNvPr id="13" name="TextBox 12"/>
          <p:cNvSpPr txBox="1"/>
          <p:nvPr/>
        </p:nvSpPr>
        <p:spPr>
          <a:xfrm>
            <a:off x="7725935" y="4687198"/>
            <a:ext cx="1108678" cy="369332"/>
          </a:xfrm>
          <a:prstGeom prst="rect">
            <a:avLst/>
          </a:prstGeom>
          <a:noFill/>
        </p:spPr>
        <p:txBody>
          <a:bodyPr wrap="square" rtlCol="0">
            <a:spAutoFit/>
          </a:bodyPr>
          <a:lstStyle/>
          <a:p>
            <a:r>
              <a:rPr lang="en-IN" dirty="0"/>
              <a:t>commit</a:t>
            </a:r>
          </a:p>
        </p:txBody>
      </p:sp>
      <p:sp>
        <p:nvSpPr>
          <p:cNvPr id="14" name="Curved Down Arrow 13"/>
          <p:cNvSpPr/>
          <p:nvPr/>
        </p:nvSpPr>
        <p:spPr>
          <a:xfrm rot="12617593">
            <a:off x="4814505" y="3039366"/>
            <a:ext cx="2201249" cy="769560"/>
          </a:xfrm>
          <a:prstGeom prst="curved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sp>
        <p:nvSpPr>
          <p:cNvPr id="15" name="TextBox 14"/>
          <p:cNvSpPr txBox="1"/>
          <p:nvPr/>
        </p:nvSpPr>
        <p:spPr>
          <a:xfrm>
            <a:off x="4551236" y="3359551"/>
            <a:ext cx="1419172" cy="369332"/>
          </a:xfrm>
          <a:prstGeom prst="rect">
            <a:avLst/>
          </a:prstGeom>
          <a:noFill/>
        </p:spPr>
        <p:txBody>
          <a:bodyPr wrap="square" rtlCol="0">
            <a:spAutoFit/>
          </a:bodyPr>
          <a:lstStyle/>
          <a:p>
            <a:r>
              <a:rPr lang="en-IN" dirty="0"/>
              <a:t>reset</a:t>
            </a:r>
          </a:p>
        </p:txBody>
      </p:sp>
    </p:spTree>
    <p:extLst>
      <p:ext uri="{BB962C8B-B14F-4D97-AF65-F5344CB8AC3E}">
        <p14:creationId xmlns:p14="http://schemas.microsoft.com/office/powerpoint/2010/main" val="342178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IN" dirty="0"/>
          </a:p>
          <a:p>
            <a:endParaRPr lang="en-IN" dirty="0"/>
          </a:p>
          <a:p>
            <a:endParaRPr lang="en-IN" dirty="0"/>
          </a:p>
          <a:p>
            <a:endParaRPr lang="en-IN" dirty="0"/>
          </a:p>
          <a:p>
            <a:pPr marL="0" indent="0" algn="ctr">
              <a:buNone/>
            </a:pPr>
            <a:r>
              <a:rPr lang="en-IN" sz="4800" dirty="0"/>
              <a:t>Version Control System</a:t>
            </a:r>
          </a:p>
        </p:txBody>
      </p:sp>
    </p:spTree>
    <p:extLst>
      <p:ext uri="{BB962C8B-B14F-4D97-AF65-F5344CB8AC3E}">
        <p14:creationId xmlns:p14="http://schemas.microsoft.com/office/powerpoint/2010/main" val="293121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20000"/>
          </a:bodyPr>
          <a:lstStyle/>
          <a:p>
            <a:r>
              <a:rPr lang="en-IN" dirty="0"/>
              <a:t>git add &lt;filename&gt; : used to add the file into a staging area</a:t>
            </a:r>
          </a:p>
          <a:p>
            <a:endParaRPr lang="en-IN" dirty="0"/>
          </a:p>
          <a:p>
            <a:r>
              <a:rPr lang="en-IN" dirty="0"/>
              <a:t>git status : to know the status of the files</a:t>
            </a:r>
          </a:p>
          <a:p>
            <a:endParaRPr lang="en-IN" dirty="0"/>
          </a:p>
          <a:p>
            <a:r>
              <a:rPr lang="en-IN" dirty="0"/>
              <a:t>git commit : to add file into repository</a:t>
            </a:r>
          </a:p>
          <a:p>
            <a:endParaRPr lang="en-IN" dirty="0"/>
          </a:p>
          <a:p>
            <a:r>
              <a:rPr lang="en-IN" dirty="0" err="1"/>
              <a:t>i</a:t>
            </a:r>
            <a:r>
              <a:rPr lang="en-IN" dirty="0"/>
              <a:t> : to insert the comment</a:t>
            </a:r>
          </a:p>
          <a:p>
            <a:endParaRPr lang="en-IN" dirty="0"/>
          </a:p>
          <a:p>
            <a:r>
              <a:rPr lang="en-IN" dirty="0"/>
              <a:t>esc key: to come out of the comment line</a:t>
            </a:r>
          </a:p>
          <a:p>
            <a:endParaRPr lang="en-IN" dirty="0"/>
          </a:p>
          <a:p>
            <a:r>
              <a:rPr lang="en-IN" dirty="0"/>
              <a:t>:</a:t>
            </a:r>
            <a:r>
              <a:rPr lang="en-IN" dirty="0" err="1"/>
              <a:t>wq</a:t>
            </a:r>
            <a:r>
              <a:rPr lang="en-IN" dirty="0"/>
              <a:t>  : to save the comment message</a:t>
            </a:r>
          </a:p>
        </p:txBody>
      </p:sp>
      <p:sp>
        <p:nvSpPr>
          <p:cNvPr id="3" name="Title 2"/>
          <p:cNvSpPr>
            <a:spLocks noGrp="1"/>
          </p:cNvSpPr>
          <p:nvPr>
            <p:ph type="title"/>
          </p:nvPr>
        </p:nvSpPr>
        <p:spPr/>
        <p:txBody>
          <a:bodyPr>
            <a:normAutofit fontScale="90000"/>
          </a:bodyPr>
          <a:lstStyle/>
          <a:p>
            <a:r>
              <a:rPr lang="en-IN" dirty="0"/>
              <a:t>Git Commands</a:t>
            </a:r>
          </a:p>
        </p:txBody>
      </p:sp>
    </p:spTree>
    <p:extLst>
      <p:ext uri="{BB962C8B-B14F-4D97-AF65-F5344CB8AC3E}">
        <p14:creationId xmlns:p14="http://schemas.microsoft.com/office/powerpoint/2010/main" val="2680570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lnSpcReduction="10000"/>
          </a:bodyPr>
          <a:lstStyle/>
          <a:p>
            <a:r>
              <a:rPr lang="en-IN" dirty="0"/>
              <a:t>git add .  : to add all files present in the directory to staging area</a:t>
            </a:r>
          </a:p>
          <a:p>
            <a:endParaRPr lang="en-IN" dirty="0"/>
          </a:p>
          <a:p>
            <a:r>
              <a:rPr lang="en-IN" dirty="0"/>
              <a:t>git add *.txt  : to add all files which are ending with txt present in the directory to staging area</a:t>
            </a:r>
          </a:p>
          <a:p>
            <a:endParaRPr lang="en-IN" dirty="0"/>
          </a:p>
          <a:p>
            <a:r>
              <a:rPr lang="en-IN" dirty="0"/>
              <a:t>git log : to know the complete status of the repository</a:t>
            </a:r>
          </a:p>
          <a:p>
            <a:endParaRPr lang="en-IN" dirty="0"/>
          </a:p>
          <a:p>
            <a:r>
              <a:rPr lang="en-IN" dirty="0"/>
              <a:t>Git reset : to remove the file from staging area to directory back</a:t>
            </a:r>
          </a:p>
          <a:p>
            <a:pPr marL="0" indent="0">
              <a:buNone/>
            </a:pPr>
            <a:endParaRPr lang="en-IN" dirty="0"/>
          </a:p>
          <a:p>
            <a:pPr marL="0" indent="0">
              <a:buNone/>
            </a:pPr>
            <a:r>
              <a:rPr lang="en-IN" dirty="0"/>
              <a:t>Note: reset can happen before commit only</a:t>
            </a:r>
          </a:p>
          <a:p>
            <a:endParaRPr lang="en-IN" dirty="0"/>
          </a:p>
        </p:txBody>
      </p:sp>
      <p:sp>
        <p:nvSpPr>
          <p:cNvPr id="3" name="Title 2"/>
          <p:cNvSpPr>
            <a:spLocks noGrp="1"/>
          </p:cNvSpPr>
          <p:nvPr>
            <p:ph type="title"/>
          </p:nvPr>
        </p:nvSpPr>
        <p:spPr/>
        <p:txBody>
          <a:bodyPr>
            <a:normAutofit fontScale="90000"/>
          </a:bodyPr>
          <a:lstStyle/>
          <a:p>
            <a:r>
              <a:rPr lang="en-IN" dirty="0"/>
              <a:t>Git Commands</a:t>
            </a:r>
          </a:p>
        </p:txBody>
      </p:sp>
    </p:spTree>
    <p:extLst>
      <p:ext uri="{BB962C8B-B14F-4D97-AF65-F5344CB8AC3E}">
        <p14:creationId xmlns:p14="http://schemas.microsoft.com/office/powerpoint/2010/main" val="316914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git diff</a:t>
            </a:r>
          </a:p>
          <a:p>
            <a:endParaRPr lang="en-IN" dirty="0"/>
          </a:p>
          <a:p>
            <a:r>
              <a:rPr lang="en-IN" dirty="0"/>
              <a:t>git </a:t>
            </a:r>
            <a:r>
              <a:rPr lang="en-IN" dirty="0" err="1"/>
              <a:t>rm</a:t>
            </a:r>
            <a:r>
              <a:rPr lang="en-IN" dirty="0"/>
              <a:t> &lt;filename&gt; to remove the file from directory</a:t>
            </a:r>
          </a:p>
          <a:p>
            <a:endParaRPr lang="en-IN" dirty="0"/>
          </a:p>
          <a:p>
            <a:r>
              <a:rPr lang="en-IN" dirty="0"/>
              <a:t>Git mv &lt;</a:t>
            </a:r>
            <a:r>
              <a:rPr lang="en-IN" dirty="0" err="1"/>
              <a:t>file_from</a:t>
            </a:r>
            <a:r>
              <a:rPr lang="en-IN" dirty="0"/>
              <a:t>&gt; &lt;</a:t>
            </a:r>
            <a:r>
              <a:rPr lang="en-IN" dirty="0" err="1"/>
              <a:t>file_to</a:t>
            </a:r>
            <a:r>
              <a:rPr lang="en-IN" dirty="0"/>
              <a:t>&gt; to rename a file</a:t>
            </a:r>
          </a:p>
          <a:p>
            <a:endParaRPr lang="en-IN" dirty="0"/>
          </a:p>
        </p:txBody>
      </p:sp>
      <p:sp>
        <p:nvSpPr>
          <p:cNvPr id="3" name="Title 2"/>
          <p:cNvSpPr>
            <a:spLocks noGrp="1"/>
          </p:cNvSpPr>
          <p:nvPr>
            <p:ph type="title"/>
          </p:nvPr>
        </p:nvSpPr>
        <p:spPr/>
        <p:txBody>
          <a:bodyPr>
            <a:normAutofit fontScale="90000"/>
          </a:bodyPr>
          <a:lstStyle/>
          <a:p>
            <a:endParaRPr lang="en-IN"/>
          </a:p>
        </p:txBody>
      </p:sp>
    </p:spTree>
    <p:extLst>
      <p:ext uri="{BB962C8B-B14F-4D97-AF65-F5344CB8AC3E}">
        <p14:creationId xmlns:p14="http://schemas.microsoft.com/office/powerpoint/2010/main" val="2096106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20000"/>
          </a:bodyPr>
          <a:lstStyle/>
          <a:p>
            <a:r>
              <a:rPr lang="en-IN" sz="2000" dirty="0"/>
              <a:t>To know the complete history of committed files in git use below command</a:t>
            </a:r>
          </a:p>
          <a:p>
            <a:r>
              <a:rPr lang="en-IN" sz="2000" dirty="0"/>
              <a:t>Git log</a:t>
            </a:r>
          </a:p>
          <a:p>
            <a:endParaRPr lang="en-IN" sz="2000" dirty="0"/>
          </a:p>
          <a:p>
            <a:r>
              <a:rPr lang="en-IN" sz="2000" dirty="0"/>
              <a:t>To restrict to number of entries</a:t>
            </a:r>
          </a:p>
          <a:p>
            <a:r>
              <a:rPr lang="en-IN" sz="2000" dirty="0"/>
              <a:t>Git log –p -2</a:t>
            </a:r>
          </a:p>
          <a:p>
            <a:endParaRPr lang="en-IN" sz="2000" dirty="0"/>
          </a:p>
          <a:p>
            <a:r>
              <a:rPr lang="en-IN" sz="2000" dirty="0"/>
              <a:t>To know statistics of committed files</a:t>
            </a:r>
          </a:p>
          <a:p>
            <a:r>
              <a:rPr lang="en-IN" sz="2000" dirty="0"/>
              <a:t>Git log –stat</a:t>
            </a:r>
          </a:p>
          <a:p>
            <a:endParaRPr lang="en-IN" sz="2000" dirty="0"/>
          </a:p>
          <a:p>
            <a:r>
              <a:rPr lang="en-IN" sz="2000" dirty="0"/>
              <a:t>To display in one line</a:t>
            </a:r>
          </a:p>
          <a:p>
            <a:r>
              <a:rPr lang="en-IN" sz="2000" dirty="0"/>
              <a:t>Git log –pretty=</a:t>
            </a:r>
            <a:r>
              <a:rPr lang="en-IN" sz="2000" dirty="0" err="1"/>
              <a:t>oneline</a:t>
            </a:r>
            <a:endParaRPr lang="en-IN" sz="2000" dirty="0"/>
          </a:p>
          <a:p>
            <a:pPr marL="0" indent="0">
              <a:buNone/>
            </a:pPr>
            <a:endParaRPr lang="en-IN" sz="2000" dirty="0"/>
          </a:p>
          <a:p>
            <a:pPr marL="0" indent="0">
              <a:buNone/>
            </a:pPr>
            <a:r>
              <a:rPr lang="en-IN" sz="2000" dirty="0"/>
              <a:t>Note: you can use short, full &amp; fuller</a:t>
            </a:r>
          </a:p>
        </p:txBody>
      </p:sp>
      <p:sp>
        <p:nvSpPr>
          <p:cNvPr id="3" name="Title 2"/>
          <p:cNvSpPr>
            <a:spLocks noGrp="1"/>
          </p:cNvSpPr>
          <p:nvPr>
            <p:ph type="title"/>
          </p:nvPr>
        </p:nvSpPr>
        <p:spPr/>
        <p:txBody>
          <a:bodyPr>
            <a:normAutofit fontScale="90000"/>
          </a:bodyPr>
          <a:lstStyle/>
          <a:p>
            <a:r>
              <a:rPr lang="en-IN" dirty="0"/>
              <a:t>History</a:t>
            </a:r>
          </a:p>
        </p:txBody>
      </p:sp>
    </p:spTree>
    <p:extLst>
      <p:ext uri="{BB962C8B-B14F-4D97-AF65-F5344CB8AC3E}">
        <p14:creationId xmlns:p14="http://schemas.microsoft.com/office/powerpoint/2010/main" val="926957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20000"/>
          </a:bodyPr>
          <a:lstStyle/>
          <a:p>
            <a:r>
              <a:rPr lang="en-IN" dirty="0"/>
              <a:t>Creating branch</a:t>
            </a:r>
          </a:p>
          <a:p>
            <a:r>
              <a:rPr lang="en-IN" dirty="0"/>
              <a:t>git branch Manzoor</a:t>
            </a:r>
          </a:p>
          <a:p>
            <a:endParaRPr lang="en-IN" dirty="0"/>
          </a:p>
          <a:p>
            <a:r>
              <a:rPr lang="en-IN" dirty="0"/>
              <a:t>Working on created branch</a:t>
            </a:r>
          </a:p>
          <a:p>
            <a:r>
              <a:rPr lang="en-IN" dirty="0"/>
              <a:t>git checkout Manzoor </a:t>
            </a:r>
          </a:p>
          <a:p>
            <a:endParaRPr lang="en-IN" dirty="0"/>
          </a:p>
          <a:p>
            <a:endParaRPr lang="en-IN" dirty="0"/>
          </a:p>
          <a:p>
            <a:endParaRPr lang="en-IN" dirty="0"/>
          </a:p>
          <a:p>
            <a:endParaRPr lang="en-IN" dirty="0"/>
          </a:p>
          <a:p>
            <a:pPr marL="0" indent="0">
              <a:buNone/>
            </a:pPr>
            <a:r>
              <a:rPr lang="en-IN" dirty="0"/>
              <a:t>Note: to switch between the branches use git checkout &lt;</a:t>
            </a:r>
            <a:r>
              <a:rPr lang="en-IN" dirty="0" err="1"/>
              <a:t>branchname</a:t>
            </a:r>
            <a:r>
              <a:rPr lang="en-IN" dirty="0"/>
              <a:t>&gt; which you want to switch</a:t>
            </a:r>
          </a:p>
        </p:txBody>
      </p:sp>
      <p:sp>
        <p:nvSpPr>
          <p:cNvPr id="3" name="Title 2"/>
          <p:cNvSpPr>
            <a:spLocks noGrp="1"/>
          </p:cNvSpPr>
          <p:nvPr>
            <p:ph type="title"/>
          </p:nvPr>
        </p:nvSpPr>
        <p:spPr/>
        <p:txBody>
          <a:bodyPr>
            <a:normAutofit fontScale="90000"/>
          </a:bodyPr>
          <a:lstStyle/>
          <a:p>
            <a:r>
              <a:rPr lang="en-IN" dirty="0"/>
              <a:t>Branching commands</a:t>
            </a:r>
          </a:p>
        </p:txBody>
      </p:sp>
    </p:spTree>
    <p:extLst>
      <p:ext uri="{BB962C8B-B14F-4D97-AF65-F5344CB8AC3E}">
        <p14:creationId xmlns:p14="http://schemas.microsoft.com/office/powerpoint/2010/main" val="3520672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Know the destination branch where you want to merge the branch</a:t>
            </a:r>
          </a:p>
          <a:p>
            <a:r>
              <a:rPr lang="en-IN" dirty="0"/>
              <a:t>Point your git to the destination branch &amp; perform below command</a:t>
            </a:r>
          </a:p>
          <a:p>
            <a:pPr marL="0" indent="0">
              <a:buNone/>
            </a:pPr>
            <a:r>
              <a:rPr lang="en-IN" dirty="0"/>
              <a:t>Commands</a:t>
            </a:r>
          </a:p>
          <a:p>
            <a:r>
              <a:rPr lang="en-IN" dirty="0"/>
              <a:t>git merge &lt;</a:t>
            </a:r>
            <a:r>
              <a:rPr lang="en-IN" dirty="0" err="1"/>
              <a:t>branchname</a:t>
            </a:r>
            <a:r>
              <a:rPr lang="en-IN" dirty="0"/>
              <a:t>&gt;</a:t>
            </a:r>
          </a:p>
          <a:p>
            <a:endParaRPr lang="en-IN" dirty="0"/>
          </a:p>
          <a:p>
            <a:endParaRPr lang="en-IN" dirty="0"/>
          </a:p>
          <a:p>
            <a:pPr marL="0" indent="0">
              <a:buNone/>
            </a:pPr>
            <a:r>
              <a:rPr lang="en-IN" dirty="0"/>
              <a:t>Note: while merging the branches if there is any difference between the files of merging branches then it will be get display as “fix conflicts and run git commit” message &amp; difference in the file which has conflicts</a:t>
            </a:r>
          </a:p>
        </p:txBody>
      </p:sp>
      <p:sp>
        <p:nvSpPr>
          <p:cNvPr id="3" name="Title 2"/>
          <p:cNvSpPr>
            <a:spLocks noGrp="1"/>
          </p:cNvSpPr>
          <p:nvPr>
            <p:ph type="title"/>
          </p:nvPr>
        </p:nvSpPr>
        <p:spPr/>
        <p:txBody>
          <a:bodyPr>
            <a:normAutofit fontScale="90000"/>
          </a:bodyPr>
          <a:lstStyle/>
          <a:p>
            <a:r>
              <a:rPr lang="en-IN" dirty="0"/>
              <a:t>Merging Branches</a:t>
            </a:r>
          </a:p>
        </p:txBody>
      </p:sp>
    </p:spTree>
    <p:extLst>
      <p:ext uri="{BB962C8B-B14F-4D97-AF65-F5344CB8AC3E}">
        <p14:creationId xmlns:p14="http://schemas.microsoft.com/office/powerpoint/2010/main" val="299939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GitHub is a code hosting platform for version control and collaboration. It lets you and others work together on projects from anywhere</a:t>
            </a:r>
          </a:p>
          <a:p>
            <a:endParaRPr lang="en-US" dirty="0"/>
          </a:p>
          <a:p>
            <a:r>
              <a:rPr lang="en-US" dirty="0"/>
              <a:t>GitHub Flow is a lightweight, branch-based workflow that supports teams and projects where deployments are made regularly</a:t>
            </a:r>
            <a:endParaRPr lang="en-IN" dirty="0"/>
          </a:p>
        </p:txBody>
      </p:sp>
      <p:sp>
        <p:nvSpPr>
          <p:cNvPr id="3" name="Title 2"/>
          <p:cNvSpPr>
            <a:spLocks noGrp="1"/>
          </p:cNvSpPr>
          <p:nvPr>
            <p:ph type="title"/>
          </p:nvPr>
        </p:nvSpPr>
        <p:spPr/>
        <p:txBody>
          <a:bodyPr>
            <a:normAutofit fontScale="90000"/>
          </a:bodyPr>
          <a:lstStyle/>
          <a:p>
            <a:r>
              <a:rPr lang="en-IN" dirty="0" err="1"/>
              <a:t>Github</a:t>
            </a:r>
            <a:endParaRPr lang="en-IN" dirty="0"/>
          </a:p>
        </p:txBody>
      </p:sp>
    </p:spTree>
    <p:extLst>
      <p:ext uri="{BB962C8B-B14F-4D97-AF65-F5344CB8AC3E}">
        <p14:creationId xmlns:p14="http://schemas.microsoft.com/office/powerpoint/2010/main" val="227902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r>
              <a:rPr lang="en-IN" dirty="0"/>
              <a:t>Command:</a:t>
            </a:r>
          </a:p>
          <a:p>
            <a:endParaRPr lang="en-IN" dirty="0"/>
          </a:p>
          <a:p>
            <a:r>
              <a:rPr lang="en-IN" dirty="0"/>
              <a:t>git clone &lt;</a:t>
            </a:r>
            <a:r>
              <a:rPr lang="en-IN" dirty="0" err="1"/>
              <a:t>Remote_Repository_URL</a:t>
            </a:r>
            <a:r>
              <a:rPr lang="en-IN" dirty="0"/>
              <a:t>&gt; </a:t>
            </a:r>
          </a:p>
          <a:p>
            <a:endParaRPr lang="en-IN" dirty="0"/>
          </a:p>
          <a:p>
            <a:r>
              <a:rPr lang="en-IN" dirty="0"/>
              <a:t>To know which remote repository you cloned</a:t>
            </a:r>
          </a:p>
          <a:p>
            <a:r>
              <a:rPr lang="en-IN" dirty="0"/>
              <a:t>git remote</a:t>
            </a:r>
          </a:p>
          <a:p>
            <a:endParaRPr lang="en-IN" dirty="0"/>
          </a:p>
          <a:p>
            <a:endParaRPr lang="en-IN" dirty="0"/>
          </a:p>
          <a:p>
            <a:r>
              <a:rPr lang="en-IN" dirty="0"/>
              <a:t>To create repository in remote </a:t>
            </a:r>
          </a:p>
          <a:p>
            <a:r>
              <a:rPr lang="en-IN" dirty="0"/>
              <a:t>Git remote add &lt;</a:t>
            </a:r>
            <a:r>
              <a:rPr lang="en-IN" dirty="0" err="1"/>
              <a:t>nameOfREpository</a:t>
            </a:r>
            <a:r>
              <a:rPr lang="en-IN" dirty="0"/>
              <a:t>&gt; &lt;</a:t>
            </a:r>
            <a:r>
              <a:rPr lang="en-IN" dirty="0" err="1"/>
              <a:t>URL_ofRemote</a:t>
            </a:r>
            <a:r>
              <a:rPr lang="en-IN" dirty="0"/>
              <a:t>&gt;</a:t>
            </a:r>
          </a:p>
          <a:p>
            <a:endParaRPr lang="en-IN" dirty="0"/>
          </a:p>
        </p:txBody>
      </p:sp>
      <p:sp>
        <p:nvSpPr>
          <p:cNvPr id="3" name="Title 2"/>
          <p:cNvSpPr>
            <a:spLocks noGrp="1"/>
          </p:cNvSpPr>
          <p:nvPr>
            <p:ph type="title"/>
          </p:nvPr>
        </p:nvSpPr>
        <p:spPr/>
        <p:txBody>
          <a:bodyPr>
            <a:normAutofit fontScale="90000"/>
          </a:bodyPr>
          <a:lstStyle/>
          <a:p>
            <a:r>
              <a:rPr lang="en-IN" dirty="0"/>
              <a:t>Cloning Remote Repository</a:t>
            </a:r>
          </a:p>
        </p:txBody>
      </p:sp>
    </p:spTree>
    <p:extLst>
      <p:ext uri="{BB962C8B-B14F-4D97-AF65-F5344CB8AC3E}">
        <p14:creationId xmlns:p14="http://schemas.microsoft.com/office/powerpoint/2010/main" val="2466041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Git fetch &lt;remote&gt;</a:t>
            </a:r>
          </a:p>
          <a:p>
            <a:r>
              <a:rPr lang="en-IN" dirty="0"/>
              <a:t>Above command will fetch the remote file into local without merging the files</a:t>
            </a:r>
          </a:p>
          <a:p>
            <a:endParaRPr lang="en-IN" dirty="0"/>
          </a:p>
          <a:p>
            <a:r>
              <a:rPr lang="en-IN" dirty="0"/>
              <a:t>Git pull &lt;remote&gt;</a:t>
            </a:r>
          </a:p>
          <a:p>
            <a:r>
              <a:rPr lang="en-IN" dirty="0"/>
              <a:t>Above command will fetch the remote file into local by merging the files</a:t>
            </a:r>
          </a:p>
          <a:p>
            <a:endParaRPr lang="en-IN" dirty="0"/>
          </a:p>
        </p:txBody>
      </p:sp>
      <p:sp>
        <p:nvSpPr>
          <p:cNvPr id="3" name="Title 2"/>
          <p:cNvSpPr>
            <a:spLocks noGrp="1"/>
          </p:cNvSpPr>
          <p:nvPr>
            <p:ph type="title"/>
          </p:nvPr>
        </p:nvSpPr>
        <p:spPr/>
        <p:txBody>
          <a:bodyPr>
            <a:normAutofit fontScale="90000"/>
          </a:bodyPr>
          <a:lstStyle/>
          <a:p>
            <a:r>
              <a:rPr lang="en-IN" dirty="0"/>
              <a:t>Fetching and Pulling</a:t>
            </a:r>
          </a:p>
        </p:txBody>
      </p:sp>
    </p:spTree>
    <p:extLst>
      <p:ext uri="{BB962C8B-B14F-4D97-AF65-F5344CB8AC3E}">
        <p14:creationId xmlns:p14="http://schemas.microsoft.com/office/powerpoint/2010/main" val="4004347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Add the repository in git to perform operations on remote repository</a:t>
            </a:r>
          </a:p>
          <a:p>
            <a:r>
              <a:rPr lang="en-IN" dirty="0"/>
              <a:t>Git remote add name &lt;</a:t>
            </a:r>
            <a:r>
              <a:rPr lang="en-IN" dirty="0" err="1"/>
              <a:t>url</a:t>
            </a:r>
            <a:r>
              <a:rPr lang="en-IN" dirty="0"/>
              <a:t> of the repository&gt;</a:t>
            </a:r>
          </a:p>
          <a:p>
            <a:endParaRPr lang="en-IN" dirty="0"/>
          </a:p>
          <a:p>
            <a:pPr marL="0" indent="0">
              <a:buNone/>
            </a:pPr>
            <a:r>
              <a:rPr lang="en-IN" dirty="0"/>
              <a:t>Note: name created can be used to perform any operations on the </a:t>
            </a:r>
            <a:r>
              <a:rPr lang="en-IN"/>
              <a:t>remote repository</a:t>
            </a:r>
            <a:endParaRPr lang="en-IN" dirty="0"/>
          </a:p>
        </p:txBody>
      </p:sp>
      <p:sp>
        <p:nvSpPr>
          <p:cNvPr id="3" name="Title 2"/>
          <p:cNvSpPr>
            <a:spLocks noGrp="1"/>
          </p:cNvSpPr>
          <p:nvPr>
            <p:ph type="title"/>
          </p:nvPr>
        </p:nvSpPr>
        <p:spPr/>
        <p:txBody>
          <a:bodyPr>
            <a:normAutofit fontScale="90000"/>
          </a:bodyPr>
          <a:lstStyle/>
          <a:p>
            <a:r>
              <a:rPr lang="en-IN" dirty="0"/>
              <a:t>Adding an repository into git</a:t>
            </a:r>
          </a:p>
        </p:txBody>
      </p:sp>
    </p:spTree>
    <p:extLst>
      <p:ext uri="{BB962C8B-B14F-4D97-AF65-F5344CB8AC3E}">
        <p14:creationId xmlns:p14="http://schemas.microsoft.com/office/powerpoint/2010/main" val="97549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1384663" y="1724298"/>
            <a:ext cx="8543107" cy="4428308"/>
          </a:xfrm>
          <a:prstGeom prst="rect">
            <a:avLst/>
          </a:prstGeom>
        </p:spPr>
      </p:pic>
      <p:sp>
        <p:nvSpPr>
          <p:cNvPr id="3" name="Title 2"/>
          <p:cNvSpPr>
            <a:spLocks noGrp="1"/>
          </p:cNvSpPr>
          <p:nvPr>
            <p:ph type="title"/>
          </p:nvPr>
        </p:nvSpPr>
        <p:spPr/>
        <p:txBody>
          <a:bodyPr>
            <a:normAutofit fontScale="90000"/>
          </a:bodyPr>
          <a:lstStyle/>
          <a:p>
            <a:r>
              <a:rPr lang="en-IN" dirty="0"/>
              <a:t>Version Control System Architecture</a:t>
            </a:r>
          </a:p>
        </p:txBody>
      </p:sp>
    </p:spTree>
    <p:extLst>
      <p:ext uri="{BB962C8B-B14F-4D97-AF65-F5344CB8AC3E}">
        <p14:creationId xmlns:p14="http://schemas.microsoft.com/office/powerpoint/2010/main" val="1941624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lnSpcReduction="10000"/>
          </a:bodyPr>
          <a:lstStyle/>
          <a:p>
            <a:r>
              <a:rPr lang="en-IN" dirty="0"/>
              <a:t>Git push &lt;remote&gt; &lt;branch&gt;</a:t>
            </a:r>
          </a:p>
          <a:p>
            <a:r>
              <a:rPr lang="en-IN" dirty="0"/>
              <a:t>Ex: git push origin master</a:t>
            </a:r>
          </a:p>
          <a:p>
            <a:endParaRPr lang="en-IN" dirty="0"/>
          </a:p>
          <a:p>
            <a:r>
              <a:rPr lang="en-IN" dirty="0"/>
              <a:t>Git remote show origin</a:t>
            </a:r>
          </a:p>
          <a:p>
            <a:endParaRPr lang="en-IN" dirty="0"/>
          </a:p>
          <a:p>
            <a:r>
              <a:rPr lang="en-IN" dirty="0"/>
              <a:t>To rename the repository</a:t>
            </a:r>
          </a:p>
          <a:p>
            <a:r>
              <a:rPr lang="en-IN" dirty="0"/>
              <a:t>Git remote rename &lt;from&gt; &lt;to&gt;</a:t>
            </a:r>
          </a:p>
          <a:p>
            <a:endParaRPr lang="en-IN" dirty="0"/>
          </a:p>
          <a:p>
            <a:r>
              <a:rPr lang="en-IN" dirty="0"/>
              <a:t>To remove the repository</a:t>
            </a:r>
          </a:p>
          <a:p>
            <a:r>
              <a:rPr lang="en-IN" dirty="0"/>
              <a:t>Git remote remove &lt;name&gt;</a:t>
            </a:r>
          </a:p>
        </p:txBody>
      </p:sp>
      <p:sp>
        <p:nvSpPr>
          <p:cNvPr id="3" name="Title 2"/>
          <p:cNvSpPr>
            <a:spLocks noGrp="1"/>
          </p:cNvSpPr>
          <p:nvPr>
            <p:ph type="title"/>
          </p:nvPr>
        </p:nvSpPr>
        <p:spPr/>
        <p:txBody>
          <a:bodyPr>
            <a:normAutofit fontScale="90000"/>
          </a:bodyPr>
          <a:lstStyle/>
          <a:p>
            <a:r>
              <a:rPr lang="en-IN" dirty="0"/>
              <a:t>Pushing to Remote</a:t>
            </a:r>
          </a:p>
        </p:txBody>
      </p:sp>
    </p:spTree>
    <p:extLst>
      <p:ext uri="{BB962C8B-B14F-4D97-AF65-F5344CB8AC3E}">
        <p14:creationId xmlns:p14="http://schemas.microsoft.com/office/powerpoint/2010/main" val="3245580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To access the repository of some other person in </a:t>
            </a:r>
            <a:r>
              <a:rPr lang="en-IN" dirty="0" err="1"/>
              <a:t>github</a:t>
            </a:r>
            <a:r>
              <a:rPr lang="en-IN" dirty="0"/>
              <a:t> we use fork</a:t>
            </a:r>
          </a:p>
          <a:p>
            <a:endParaRPr lang="en-IN" dirty="0"/>
          </a:p>
          <a:p>
            <a:r>
              <a:rPr lang="en-IN" dirty="0"/>
              <a:t>Search for a particular person </a:t>
            </a:r>
            <a:r>
              <a:rPr lang="en-IN" dirty="0">
                <a:sym typeface="Wingdings" panose="05000000000000000000" pitchFamily="2" charset="2"/>
              </a:rPr>
              <a:t> open the repository you want to copy  click on fork button</a:t>
            </a:r>
          </a:p>
          <a:p>
            <a:endParaRPr lang="en-IN" dirty="0">
              <a:sym typeface="Wingdings" panose="05000000000000000000" pitchFamily="2" charset="2"/>
            </a:endParaRPr>
          </a:p>
          <a:p>
            <a:r>
              <a:rPr lang="en-IN" dirty="0">
                <a:sym typeface="Wingdings" panose="05000000000000000000" pitchFamily="2" charset="2"/>
              </a:rPr>
              <a:t>Selected repository will be copied into your </a:t>
            </a:r>
            <a:r>
              <a:rPr lang="en-IN" dirty="0" err="1">
                <a:sym typeface="Wingdings" panose="05000000000000000000" pitchFamily="2" charset="2"/>
              </a:rPr>
              <a:t>github</a:t>
            </a:r>
            <a:r>
              <a:rPr lang="en-IN" dirty="0">
                <a:sym typeface="Wingdings" panose="05000000000000000000" pitchFamily="2" charset="2"/>
              </a:rPr>
              <a:t> account </a:t>
            </a:r>
            <a:endParaRPr lang="en-IN" dirty="0"/>
          </a:p>
        </p:txBody>
      </p:sp>
      <p:sp>
        <p:nvSpPr>
          <p:cNvPr id="3" name="Title 2"/>
          <p:cNvSpPr>
            <a:spLocks noGrp="1"/>
          </p:cNvSpPr>
          <p:nvPr>
            <p:ph type="title"/>
          </p:nvPr>
        </p:nvSpPr>
        <p:spPr/>
        <p:txBody>
          <a:bodyPr>
            <a:normAutofit fontScale="90000"/>
          </a:bodyPr>
          <a:lstStyle/>
          <a:p>
            <a:r>
              <a:rPr lang="en-IN" dirty="0"/>
              <a:t>Fork Repository</a:t>
            </a:r>
          </a:p>
        </p:txBody>
      </p:sp>
    </p:spTree>
    <p:extLst>
      <p:ext uri="{BB962C8B-B14F-4D97-AF65-F5344CB8AC3E}">
        <p14:creationId xmlns:p14="http://schemas.microsoft.com/office/powerpoint/2010/main" val="260020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pPr algn="just"/>
            <a:r>
              <a:rPr lang="en-IN" sz="2200" dirty="0"/>
              <a:t>It improves collaboration by storing the name of the developer who made the changes &amp; reason for the change</a:t>
            </a:r>
          </a:p>
          <a:p>
            <a:pPr algn="just"/>
            <a:endParaRPr lang="en-IN" sz="2200" dirty="0"/>
          </a:p>
          <a:p>
            <a:pPr algn="just"/>
            <a:r>
              <a:rPr lang="en-IN" sz="2200" dirty="0"/>
              <a:t>It stores every modification made into the software with different version number which helps in fetching the data from the version which is required</a:t>
            </a:r>
          </a:p>
          <a:p>
            <a:pPr algn="just"/>
            <a:endParaRPr lang="en-IN" sz="2200" dirty="0"/>
          </a:p>
          <a:p>
            <a:pPr algn="just"/>
            <a:r>
              <a:rPr lang="en-IN" sz="2200" dirty="0"/>
              <a:t>After we perform modifications in the existing code we save it in server which helps in backing up the data. Even if the local system fails we can take the backup from server</a:t>
            </a:r>
          </a:p>
          <a:p>
            <a:pPr algn="just"/>
            <a:endParaRPr lang="en-IN" sz="2200" dirty="0"/>
          </a:p>
          <a:p>
            <a:pPr algn="just"/>
            <a:r>
              <a:rPr lang="en-IN" sz="2200" dirty="0"/>
              <a:t>Version control system helps in analyse the project progress by defining the changes incorporated in the project like when, what, why &amp; how much time is consumed to incorporate the changes.</a:t>
            </a:r>
          </a:p>
        </p:txBody>
      </p:sp>
      <p:sp>
        <p:nvSpPr>
          <p:cNvPr id="3" name="Title 2"/>
          <p:cNvSpPr>
            <a:spLocks noGrp="1"/>
          </p:cNvSpPr>
          <p:nvPr>
            <p:ph type="title"/>
          </p:nvPr>
        </p:nvSpPr>
        <p:spPr/>
        <p:txBody>
          <a:bodyPr>
            <a:normAutofit fontScale="90000"/>
          </a:bodyPr>
          <a:lstStyle/>
          <a:p>
            <a:r>
              <a:rPr lang="en-IN" dirty="0"/>
              <a:t>Advantages of Version Controlling System</a:t>
            </a:r>
          </a:p>
        </p:txBody>
      </p:sp>
    </p:spTree>
    <p:extLst>
      <p:ext uri="{BB962C8B-B14F-4D97-AF65-F5344CB8AC3E}">
        <p14:creationId xmlns:p14="http://schemas.microsoft.com/office/powerpoint/2010/main" val="184671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20000"/>
          </a:bodyPr>
          <a:lstStyle/>
          <a:p>
            <a:r>
              <a:rPr lang="en-IN" dirty="0"/>
              <a:t>If the Central repository is crashed then the data saved in the central repository will also be get lost</a:t>
            </a:r>
          </a:p>
          <a:p>
            <a:endParaRPr lang="en-IN" dirty="0"/>
          </a:p>
          <a:p>
            <a:r>
              <a:rPr lang="en-IN" dirty="0"/>
              <a:t>Whenever we perform any operations on the system &amp; wants to save those changes in the repository then we need to have internet connectivity as it is located in remote server.</a:t>
            </a:r>
          </a:p>
          <a:p>
            <a:endParaRPr lang="en-IN" dirty="0"/>
          </a:p>
          <a:p>
            <a:r>
              <a:rPr lang="en-IN" dirty="0"/>
              <a:t>While fetching or storing the data on centralized server the speed is low as it needs network connections.</a:t>
            </a:r>
          </a:p>
          <a:p>
            <a:endParaRPr lang="en-IN" dirty="0"/>
          </a:p>
          <a:p>
            <a:endParaRPr lang="en-IN" dirty="0"/>
          </a:p>
          <a:p>
            <a:pPr marL="0" indent="0" algn="ctr">
              <a:buNone/>
            </a:pPr>
            <a:r>
              <a:rPr lang="en-IN" dirty="0"/>
              <a:t>What is the Solution?</a:t>
            </a:r>
          </a:p>
        </p:txBody>
      </p:sp>
      <p:sp>
        <p:nvSpPr>
          <p:cNvPr id="3" name="Title 2"/>
          <p:cNvSpPr>
            <a:spLocks noGrp="1"/>
          </p:cNvSpPr>
          <p:nvPr>
            <p:ph type="title"/>
          </p:nvPr>
        </p:nvSpPr>
        <p:spPr/>
        <p:txBody>
          <a:bodyPr>
            <a:normAutofit fontScale="90000"/>
          </a:bodyPr>
          <a:lstStyle/>
          <a:p>
            <a:r>
              <a:rPr lang="en-IN" dirty="0"/>
              <a:t>Drawback of Version Control System</a:t>
            </a:r>
          </a:p>
        </p:txBody>
      </p:sp>
    </p:spTree>
    <p:extLst>
      <p:ext uri="{BB962C8B-B14F-4D97-AF65-F5344CB8AC3E}">
        <p14:creationId xmlns:p14="http://schemas.microsoft.com/office/powerpoint/2010/main" val="173431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IN" sz="2000" dirty="0"/>
          </a:p>
          <a:p>
            <a:endParaRPr lang="en-IN" sz="2000" dirty="0"/>
          </a:p>
          <a:p>
            <a:endParaRPr lang="en-IN" sz="2000" dirty="0"/>
          </a:p>
          <a:p>
            <a:endParaRPr lang="en-IN" sz="2000" dirty="0"/>
          </a:p>
          <a:p>
            <a:endParaRPr lang="en-IN" sz="2000" dirty="0"/>
          </a:p>
          <a:p>
            <a:pPr marL="0" indent="0" algn="ctr">
              <a:buNone/>
            </a:pPr>
            <a:r>
              <a:rPr lang="en-IN" sz="4400" dirty="0"/>
              <a:t>Distributed Version Control System</a:t>
            </a:r>
          </a:p>
        </p:txBody>
      </p:sp>
    </p:spTree>
    <p:extLst>
      <p:ext uri="{BB962C8B-B14F-4D97-AF65-F5344CB8AC3E}">
        <p14:creationId xmlns:p14="http://schemas.microsoft.com/office/powerpoint/2010/main" val="421310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t>Architecture Of Distributed Version Control System</a:t>
            </a:r>
          </a:p>
        </p:txBody>
      </p:sp>
      <p:pic>
        <p:nvPicPr>
          <p:cNvPr id="1026" name="Picture 2" descr="Image result for architecture of distributed version control syste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5577" y="1743075"/>
            <a:ext cx="1106423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04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It stores the data in both Local &amp; Remote Repository which helps in recovering data in any of the repository fails or crashes</a:t>
            </a:r>
          </a:p>
          <a:p>
            <a:endParaRPr lang="en-IN" dirty="0"/>
          </a:p>
          <a:p>
            <a:r>
              <a:rPr lang="en-IN" dirty="0"/>
              <a:t>We can save the files in local repository &amp; when we get network connectivity we can push it to remote repository</a:t>
            </a:r>
          </a:p>
          <a:p>
            <a:endParaRPr lang="en-IN" dirty="0"/>
          </a:p>
          <a:p>
            <a:r>
              <a:rPr lang="en-IN" dirty="0"/>
              <a:t>As we save the data in local repository hence fetching or storing will be faster</a:t>
            </a:r>
          </a:p>
          <a:p>
            <a:endParaRPr lang="en-IN" dirty="0"/>
          </a:p>
        </p:txBody>
      </p:sp>
      <p:sp>
        <p:nvSpPr>
          <p:cNvPr id="3" name="Title 2"/>
          <p:cNvSpPr>
            <a:spLocks noGrp="1"/>
          </p:cNvSpPr>
          <p:nvPr>
            <p:ph type="title"/>
          </p:nvPr>
        </p:nvSpPr>
        <p:spPr/>
        <p:txBody>
          <a:bodyPr>
            <a:normAutofit fontScale="90000"/>
          </a:bodyPr>
          <a:lstStyle/>
          <a:p>
            <a:r>
              <a:rPr lang="en-IN" dirty="0"/>
              <a:t>Advantages of Distributed Version Controlling System</a:t>
            </a:r>
          </a:p>
        </p:txBody>
      </p:sp>
    </p:spTree>
    <p:extLst>
      <p:ext uri="{BB962C8B-B14F-4D97-AF65-F5344CB8AC3E}">
        <p14:creationId xmlns:p14="http://schemas.microsoft.com/office/powerpoint/2010/main" val="117006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r>
              <a:rPr lang="en-US" dirty="0" err="1"/>
              <a:t>Git</a:t>
            </a:r>
            <a:r>
              <a:rPr lang="en-US" dirty="0"/>
              <a:t> is a distributed version control system designed to ensure speed, integrity and support for non-linear workflows.</a:t>
            </a:r>
          </a:p>
          <a:p>
            <a:endParaRPr lang="en-US" dirty="0"/>
          </a:p>
          <a:p>
            <a:r>
              <a:rPr lang="en-US" dirty="0"/>
              <a:t>It is used in both open source and commercial software development environments.</a:t>
            </a:r>
          </a:p>
          <a:p>
            <a:endParaRPr lang="en-US" dirty="0"/>
          </a:p>
          <a:p>
            <a:r>
              <a:rPr lang="en-US" dirty="0" err="1"/>
              <a:t>Git</a:t>
            </a:r>
            <a:r>
              <a:rPr lang="en-US" dirty="0"/>
              <a:t> is one of the most popular methods in the world for tracking changes.</a:t>
            </a:r>
          </a:p>
          <a:p>
            <a:endParaRPr lang="en-US" dirty="0"/>
          </a:p>
          <a:p>
            <a:r>
              <a:rPr lang="en-US" dirty="0"/>
              <a:t>A key feature is that it enables developers to have independent branches, which turn enables, frictionless context switching, role-based </a:t>
            </a:r>
            <a:r>
              <a:rPr lang="en-US" dirty="0" err="1"/>
              <a:t>codelines</a:t>
            </a:r>
            <a:r>
              <a:rPr lang="en-US" dirty="0"/>
              <a:t>, feature-based workflows and disposable experimentation</a:t>
            </a:r>
            <a:endParaRPr lang="en-IN" dirty="0"/>
          </a:p>
        </p:txBody>
      </p:sp>
      <p:sp>
        <p:nvSpPr>
          <p:cNvPr id="3" name="Title 2"/>
          <p:cNvSpPr>
            <a:spLocks noGrp="1"/>
          </p:cNvSpPr>
          <p:nvPr>
            <p:ph type="title"/>
          </p:nvPr>
        </p:nvSpPr>
        <p:spPr/>
        <p:txBody>
          <a:bodyPr>
            <a:normAutofit fontScale="90000"/>
          </a:bodyPr>
          <a:lstStyle/>
          <a:p>
            <a:r>
              <a:rPr lang="en-IN" dirty="0"/>
              <a:t>Git</a:t>
            </a:r>
          </a:p>
        </p:txBody>
      </p:sp>
    </p:spTree>
    <p:extLst>
      <p:ext uri="{BB962C8B-B14F-4D97-AF65-F5344CB8AC3E}">
        <p14:creationId xmlns:p14="http://schemas.microsoft.com/office/powerpoint/2010/main" val="388976609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{CA32A844-3FE9-40AB-A6B7-6BF9A24ACA3D}tf22712842_win32</Template>
  <TotalTime>33</TotalTime>
  <Words>1377</Words>
  <Application>Microsoft Office PowerPoint</Application>
  <PresentationFormat>Widescreen</PresentationFormat>
  <Paragraphs>238</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Bookman Old Style</vt:lpstr>
      <vt:lpstr>Calibri</vt:lpstr>
      <vt:lpstr>Californian FB</vt:lpstr>
      <vt:lpstr>Franklin Gothic Book</vt:lpstr>
      <vt:lpstr>Helvetica LT Std Cond</vt:lpstr>
      <vt:lpstr>Helvetica LT Std Cond Light</vt:lpstr>
      <vt:lpstr>Wingdings</vt:lpstr>
      <vt:lpstr>1_RetrospectVTI</vt:lpstr>
      <vt:lpstr>Problems While Developing &amp; Managing Project</vt:lpstr>
      <vt:lpstr>PowerPoint Presentation</vt:lpstr>
      <vt:lpstr>Version Control System Architecture</vt:lpstr>
      <vt:lpstr>Advantages of Version Controlling System</vt:lpstr>
      <vt:lpstr>Drawback of Version Control System</vt:lpstr>
      <vt:lpstr>PowerPoint Presentation</vt:lpstr>
      <vt:lpstr>Architecture Of Distributed Version Control System</vt:lpstr>
      <vt:lpstr>Advantages of Distributed Version Controlling System</vt:lpstr>
      <vt:lpstr>Git</vt:lpstr>
      <vt:lpstr>PowerPoint Presentation</vt:lpstr>
      <vt:lpstr>What is Git?</vt:lpstr>
      <vt:lpstr>Git Features</vt:lpstr>
      <vt:lpstr>Git Installation</vt:lpstr>
      <vt:lpstr>Git Installation</vt:lpstr>
      <vt:lpstr>Git Installation</vt:lpstr>
      <vt:lpstr>Git Repository Creation</vt:lpstr>
      <vt:lpstr>What is a Git Repository?</vt:lpstr>
      <vt:lpstr>Types of Repository</vt:lpstr>
      <vt:lpstr>Git Architecture</vt:lpstr>
      <vt:lpstr>Git Commands</vt:lpstr>
      <vt:lpstr>Git Commands</vt:lpstr>
      <vt:lpstr>PowerPoint Presentation</vt:lpstr>
      <vt:lpstr>History</vt:lpstr>
      <vt:lpstr>Branching commands</vt:lpstr>
      <vt:lpstr>Merging Branches</vt:lpstr>
      <vt:lpstr>Github</vt:lpstr>
      <vt:lpstr>Cloning Remote Repository</vt:lpstr>
      <vt:lpstr>Fetching and Pulling</vt:lpstr>
      <vt:lpstr>Adding an repository into git</vt:lpstr>
      <vt:lpstr>Pushing to Remote</vt:lpstr>
      <vt:lpstr>Fork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While Developing &amp; Managing Project</dc:title>
  <dc:creator>BHARATH KUMAR</dc:creator>
  <cp:lastModifiedBy>BHARATH KUMAR</cp:lastModifiedBy>
  <cp:revision>2</cp:revision>
  <dcterms:created xsi:type="dcterms:W3CDTF">2021-07-19T10:47:50Z</dcterms:created>
  <dcterms:modified xsi:type="dcterms:W3CDTF">2021-07-19T11:20:53Z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