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Amatic SC"/>
      <p:regular r:id="rId50"/>
      <p:bold r:id="rId51"/>
    </p:embeddedFont>
    <p:embeddedFont>
      <p:font typeface="Source Code Pro"/>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maticSC-bold.fntdata"/><Relationship Id="rId50" Type="http://schemas.openxmlformats.org/officeDocument/2006/relationships/font" Target="fonts/AmaticSC-regular.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6.xml"/><Relationship Id="rId55" Type="http://schemas.openxmlformats.org/officeDocument/2006/relationships/font" Target="fonts/SourceCodePro-boldItalic.fntdata"/><Relationship Id="rId10" Type="http://schemas.openxmlformats.org/officeDocument/2006/relationships/slide" Target="slides/slide5.xml"/><Relationship Id="rId54" Type="http://schemas.openxmlformats.org/officeDocument/2006/relationships/font" Target="fonts/SourceCodePro-italic.fntdata"/><Relationship Id="rId13" Type="http://schemas.openxmlformats.org/officeDocument/2006/relationships/slide" Target="slides/slide8.xml"/><Relationship Id="rId57" Type="http://schemas.openxmlformats.org/officeDocument/2006/relationships/font" Target="fonts/OpenSans-bold.fntdata"/><Relationship Id="rId12" Type="http://schemas.openxmlformats.org/officeDocument/2006/relationships/slide" Target="slides/slide7.xml"/><Relationship Id="rId56"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font" Target="fonts/OpenSans-boldItalic.fntdata"/><Relationship Id="rId14" Type="http://schemas.openxmlformats.org/officeDocument/2006/relationships/slide" Target="slides/slide9.xml"/><Relationship Id="rId58"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e51d214b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e51d214b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51d214bf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51d214bf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51d214bf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51d214bf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51d214bf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51d214bf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51d214bf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51d214bf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1d214bf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1d214bf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51d214bf0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51d214bf0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51d214bf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51d214bf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51d214bf0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51d214bf0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51d214bf0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51d214bf0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51d214bf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51d214bf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51d214bf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51d214bf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51d214bf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51d214bf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51d214bf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51d214bf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51d214bf0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51d214bf0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51d214bf0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51d214bf0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51d214bf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51d214bf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51d214bf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51d214bf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51d214bf0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51d214bf0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51d214bf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51d214bf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51d214bf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51d214bf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51d214bf0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51d214bf0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51d214bf0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51d214bf0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51d214bf0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51d214bf0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51d214bf0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51d214bf0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51d214bf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51d214bf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51d214bf0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51d214bf0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51d214bf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51d214bf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51d214bf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51d214bf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51d214bf0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51d214bf0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51d214bf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51d214bf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51d214bf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51d214bf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51d214bf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51d214bf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51d214bf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51d214bf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51d214bf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51d214bf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51d214bf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51d214bf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51d214bf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51d214bf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1d214bf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1d214bf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51d214bf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51d214bf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51d214bf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51d214bf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educba.com/what-is-rdd/"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4.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50424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SPARK</a:t>
            </a:r>
            <a:endParaRPr/>
          </a:p>
        </p:txBody>
      </p:sp>
      <p:pic>
        <p:nvPicPr>
          <p:cNvPr id="57" name="Google Shape;57;p13"/>
          <p:cNvPicPr preferRelativeResize="0"/>
          <p:nvPr/>
        </p:nvPicPr>
        <p:blipFill>
          <a:blip r:embed="rId3">
            <a:alphaModFix/>
          </a:blip>
          <a:stretch>
            <a:fillRect/>
          </a:stretch>
        </p:blipFill>
        <p:spPr>
          <a:xfrm>
            <a:off x="5293694" y="392150"/>
            <a:ext cx="3466682" cy="269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40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create dataset from RDD using .toDS():</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19" name="Google Shape;119;p22"/>
          <p:cNvPicPr preferRelativeResize="0"/>
          <p:nvPr/>
        </p:nvPicPr>
        <p:blipFill>
          <a:blip r:embed="rId3">
            <a:alphaModFix/>
          </a:blip>
          <a:stretch>
            <a:fillRect/>
          </a:stretch>
        </p:blipFill>
        <p:spPr>
          <a:xfrm>
            <a:off x="1495425" y="1242575"/>
            <a:ext cx="6153150" cy="2819400"/>
          </a:xfrm>
          <a:prstGeom prst="rect">
            <a:avLst/>
          </a:prstGeom>
          <a:noFill/>
          <a:ln>
            <a:noFill/>
          </a:ln>
        </p:spPr>
      </p:pic>
      <p:pic>
        <p:nvPicPr>
          <p:cNvPr id="120" name="Google Shape;120;p22"/>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40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cr</a:t>
            </a:r>
            <a:r>
              <a:rPr lang="en-GB" sz="1500">
                <a:solidFill>
                  <a:srgbClr val="000000"/>
                </a:solidFill>
                <a:highlight>
                  <a:srgbClr val="FFFFFF"/>
                </a:highlight>
                <a:latin typeface="Bookman Old Style"/>
                <a:ea typeface="Bookman Old Style"/>
                <a:cs typeface="Bookman Old Style"/>
                <a:sym typeface="Bookman Old Style"/>
              </a:rPr>
              <a:t>ea</a:t>
            </a:r>
            <a:r>
              <a:rPr lang="en-GB" sz="1500">
                <a:solidFill>
                  <a:srgbClr val="000000"/>
                </a:solidFill>
                <a:highlight>
                  <a:srgbClr val="FFFFFF"/>
                </a:highlight>
                <a:latin typeface="Bookman Old Style"/>
                <a:ea typeface="Bookman Old Style"/>
                <a:cs typeface="Bookman Old Style"/>
                <a:sym typeface="Bookman Old Style"/>
              </a:rPr>
              <a:t>te the dataset from Dataframe using Case Class:</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26" name="Google Shape;126;p23"/>
          <p:cNvPicPr preferRelativeResize="0"/>
          <p:nvPr/>
        </p:nvPicPr>
        <p:blipFill>
          <a:blip r:embed="rId3">
            <a:alphaModFix/>
          </a:blip>
          <a:stretch>
            <a:fillRect/>
          </a:stretch>
        </p:blipFill>
        <p:spPr>
          <a:xfrm>
            <a:off x="1509713" y="1152525"/>
            <a:ext cx="6124575" cy="2838450"/>
          </a:xfrm>
          <a:prstGeom prst="rect">
            <a:avLst/>
          </a:prstGeom>
          <a:noFill/>
          <a:ln>
            <a:noFill/>
          </a:ln>
        </p:spPr>
      </p:pic>
      <p:pic>
        <p:nvPicPr>
          <p:cNvPr id="127" name="Google Shape;127;p23"/>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40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create the dataset from Dataframe using Tuples :</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33" name="Google Shape;133;p24"/>
          <p:cNvPicPr preferRelativeResize="0"/>
          <p:nvPr/>
        </p:nvPicPr>
        <p:blipFill>
          <a:blip r:embed="rId3">
            <a:alphaModFix/>
          </a:blip>
          <a:stretch>
            <a:fillRect/>
          </a:stretch>
        </p:blipFill>
        <p:spPr>
          <a:xfrm>
            <a:off x="1533525" y="1090175"/>
            <a:ext cx="6076950" cy="3124200"/>
          </a:xfrm>
          <a:prstGeom prst="rect">
            <a:avLst/>
          </a:prstGeom>
          <a:noFill/>
          <a:ln>
            <a:noFill/>
          </a:ln>
        </p:spPr>
      </p:pic>
      <p:pic>
        <p:nvPicPr>
          <p:cNvPr id="134" name="Google Shape;134;p24"/>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2. Operations on Spark Dataset</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1. Word Count Example</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90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1500175" y="1318838"/>
            <a:ext cx="6143625" cy="3514725"/>
          </a:xfrm>
          <a:prstGeom prst="rect">
            <a:avLst/>
          </a:prstGeom>
          <a:noFill/>
          <a:ln>
            <a:noFill/>
          </a:ln>
        </p:spPr>
      </p:pic>
      <p:pic>
        <p:nvPicPr>
          <p:cNvPr id="141" name="Google Shape;141;p25"/>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2. Convert Spark Dataset to Dataframe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We can also convert Spark Dataset to Datafame and utilize Dataframe APIs as below:</a:t>
            </a:r>
            <a:endParaRPr sz="1500">
              <a:solidFill>
                <a:srgbClr val="000000"/>
              </a:solidFill>
              <a:latin typeface="Bookman Old Style"/>
              <a:ea typeface="Bookman Old Style"/>
              <a:cs typeface="Bookman Old Style"/>
              <a:sym typeface="Bookman Old Style"/>
            </a:endParaRPr>
          </a:p>
        </p:txBody>
      </p:sp>
      <p:pic>
        <p:nvPicPr>
          <p:cNvPr id="147" name="Google Shape;147;p26"/>
          <p:cNvPicPr preferRelativeResize="0"/>
          <p:nvPr/>
        </p:nvPicPr>
        <p:blipFill>
          <a:blip r:embed="rId3">
            <a:alphaModFix/>
          </a:blip>
          <a:stretch>
            <a:fillRect/>
          </a:stretch>
        </p:blipFill>
        <p:spPr>
          <a:xfrm>
            <a:off x="1533525" y="1476888"/>
            <a:ext cx="6076950" cy="3305175"/>
          </a:xfrm>
          <a:prstGeom prst="rect">
            <a:avLst/>
          </a:prstGeom>
          <a:noFill/>
          <a:ln>
            <a:noFill/>
          </a:ln>
        </p:spPr>
      </p:pic>
      <p:pic>
        <p:nvPicPr>
          <p:cNvPr id="148" name="Google Shape;148;p26"/>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 of Spark DataSet</a:t>
            </a:r>
            <a:endParaRPr/>
          </a:p>
        </p:txBody>
      </p:sp>
      <p:sp>
        <p:nvSpPr>
          <p:cNvPr id="154" name="Google Shape;154;p27"/>
          <p:cNvSpPr txBox="1"/>
          <p:nvPr>
            <p:ph idx="1" type="body"/>
          </p:nvPr>
        </p:nvSpPr>
        <p:spPr>
          <a:xfrm>
            <a:off x="311700" y="1228675"/>
            <a:ext cx="8520600" cy="3505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Below are the different features of Spark Dataset:</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9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1. Type Safety</a:t>
            </a:r>
            <a:r>
              <a:rPr lang="en-GB" sz="1500">
                <a:solidFill>
                  <a:srgbClr val="000000"/>
                </a:solidFill>
                <a:highlight>
                  <a:srgbClr val="FFFFFF"/>
                </a:highlight>
                <a:latin typeface="Bookman Old Style"/>
                <a:ea typeface="Bookman Old Style"/>
                <a:cs typeface="Bookman Old Style"/>
                <a:sym typeface="Bookman Old Style"/>
              </a:rPr>
              <a:t>: Dataset provides compile-time type safety. It means that the application’s syntax and analysis errors will be checked at compile time before it runs.</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900"/>
              </a:spcBef>
              <a:spcAft>
                <a:spcPts val="1900"/>
              </a:spcAft>
              <a:buNone/>
            </a:pPr>
            <a:r>
              <a:rPr b="1" lang="en-GB" sz="1500">
                <a:solidFill>
                  <a:srgbClr val="000000"/>
                </a:solidFill>
                <a:highlight>
                  <a:srgbClr val="FFFFFF"/>
                </a:highlight>
                <a:latin typeface="Bookman Old Style"/>
                <a:ea typeface="Bookman Old Style"/>
                <a:cs typeface="Bookman Old Style"/>
                <a:sym typeface="Bookman Old Style"/>
              </a:rPr>
              <a:t>2. Immutability</a:t>
            </a:r>
            <a:r>
              <a:rPr lang="en-GB" sz="1500">
                <a:solidFill>
                  <a:srgbClr val="000000"/>
                </a:solidFill>
                <a:highlight>
                  <a:srgbClr val="FFFFFF"/>
                </a:highlight>
                <a:latin typeface="Bookman Old Style"/>
                <a:ea typeface="Bookman Old Style"/>
                <a:cs typeface="Bookman Old Style"/>
                <a:sym typeface="Bookman Old Style"/>
              </a:rPr>
              <a:t>: Dataset is also immutable like RDD and Dataframe. It means we can not change the created Dataset. Every time a new dataset is created when any transformation is applied to the dataset</a:t>
            </a:r>
            <a:r>
              <a:rPr lang="en-GB" sz="1500">
                <a:solidFill>
                  <a:srgbClr val="000000"/>
                </a:solidFill>
                <a:highlight>
                  <a:srgbClr val="FFFFFF"/>
                </a:highlight>
                <a:latin typeface="Bookman Old Style"/>
                <a:ea typeface="Bookman Old Style"/>
                <a:cs typeface="Bookman Old Style"/>
                <a:sym typeface="Bookman Old Style"/>
              </a:rPr>
              <a:t>.</a:t>
            </a:r>
            <a:endParaRPr sz="1500">
              <a:solidFill>
                <a:srgbClr val="000000"/>
              </a:solidFill>
              <a:latin typeface="Bookman Old Style"/>
              <a:ea typeface="Bookman Old Style"/>
              <a:cs typeface="Bookman Old Style"/>
              <a:sym typeface="Bookman Old Style"/>
            </a:endParaRPr>
          </a:p>
        </p:txBody>
      </p:sp>
      <p:pic>
        <p:nvPicPr>
          <p:cNvPr id="155" name="Google Shape;155;p27"/>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lnSpcReduction="10000"/>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3. Schema</a:t>
            </a:r>
            <a:r>
              <a:rPr lang="en-GB" sz="1500">
                <a:solidFill>
                  <a:srgbClr val="000000"/>
                </a:solidFill>
                <a:highlight>
                  <a:srgbClr val="FFFFFF"/>
                </a:highlight>
                <a:latin typeface="Bookman Old Style"/>
                <a:ea typeface="Bookman Old Style"/>
                <a:cs typeface="Bookman Old Style"/>
                <a:sym typeface="Bookman Old Style"/>
              </a:rPr>
              <a:t>: Dataset is an in-memory tabular structure that has rows and named columns.</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9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4. Performance and Optimization</a:t>
            </a:r>
            <a:r>
              <a:rPr lang="en-GB" sz="1500">
                <a:solidFill>
                  <a:srgbClr val="000000"/>
                </a:solidFill>
                <a:highlight>
                  <a:srgbClr val="FFFFFF"/>
                </a:highlight>
                <a:latin typeface="Bookman Old Style"/>
                <a:ea typeface="Bookman Old Style"/>
                <a:cs typeface="Bookman Old Style"/>
                <a:sym typeface="Bookman Old Style"/>
              </a:rPr>
              <a:t>: Like Dataframe, the Dataset also uses Catalyst Optimization to generate an optimized logical and physical query plan.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9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5. Programming language</a:t>
            </a:r>
            <a:r>
              <a:rPr lang="en-GB" sz="1500">
                <a:solidFill>
                  <a:srgbClr val="000000"/>
                </a:solidFill>
                <a:highlight>
                  <a:srgbClr val="FFFFFF"/>
                </a:highlight>
                <a:latin typeface="Bookman Old Style"/>
                <a:ea typeface="Bookman Old Style"/>
                <a:cs typeface="Bookman Old Style"/>
                <a:sym typeface="Bookman Old Style"/>
              </a:rPr>
              <a:t>: The dataset api is only present in Java and Scala, which are compiled languages but not in Python, which is an interpreted language.</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9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6. Lazy Evaluation</a:t>
            </a:r>
            <a:r>
              <a:rPr lang="en-GB" sz="1500">
                <a:solidFill>
                  <a:srgbClr val="000000"/>
                </a:solidFill>
                <a:highlight>
                  <a:srgbClr val="FFFFFF"/>
                </a:highlight>
                <a:latin typeface="Bookman Old Style"/>
                <a:ea typeface="Bookman Old Style"/>
                <a:cs typeface="Bookman Old Style"/>
                <a:sym typeface="Bookman Old Style"/>
              </a:rPr>
              <a:t>: Like RDD and Dataframe, the Dataset also performs the lazy evaluation. It means the computation happens only when action is performed. Spark makes only plans during the transformation phase.</a:t>
            </a:r>
            <a:endParaRPr sz="1350">
              <a:solidFill>
                <a:srgbClr val="4D5968"/>
              </a:solidFill>
              <a:highlight>
                <a:srgbClr val="FFFFFF"/>
              </a:highlight>
              <a:latin typeface="Roboto"/>
              <a:ea typeface="Roboto"/>
              <a:cs typeface="Roboto"/>
              <a:sym typeface="Roboto"/>
            </a:endParaRPr>
          </a:p>
          <a:p>
            <a:pPr indent="0" lvl="0" marL="0" rtl="0" algn="l">
              <a:spcBef>
                <a:spcPts val="190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4294967295" type="body"/>
          </p:nvPr>
        </p:nvSpPr>
        <p:spPr>
          <a:xfrm>
            <a:off x="311700" y="736900"/>
            <a:ext cx="8520600" cy="40968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7. Serialization and Garbage Collection:</a:t>
            </a:r>
            <a:r>
              <a:rPr lang="en-GB" sz="1500">
                <a:solidFill>
                  <a:srgbClr val="000000"/>
                </a:solidFill>
                <a:highlight>
                  <a:srgbClr val="FFFFFF"/>
                </a:highlight>
                <a:latin typeface="Bookman Old Style"/>
                <a:ea typeface="Bookman Old Style"/>
                <a:cs typeface="Bookman Old Style"/>
                <a:sym typeface="Bookman Old Style"/>
              </a:rPr>
              <a:t> The spark dataset does not use standard serializers(Kryo or Java serialization). Instead, it uses Tungsten’s fast in-memory encoders, which understand the internal structure of the data and can efficiently transform objects into internal binary storage. It uses off-heap data serialization using a Tungsten encoder, and hence there is no need for garbage collection.</a:t>
            </a:r>
            <a:endParaRPr sz="1350">
              <a:solidFill>
                <a:srgbClr val="4D5968"/>
              </a:solidFill>
              <a:highlight>
                <a:srgbClr val="FFFFFF"/>
              </a:highlight>
              <a:latin typeface="Roboto"/>
              <a:ea typeface="Roboto"/>
              <a:cs typeface="Roboto"/>
              <a:sym typeface="Roboto"/>
            </a:endParaRPr>
          </a:p>
          <a:p>
            <a:pPr indent="0" lvl="0" marL="0" rtl="0" algn="l">
              <a:spcBef>
                <a:spcPts val="19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67" name="Google Shape;167;p29"/>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with RDDs</a:t>
            </a:r>
            <a:endParaRPr/>
          </a:p>
        </p:txBody>
      </p:sp>
      <p:sp>
        <p:nvSpPr>
          <p:cNvPr id="173" name="Google Shape;173;p30"/>
          <p:cNvSpPr txBox="1"/>
          <p:nvPr>
            <p:ph idx="1" type="body"/>
          </p:nvPr>
        </p:nvSpPr>
        <p:spPr>
          <a:xfrm>
            <a:off x="311700" y="1228675"/>
            <a:ext cx="8520600" cy="3543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An RDD, which stands for Resilient Distributed Dataset, is one of the most important concepts in Spark.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is a read-only collection of records which is partitioned and distributed across the nodes in a cluster.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can be transformed into some other RDD through operations, and once an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RDD is created</a:t>
            </a:r>
            <a:r>
              <a:rPr lang="en-GB" sz="1500">
                <a:solidFill>
                  <a:srgbClr val="000000"/>
                </a:solidFill>
                <a:highlight>
                  <a:srgbClr val="FFFFFF"/>
                </a:highlight>
                <a:latin typeface="Bookman Old Style"/>
                <a:ea typeface="Bookman Old Style"/>
                <a:cs typeface="Bookman Old Style"/>
                <a:sym typeface="Bookman Old Style"/>
              </a:rPr>
              <a:t>, it cannot be changed; rather, a new RDD will be created.</a:t>
            </a:r>
            <a:endParaRPr sz="1500">
              <a:solidFill>
                <a:srgbClr val="000000"/>
              </a:solidFill>
              <a:latin typeface="Bookman Old Style"/>
              <a:ea typeface="Bookman Old Style"/>
              <a:cs typeface="Bookman Old Style"/>
              <a:sym typeface="Bookman Old Style"/>
            </a:endParaRPr>
          </a:p>
        </p:txBody>
      </p:sp>
      <p:pic>
        <p:nvPicPr>
          <p:cNvPr id="174" name="Google Shape;174;p30"/>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idx="4294967295" type="body"/>
          </p:nvPr>
        </p:nvSpPr>
        <p:spPr>
          <a:xfrm>
            <a:off x="311700" y="619700"/>
            <a:ext cx="8520600" cy="4213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One important feature through which Spark overcame the limitations of Hadoop is via RDD because rather than replicating the data, Resilient Distributed Datasets (RDD) maintains the data across the nodes in a cluster and will recover back the data with the help of a lineage graph.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Hadoop, the data was redundantly stored among the machines, which provided the property of fault tolerance.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Thus an RDD is a fundamental abstraction provided by Spark for distributed data and computation.</a:t>
            </a:r>
            <a:endParaRPr/>
          </a:p>
        </p:txBody>
      </p:sp>
      <p:pic>
        <p:nvPicPr>
          <p:cNvPr id="180" name="Google Shape;180;p31"/>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Creating DataSets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Working with RDDs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Using DataFrame Aggregate Functions</a:t>
            </a:r>
            <a:endParaRPr sz="1500">
              <a:solidFill>
                <a:srgbClr val="000000"/>
              </a:solidFill>
              <a:latin typeface="Bookman Old Style"/>
              <a:ea typeface="Bookman Old Style"/>
              <a:cs typeface="Bookman Old Style"/>
              <a:sym typeface="Bookman Old Style"/>
            </a:endParaRPr>
          </a:p>
        </p:txBody>
      </p:sp>
      <p:pic>
        <p:nvPicPr>
          <p:cNvPr id="64" name="Google Shape;64;p14"/>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different ways of creating an RDD are</a:t>
            </a:r>
            <a:endParaRPr sz="1500">
              <a:solidFill>
                <a:srgbClr val="000000"/>
              </a:solidFill>
              <a:highlight>
                <a:srgbClr val="FFFFFF"/>
              </a:highlight>
              <a:latin typeface="Bookman Old Style"/>
              <a:ea typeface="Bookman Old Style"/>
              <a:cs typeface="Bookman Old Style"/>
              <a:sym typeface="Bookman Old Style"/>
            </a:endParaRPr>
          </a:p>
          <a:p>
            <a:pPr indent="-323850" lvl="1" marL="9144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Loading an external data set</a:t>
            </a:r>
            <a:endParaRPr sz="1500">
              <a:solidFill>
                <a:srgbClr val="000000"/>
              </a:solidFill>
              <a:highlight>
                <a:srgbClr val="FFFFFF"/>
              </a:highlight>
              <a:latin typeface="Bookman Old Style"/>
              <a:ea typeface="Bookman Old Style"/>
              <a:cs typeface="Bookman Old Style"/>
              <a:sym typeface="Bookman Old Style"/>
            </a:endParaRPr>
          </a:p>
          <a:p>
            <a:pPr indent="-323850" lvl="1" marL="9144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Passing the data through Parallelize method</a:t>
            </a:r>
            <a:endParaRPr sz="1500">
              <a:solidFill>
                <a:srgbClr val="000000"/>
              </a:solidFill>
              <a:highlight>
                <a:srgbClr val="FFFFFF"/>
              </a:highlight>
              <a:latin typeface="Bookman Old Style"/>
              <a:ea typeface="Bookman Old Style"/>
              <a:cs typeface="Bookman Old Style"/>
              <a:sym typeface="Bookman Old Style"/>
            </a:endParaRPr>
          </a:p>
          <a:p>
            <a:pPr indent="-323850" lvl="1" marL="9144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By transforming an existing RDD</a:t>
            </a:r>
            <a:endParaRPr sz="1350">
              <a:solidFill>
                <a:srgbClr val="4D5968"/>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86" name="Google Shape;186;p32"/>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1689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Ways to create RDD in Spark</a:t>
            </a:r>
            <a:endParaRPr/>
          </a:p>
        </p:txBody>
      </p:sp>
      <p:sp>
        <p:nvSpPr>
          <p:cNvPr id="192" name="Google Shape;192;p33"/>
          <p:cNvSpPr txBox="1"/>
          <p:nvPr>
            <p:ph idx="1" type="body"/>
          </p:nvPr>
        </p:nvSpPr>
        <p:spPr>
          <a:xfrm>
            <a:off x="311700" y="969925"/>
            <a:ext cx="8520600" cy="40125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Below are the different ways to create RDD in Spark:</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1. Loading an external data set</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SparkContext’s textFile method is used for loading up the data from any source, which in turn creates an RDD.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supports a wide range of sources from which the data can be pulled, such as Hadoop, HBase, Amazon S3, etc.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9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One data source is a text file that we have discussed here. Apart from text files, spark’s scala API also supports other data formats such as wholeTextFiles, sequence file, Hadoop RDF and many more.</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93" name="Google Shape;193;p33"/>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Example</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9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variable called file is an RDD, created from a text file on the local system.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spark-shell, spark context object (sc) has already been created and is used to access spark.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TextFile is a method of an org.apache.spark.SparkContext class that reads a text file from HDFS, a local file system or any Hadoop-supported file system URI and return it as an RDD of Strings.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9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Thus the input for this method is a URI and partitions the data across the nodes.</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99" name="Google Shape;199;p34"/>
          <p:cNvPicPr preferRelativeResize="0"/>
          <p:nvPr/>
        </p:nvPicPr>
        <p:blipFill>
          <a:blip r:embed="rId3">
            <a:alphaModFix/>
          </a:blip>
          <a:stretch>
            <a:fillRect/>
          </a:stretch>
        </p:blipFill>
        <p:spPr>
          <a:xfrm>
            <a:off x="1366838" y="896913"/>
            <a:ext cx="6410325" cy="523875"/>
          </a:xfrm>
          <a:prstGeom prst="rect">
            <a:avLst/>
          </a:prstGeom>
          <a:noFill/>
          <a:ln>
            <a:noFill/>
          </a:ln>
        </p:spPr>
      </p:pic>
      <p:pic>
        <p:nvPicPr>
          <p:cNvPr id="200" name="Google Shape;200;p34"/>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2. Passing the data through Parallelize method</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Another way of creating RDDs is by taking an existing in-memory collection and passing it to parallelize the method of SparkContext.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While learning spark, this way of creating RDDs is quite useful as we can create the RDDs in the shell and perform operations as well.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9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is hardly used outside testing and prototyping as it requires the entire data to be available on the local machine. </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206" name="Google Shape;206;p35"/>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idx="4294967295" type="body"/>
          </p:nvPr>
        </p:nvSpPr>
        <p:spPr>
          <a:xfrm>
            <a:off x="311700" y="598100"/>
            <a:ext cx="8520600" cy="41364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One important point about parallelizing is the number of partitions the collection is broken into.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20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We can pass the number (partitions) as a second parameter in the parallelize method, and if the number is not specified, Spark will decide based on the cluster.</a:t>
            </a:r>
            <a:endParaRPr sz="1500">
              <a:solidFill>
                <a:srgbClr val="000000"/>
              </a:solidFill>
              <a:highlight>
                <a:srgbClr val="FFFFFF"/>
              </a:highlight>
              <a:latin typeface="Bookman Old Style"/>
              <a:ea typeface="Bookman Old Style"/>
              <a:cs typeface="Bookman Old Style"/>
              <a:sym typeface="Bookman Old Style"/>
            </a:endParaRPr>
          </a:p>
          <a:p>
            <a:pPr indent="-314325" lvl="0" marL="457200" rtl="0" algn="l">
              <a:lnSpc>
                <a:spcPct val="200000"/>
              </a:lnSpc>
              <a:spcBef>
                <a:spcPts val="0"/>
              </a:spcBef>
              <a:spcAft>
                <a:spcPts val="0"/>
              </a:spcAft>
              <a:buClr>
                <a:srgbClr val="000000"/>
              </a:buClr>
              <a:buSzPts val="1350"/>
              <a:buFont typeface="Roboto"/>
              <a:buChar char="●"/>
            </a:pPr>
            <a:r>
              <a:rPr lang="en-GB" sz="1500">
                <a:solidFill>
                  <a:srgbClr val="000000"/>
                </a:solidFill>
                <a:highlight>
                  <a:srgbClr val="FFFFFF"/>
                </a:highlight>
                <a:latin typeface="Bookman Old Style"/>
                <a:ea typeface="Bookman Old Style"/>
                <a:cs typeface="Bookman Old Style"/>
                <a:sym typeface="Bookman Old Style"/>
              </a:rPr>
              <a:t>Without a number of partitions:</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200000"/>
              </a:lnSpc>
              <a:spcBef>
                <a:spcPts val="4000"/>
              </a:spcBef>
              <a:spcAft>
                <a:spcPts val="4000"/>
              </a:spcAft>
              <a:buNone/>
            </a:pPr>
            <a:r>
              <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212" name="Google Shape;212;p36"/>
          <p:cNvPicPr preferRelativeResize="0"/>
          <p:nvPr/>
        </p:nvPicPr>
        <p:blipFill>
          <a:blip r:embed="rId3">
            <a:alphaModFix/>
          </a:blip>
          <a:stretch>
            <a:fillRect/>
          </a:stretch>
        </p:blipFill>
        <p:spPr>
          <a:xfrm>
            <a:off x="2319325" y="3078238"/>
            <a:ext cx="4505325" cy="523875"/>
          </a:xfrm>
          <a:prstGeom prst="rect">
            <a:avLst/>
          </a:prstGeom>
          <a:noFill/>
          <a:ln>
            <a:noFill/>
          </a:ln>
        </p:spPr>
      </p:pic>
      <p:pic>
        <p:nvPicPr>
          <p:cNvPr id="213" name="Google Shape;213;p36"/>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With a number of partitions:</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40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4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3. By transforming an existing RDD</a:t>
            </a:r>
            <a:endParaRPr b="1"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4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There are two kinds of operations that are performed over RDD.</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Transformations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Actions</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200000"/>
              </a:lnSpc>
              <a:spcBef>
                <a:spcPts val="1900"/>
              </a:spcBef>
              <a:spcAft>
                <a:spcPts val="4000"/>
              </a:spcAft>
              <a:buNone/>
            </a:pPr>
            <a:r>
              <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219" name="Google Shape;219;p37"/>
          <p:cNvPicPr preferRelativeResize="0"/>
          <p:nvPr/>
        </p:nvPicPr>
        <p:blipFill>
          <a:blip r:embed="rId3">
            <a:alphaModFix/>
          </a:blip>
          <a:stretch>
            <a:fillRect/>
          </a:stretch>
        </p:blipFill>
        <p:spPr>
          <a:xfrm>
            <a:off x="2262175" y="1149550"/>
            <a:ext cx="4619625" cy="514350"/>
          </a:xfrm>
          <a:prstGeom prst="rect">
            <a:avLst/>
          </a:prstGeom>
          <a:noFill/>
          <a:ln>
            <a:noFill/>
          </a:ln>
        </p:spPr>
      </p:pic>
      <p:pic>
        <p:nvPicPr>
          <p:cNvPr id="220" name="Google Shape;220;p37"/>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idx="4294967295" type="body"/>
          </p:nvPr>
        </p:nvSpPr>
        <p:spPr>
          <a:xfrm>
            <a:off x="311700" y="718850"/>
            <a:ext cx="8520600" cy="4201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Transformations are operations on RDD that result in the creation of another RDD, whereas actions are the operations that return a final value to the driver program or write data to an external storage system. Map and filter are some transformation operations.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Consider an example of filtering out some lines from a text file. Initially, an RDD is created by loading the text file. Then we apply a filter function that will filter out a set of lines from the text file.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19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result will also be an RDD. The filter operation does not change the existing input RDD. Instead, it returns a pointer to an entirely new RDD which is the errors red. </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226" name="Google Shape;226;p38"/>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9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below example shows the same transformation concept for a map function.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19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result is the RDD that has been generated due to the Map function. In the map operation, the logic will be defined, and that particular logic will be applied to all the elements of the dataset.</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232" name="Google Shape;232;p39"/>
          <p:cNvPicPr preferRelativeResize="0"/>
          <p:nvPr/>
        </p:nvPicPr>
        <p:blipFill>
          <a:blip r:embed="rId3">
            <a:alphaModFix/>
          </a:blip>
          <a:stretch>
            <a:fillRect/>
          </a:stretch>
        </p:blipFill>
        <p:spPr>
          <a:xfrm>
            <a:off x="866775" y="473725"/>
            <a:ext cx="7410450" cy="800100"/>
          </a:xfrm>
          <a:prstGeom prst="rect">
            <a:avLst/>
          </a:prstGeom>
          <a:noFill/>
          <a:ln>
            <a:noFill/>
          </a:ln>
        </p:spPr>
      </p:pic>
      <p:pic>
        <p:nvPicPr>
          <p:cNvPr id="233" name="Google Shape;233;p39"/>
          <p:cNvPicPr preferRelativeResize="0"/>
          <p:nvPr/>
        </p:nvPicPr>
        <p:blipFill>
          <a:blip r:embed="rId4">
            <a:alphaModFix/>
          </a:blip>
          <a:stretch>
            <a:fillRect/>
          </a:stretch>
        </p:blipFill>
        <p:spPr>
          <a:xfrm>
            <a:off x="566725" y="3664700"/>
            <a:ext cx="8010525" cy="838200"/>
          </a:xfrm>
          <a:prstGeom prst="rect">
            <a:avLst/>
          </a:prstGeom>
          <a:noFill/>
          <a:ln>
            <a:noFill/>
          </a:ln>
        </p:spPr>
      </p:pic>
      <p:pic>
        <p:nvPicPr>
          <p:cNvPr id="234" name="Google Shape;234;p39"/>
          <p:cNvPicPr preferRelativeResize="0"/>
          <p:nvPr/>
        </p:nvPicPr>
        <p:blipFill>
          <a:blip r:embed="rId5">
            <a:alphaModFix/>
          </a:blip>
          <a:stretch>
            <a:fillRect/>
          </a:stretch>
        </p:blipFill>
        <p:spPr>
          <a:xfrm>
            <a:off x="8338025" y="181450"/>
            <a:ext cx="667800" cy="518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DataFrame Aggregate Functions</a:t>
            </a:r>
            <a:endParaRPr/>
          </a:p>
        </p:txBody>
      </p:sp>
      <p:sp>
        <p:nvSpPr>
          <p:cNvPr id="240" name="Google Shape;240;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Spark SQL provides built-in standard Aggregate functions defines in DataFrame API, these come in handy when we need to make aggregate operations on DataFrame columns. </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marR="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Aggregate functions operate on a group of rows and calculate a single return value for every group.</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marR="0" rtl="0" algn="l">
              <a:lnSpc>
                <a:spcPct val="150000"/>
              </a:lnSpc>
              <a:spcBef>
                <a:spcPts val="1900"/>
              </a:spcBef>
              <a:spcAft>
                <a:spcPts val="19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All these aggregate functions accept input as, Column type or column name in a string and several other arguments based on the function and return Column type.</a:t>
            </a:r>
            <a:endParaRPr sz="1150">
              <a:solidFill>
                <a:srgbClr val="000000"/>
              </a:solidFill>
              <a:highlight>
                <a:schemeClr val="lt1"/>
              </a:highlight>
              <a:latin typeface="Open Sans"/>
              <a:ea typeface="Open Sans"/>
              <a:cs typeface="Open Sans"/>
              <a:sym typeface="Open Sans"/>
            </a:endParaRPr>
          </a:p>
        </p:txBody>
      </p:sp>
      <p:pic>
        <p:nvPicPr>
          <p:cNvPr id="241" name="Google Shape;241;p40"/>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When possible try to leverage standard library as they are little bit more compile-time safety, handles null and perform better when compared to UDF’s. </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marR="0" rtl="0" algn="l">
              <a:lnSpc>
                <a:spcPct val="150000"/>
              </a:lnSpc>
              <a:spcBef>
                <a:spcPts val="1900"/>
              </a:spcBef>
              <a:spcAft>
                <a:spcPts val="19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If your application is critical on performance try to avoid using custom UDF at all costs as these are not guarantee on performance.</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247" name="Google Shape;247;p41"/>
          <p:cNvPicPr preferRelativeResize="0"/>
          <p:nvPr/>
        </p:nvPicPr>
        <p:blipFill>
          <a:blip r:embed="rId3">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 we need Spark DataSet?</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have a clear understanding of Dataset, we must begin with a bit of history of spark and evolution.</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RDD is the core of Spark. Inspired by SQL and to make things easier, Dataframe was created on top of RDD.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Dataframe is equivalent to a table in a relational database or a DataFrame in Python.</a:t>
            </a:r>
            <a:endParaRPr sz="1500">
              <a:solidFill>
                <a:srgbClr val="000000"/>
              </a:solidFill>
              <a:latin typeface="Bookman Old Style"/>
              <a:ea typeface="Bookman Old Style"/>
              <a:cs typeface="Bookman Old Style"/>
              <a:sym typeface="Bookman Old Style"/>
            </a:endParaRPr>
          </a:p>
        </p:txBody>
      </p:sp>
      <p:pic>
        <p:nvPicPr>
          <p:cNvPr id="71" name="Google Shape;71;p15"/>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Spark Aggregate Functions</a:t>
            </a:r>
            <a:endParaRPr/>
          </a:p>
        </p:txBody>
      </p:sp>
      <p:sp>
        <p:nvSpPr>
          <p:cNvPr id="253" name="Google Shape;253;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Spark SQL Aggregate functions are grouped as “agg_funcs” in spark SQL. </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Below is a list of functions defined under this group. </a:t>
            </a:r>
            <a:endParaRPr/>
          </a:p>
        </p:txBody>
      </p:sp>
      <p:pic>
        <p:nvPicPr>
          <p:cNvPr id="254" name="Google Shape;254;p42"/>
          <p:cNvPicPr preferRelativeResize="0"/>
          <p:nvPr/>
        </p:nvPicPr>
        <p:blipFill>
          <a:blip r:embed="rId3">
            <a:alphaModFix/>
          </a:blip>
          <a:stretch>
            <a:fillRect/>
          </a:stretch>
        </p:blipFill>
        <p:spPr>
          <a:xfrm>
            <a:off x="1428750" y="2293538"/>
            <a:ext cx="6286500" cy="2486025"/>
          </a:xfrm>
          <a:prstGeom prst="rect">
            <a:avLst/>
          </a:prstGeom>
          <a:noFill/>
          <a:ln>
            <a:noFill/>
          </a:ln>
        </p:spPr>
      </p:pic>
      <p:pic>
        <p:nvPicPr>
          <p:cNvPr id="255" name="Google Shape;255;p42"/>
          <p:cNvPicPr preferRelativeResize="0"/>
          <p:nvPr/>
        </p:nvPicPr>
        <p:blipFill>
          <a:blip r:embed="rId4">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3"/>
          <p:cNvPicPr preferRelativeResize="0"/>
          <p:nvPr/>
        </p:nvPicPr>
        <p:blipFill>
          <a:blip r:embed="rId3">
            <a:alphaModFix/>
          </a:blip>
          <a:stretch>
            <a:fillRect/>
          </a:stretch>
        </p:blipFill>
        <p:spPr>
          <a:xfrm>
            <a:off x="1438275" y="400275"/>
            <a:ext cx="6267450" cy="4095750"/>
          </a:xfrm>
          <a:prstGeom prst="rect">
            <a:avLst/>
          </a:prstGeom>
          <a:noFill/>
          <a:ln>
            <a:noFill/>
          </a:ln>
        </p:spPr>
      </p:pic>
      <p:pic>
        <p:nvPicPr>
          <p:cNvPr id="261" name="Google Shape;261;p43"/>
          <p:cNvPicPr preferRelativeResize="0"/>
          <p:nvPr/>
        </p:nvPicPr>
        <p:blipFill>
          <a:blip r:embed="rId4">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4"/>
          <p:cNvPicPr preferRelativeResize="0"/>
          <p:nvPr/>
        </p:nvPicPr>
        <p:blipFill>
          <a:blip r:embed="rId3">
            <a:alphaModFix/>
          </a:blip>
          <a:stretch>
            <a:fillRect/>
          </a:stretch>
        </p:blipFill>
        <p:spPr>
          <a:xfrm>
            <a:off x="1507175" y="152400"/>
            <a:ext cx="6129639" cy="4838700"/>
          </a:xfrm>
          <a:prstGeom prst="rect">
            <a:avLst/>
          </a:prstGeom>
          <a:noFill/>
          <a:ln>
            <a:noFill/>
          </a:ln>
        </p:spPr>
      </p:pic>
      <p:pic>
        <p:nvPicPr>
          <p:cNvPr id="267" name="Google Shape;267;p44"/>
          <p:cNvPicPr preferRelativeResize="0"/>
          <p:nvPr/>
        </p:nvPicPr>
        <p:blipFill>
          <a:blip r:embed="rId4">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5"/>
          <p:cNvPicPr preferRelativeResize="0"/>
          <p:nvPr/>
        </p:nvPicPr>
        <p:blipFill>
          <a:blip r:embed="rId3">
            <a:alphaModFix/>
          </a:blip>
          <a:stretch>
            <a:fillRect/>
          </a:stretch>
        </p:blipFill>
        <p:spPr>
          <a:xfrm>
            <a:off x="1443038" y="157163"/>
            <a:ext cx="6257925" cy="4829175"/>
          </a:xfrm>
          <a:prstGeom prst="rect">
            <a:avLst/>
          </a:prstGeom>
          <a:noFill/>
          <a:ln>
            <a:noFill/>
          </a:ln>
        </p:spPr>
      </p:pic>
      <p:pic>
        <p:nvPicPr>
          <p:cNvPr id="273" name="Google Shape;273;p45"/>
          <p:cNvPicPr preferRelativeResize="0"/>
          <p:nvPr/>
        </p:nvPicPr>
        <p:blipFill>
          <a:blip r:embed="rId4">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approx_count_distinct Aggregate Function</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Open Sans"/>
              <a:buChar char="●"/>
            </a:pPr>
            <a:r>
              <a:rPr lang="en-GB" sz="1500">
                <a:solidFill>
                  <a:srgbClr val="000000"/>
                </a:solidFill>
                <a:highlight>
                  <a:schemeClr val="lt1"/>
                </a:highlight>
                <a:latin typeface="Bookman Old Style"/>
                <a:ea typeface="Bookman Old Style"/>
                <a:cs typeface="Bookman Old Style"/>
                <a:sym typeface="Bookman Old Style"/>
              </a:rPr>
              <a:t>approx_count_distinct() function returns the count of distinct items in a group.</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000"/>
              </a:spcBef>
              <a:spcAft>
                <a:spcPts val="0"/>
              </a:spcAft>
              <a:buNone/>
            </a:pPr>
            <a:r>
              <a:rPr b="1" i="1" lang="en-GB" sz="1500">
                <a:solidFill>
                  <a:srgbClr val="000000"/>
                </a:solidFill>
                <a:highlight>
                  <a:schemeClr val="lt1"/>
                </a:highlight>
                <a:latin typeface="Bookman Old Style"/>
                <a:ea typeface="Bookman Old Style"/>
                <a:cs typeface="Bookman Old Style"/>
                <a:sym typeface="Bookman Old Style"/>
              </a:rPr>
              <a:t>avg</a:t>
            </a:r>
            <a:r>
              <a:rPr b="1" lang="en-GB" sz="1500">
                <a:solidFill>
                  <a:srgbClr val="000000"/>
                </a:solidFill>
                <a:highlight>
                  <a:schemeClr val="lt1"/>
                </a:highlight>
                <a:latin typeface="Bookman Old Style"/>
                <a:ea typeface="Bookman Old Style"/>
                <a:cs typeface="Bookman Old Style"/>
                <a:sym typeface="Bookman Old Style"/>
              </a:rPr>
              <a:t> (average) Aggregate Function</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Open Sans"/>
              <a:buChar char="●"/>
            </a:pPr>
            <a:r>
              <a:rPr lang="en-GB" sz="1500">
                <a:solidFill>
                  <a:srgbClr val="000000"/>
                </a:solidFill>
                <a:highlight>
                  <a:schemeClr val="lt1"/>
                </a:highlight>
                <a:latin typeface="Bookman Old Style"/>
                <a:ea typeface="Bookman Old Style"/>
                <a:cs typeface="Bookman Old Style"/>
                <a:sym typeface="Bookman Old Style"/>
              </a:rPr>
              <a:t>avg() function returns the average of values in the input column.</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0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collect_list Aggregate Function</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Open Sans"/>
              <a:buChar char="●"/>
            </a:pPr>
            <a:r>
              <a:rPr lang="en-GB" sz="1500">
                <a:solidFill>
                  <a:srgbClr val="000000"/>
                </a:solidFill>
                <a:highlight>
                  <a:schemeClr val="lt1"/>
                </a:highlight>
                <a:latin typeface="Bookman Old Style"/>
                <a:ea typeface="Bookman Old Style"/>
                <a:cs typeface="Bookman Old Style"/>
                <a:sym typeface="Bookman Old Style"/>
              </a:rPr>
              <a:t>collect_list() function returns all values from an input column with duplicates.</a:t>
            </a:r>
            <a:endParaRPr sz="1500">
              <a:solidFill>
                <a:srgbClr val="000000"/>
              </a:solidFill>
              <a:highlight>
                <a:schemeClr val="lt1"/>
              </a:highlight>
              <a:latin typeface="Bookman Old Style"/>
              <a:ea typeface="Bookman Old Style"/>
              <a:cs typeface="Bookman Old Style"/>
              <a:sym typeface="Bookman Old Style"/>
            </a:endParaRPr>
          </a:p>
          <a:p>
            <a:pPr indent="0" lvl="0" marL="0" marR="0" rtl="0" algn="l">
              <a:lnSpc>
                <a:spcPct val="150000"/>
              </a:lnSpc>
              <a:spcBef>
                <a:spcPts val="1000"/>
              </a:spcBef>
              <a:spcAft>
                <a:spcPts val="0"/>
              </a:spcAft>
              <a:buNone/>
            </a:pPr>
            <a:r>
              <a:rPr b="1" i="1" lang="en-GB" sz="1500">
                <a:solidFill>
                  <a:srgbClr val="000000"/>
                </a:solidFill>
                <a:highlight>
                  <a:schemeClr val="lt1"/>
                </a:highlight>
                <a:latin typeface="Bookman Old Style"/>
                <a:ea typeface="Bookman Old Style"/>
                <a:cs typeface="Bookman Old Style"/>
                <a:sym typeface="Bookman Old Style"/>
              </a:rPr>
              <a:t>collect_set Aggregate Function</a:t>
            </a:r>
            <a:endParaRPr b="1" i="1" sz="1500">
              <a:solidFill>
                <a:srgbClr val="000000"/>
              </a:solidFill>
              <a:highlight>
                <a:schemeClr val="lt1"/>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i="1" lang="en-GB" sz="1500">
                <a:solidFill>
                  <a:srgbClr val="000000"/>
                </a:solidFill>
                <a:highlight>
                  <a:schemeClr val="lt1"/>
                </a:highlight>
                <a:latin typeface="Bookman Old Style"/>
                <a:ea typeface="Bookman Old Style"/>
                <a:cs typeface="Bookman Old Style"/>
                <a:sym typeface="Bookman Old Style"/>
              </a:rPr>
              <a:t>collect_set</a:t>
            </a:r>
            <a:r>
              <a:rPr i="1" lang="en-GB" sz="1500">
                <a:solidFill>
                  <a:srgbClr val="000000"/>
                </a:solidFill>
                <a:highlight>
                  <a:schemeClr val="lt1"/>
                </a:highlight>
                <a:latin typeface="Bookman Old Style"/>
                <a:ea typeface="Bookman Old Style"/>
                <a:cs typeface="Bookman Old Style"/>
                <a:sym typeface="Bookman Old Style"/>
              </a:rPr>
              <a:t>() function returns all values from an input column with duplicate values eliminated.</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279" name="Google Shape;279;p46"/>
          <p:cNvPicPr preferRelativeResize="0"/>
          <p:nvPr/>
        </p:nvPicPr>
        <p:blipFill>
          <a:blip r:embed="rId3">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countDistinct Aggregate Function</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countDistinct() function returns the number of distinct elements in a columns</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5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count function()</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count() function returns number of elements in a column.</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5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grouping function()</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15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grouping() Indicates whether a given input column is aggregated or not. returns 1 for aggregated or 0 for not aggregated in the result. </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285" name="Google Shape;285;p47"/>
          <p:cNvPicPr preferRelativeResize="0"/>
          <p:nvPr/>
        </p:nvPicPr>
        <p:blipFill>
          <a:blip r:embed="rId3">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first function()</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first() function returns the first element in a column when ignoreNulls is set to true, it returns the first non-null element.</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5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last()</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last() function returns the last element in a column. when ignoreNulls is set to true, it returns the last non-null element.</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5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kurtosis()</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15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kurtosis() function returns the kurtosis of the values in a group.</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291" name="Google Shape;291;p48"/>
          <p:cNvPicPr preferRelativeResize="0"/>
          <p:nvPr/>
        </p:nvPicPr>
        <p:blipFill>
          <a:blip r:embed="rId3">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idx="4294967295" type="body"/>
          </p:nvPr>
        </p:nvSpPr>
        <p:spPr>
          <a:xfrm>
            <a:off x="311700" y="412200"/>
            <a:ext cx="8520600" cy="4508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max()</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max() function returns the maximum value in a column.</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5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min()</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min() function returns the minimum value in a column.</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5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mean()</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mean() function returns the average of the values in a column. Alias for Avg</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5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skewness()</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15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skewness() function returns the skewness of the values in a group.</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297" name="Google Shape;297;p49"/>
          <p:cNvPicPr preferRelativeResize="0"/>
          <p:nvPr/>
        </p:nvPicPr>
        <p:blipFill>
          <a:blip r:embed="rId3">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stddev(), stddev_samp() and stddev_pop()</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Char char="●"/>
            </a:pPr>
            <a:r>
              <a:rPr lang="en-GB" sz="1500">
                <a:solidFill>
                  <a:srgbClr val="000000"/>
                </a:solidFill>
                <a:highlight>
                  <a:schemeClr val="lt1"/>
                </a:highlight>
                <a:latin typeface="Bookman Old Style"/>
                <a:ea typeface="Bookman Old Style"/>
                <a:cs typeface="Bookman Old Style"/>
                <a:sym typeface="Bookman Old Style"/>
              </a:rPr>
              <a:t>stddev() alias for stddev_samp.</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Char char="●"/>
            </a:pPr>
            <a:r>
              <a:rPr lang="en-GB" sz="1500">
                <a:solidFill>
                  <a:srgbClr val="000000"/>
                </a:solidFill>
                <a:highlight>
                  <a:schemeClr val="lt1"/>
                </a:highlight>
                <a:latin typeface="Bookman Old Style"/>
                <a:ea typeface="Bookman Old Style"/>
                <a:cs typeface="Bookman Old Style"/>
                <a:sym typeface="Bookman Old Style"/>
              </a:rPr>
              <a:t>stddev_samp() function returns the sample standard deviation of values in a column.</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Char char="●"/>
            </a:pPr>
            <a:r>
              <a:rPr lang="en-GB" sz="1500">
                <a:solidFill>
                  <a:srgbClr val="000000"/>
                </a:solidFill>
                <a:highlight>
                  <a:schemeClr val="lt1"/>
                </a:highlight>
                <a:latin typeface="Bookman Old Style"/>
                <a:ea typeface="Bookman Old Style"/>
                <a:cs typeface="Bookman Old Style"/>
                <a:sym typeface="Bookman Old Style"/>
              </a:rPr>
              <a:t>stddev_pop() function returns the population standard deviation of the values in a column.</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5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sum()</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1500"/>
              </a:spcAft>
              <a:buClr>
                <a:srgbClr val="000000"/>
              </a:buClr>
              <a:buSzPts val="1500"/>
              <a:buFont typeface="Open Sans"/>
              <a:buChar char="●"/>
            </a:pPr>
            <a:r>
              <a:rPr lang="en-GB" sz="1500">
                <a:solidFill>
                  <a:srgbClr val="000000"/>
                </a:solidFill>
                <a:highlight>
                  <a:schemeClr val="lt1"/>
                </a:highlight>
                <a:latin typeface="Bookman Old Style"/>
                <a:ea typeface="Bookman Old Style"/>
                <a:cs typeface="Bookman Old Style"/>
                <a:sym typeface="Bookman Old Style"/>
              </a:rPr>
              <a:t>sum() function Returns the sum of all values in a column.</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303" name="Google Shape;303;p50"/>
          <p:cNvPicPr preferRelativeResize="0"/>
          <p:nvPr/>
        </p:nvPicPr>
        <p:blipFill>
          <a:blip r:embed="rId3">
            <a:alphaModFix/>
          </a:blip>
          <a:stretch>
            <a:fillRect/>
          </a:stretch>
        </p:blipFill>
        <p:spPr>
          <a:xfrm>
            <a:off x="8338025" y="181450"/>
            <a:ext cx="667800" cy="518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idx="4294967295" type="body"/>
          </p:nvPr>
        </p:nvSpPr>
        <p:spPr>
          <a:xfrm>
            <a:off x="311700" y="412200"/>
            <a:ext cx="8520600" cy="4334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sumDistinct()</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sumDistinct() function returns the sum of all distinct values in a column.</a:t>
            </a:r>
            <a:endParaRPr sz="1500">
              <a:solidFill>
                <a:srgbClr val="000000"/>
              </a:solidFill>
              <a:highlight>
                <a:schemeClr val="lt1"/>
              </a:highlight>
              <a:latin typeface="Bookman Old Style"/>
              <a:ea typeface="Bookman Old Style"/>
              <a:cs typeface="Bookman Old Style"/>
              <a:sym typeface="Bookman Old Style"/>
            </a:endParaRPr>
          </a:p>
          <a:p>
            <a:pPr indent="0" lvl="0" marL="0" rtl="0" algn="l">
              <a:lnSpc>
                <a:spcPct val="150000"/>
              </a:lnSpc>
              <a:spcBef>
                <a:spcPts val="1500"/>
              </a:spcBef>
              <a:spcAft>
                <a:spcPts val="0"/>
              </a:spcAft>
              <a:buNone/>
            </a:pPr>
            <a:r>
              <a:rPr b="1" lang="en-GB" sz="1500">
                <a:solidFill>
                  <a:srgbClr val="000000"/>
                </a:solidFill>
                <a:highlight>
                  <a:schemeClr val="lt1"/>
                </a:highlight>
                <a:latin typeface="Bookman Old Style"/>
                <a:ea typeface="Bookman Old Style"/>
                <a:cs typeface="Bookman Old Style"/>
                <a:sym typeface="Bookman Old Style"/>
              </a:rPr>
              <a:t>variance(), var_samp(), var_pop()</a:t>
            </a:r>
            <a:endParaRPr b="1"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variance() alias for var_samp</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5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var_samp() function returns the unbiased variance of the values in a column.</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5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var_pop() function returns the population variance of the values in a column.</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309" name="Google Shape;309;p51"/>
          <p:cNvPicPr preferRelativeResize="0"/>
          <p:nvPr/>
        </p:nvPicPr>
        <p:blipFill>
          <a:blip r:embed="rId3">
            <a:alphaModFix/>
          </a:blip>
          <a:stretch>
            <a:fillRect/>
          </a:stretch>
        </p:blipFill>
        <p:spPr>
          <a:xfrm>
            <a:off x="8338025" y="181450"/>
            <a:ext cx="667800" cy="51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RDD provides compile-time type safety, but there is the absence of automatic optimization in RDD.</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Dataframe provides automatic optimization, but it lacks compile-time type safety.</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9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Dataset is added as an extension of the Dataframe. Dataset combines both RDD features (i.e. compile-time type safety ) and Dataframe (i.e. Spark SQL automatic optimization ).</a:t>
            </a:r>
            <a:endParaRPr sz="1350">
              <a:solidFill>
                <a:srgbClr val="4D5968"/>
              </a:solidFill>
              <a:highlight>
                <a:srgbClr val="FFFFFF"/>
              </a:highlight>
              <a:latin typeface="Roboto"/>
              <a:ea typeface="Roboto"/>
              <a:cs typeface="Roboto"/>
              <a:sym typeface="Roboto"/>
            </a:endParaRPr>
          </a:p>
          <a:p>
            <a:pPr indent="0" lvl="0" marL="0" rtl="0" algn="l">
              <a:spcBef>
                <a:spcPts val="19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490250" y="526350"/>
            <a:ext cx="80493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8000"/>
              <a:t>END OF SESSION </a:t>
            </a:r>
            <a:endParaRPr sz="8000"/>
          </a:p>
          <a:p>
            <a:pPr indent="0" lvl="0" marL="0" rtl="0" algn="ctr">
              <a:spcBef>
                <a:spcPts val="0"/>
              </a:spcBef>
              <a:spcAft>
                <a:spcPts val="0"/>
              </a:spcAft>
              <a:buNone/>
            </a:pPr>
            <a:r>
              <a:rPr lang="en-GB" sz="8000"/>
              <a:t>Q&amp;A</a:t>
            </a:r>
            <a:endParaRPr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Create a Spark DataSet?</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are multiple ways of creating a Dataset based on the use cases.</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1. First Create SparkSession</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9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SparkSession is a single entry point to a spark application that allows interacting with underlying Spark functionality and programming Spark with DataFrame and Dataset APIs.</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84" name="Google Shape;84;p17"/>
          <p:cNvPicPr preferRelativeResize="0"/>
          <p:nvPr/>
        </p:nvPicPr>
        <p:blipFill>
          <a:blip r:embed="rId3">
            <a:alphaModFix/>
          </a:blip>
          <a:stretch>
            <a:fillRect/>
          </a:stretch>
        </p:blipFill>
        <p:spPr>
          <a:xfrm>
            <a:off x="3000375" y="3057875"/>
            <a:ext cx="3143250" cy="1828800"/>
          </a:xfrm>
          <a:prstGeom prst="rect">
            <a:avLst/>
          </a:prstGeom>
          <a:noFill/>
          <a:ln>
            <a:noFill/>
          </a:ln>
        </p:spPr>
      </p:pic>
      <p:pic>
        <p:nvPicPr>
          <p:cNvPr id="85" name="Google Shape;85;p17"/>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create a dataset using basic data structure like Range, Sequence, List, etc.:</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Using Range </a:t>
            </a:r>
            <a:endParaRPr b="1" sz="1500">
              <a:solidFill>
                <a:srgbClr val="4D5968"/>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2557463" y="1418788"/>
            <a:ext cx="4029075" cy="2466975"/>
          </a:xfrm>
          <a:prstGeom prst="rect">
            <a:avLst/>
          </a:prstGeom>
          <a:noFill/>
          <a:ln>
            <a:noFill/>
          </a:ln>
        </p:spPr>
      </p:pic>
      <p:pic>
        <p:nvPicPr>
          <p:cNvPr id="92" name="Google Shape;92;p18"/>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1200"/>
              </a:spcAft>
              <a:buNone/>
            </a:pPr>
            <a:r>
              <a:rPr b="1" lang="en-GB" sz="1500">
                <a:solidFill>
                  <a:srgbClr val="000000"/>
                </a:solidFill>
                <a:highlight>
                  <a:srgbClr val="FFFFFF"/>
                </a:highlight>
                <a:latin typeface="Bookman Old Style"/>
                <a:ea typeface="Bookman Old Style"/>
                <a:cs typeface="Bookman Old Style"/>
                <a:sym typeface="Bookman Old Style"/>
              </a:rPr>
              <a:t>Using Sequence </a:t>
            </a:r>
            <a:endParaRPr b="1" sz="1500">
              <a:solidFill>
                <a:srgbClr val="000000"/>
              </a:solidFill>
              <a:highlight>
                <a:srgbClr val="FFFFFF"/>
              </a:highlight>
              <a:latin typeface="Bookman Old Style"/>
              <a:ea typeface="Bookman Old Style"/>
              <a:cs typeface="Bookman Old Style"/>
              <a:sym typeface="Bookman Old Style"/>
            </a:endParaRPr>
          </a:p>
        </p:txBody>
      </p:sp>
      <p:pic>
        <p:nvPicPr>
          <p:cNvPr id="98" name="Google Shape;98;p19"/>
          <p:cNvPicPr preferRelativeResize="0"/>
          <p:nvPr/>
        </p:nvPicPr>
        <p:blipFill>
          <a:blip r:embed="rId3">
            <a:alphaModFix/>
          </a:blip>
          <a:stretch>
            <a:fillRect/>
          </a:stretch>
        </p:blipFill>
        <p:spPr>
          <a:xfrm>
            <a:off x="2100263" y="1533525"/>
            <a:ext cx="4943475" cy="2076450"/>
          </a:xfrm>
          <a:prstGeom prst="rect">
            <a:avLst/>
          </a:prstGeom>
          <a:noFill/>
          <a:ln>
            <a:noFill/>
          </a:ln>
        </p:spPr>
      </p:pic>
      <p:pic>
        <p:nvPicPr>
          <p:cNvPr id="99" name="Google Shape;99;p19"/>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4294967295" type="body"/>
          </p:nvPr>
        </p:nvSpPr>
        <p:spPr>
          <a:xfrm>
            <a:off x="311700" y="470975"/>
            <a:ext cx="8520600" cy="436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500">
                <a:solidFill>
                  <a:srgbClr val="000000"/>
                </a:solidFill>
                <a:highlight>
                  <a:srgbClr val="FFFFFF"/>
                </a:highlight>
                <a:latin typeface="Bookman Old Style"/>
                <a:ea typeface="Bookman Old Style"/>
                <a:cs typeface="Bookman Old Style"/>
                <a:sym typeface="Bookman Old Style"/>
              </a:rPr>
              <a:t>Using List </a:t>
            </a:r>
            <a:endParaRPr/>
          </a:p>
        </p:txBody>
      </p:sp>
      <p:pic>
        <p:nvPicPr>
          <p:cNvPr id="105" name="Google Shape;105;p20"/>
          <p:cNvPicPr preferRelativeResize="0"/>
          <p:nvPr/>
        </p:nvPicPr>
        <p:blipFill>
          <a:blip r:embed="rId3">
            <a:alphaModFix/>
          </a:blip>
          <a:stretch>
            <a:fillRect/>
          </a:stretch>
        </p:blipFill>
        <p:spPr>
          <a:xfrm>
            <a:off x="1976425" y="1285875"/>
            <a:ext cx="5191125" cy="2571750"/>
          </a:xfrm>
          <a:prstGeom prst="rect">
            <a:avLst/>
          </a:prstGeom>
          <a:noFill/>
          <a:ln>
            <a:noFill/>
          </a:ln>
        </p:spPr>
      </p:pic>
      <p:pic>
        <p:nvPicPr>
          <p:cNvPr id="106" name="Google Shape;106;p20"/>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4294967295" type="body"/>
          </p:nvPr>
        </p:nvSpPr>
        <p:spPr>
          <a:xfrm>
            <a:off x="311700" y="644475"/>
            <a:ext cx="8520600" cy="4189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create a dataset using the sequence of case classes by calling the .toDS() method:</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400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1504950" y="1433075"/>
            <a:ext cx="6134100" cy="2438400"/>
          </a:xfrm>
          <a:prstGeom prst="rect">
            <a:avLst/>
          </a:prstGeom>
          <a:noFill/>
          <a:ln>
            <a:noFill/>
          </a:ln>
        </p:spPr>
      </p:pic>
      <p:pic>
        <p:nvPicPr>
          <p:cNvPr id="113" name="Google Shape;113;p21"/>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