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6" r:id="rId33"/>
    <p:sldId id="287" r:id="rId34"/>
  </p:sldIdLst>
  <p:sldSz cx="9144000" cy="5143500" type="screen16x9"/>
  <p:notesSz cx="6858000" cy="9144000"/>
  <p:embeddedFontLst>
    <p:embeddedFont>
      <p:font typeface="Amatic SC" panose="00000500000000000000" pitchFamily="2" charset="-79"/>
      <p:regular r:id="rId36"/>
      <p:bold r:id="rId37"/>
    </p:embeddedFont>
    <p:embeddedFont>
      <p:font typeface="Bookman Old Style" panose="02050604050505020204" pitchFamily="18" charset="0"/>
      <p:regular r:id="rId38"/>
      <p:bold r:id="rId39"/>
      <p:italic r:id="rId40"/>
      <p:boldItalic r:id="rId41"/>
    </p:embeddedFont>
    <p:embeddedFont>
      <p:font typeface="Georgia" panose="02040502050405020303" pitchFamily="18" charset="0"/>
      <p:regular r:id="rId42"/>
      <p:bold r:id="rId43"/>
      <p:italic r:id="rId44"/>
      <p:boldItalic r:id="rId45"/>
    </p:embeddedFont>
    <p:embeddedFont>
      <p:font typeface="Source Code Pro" panose="020B050903040302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46ff6ba94518c704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46ff6ba94518c704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ff6ba94518c704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ff6ba94518c704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6ff6ba94518c704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6ff6ba94518c704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6ff6ba94518c704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6ff6ba94518c704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6ff6ba94518c704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6ff6ba94518c704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ff6ba94518c704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ff6ba94518c704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6ff6ba94518c70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6ff6ba94518c70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6ff6ba94518c704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6ff6ba94518c704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6ff6ba94518c704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6ff6ba94518c704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6ff6ba94518c704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6ff6ba94518c704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6ff6ba94518c704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6ff6ba94518c704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6ff6ba94518c704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6ff6ba94518c704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ff6ba94518c704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ff6ba94518c704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6ff6ba94518c704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6ff6ba94518c704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6ff6ba94518c704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6ff6ba94518c704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6ff6ba94518c704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6ff6ba94518c704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6ff6ba94518c704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6ff6ba94518c704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6ff6ba94518c704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6ff6ba94518c704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6ff6ba94518c704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6ff6ba94518c704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6ff6ba94518c704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6ff6ba94518c704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6ff6ba94518c704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6ff6ba94518c704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6ff6ba94518c704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6ff6ba94518c704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6ff6ba94518c704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6ff6ba94518c704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6ff6ba94518c704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6ff6ba94518c704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6ff6ba94518c704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6ff6ba94518c704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6ff6ba94518c70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6ff6ba94518c70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6ff6ba94518c704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6ff6ba94518c704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6ff6ba94518c704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6ff6ba94518c704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6ff6ba94518c704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6ff6ba94518c704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6ff6ba94518c704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6ff6ba94518c704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6ff6ba94518c704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6ff6ba94518c704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ff6ba94518c704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ff6ba94518c704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50424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SPARK</a:t>
            </a:r>
            <a:endParaRPr/>
          </a:p>
        </p:txBody>
      </p:sp>
      <p:pic>
        <p:nvPicPr>
          <p:cNvPr id="57" name="Google Shape;57;p13"/>
          <p:cNvPicPr preferRelativeResize="0"/>
          <p:nvPr/>
        </p:nvPicPr>
        <p:blipFill>
          <a:blip r:embed="rId3">
            <a:alphaModFix/>
          </a:blip>
          <a:stretch>
            <a:fillRect/>
          </a:stretch>
        </p:blipFill>
        <p:spPr>
          <a:xfrm>
            <a:off x="5293694" y="392150"/>
            <a:ext cx="3466682" cy="269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body" idx="4294967295"/>
          </p:nvPr>
        </p:nvSpPr>
        <p:spPr>
          <a:xfrm>
            <a:off x="311700" y="155875"/>
            <a:ext cx="8520600" cy="48798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Advantages of Bucketing the Tables in Spark</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b="1">
                <a:solidFill>
                  <a:srgbClr val="000000"/>
                </a:solidFill>
                <a:highlight>
                  <a:srgbClr val="FFFFFF"/>
                </a:highlight>
                <a:latin typeface="Bookman Old Style"/>
                <a:ea typeface="Bookman Old Style"/>
                <a:cs typeface="Bookman Old Style"/>
                <a:sym typeface="Bookman Old Style"/>
              </a:rPr>
              <a:t>Optimized</a:t>
            </a:r>
            <a:r>
              <a:rPr lang="en-GB" sz="1500">
                <a:solidFill>
                  <a:srgbClr val="000000"/>
                </a:solidFill>
                <a:highlight>
                  <a:srgbClr val="FFFFFF"/>
                </a:highlight>
                <a:latin typeface="Bookman Old Style"/>
                <a:ea typeface="Bookman Old Style"/>
                <a:cs typeface="Bookman Old Style"/>
                <a:sym typeface="Bookman Old Style"/>
              </a:rPr>
              <a:t> tables/Datasets.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b="1">
                <a:solidFill>
                  <a:srgbClr val="000000"/>
                </a:solidFill>
                <a:highlight>
                  <a:srgbClr val="FFFFFF"/>
                </a:highlight>
                <a:latin typeface="Bookman Old Style"/>
                <a:ea typeface="Bookman Old Style"/>
                <a:cs typeface="Bookman Old Style"/>
                <a:sym typeface="Bookman Old Style"/>
              </a:rPr>
              <a:t>Optimized Joins</a:t>
            </a:r>
            <a:r>
              <a:rPr lang="en-GB" sz="1500">
                <a:solidFill>
                  <a:srgbClr val="000000"/>
                </a:solidFill>
                <a:highlight>
                  <a:srgbClr val="FFFFFF"/>
                </a:highlight>
                <a:latin typeface="Bookman Old Style"/>
                <a:ea typeface="Bookman Old Style"/>
                <a:cs typeface="Bookman Old Style"/>
                <a:sym typeface="Bookman Old Style"/>
              </a:rPr>
              <a:t> when you use </a:t>
            </a:r>
            <a:r>
              <a:rPr lang="en-GB" sz="1500" b="1">
                <a:solidFill>
                  <a:srgbClr val="000000"/>
                </a:solidFill>
                <a:highlight>
                  <a:srgbClr val="FFFFFF"/>
                </a:highlight>
                <a:latin typeface="Bookman Old Style"/>
                <a:ea typeface="Bookman Old Style"/>
                <a:cs typeface="Bookman Old Style"/>
                <a:sym typeface="Bookman Old Style"/>
              </a:rPr>
              <a:t>pre-shuffled bucketed tables/Datasets</a:t>
            </a:r>
            <a:r>
              <a:rPr lang="en-GB" sz="1500">
                <a:solidFill>
                  <a:srgbClr val="000000"/>
                </a:solidFill>
                <a:highlight>
                  <a:srgbClr val="FFFFFF"/>
                </a:highlight>
                <a:latin typeface="Bookman Old Style"/>
                <a:ea typeface="Bookman Old Style"/>
                <a:cs typeface="Bookman Old Style"/>
                <a:sym typeface="Bookman Old Style"/>
              </a:rPr>
              <a:t>.</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Enables more </a:t>
            </a:r>
            <a:r>
              <a:rPr lang="en-GB" sz="1500" b="1">
                <a:solidFill>
                  <a:srgbClr val="000000"/>
                </a:solidFill>
                <a:highlight>
                  <a:srgbClr val="FFFFFF"/>
                </a:highlight>
                <a:latin typeface="Bookman Old Style"/>
                <a:ea typeface="Bookman Old Style"/>
                <a:cs typeface="Bookman Old Style"/>
                <a:sym typeface="Bookman Old Style"/>
              </a:rPr>
              <a:t>efficient queries</a:t>
            </a:r>
            <a:r>
              <a:rPr lang="en-GB" sz="1500">
                <a:solidFill>
                  <a:srgbClr val="000000"/>
                </a:solidFill>
                <a:highlight>
                  <a:srgbClr val="FFFFFF"/>
                </a:highlight>
                <a:latin typeface="Bookman Old Style"/>
                <a:ea typeface="Bookman Old Style"/>
                <a:cs typeface="Bookman Old Style"/>
                <a:sym typeface="Bookman Old Style"/>
              </a:rPr>
              <a:t> when you have predicates defined on a bucketed column.</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Georgia"/>
              <a:buChar char="●"/>
            </a:pPr>
            <a:r>
              <a:rPr lang="en-GB" sz="1500" b="1">
                <a:solidFill>
                  <a:srgbClr val="000000"/>
                </a:solidFill>
                <a:highlight>
                  <a:srgbClr val="FFFFFF"/>
                </a:highlight>
                <a:latin typeface="Bookman Old Style"/>
                <a:ea typeface="Bookman Old Style"/>
                <a:cs typeface="Bookman Old Style"/>
                <a:sym typeface="Bookman Old Style"/>
              </a:rPr>
              <a:t>Optimized</a:t>
            </a:r>
            <a:r>
              <a:rPr lang="en-GB" sz="1500">
                <a:solidFill>
                  <a:srgbClr val="000000"/>
                </a:solidFill>
                <a:highlight>
                  <a:srgbClr val="FFFFFF"/>
                </a:highlight>
                <a:latin typeface="Bookman Old Style"/>
                <a:ea typeface="Bookman Old Style"/>
                <a:cs typeface="Bookman Old Style"/>
                <a:sym typeface="Bookman Old Style"/>
              </a:rPr>
              <a:t> access to the table data. </a:t>
            </a:r>
            <a:r>
              <a:rPr lang="en-GB" sz="1500" i="1">
                <a:solidFill>
                  <a:srgbClr val="000000"/>
                </a:solidFill>
                <a:highlight>
                  <a:srgbClr val="FFFFFF"/>
                </a:highlight>
                <a:latin typeface="Bookman Old Style"/>
                <a:ea typeface="Bookman Old Style"/>
                <a:cs typeface="Bookman Old Style"/>
                <a:sym typeface="Bookman Old Style"/>
              </a:rPr>
              <a:t>You will minimize the table scan for the given query when using the WHERE condition on the bucketing column.</a:t>
            </a:r>
            <a:endParaRPr sz="1500" i="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Georgia"/>
              <a:buChar char="●"/>
            </a:pPr>
            <a:r>
              <a:rPr lang="en-GB" sz="1500" b="1">
                <a:solidFill>
                  <a:srgbClr val="000000"/>
                </a:solidFill>
                <a:highlight>
                  <a:srgbClr val="FFFFFF"/>
                </a:highlight>
                <a:latin typeface="Bookman Old Style"/>
                <a:ea typeface="Bookman Old Style"/>
                <a:cs typeface="Bookman Old Style"/>
                <a:sym typeface="Bookman Old Style"/>
              </a:rPr>
              <a:t>Similarly, you can distribute</a:t>
            </a:r>
            <a:r>
              <a:rPr lang="en-GB" sz="1500">
                <a:solidFill>
                  <a:srgbClr val="000000"/>
                </a:solidFill>
                <a:highlight>
                  <a:srgbClr val="FFFFFF"/>
                </a:highlight>
                <a:latin typeface="Bookman Old Style"/>
                <a:ea typeface="Bookman Old Style"/>
                <a:cs typeface="Bookman Old Style"/>
                <a:sym typeface="Bookman Old Style"/>
              </a:rPr>
              <a:t> the data across various buckets hence optimal access to table data.</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Transformations that require data shuffle will be benefited.</a:t>
            </a:r>
            <a:endParaRPr sz="1500">
              <a:solidFill>
                <a:srgbClr val="000000"/>
              </a:solidFill>
              <a:latin typeface="Bookman Old Style"/>
              <a:ea typeface="Bookman Old Style"/>
              <a:cs typeface="Bookman Old Style"/>
              <a:sym typeface="Bookman Old Style"/>
            </a:endParaRPr>
          </a:p>
        </p:txBody>
      </p:sp>
      <p:pic>
        <p:nvPicPr>
          <p:cNvPr id="116" name="Google Shape;116;p22"/>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Spark SQL bucketing limitations:</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bucketing technique in Spark SQL is different from Hive which gives way to an expensive </a:t>
            </a:r>
            <a:r>
              <a:rPr lang="en-GB" sz="1500" b="1">
                <a:solidFill>
                  <a:srgbClr val="000000"/>
                </a:solidFill>
                <a:highlight>
                  <a:srgbClr val="FFFFFF"/>
                </a:highlight>
                <a:latin typeface="Bookman Old Style"/>
                <a:ea typeface="Bookman Old Style"/>
                <a:cs typeface="Bookman Old Style"/>
                <a:sym typeface="Bookman Old Style"/>
              </a:rPr>
              <a:t>migration process from Hive to Spark SQL.</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SQL bucketing </a:t>
            </a:r>
            <a:r>
              <a:rPr lang="en-GB" sz="1500" b="1">
                <a:solidFill>
                  <a:srgbClr val="000000"/>
                </a:solidFill>
                <a:highlight>
                  <a:srgbClr val="FFFFFF"/>
                </a:highlight>
                <a:latin typeface="Bookman Old Style"/>
                <a:ea typeface="Bookman Old Style"/>
                <a:cs typeface="Bookman Old Style"/>
                <a:sym typeface="Bookman Old Style"/>
              </a:rPr>
              <a:t>requires sorting </a:t>
            </a:r>
            <a:r>
              <a:rPr lang="en-GB" sz="1500">
                <a:solidFill>
                  <a:srgbClr val="000000"/>
                </a:solidFill>
                <a:highlight>
                  <a:srgbClr val="FFFFFF"/>
                </a:highlight>
                <a:latin typeface="Bookman Old Style"/>
                <a:ea typeface="Bookman Old Style"/>
                <a:cs typeface="Bookman Old Style"/>
                <a:sym typeface="Bookman Old Style"/>
              </a:rPr>
              <a:t>on reading time which greatly </a:t>
            </a:r>
            <a:r>
              <a:rPr lang="en-GB" sz="1500" b="1">
                <a:solidFill>
                  <a:srgbClr val="000000"/>
                </a:solidFill>
                <a:highlight>
                  <a:srgbClr val="FFFFFF"/>
                </a:highlight>
                <a:latin typeface="Bookman Old Style"/>
                <a:ea typeface="Bookman Old Style"/>
                <a:cs typeface="Bookman Old Style"/>
                <a:sym typeface="Bookman Old Style"/>
              </a:rPr>
              <a:t>degrades the performance.</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Spark writes data to a bucketing table, it can </a:t>
            </a:r>
            <a:r>
              <a:rPr lang="en-GB" sz="1500" b="1">
                <a:solidFill>
                  <a:srgbClr val="000000"/>
                </a:solidFill>
                <a:highlight>
                  <a:srgbClr val="FFFFFF"/>
                </a:highlight>
                <a:latin typeface="Bookman Old Style"/>
                <a:ea typeface="Bookman Old Style"/>
                <a:cs typeface="Bookman Old Style"/>
                <a:sym typeface="Bookman Old Style"/>
              </a:rPr>
              <a:t>generate tens of millions of small files that are not supported by HDFS.</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Bucket joins are</a:t>
            </a:r>
            <a:r>
              <a:rPr lang="en-GB" sz="1500" b="1">
                <a:solidFill>
                  <a:srgbClr val="000000"/>
                </a:solidFill>
                <a:highlight>
                  <a:srgbClr val="FFFFFF"/>
                </a:highlight>
                <a:latin typeface="Bookman Old Style"/>
                <a:ea typeface="Bookman Old Style"/>
                <a:cs typeface="Bookman Old Style"/>
                <a:sym typeface="Bookman Old Style"/>
              </a:rPr>
              <a:t> triggered </a:t>
            </a:r>
            <a:r>
              <a:rPr lang="en-GB" sz="1500">
                <a:solidFill>
                  <a:srgbClr val="000000"/>
                </a:solidFill>
                <a:highlight>
                  <a:srgbClr val="FFFFFF"/>
                </a:highlight>
                <a:latin typeface="Bookman Old Style"/>
                <a:ea typeface="Bookman Old Style"/>
                <a:cs typeface="Bookman Old Style"/>
                <a:sym typeface="Bookman Old Style"/>
              </a:rPr>
              <a:t>only when the two tables have the </a:t>
            </a:r>
            <a:r>
              <a:rPr lang="en-GB" sz="1500" b="1">
                <a:solidFill>
                  <a:srgbClr val="000000"/>
                </a:solidFill>
                <a:highlight>
                  <a:srgbClr val="FFFFFF"/>
                </a:highlight>
                <a:latin typeface="Bookman Old Style"/>
                <a:ea typeface="Bookman Old Style"/>
                <a:cs typeface="Bookman Old Style"/>
                <a:sym typeface="Bookman Old Style"/>
              </a:rPr>
              <a:t>same number of buckets.</a:t>
            </a:r>
            <a:endParaRPr sz="1500" b="1">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needs the bucket key set to be similar to the join key set or grouping key set.</a:t>
            </a:r>
            <a:endParaRPr sz="1500">
              <a:solidFill>
                <a:srgbClr val="000000"/>
              </a:solidFill>
              <a:latin typeface="Bookman Old Style"/>
              <a:ea typeface="Bookman Old Style"/>
              <a:cs typeface="Bookman Old Style"/>
              <a:sym typeface="Bookman Old Style"/>
            </a:endParaRPr>
          </a:p>
        </p:txBody>
      </p:sp>
      <p:pic>
        <p:nvPicPr>
          <p:cNvPr id="122" name="Google Shape;122;p23"/>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 below transformations will be benefited by bucketing:</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Joins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Distinct</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groupBy</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reduceBy</a:t>
            </a: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p:txBody>
      </p:sp>
      <p:pic>
        <p:nvPicPr>
          <p:cNvPr id="128" name="Google Shape;128;p24"/>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4294967295"/>
          </p:nvPr>
        </p:nvSpPr>
        <p:spPr>
          <a:xfrm>
            <a:off x="311700" y="695400"/>
            <a:ext cx="8520600" cy="4052700"/>
          </a:xfrm>
          <a:prstGeom prst="rect">
            <a:avLst/>
          </a:prstGeom>
        </p:spPr>
        <p:txBody>
          <a:bodyPr spcFirstLastPara="1" wrap="square" lIns="91425" tIns="91425" rIns="91425" bIns="91425" anchor="t" anchorCtr="0">
            <a:normAutofit/>
          </a:bodyPr>
          <a:lstStyle/>
          <a:p>
            <a:pPr marL="457200" marR="60960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should use bucketing when we have multi-joins and/or transformations that involve data shuffling and have the same column in joins and/or in transformation as we have in a bucket.</a:t>
            </a:r>
            <a:endParaRPr sz="1500">
              <a:solidFill>
                <a:srgbClr val="000000"/>
              </a:solidFill>
              <a:highlight>
                <a:srgbClr val="FFFFFF"/>
              </a:highlight>
              <a:latin typeface="Bookman Old Style"/>
              <a:ea typeface="Bookman Old Style"/>
              <a:cs typeface="Bookman Old Style"/>
              <a:sym typeface="Bookman Old Style"/>
            </a:endParaRPr>
          </a:p>
          <a:p>
            <a:pPr marL="457200" marR="609600" lvl="0" indent="-323850" algn="just"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don’t require bucketing if we do not have the same column in joins/transformations and buckets.</a:t>
            </a:r>
            <a:endParaRPr sz="1500">
              <a:solidFill>
                <a:srgbClr val="000000"/>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1200"/>
              </a:spcAft>
              <a:buNone/>
            </a:pPr>
            <a:endParaRPr sz="1500">
              <a:solidFill>
                <a:srgbClr val="000000"/>
              </a:solidFill>
              <a:latin typeface="Bookman Old Style"/>
              <a:ea typeface="Bookman Old Style"/>
              <a:cs typeface="Bookman Old Style"/>
              <a:sym typeface="Bookman Old Style"/>
            </a:endParaRPr>
          </a:p>
        </p:txBody>
      </p:sp>
      <p:pic>
        <p:nvPicPr>
          <p:cNvPr id="134" name="Google Shape;134;p25"/>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Sorting</a:t>
            </a:r>
            <a:endParaRPr/>
          </a:p>
        </p:txBody>
      </p:sp>
      <p:sp>
        <p:nvSpPr>
          <p:cNvPr id="140" name="Google Shape;140;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Sorting a Spark DataFrame is probably one of the most commonly used operations.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You can use either sort() or orderBy() built-in functions to sort a particular DataFrame in ascending or descending order over at least one column.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Even though both functions are supposed to order the data in a Spark DataFrame, they have one significant difference.</a:t>
            </a:r>
            <a:endParaRPr sz="1500">
              <a:solidFill>
                <a:srgbClr val="000000"/>
              </a:solidFill>
              <a:latin typeface="Bookman Old Style"/>
              <a:ea typeface="Bookman Old Style"/>
              <a:cs typeface="Bookman Old Style"/>
              <a:sym typeface="Bookman Old Style"/>
            </a:endParaRPr>
          </a:p>
        </p:txBody>
      </p:sp>
      <p:pic>
        <p:nvPicPr>
          <p:cNvPr id="141" name="Google Shape;141;p26"/>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rgbClr val="000000"/>
              </a:buClr>
              <a:buSzPts val="1500"/>
              <a:buFont typeface="Bookman Old Style"/>
              <a:buChar char="●"/>
            </a:pPr>
            <a:r>
              <a:rPr lang="en-GB" sz="1500" dirty="0">
                <a:solidFill>
                  <a:srgbClr val="000000"/>
                </a:solidFill>
                <a:highlight>
                  <a:schemeClr val="lt1"/>
                </a:highlight>
                <a:latin typeface="Bookman Old Style"/>
                <a:ea typeface="Bookman Old Style"/>
                <a:cs typeface="Bookman Old Style"/>
                <a:sym typeface="Bookman Old Style"/>
              </a:rPr>
              <a:t>First let’s create an example </a:t>
            </a:r>
            <a:r>
              <a:rPr lang="en-GB" sz="1500" dirty="0" err="1">
                <a:solidFill>
                  <a:srgbClr val="000000"/>
                </a:solidFill>
                <a:highlight>
                  <a:schemeClr val="lt1"/>
                </a:highlight>
                <a:latin typeface="Bookman Old Style"/>
                <a:ea typeface="Bookman Old Style"/>
                <a:cs typeface="Bookman Old Style"/>
                <a:sym typeface="Bookman Old Style"/>
              </a:rPr>
              <a:t>DataFrame</a:t>
            </a:r>
            <a:r>
              <a:rPr lang="en-GB" sz="1500" dirty="0">
                <a:solidFill>
                  <a:srgbClr val="000000"/>
                </a:solidFill>
                <a:highlight>
                  <a:schemeClr val="lt1"/>
                </a:highlight>
                <a:latin typeface="Bookman Old Style"/>
                <a:ea typeface="Bookman Old Style"/>
                <a:cs typeface="Bookman Old Style"/>
                <a:sym typeface="Bookman Old Style"/>
              </a:rPr>
              <a:t> that will use throughout the article to demonstrate how both sort() and </a:t>
            </a:r>
            <a:r>
              <a:rPr lang="en-GB" sz="1500" dirty="0" err="1">
                <a:solidFill>
                  <a:srgbClr val="000000"/>
                </a:solidFill>
                <a:highlight>
                  <a:schemeClr val="lt1"/>
                </a:highlight>
                <a:latin typeface="Bookman Old Style"/>
                <a:ea typeface="Bookman Old Style"/>
                <a:cs typeface="Bookman Old Style"/>
                <a:sym typeface="Bookman Old Style"/>
              </a:rPr>
              <a:t>orderBy</a:t>
            </a:r>
            <a:r>
              <a:rPr lang="en-GB" sz="1500" dirty="0">
                <a:solidFill>
                  <a:srgbClr val="000000"/>
                </a:solidFill>
                <a:highlight>
                  <a:schemeClr val="lt1"/>
                </a:highlight>
                <a:latin typeface="Bookman Old Style"/>
                <a:ea typeface="Bookman Old Style"/>
                <a:cs typeface="Bookman Old Style"/>
                <a:sym typeface="Bookman Old Style"/>
              </a:rPr>
              <a:t>() work. </a:t>
            </a:r>
            <a:endParaRPr sz="1500" dirty="0">
              <a:solidFill>
                <a:srgbClr val="000000"/>
              </a:solidFill>
              <a:highlight>
                <a:schemeClr val="lt1"/>
              </a:highlight>
              <a:latin typeface="Bookman Old Style"/>
              <a:ea typeface="Bookman Old Style"/>
              <a:cs typeface="Bookman Old Style"/>
              <a:sym typeface="Bookman Old Style"/>
            </a:endParaRPr>
          </a:p>
        </p:txBody>
      </p:sp>
      <p:pic>
        <p:nvPicPr>
          <p:cNvPr id="147" name="Google Shape;147;p27"/>
          <p:cNvPicPr preferRelativeResize="0"/>
          <p:nvPr/>
        </p:nvPicPr>
        <p:blipFill>
          <a:blip r:embed="rId3">
            <a:alphaModFix/>
          </a:blip>
          <a:stretch>
            <a:fillRect/>
          </a:stretch>
        </p:blipFill>
        <p:spPr>
          <a:xfrm>
            <a:off x="1822656" y="1324640"/>
            <a:ext cx="5172622" cy="3643175"/>
          </a:xfrm>
          <a:prstGeom prst="rect">
            <a:avLst/>
          </a:prstGeom>
          <a:noFill/>
          <a:ln>
            <a:noFill/>
          </a:ln>
        </p:spPr>
      </p:pic>
      <p:pic>
        <p:nvPicPr>
          <p:cNvPr id="148" name="Google Shape;148;p27"/>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23529"/>
              </a:lnSpc>
              <a:spcBef>
                <a:spcPts val="29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sort()</a:t>
            </a:r>
            <a:endParaRPr sz="1500" b="1">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218181"/>
              </a:lnSpc>
              <a:spcBef>
                <a:spcPts val="14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Now we can use sort() method do sort the DataFrame df based on the country and age of the employees in ascending order.</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154" name="Google Shape;154;p28"/>
          <p:cNvPicPr preferRelativeResize="0"/>
          <p:nvPr/>
        </p:nvPicPr>
        <p:blipFill>
          <a:blip r:embed="rId3">
            <a:alphaModFix/>
          </a:blip>
          <a:stretch>
            <a:fillRect/>
          </a:stretch>
        </p:blipFill>
        <p:spPr>
          <a:xfrm>
            <a:off x="2501407" y="2349141"/>
            <a:ext cx="4467225" cy="2276475"/>
          </a:xfrm>
          <a:prstGeom prst="rect">
            <a:avLst/>
          </a:prstGeom>
          <a:noFill/>
          <a:ln>
            <a:noFill/>
          </a:ln>
        </p:spPr>
      </p:pic>
      <p:pic>
        <p:nvPicPr>
          <p:cNvPr id="155" name="Google Shape;155;p28"/>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body" idx="4294967295"/>
          </p:nvPr>
        </p:nvSpPr>
        <p:spPr>
          <a:xfrm>
            <a:off x="311700" y="736900"/>
            <a:ext cx="8520600" cy="4011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sort() method will sort the records in each partition and then return the final output which means that </a:t>
            </a:r>
            <a:r>
              <a:rPr lang="en-GB" sz="1500" b="1">
                <a:solidFill>
                  <a:srgbClr val="000000"/>
                </a:solidFill>
                <a:highlight>
                  <a:schemeClr val="lt1"/>
                </a:highlight>
                <a:latin typeface="Bookman Old Style"/>
                <a:ea typeface="Bookman Old Style"/>
                <a:cs typeface="Bookman Old Style"/>
                <a:sym typeface="Bookman Old Style"/>
              </a:rPr>
              <a:t>the order of the output data is not guaranteed </a:t>
            </a:r>
            <a:r>
              <a:rPr lang="en-GB" sz="1500">
                <a:solidFill>
                  <a:srgbClr val="000000"/>
                </a:solidFill>
                <a:highlight>
                  <a:schemeClr val="lt1"/>
                </a:highlight>
                <a:latin typeface="Bookman Old Style"/>
                <a:ea typeface="Bookman Old Style"/>
                <a:cs typeface="Bookman Old Style"/>
                <a:sym typeface="Bookman Old Style"/>
              </a:rPr>
              <a:t>because the data is ordered on partition-level but your DataFrame may have thousands of partitions distributed across the cluster.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Since the data is not collected into a single executor the sort() method is efficient thus more suitable when sorting is not critical for your use-case.</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161" name="Google Shape;161;p29"/>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body" idx="4294967295"/>
          </p:nvPr>
        </p:nvSpPr>
        <p:spPr>
          <a:xfrm>
            <a:off x="311700" y="743350"/>
            <a:ext cx="8520600" cy="4004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For example, if employees Jen and Andrew are stored on a different partition the final order may have been wrong, for instance:</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167" name="Google Shape;167;p30"/>
          <p:cNvPicPr preferRelativeResize="0"/>
          <p:nvPr/>
        </p:nvPicPr>
        <p:blipFill>
          <a:blip r:embed="rId3">
            <a:alphaModFix/>
          </a:blip>
          <a:stretch>
            <a:fillRect/>
          </a:stretch>
        </p:blipFill>
        <p:spPr>
          <a:xfrm>
            <a:off x="2281225" y="1878100"/>
            <a:ext cx="4581525" cy="1866900"/>
          </a:xfrm>
          <a:prstGeom prst="rect">
            <a:avLst/>
          </a:prstGeom>
          <a:noFill/>
          <a:ln>
            <a:noFill/>
          </a:ln>
        </p:spPr>
      </p:pic>
      <p:pic>
        <p:nvPicPr>
          <p:cNvPr id="168" name="Google Shape;168;p30"/>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292929"/>
                </a:solidFill>
                <a:highlight>
                  <a:schemeClr val="lt1"/>
                </a:highlight>
                <a:latin typeface="Bookman Old Style"/>
                <a:ea typeface="Bookman Old Style"/>
                <a:cs typeface="Bookman Old Style"/>
                <a:sym typeface="Bookman Old Style"/>
              </a:rPr>
              <a:t>orderBy()</a:t>
            </a:r>
            <a:endParaRPr sz="1500" b="1">
              <a:solidFill>
                <a:srgbClr val="292929"/>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chemeClr val="lt1"/>
                </a:highlight>
                <a:latin typeface="Bookman Old Style"/>
                <a:ea typeface="Bookman Old Style"/>
                <a:cs typeface="Bookman Old Style"/>
                <a:sym typeface="Bookman Old Style"/>
              </a:rPr>
              <a:t>In the same way we can use orderBy() to order our DataFrame based on the country and age of the employees in ascending order:</a:t>
            </a:r>
            <a:endParaRPr sz="1500">
              <a:highlight>
                <a:schemeClr val="lt1"/>
              </a:highlight>
              <a:latin typeface="Bookman Old Style"/>
              <a:ea typeface="Bookman Old Style"/>
              <a:cs typeface="Bookman Old Style"/>
              <a:sym typeface="Bookman Old Style"/>
            </a:endParaRPr>
          </a:p>
        </p:txBody>
      </p:sp>
      <p:pic>
        <p:nvPicPr>
          <p:cNvPr id="174" name="Google Shape;174;p31"/>
          <p:cNvPicPr preferRelativeResize="0"/>
          <p:nvPr/>
        </p:nvPicPr>
        <p:blipFill>
          <a:blip r:embed="rId3">
            <a:alphaModFix/>
          </a:blip>
          <a:stretch>
            <a:fillRect/>
          </a:stretch>
        </p:blipFill>
        <p:spPr>
          <a:xfrm>
            <a:off x="2228850" y="1946775"/>
            <a:ext cx="4686300" cy="2305050"/>
          </a:xfrm>
          <a:prstGeom prst="rect">
            <a:avLst/>
          </a:prstGeom>
          <a:noFill/>
          <a:ln>
            <a:noFill/>
          </a:ln>
        </p:spPr>
      </p:pic>
      <p:pic>
        <p:nvPicPr>
          <p:cNvPr id="175" name="Google Shape;175;p31"/>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Bucketing</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Sorting and Partitioning</a:t>
            </a:r>
            <a:endParaRPr sz="1500">
              <a:solidFill>
                <a:srgbClr val="000000"/>
              </a:solidFill>
              <a:latin typeface="Bookman Old Style"/>
              <a:ea typeface="Bookman Old Style"/>
              <a:cs typeface="Bookman Old Style"/>
              <a:sym typeface="Bookman Old Style"/>
            </a:endParaRPr>
          </a:p>
        </p:txBody>
      </p:sp>
      <p:pic>
        <p:nvPicPr>
          <p:cNvPr id="64" name="Google Shape;64;p14"/>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body" idx="4294967295"/>
          </p:nvPr>
        </p:nvSpPr>
        <p:spPr>
          <a:xfrm>
            <a:off x="311700" y="827275"/>
            <a:ext cx="8520600" cy="3920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Unlike sort(), the </a:t>
            </a:r>
            <a:r>
              <a:rPr lang="en-GB" sz="1500" b="1">
                <a:solidFill>
                  <a:srgbClr val="000000"/>
                </a:solidFill>
                <a:highlight>
                  <a:schemeClr val="lt1"/>
                </a:highlight>
                <a:latin typeface="Bookman Old Style"/>
                <a:ea typeface="Bookman Old Style"/>
                <a:cs typeface="Bookman Old Style"/>
                <a:sym typeface="Bookman Old Style"/>
              </a:rPr>
              <a:t>orderBy() function guarantees a total order in the output. </a:t>
            </a:r>
            <a:endParaRPr sz="1500" b="1">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This happens because the data will be collected into a single executor in order to be sorted. </a:t>
            </a:r>
            <a:endParaRPr sz="1500">
              <a:solidFill>
                <a:srgbClr val="000000"/>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Char char="●"/>
            </a:pPr>
            <a:r>
              <a:rPr lang="en-GB" sz="1500">
                <a:solidFill>
                  <a:srgbClr val="000000"/>
                </a:solidFill>
                <a:highlight>
                  <a:schemeClr val="lt1"/>
                </a:highlight>
                <a:latin typeface="Bookman Old Style"/>
                <a:ea typeface="Bookman Old Style"/>
                <a:cs typeface="Bookman Old Style"/>
                <a:sym typeface="Bookman Old Style"/>
              </a:rPr>
              <a:t>This means that orderBy() is more inefficient compared to sort().</a:t>
            </a:r>
            <a:endParaRPr sz="1500">
              <a:solidFill>
                <a:srgbClr val="000000"/>
              </a:solidFill>
              <a:highlight>
                <a:schemeClr val="lt1"/>
              </a:highlight>
              <a:latin typeface="Bookman Old Style"/>
              <a:ea typeface="Bookman Old Style"/>
              <a:cs typeface="Bookman Old Style"/>
              <a:sym typeface="Bookman Old Style"/>
            </a:endParaRPr>
          </a:p>
        </p:txBody>
      </p:sp>
      <p:pic>
        <p:nvPicPr>
          <p:cNvPr id="181" name="Google Shape;181;p32"/>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body" idx="4294967295"/>
          </p:nvPr>
        </p:nvSpPr>
        <p:spPr>
          <a:xfrm>
            <a:off x="311700" y="767325"/>
            <a:ext cx="8520600" cy="3980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Both </a:t>
            </a:r>
            <a:r>
              <a:rPr lang="en-GB" sz="1500">
                <a:solidFill>
                  <a:srgbClr val="000000"/>
                </a:solidFill>
                <a:highlight>
                  <a:srgbClr val="F2F2F2"/>
                </a:highlight>
                <a:latin typeface="Bookman Old Style"/>
                <a:ea typeface="Bookman Old Style"/>
                <a:cs typeface="Bookman Old Style"/>
                <a:sym typeface="Bookman Old Style"/>
              </a:rPr>
              <a:t>sort()</a:t>
            </a:r>
            <a:r>
              <a:rPr lang="en-GB" sz="1500">
                <a:solidFill>
                  <a:srgbClr val="000000"/>
                </a:solidFill>
                <a:highlight>
                  <a:srgbClr val="FFFFFF"/>
                </a:highlight>
                <a:latin typeface="Bookman Old Style"/>
                <a:ea typeface="Bookman Old Style"/>
                <a:cs typeface="Bookman Old Style"/>
                <a:sym typeface="Bookman Old Style"/>
              </a:rPr>
              <a:t> and </a:t>
            </a:r>
            <a:r>
              <a:rPr lang="en-GB" sz="1500">
                <a:solidFill>
                  <a:srgbClr val="000000"/>
                </a:solidFill>
                <a:highlight>
                  <a:srgbClr val="F2F2F2"/>
                </a:highlight>
                <a:latin typeface="Bookman Old Style"/>
                <a:ea typeface="Bookman Old Style"/>
                <a:cs typeface="Bookman Old Style"/>
                <a:sym typeface="Bookman Old Style"/>
              </a:rPr>
              <a:t>orderBy()</a:t>
            </a:r>
            <a:r>
              <a:rPr lang="en-GB" sz="1500">
                <a:solidFill>
                  <a:srgbClr val="000000"/>
                </a:solidFill>
                <a:highlight>
                  <a:srgbClr val="FFFFFF"/>
                </a:highlight>
                <a:latin typeface="Bookman Old Style"/>
                <a:ea typeface="Bookman Old Style"/>
                <a:cs typeface="Bookman Old Style"/>
                <a:sym typeface="Bookman Old Style"/>
              </a:rPr>
              <a:t> functions can be used to sort Spark DataFrames on at least one column and any desired order, namely ascending or descending.</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2F2F2"/>
                </a:highlight>
                <a:latin typeface="Bookman Old Style"/>
                <a:ea typeface="Bookman Old Style"/>
                <a:cs typeface="Bookman Old Style"/>
                <a:sym typeface="Bookman Old Style"/>
              </a:rPr>
              <a:t>sort()</a:t>
            </a:r>
            <a:r>
              <a:rPr lang="en-GB" sz="1500">
                <a:solidFill>
                  <a:srgbClr val="000000"/>
                </a:solidFill>
                <a:highlight>
                  <a:srgbClr val="FFFFFF"/>
                </a:highlight>
                <a:latin typeface="Bookman Old Style"/>
                <a:ea typeface="Bookman Old Style"/>
                <a:cs typeface="Bookman Old Style"/>
                <a:sym typeface="Bookman Old Style"/>
              </a:rPr>
              <a:t> is more efficient compared to </a:t>
            </a:r>
            <a:r>
              <a:rPr lang="en-GB" sz="1500">
                <a:solidFill>
                  <a:srgbClr val="000000"/>
                </a:solidFill>
                <a:highlight>
                  <a:srgbClr val="F2F2F2"/>
                </a:highlight>
                <a:latin typeface="Bookman Old Style"/>
                <a:ea typeface="Bookman Old Style"/>
                <a:cs typeface="Bookman Old Style"/>
                <a:sym typeface="Bookman Old Style"/>
              </a:rPr>
              <a:t>orderBy()</a:t>
            </a:r>
            <a:r>
              <a:rPr lang="en-GB" sz="1500">
                <a:solidFill>
                  <a:srgbClr val="000000"/>
                </a:solidFill>
                <a:highlight>
                  <a:srgbClr val="FFFFFF"/>
                </a:highlight>
                <a:latin typeface="Bookman Old Style"/>
                <a:ea typeface="Bookman Old Style"/>
                <a:cs typeface="Bookman Old Style"/>
                <a:sym typeface="Bookman Old Style"/>
              </a:rPr>
              <a:t> because the data is sorted on each partition individually and this is why the order in the output data is not guaranteed.</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 the other hand, </a:t>
            </a:r>
            <a:r>
              <a:rPr lang="en-GB" sz="1500">
                <a:solidFill>
                  <a:srgbClr val="000000"/>
                </a:solidFill>
                <a:highlight>
                  <a:srgbClr val="F2F2F2"/>
                </a:highlight>
                <a:latin typeface="Bookman Old Style"/>
                <a:ea typeface="Bookman Old Style"/>
                <a:cs typeface="Bookman Old Style"/>
                <a:sym typeface="Bookman Old Style"/>
              </a:rPr>
              <a:t>orderBy()</a:t>
            </a:r>
            <a:r>
              <a:rPr lang="en-GB" sz="1500">
                <a:solidFill>
                  <a:srgbClr val="000000"/>
                </a:solidFill>
                <a:highlight>
                  <a:srgbClr val="FFFFFF"/>
                </a:highlight>
                <a:latin typeface="Bookman Old Style"/>
                <a:ea typeface="Bookman Old Style"/>
                <a:cs typeface="Bookman Old Style"/>
                <a:sym typeface="Bookman Old Style"/>
              </a:rPr>
              <a:t> collects all the data into a single executor and then sorts them. </a:t>
            </a:r>
            <a:endParaRPr sz="1500">
              <a:solidFill>
                <a:srgbClr val="000000"/>
              </a:solidFill>
              <a:latin typeface="Bookman Old Style"/>
              <a:ea typeface="Bookman Old Style"/>
              <a:cs typeface="Bookman Old Style"/>
              <a:sym typeface="Bookman Old Style"/>
            </a:endParaRPr>
          </a:p>
        </p:txBody>
      </p:sp>
      <p:pic>
        <p:nvPicPr>
          <p:cNvPr id="187" name="Google Shape;187;p33"/>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body" idx="4294967295"/>
          </p:nvPr>
        </p:nvSpPr>
        <p:spPr>
          <a:xfrm>
            <a:off x="311700" y="839275"/>
            <a:ext cx="8520600" cy="3908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means that the order of the output data is guaranteed but this is probably a very costly operation.</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Therefore, if you need to sort a DataFrame where the order is not so critical and at the same time you want it to be as fast as possible then sort() is more suitable.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case the order is critical, make sure to use orderBy() that guarantees that the output data is ordered based on the user parameters.</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193" name="Google Shape;193;p34"/>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Partitioning</a:t>
            </a:r>
            <a:endParaRPr/>
          </a:p>
        </p:txBody>
      </p:sp>
      <p:sp>
        <p:nvSpPr>
          <p:cNvPr id="199" name="Google Shape;199;p3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highlight>
                  <a:srgbClr val="FFFFFF"/>
                </a:highlight>
                <a:latin typeface="Bookman Old Style"/>
                <a:ea typeface="Bookman Old Style"/>
                <a:cs typeface="Bookman Old Style"/>
                <a:sym typeface="Bookman Old Style"/>
              </a:rPr>
              <a:t>Resilient Distributed Datasets</a:t>
            </a:r>
            <a:r>
              <a:rPr lang="en-GB" sz="1500">
                <a:solidFill>
                  <a:srgbClr val="000000"/>
                </a:solidFill>
                <a:highlight>
                  <a:srgbClr val="FFFFFF"/>
                </a:highlight>
                <a:latin typeface="Bookman Old Style"/>
                <a:ea typeface="Bookman Old Style"/>
                <a:cs typeface="Bookman Old Style"/>
                <a:sym typeface="Bookman Old Style"/>
              </a:rPr>
              <a:t> are collection of various data items that are so huge in size, that they cannot fit into a single node and have to be partitioned across various nodes.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automatically partitions RDDs and distributes the partitions across different nodes.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partition in spark is an atomic chunk of data (logical division of data) stored on a node in the cluster. Partitions are basic units of parallelism in Apache Spark.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RDDs in Apache Spark are collection of partitions.</a:t>
            </a:r>
            <a:endParaRPr sz="1500">
              <a:solidFill>
                <a:srgbClr val="000000"/>
              </a:solidFill>
              <a:latin typeface="Bookman Old Style"/>
              <a:ea typeface="Bookman Old Style"/>
              <a:cs typeface="Bookman Old Style"/>
              <a:sym typeface="Bookman Old Style"/>
            </a:endParaRPr>
          </a:p>
        </p:txBody>
      </p:sp>
      <p:pic>
        <p:nvPicPr>
          <p:cNvPr id="200" name="Google Shape;200;p35"/>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body" idx="4294967295"/>
          </p:nvPr>
        </p:nvSpPr>
        <p:spPr>
          <a:xfrm>
            <a:off x="311700" y="383550"/>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Characteristics of Partitions in Apache Spark</a:t>
            </a:r>
            <a:endParaRPr sz="1500" b="1">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Every machine in a spark cluster contains one or more partitions.</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number of partitions in spark are configurable and having too few or too many partitions is not good.</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Partitions in Spark do not span multiple machines.</a:t>
            </a:r>
            <a:endParaRPr sz="1500">
              <a:solidFill>
                <a:srgbClr val="000000"/>
              </a:solidFill>
              <a:latin typeface="Bookman Old Style"/>
              <a:ea typeface="Bookman Old Style"/>
              <a:cs typeface="Bookman Old Style"/>
              <a:sym typeface="Bookman Old Style"/>
            </a:endParaRPr>
          </a:p>
        </p:txBody>
      </p:sp>
      <p:pic>
        <p:nvPicPr>
          <p:cNvPr id="206" name="Google Shape;206;p36"/>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Partitioning is an important concept in apache spark as it determines how the entire hardware resources are accessed when executing any job.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apache spark, by default a partition is created for every HDFS partition of size 64MB. RDDs are automatically partitioned in spark without human intervention, however, at times the programmers would like to change the partitioning scheme by changing the size of the partitions and number of partitions based on the requirements of the application.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0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For custom partitioning developers have to check the number of slots in the hardware and how many tasks an executor can handle to optimize performance and achieve parallelism.</a:t>
            </a:r>
            <a:endParaRPr sz="1500">
              <a:solidFill>
                <a:srgbClr val="000000"/>
              </a:solidFill>
              <a:latin typeface="Bookman Old Style"/>
              <a:ea typeface="Bookman Old Style"/>
              <a:cs typeface="Bookman Old Style"/>
              <a:sym typeface="Bookman Old Style"/>
            </a:endParaRPr>
          </a:p>
        </p:txBody>
      </p:sp>
      <p:pic>
        <p:nvPicPr>
          <p:cNvPr id="212" name="Google Shape;212;p37"/>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Some acclaimed guidelines for the number of partitions in Spark are as follows-</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When the number of partitions is between 100 and 10K partitions based on the size of the cluster and data, the lower and upper bound should be determined.</a:t>
            </a:r>
            <a:endParaRPr sz="1500">
              <a:solidFill>
                <a:srgbClr val="000000"/>
              </a:solidFill>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lower bound for spark partitions is determined by 2 X number of cores in the cluster available to application.</a:t>
            </a:r>
            <a:endParaRPr sz="1500">
              <a:solidFill>
                <a:srgbClr val="000000"/>
              </a:solidFill>
              <a:latin typeface="Bookman Old Style"/>
              <a:ea typeface="Bookman Old Style"/>
              <a:cs typeface="Bookman Old Style"/>
              <a:sym typeface="Bookman Old Style"/>
            </a:endParaRPr>
          </a:p>
          <a:p>
            <a:pPr marL="914400" lvl="1" indent="-323850" algn="l" rtl="0">
              <a:lnSpc>
                <a:spcPct val="150000"/>
              </a:lnSpc>
              <a:spcBef>
                <a:spcPts val="1000"/>
              </a:spcBef>
              <a:spcAft>
                <a:spcPts val="10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Determining the upper bound for partitions in Spark, the task should take 100+ ms time to execute. If it takes less time, then the partitioned data might be too small or the application might be spending extra time in scheduling tasks.</a:t>
            </a:r>
            <a:endParaRPr sz="1500">
              <a:solidFill>
                <a:srgbClr val="000000"/>
              </a:solidFill>
              <a:latin typeface="Bookman Old Style"/>
              <a:ea typeface="Bookman Old Style"/>
              <a:cs typeface="Bookman Old Style"/>
              <a:sym typeface="Bookman Old Style"/>
            </a:endParaRPr>
          </a:p>
        </p:txBody>
      </p:sp>
      <p:pic>
        <p:nvPicPr>
          <p:cNvPr id="218" name="Google Shape;218;p38"/>
          <p:cNvPicPr preferRelativeResize="0"/>
          <p:nvPr/>
        </p:nvPicPr>
        <p:blipFill>
          <a:blip r:embed="rId3">
            <a:alphaModFix/>
          </a:blip>
          <a:stretch>
            <a:fillRect/>
          </a:stretch>
        </p:blipFill>
        <p:spPr>
          <a:xfrm>
            <a:off x="8404275" y="134700"/>
            <a:ext cx="667800" cy="51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Types of Partitioning in Apache Spark</a:t>
            </a:r>
            <a:endParaRPr sz="1500" b="1">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4D5356"/>
              </a:buClr>
              <a:buSzPts val="1500"/>
              <a:buFont typeface="Bookman Old Style"/>
              <a:buAutoNum type="arabicPeriod"/>
            </a:pPr>
            <a:r>
              <a:rPr lang="en-GB" sz="1500">
                <a:solidFill>
                  <a:srgbClr val="4D5356"/>
                </a:solidFill>
                <a:latin typeface="Bookman Old Style"/>
                <a:ea typeface="Bookman Old Style"/>
                <a:cs typeface="Bookman Old Style"/>
                <a:sym typeface="Bookman Old Style"/>
              </a:rPr>
              <a:t>Hash Partitioning in Spark</a:t>
            </a:r>
            <a:endParaRPr sz="1500">
              <a:solidFill>
                <a:srgbClr val="4D5356"/>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4D5356"/>
              </a:buClr>
              <a:buSzPts val="1500"/>
              <a:buFont typeface="Bookman Old Style"/>
              <a:buAutoNum type="arabicPeriod"/>
            </a:pPr>
            <a:r>
              <a:rPr lang="en-GB" sz="1500">
                <a:solidFill>
                  <a:srgbClr val="4D5356"/>
                </a:solidFill>
                <a:latin typeface="Bookman Old Style"/>
                <a:ea typeface="Bookman Old Style"/>
                <a:cs typeface="Bookman Old Style"/>
                <a:sym typeface="Bookman Old Style"/>
              </a:rPr>
              <a:t>Range Partitioning in Spark</a:t>
            </a:r>
            <a:endParaRPr sz="1500">
              <a:solidFill>
                <a:srgbClr val="4D5356"/>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Hash Partitioning in Spark</a:t>
            </a:r>
            <a:endParaRPr sz="1500" b="1">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4D5356"/>
              </a:buClr>
              <a:buSzPts val="1500"/>
              <a:buFont typeface="Bookman Old Style"/>
              <a:buChar char="●"/>
            </a:pPr>
            <a:r>
              <a:rPr lang="en-GB" sz="1500">
                <a:solidFill>
                  <a:srgbClr val="4D5356"/>
                </a:solidFill>
                <a:latin typeface="Bookman Old Style"/>
                <a:ea typeface="Bookman Old Style"/>
                <a:cs typeface="Bookman Old Style"/>
                <a:sym typeface="Bookman Old Style"/>
              </a:rPr>
              <a:t>Hash Partitioning attempts to spread the data evenly across various partitions based on the key. Object.hashCode method is used to determine the partition in Spark as partition = key.hashCode () % numPartitions.</a:t>
            </a:r>
            <a:endParaRPr sz="1500">
              <a:solidFill>
                <a:srgbClr val="4D5356"/>
              </a:solidFill>
              <a:latin typeface="Bookman Old Style"/>
              <a:ea typeface="Bookman Old Style"/>
              <a:cs typeface="Bookman Old Style"/>
              <a:sym typeface="Bookman Old Style"/>
            </a:endParaRPr>
          </a:p>
          <a:p>
            <a:pPr marL="0" lvl="0" indent="0" algn="l" rtl="0">
              <a:lnSpc>
                <a:spcPct val="150000"/>
              </a:lnSpc>
              <a:spcBef>
                <a:spcPts val="1000"/>
              </a:spcBef>
              <a:spcAft>
                <a:spcPts val="1000"/>
              </a:spcAft>
              <a:buNone/>
            </a:pPr>
            <a:endParaRPr sz="1500">
              <a:latin typeface="Bookman Old Style"/>
              <a:ea typeface="Bookman Old Style"/>
              <a:cs typeface="Bookman Old Style"/>
              <a:sym typeface="Bookman Old Style"/>
            </a:endParaRPr>
          </a:p>
        </p:txBody>
      </p:sp>
      <p:pic>
        <p:nvPicPr>
          <p:cNvPr id="224" name="Google Shape;224;p39"/>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Range Partitioning in Spark</a:t>
            </a:r>
            <a:endParaRPr sz="1500" b="1">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Some Spark RDDs have keys that follow a particular ordering, for such RDDs, range partitioning is an efficient partitioning technique.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range partitioning method, tuples having keys within the same range will appear on the same machine.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Keys in a range partitioner are partitioned based on the set of sorted range of keys and ordering of keys.</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Spark’s range partitioning and hash partitioning techniques are ideal for various spark use cases but spark does allow users to fine tune how their RDD is partitioned, by using custom partitioner objects. </a:t>
            </a:r>
            <a:endParaRPr sz="1500">
              <a:solidFill>
                <a:srgbClr val="000000"/>
              </a:solidFill>
              <a:latin typeface="Bookman Old Style"/>
              <a:ea typeface="Bookman Old Style"/>
              <a:cs typeface="Bookman Old Style"/>
              <a:sym typeface="Bookman Old Style"/>
            </a:endParaRPr>
          </a:p>
        </p:txBody>
      </p:sp>
      <p:pic>
        <p:nvPicPr>
          <p:cNvPr id="230" name="Google Shape;230;p40"/>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body" idx="4294967295"/>
          </p:nvPr>
        </p:nvSpPr>
        <p:spPr>
          <a:xfrm>
            <a:off x="311700" y="731350"/>
            <a:ext cx="8520600" cy="4016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Custom Spark partitioning is available only for pair RDDs i.e. RDDs with key value pairs as the elements can be grouped based on a function of each key.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does not provide explicit control of which key will go to which worker node but it ensures that a set of keys will appear together on some node.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0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For instance, you might range partition the RDD based on the sorted range of keys so that elements having keys within the same range will appear on the same node or you might want to hash partition the RDD into 100 partitions so that keys that have same hash value for modulo 100 will appear on the same node.</a:t>
            </a:r>
            <a:endParaRPr sz="1500">
              <a:solidFill>
                <a:srgbClr val="000000"/>
              </a:solidFill>
              <a:latin typeface="Bookman Old Style"/>
              <a:ea typeface="Bookman Old Style"/>
              <a:cs typeface="Bookman Old Style"/>
              <a:sym typeface="Bookman Old Style"/>
            </a:endParaRPr>
          </a:p>
        </p:txBody>
      </p:sp>
      <p:pic>
        <p:nvPicPr>
          <p:cNvPr id="236" name="Google Shape;236;p41"/>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Bucketing</a:t>
            </a:r>
            <a:endParaRPr/>
          </a:p>
        </p:txBody>
      </p:sp>
      <p:sp>
        <p:nvSpPr>
          <p:cNvPr id="70" name="Google Shape;70;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b="1">
                <a:solidFill>
                  <a:srgbClr val="000000"/>
                </a:solidFill>
                <a:highlight>
                  <a:srgbClr val="FFFFFF"/>
                </a:highlight>
                <a:latin typeface="Bookman Old Style"/>
                <a:ea typeface="Bookman Old Style"/>
                <a:cs typeface="Bookman Old Style"/>
                <a:sym typeface="Bookman Old Style"/>
              </a:rPr>
              <a:t>Bucketing</a:t>
            </a:r>
            <a:r>
              <a:rPr lang="en-GB" sz="1500">
                <a:solidFill>
                  <a:srgbClr val="000000"/>
                </a:solidFill>
                <a:highlight>
                  <a:srgbClr val="FFFFFF"/>
                </a:highlight>
                <a:latin typeface="Bookman Old Style"/>
                <a:ea typeface="Bookman Old Style"/>
                <a:cs typeface="Bookman Old Style"/>
                <a:sym typeface="Bookman Old Style"/>
              </a:rPr>
              <a:t> is a technique in both Spark and Hive used to optimize the performance of the task.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bucketing buckets (</a:t>
            </a:r>
            <a:r>
              <a:rPr lang="en-GB" sz="1500" b="1">
                <a:solidFill>
                  <a:srgbClr val="000000"/>
                </a:solidFill>
                <a:highlight>
                  <a:srgbClr val="FFFFFF"/>
                </a:highlight>
                <a:latin typeface="Bookman Old Style"/>
                <a:ea typeface="Bookman Old Style"/>
                <a:cs typeface="Bookman Old Style"/>
                <a:sym typeface="Bookman Old Style"/>
              </a:rPr>
              <a:t>clustering columns</a:t>
            </a:r>
            <a:r>
              <a:rPr lang="en-GB" sz="1500">
                <a:solidFill>
                  <a:srgbClr val="000000"/>
                </a:solidFill>
                <a:highlight>
                  <a:srgbClr val="FFFFFF"/>
                </a:highlight>
                <a:latin typeface="Bookman Old Style"/>
                <a:ea typeface="Bookman Old Style"/>
                <a:cs typeface="Bookman Old Style"/>
                <a:sym typeface="Bookman Old Style"/>
              </a:rPr>
              <a:t>) determine data partitioning and prevent data shuffle.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Based on the value of one or more bucketing columns, the data is allocated to a predefined number of buckets.</a:t>
            </a:r>
            <a:endParaRPr sz="1500">
              <a:solidFill>
                <a:srgbClr val="000000"/>
              </a:solidFill>
              <a:latin typeface="Bookman Old Style"/>
              <a:ea typeface="Bookman Old Style"/>
              <a:cs typeface="Bookman Old Style"/>
              <a:sym typeface="Bookman Old Style"/>
            </a:endParaRPr>
          </a:p>
        </p:txBody>
      </p:sp>
      <p:pic>
        <p:nvPicPr>
          <p:cNvPr id="71" name="Google Shape;71;p15"/>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How to set partitioning for data in Apache Spark?</a:t>
            </a: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RDDs can be created with specific partitioning in two ways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AutoNum type="romanLcPeriod"/>
            </a:pPr>
            <a:r>
              <a:rPr lang="en-GB" sz="1500">
                <a:solidFill>
                  <a:srgbClr val="000000"/>
                </a:solidFill>
                <a:latin typeface="Bookman Old Style"/>
                <a:ea typeface="Bookman Old Style"/>
                <a:cs typeface="Bookman Old Style"/>
                <a:sym typeface="Bookman Old Style"/>
              </a:rPr>
              <a:t>Providing explicit partitioner by calling partitionBy method on an RDD,</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AutoNum type="romanLcPeriod"/>
            </a:pPr>
            <a:r>
              <a:rPr lang="en-GB" sz="1500">
                <a:solidFill>
                  <a:srgbClr val="000000"/>
                </a:solidFill>
                <a:latin typeface="Bookman Old Style"/>
                <a:ea typeface="Bookman Old Style"/>
                <a:cs typeface="Bookman Old Style"/>
                <a:sym typeface="Bookman Old Style"/>
              </a:rPr>
              <a:t>Applying transformations that return RDDs with specific partitioners. Some operation on RDDs that hold to and propagate a partitioner are-</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Join</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LeftOuterJoin</a:t>
            </a:r>
            <a:endParaRPr sz="1500">
              <a:solidFill>
                <a:srgbClr val="000000"/>
              </a:solidFill>
              <a:latin typeface="Bookman Old Style"/>
              <a:ea typeface="Bookman Old Style"/>
              <a:cs typeface="Bookman Old Style"/>
              <a:sym typeface="Bookman Old Style"/>
            </a:endParaRPr>
          </a:p>
        </p:txBody>
      </p:sp>
      <p:pic>
        <p:nvPicPr>
          <p:cNvPr id="242" name="Google Shape;242;p42"/>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arkContext">
            <a:extLst>
              <a:ext uri="{FF2B5EF4-FFF2-40B4-BE49-F238E27FC236}">
                <a16:creationId xmlns:a16="http://schemas.microsoft.com/office/drawing/2014/main" id="{C815F62C-C31C-4DE0-8FC7-BDE2EA767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84" y="0"/>
            <a:ext cx="715216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2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RightOuterJoin</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groupByKey</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reduceByKey</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foldByKey</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sort</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partitionBy</a:t>
            </a:r>
            <a:endParaRPr sz="1500">
              <a:solidFill>
                <a:srgbClr val="000000"/>
              </a:solidFill>
              <a:latin typeface="Bookman Old Style"/>
              <a:ea typeface="Bookman Old Style"/>
              <a:cs typeface="Bookman Old Style"/>
              <a:sym typeface="Bookman Old Style"/>
            </a:endParaRPr>
          </a:p>
          <a:p>
            <a:pPr marL="9144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foldByKey</a:t>
            </a: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1200"/>
              </a:spcAft>
              <a:buNone/>
            </a:pPr>
            <a:endParaRPr sz="1500">
              <a:solidFill>
                <a:srgbClr val="000000"/>
              </a:solidFill>
              <a:latin typeface="Bookman Old Style"/>
              <a:ea typeface="Bookman Old Style"/>
              <a:cs typeface="Bookman Old Style"/>
              <a:sym typeface="Bookman Old Style"/>
            </a:endParaRPr>
          </a:p>
        </p:txBody>
      </p:sp>
      <p:pic>
        <p:nvPicPr>
          <p:cNvPr id="248" name="Google Shape;248;p43"/>
          <p:cNvPicPr preferRelativeResize="0"/>
          <p:nvPr/>
        </p:nvPicPr>
        <p:blipFill>
          <a:blip r:embed="rId3">
            <a:alphaModFix/>
          </a:blip>
          <a:stretch>
            <a:fillRect/>
          </a:stretch>
        </p:blipFill>
        <p:spPr>
          <a:xfrm>
            <a:off x="8320350" y="218625"/>
            <a:ext cx="667800" cy="51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490250" y="526350"/>
            <a:ext cx="80493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8000"/>
              <a:t>END OF SESSION </a:t>
            </a:r>
            <a:endParaRPr sz="8000"/>
          </a:p>
          <a:p>
            <a:pPr marL="0" lvl="0" indent="0" algn="ctr" rtl="0">
              <a:spcBef>
                <a:spcPts val="0"/>
              </a:spcBef>
              <a:spcAft>
                <a:spcPts val="0"/>
              </a:spcAft>
              <a:buNone/>
            </a:pPr>
            <a:r>
              <a:rPr lang="en-GB" sz="8000"/>
              <a:t>Q&amp;A</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311700" y="635425"/>
            <a:ext cx="8520600" cy="43641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we start using a bucket, we first need to specify the number of the buckets for the bucketing column (column name).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At the time of loading, the data processing engine will calculate the hash value for that column, based on which it will reside in one of the buckets.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Although not mandatory, using a partitioned table to do the bucketing will give the best results.</a:t>
            </a:r>
            <a:endParaRPr sz="1500">
              <a:solidFill>
                <a:srgbClr val="000000"/>
              </a:solidFill>
              <a:latin typeface="Bookman Old Style"/>
              <a:ea typeface="Bookman Old Style"/>
              <a:cs typeface="Bookman Old Style"/>
              <a:sym typeface="Bookman Old Style"/>
            </a:endParaRPr>
          </a:p>
        </p:txBody>
      </p:sp>
      <p:pic>
        <p:nvPicPr>
          <p:cNvPr id="77" name="Google Shape;77;p16"/>
          <p:cNvPicPr preferRelativeResize="0"/>
          <p:nvPr/>
        </p:nvPicPr>
        <p:blipFill>
          <a:blip r:embed="rId3">
            <a:alphaModFix/>
          </a:blip>
          <a:stretch>
            <a:fillRect/>
          </a:stretch>
        </p:blipFill>
        <p:spPr>
          <a:xfrm>
            <a:off x="1800225" y="2862025"/>
            <a:ext cx="5543550" cy="1800225"/>
          </a:xfrm>
          <a:prstGeom prst="rect">
            <a:avLst/>
          </a:prstGeom>
          <a:noFill/>
          <a:ln>
            <a:noFill/>
          </a:ln>
        </p:spPr>
      </p:pic>
      <p:pic>
        <p:nvPicPr>
          <p:cNvPr id="78" name="Google Shape;78;p16"/>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311700" y="419625"/>
            <a:ext cx="8520600" cy="4292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rgbClr val="292929"/>
                </a:solidFill>
                <a:highlight>
                  <a:srgbClr val="FFFFFF"/>
                </a:highlight>
                <a:latin typeface="Bookman Old Style"/>
                <a:ea typeface="Bookman Old Style"/>
                <a:cs typeface="Bookman Old Style"/>
                <a:sym typeface="Bookman Old Style"/>
              </a:rPr>
              <a:t>Bucketing has two key benefits:</a:t>
            </a:r>
            <a:endParaRPr sz="1500" b="1">
              <a:solidFill>
                <a:srgbClr val="292929"/>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Improved query performance</a:t>
            </a:r>
            <a:r>
              <a:rPr lang="en-GB" sz="1500">
                <a:solidFill>
                  <a:srgbClr val="292929"/>
                </a:solidFill>
                <a:highlight>
                  <a:srgbClr val="FFFFFF"/>
                </a:highlight>
                <a:latin typeface="Bookman Old Style"/>
                <a:ea typeface="Bookman Old Style"/>
                <a:cs typeface="Bookman Old Style"/>
                <a:sym typeface="Bookman Old Style"/>
              </a:rPr>
              <a:t>: At the time of joins, we can specify the number of buckets explicitly on the same bucketed columns. Since each bucket contains an equal size of data, map-side joins perform better than a non-bucketed table on a bucketed table. In a map-side join, the left-hand side table bucket will exactly know the dataset contained by the right-hand side bucket to perform a table join in a well-structured format.</a:t>
            </a:r>
            <a:endParaRPr sz="1500">
              <a:solidFill>
                <a:srgbClr val="292929"/>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Improved sampling</a:t>
            </a:r>
            <a:r>
              <a:rPr lang="en-GB" sz="1500">
                <a:solidFill>
                  <a:srgbClr val="292929"/>
                </a:solidFill>
                <a:highlight>
                  <a:srgbClr val="FFFFFF"/>
                </a:highlight>
                <a:latin typeface="Bookman Old Style"/>
                <a:ea typeface="Bookman Old Style"/>
                <a:cs typeface="Bookman Old Style"/>
                <a:sym typeface="Bookman Old Style"/>
              </a:rPr>
              <a:t>: The data is already split up into smaller chunks so sampling is improved.</a:t>
            </a:r>
            <a:endParaRPr sz="1500">
              <a:latin typeface="Bookman Old Style"/>
              <a:ea typeface="Bookman Old Style"/>
              <a:cs typeface="Bookman Old Style"/>
              <a:sym typeface="Bookman Old Style"/>
            </a:endParaRPr>
          </a:p>
        </p:txBody>
      </p:sp>
      <p:pic>
        <p:nvPicPr>
          <p:cNvPr id="84" name="Google Shape;84;p17"/>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743350"/>
            <a:ext cx="8520600" cy="4004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Bucketing involves sorting and shuffling the data prior to the operation which needs to be performed on data like joins.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Bucketing boosts performance by sorting and shuffling data before performing downstream operations, such as table joins.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technique benefits</a:t>
            </a:r>
            <a:r>
              <a:rPr lang="en-GB" sz="1500" b="1">
                <a:solidFill>
                  <a:srgbClr val="000000"/>
                </a:solidFill>
                <a:highlight>
                  <a:srgbClr val="FFFFFF"/>
                </a:highlight>
                <a:latin typeface="Bookman Old Style"/>
                <a:ea typeface="Bookman Old Style"/>
                <a:cs typeface="Bookman Old Style"/>
                <a:sym typeface="Bookman Old Style"/>
              </a:rPr>
              <a:t> </a:t>
            </a:r>
            <a:r>
              <a:rPr lang="en-GB" sz="1500">
                <a:solidFill>
                  <a:srgbClr val="000000"/>
                </a:solidFill>
                <a:highlight>
                  <a:srgbClr val="FFFFFF"/>
                </a:highlight>
                <a:latin typeface="Bookman Old Style"/>
                <a:ea typeface="Bookman Old Style"/>
                <a:cs typeface="Bookman Old Style"/>
                <a:sym typeface="Bookman Old Style"/>
              </a:rPr>
              <a:t>dimension tables, which are frequently used tables containing primary keys.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It’s also beneficial when there are frequent join operations requiring large and small</a:t>
            </a:r>
            <a:r>
              <a:rPr lang="en-GB" sz="1500" b="1">
                <a:solidFill>
                  <a:srgbClr val="000000"/>
                </a:solidFill>
                <a:highlight>
                  <a:srgbClr val="FFFFFF"/>
                </a:highlight>
                <a:latin typeface="Bookman Old Style"/>
                <a:ea typeface="Bookman Old Style"/>
                <a:cs typeface="Bookman Old Style"/>
                <a:sym typeface="Bookman Old Style"/>
              </a:rPr>
              <a:t> </a:t>
            </a:r>
            <a:r>
              <a:rPr lang="en-GB" sz="1500">
                <a:solidFill>
                  <a:srgbClr val="000000"/>
                </a:solidFill>
                <a:highlight>
                  <a:srgbClr val="FFFFFF"/>
                </a:highlight>
                <a:latin typeface="Bookman Old Style"/>
                <a:ea typeface="Bookman Old Style"/>
                <a:cs typeface="Bookman Old Style"/>
                <a:sym typeface="Bookman Old Style"/>
              </a:rPr>
              <a:t>tables.</a:t>
            </a:r>
            <a:endParaRPr sz="1500">
              <a:solidFill>
                <a:srgbClr val="000000"/>
              </a:solidFill>
              <a:latin typeface="Bookman Old Style"/>
              <a:ea typeface="Bookman Old Style"/>
              <a:cs typeface="Bookman Old Style"/>
              <a:sym typeface="Bookman Old Style"/>
            </a:endParaRPr>
          </a:p>
        </p:txBody>
      </p:sp>
      <p:pic>
        <p:nvPicPr>
          <p:cNvPr id="90" name="Google Shape;90;p18"/>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4294967295"/>
          </p:nvPr>
        </p:nvSpPr>
        <p:spPr>
          <a:xfrm>
            <a:off x="311700" y="647425"/>
            <a:ext cx="8520600" cy="4100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Bucketing is commonly used to optimize the performance of a join query by avoiding shuffles of tables participating in the join.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is beneficial to bucketing when pre-shuffled bucketed tables are used once within the query.</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we enable the buckets, it is critical that we specify the bucket number, for this, one needs to have an insight into the data.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Alternatively, we can perform a hit and try to get the best number of buckets.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Alternatively, we can start with the number that is the same as the number of the executor we have in our cluster and then adjust it till we get the best performance.</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96" name="Google Shape;96;p19"/>
          <p:cNvPicPr preferRelativeResize="0"/>
          <p:nvPr/>
        </p:nvPicPr>
        <p:blipFill>
          <a:blip r:embed="rId3">
            <a:alphaModFix/>
          </a:blip>
          <a:stretch>
            <a:fillRect/>
          </a:stretch>
        </p:blipFill>
        <p:spPr>
          <a:xfrm>
            <a:off x="8164500" y="218625"/>
            <a:ext cx="667800" cy="5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292929"/>
                </a:solidFill>
                <a:highlight>
                  <a:srgbClr val="FFFFFF"/>
                </a:highlight>
                <a:latin typeface="Bookman Old Style"/>
                <a:ea typeface="Bookman Old Style"/>
                <a:cs typeface="Bookman Old Style"/>
                <a:sym typeface="Bookman Old Style"/>
              </a:rPr>
              <a:t>Spark DAG stages analysis With Bucketing</a:t>
            </a:r>
            <a:endParaRPr sz="1500" b="1">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We are creating the two datasets from bucketed tables and then performing a join, groupBy, and distinct transformations.</a:t>
            </a:r>
            <a:endParaRPr sz="1500">
              <a:latin typeface="Bookman Old Style"/>
              <a:ea typeface="Bookman Old Style"/>
              <a:cs typeface="Bookman Old Style"/>
              <a:sym typeface="Bookman Old Style"/>
            </a:endParaRPr>
          </a:p>
        </p:txBody>
      </p:sp>
      <p:pic>
        <p:nvPicPr>
          <p:cNvPr id="102" name="Google Shape;102;p20"/>
          <p:cNvPicPr preferRelativeResize="0"/>
          <p:nvPr/>
        </p:nvPicPr>
        <p:blipFill>
          <a:blip r:embed="rId3">
            <a:alphaModFix/>
          </a:blip>
          <a:stretch>
            <a:fillRect/>
          </a:stretch>
        </p:blipFill>
        <p:spPr>
          <a:xfrm>
            <a:off x="1790727" y="1618025"/>
            <a:ext cx="5562541" cy="3321650"/>
          </a:xfrm>
          <a:prstGeom prst="rect">
            <a:avLst/>
          </a:prstGeom>
          <a:noFill/>
          <a:ln>
            <a:noFill/>
          </a:ln>
        </p:spPr>
      </p:pic>
      <p:pic>
        <p:nvPicPr>
          <p:cNvPr id="103" name="Google Shape;103;p20"/>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4294967295"/>
          </p:nvPr>
        </p:nvSpPr>
        <p:spPr>
          <a:xfrm>
            <a:off x="311700" y="371675"/>
            <a:ext cx="8520600" cy="437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45720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do the bucketing, we are creating tables with a bucket (number of bucket and bucket column name), and then performing join and other transformations.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From the above screenshot, we can see that each of the jobs has one stage. In this case, a shuffle happened when creating the bucketed table .i.e., only once.</a:t>
            </a:r>
            <a:endParaRPr sz="1500">
              <a:solidFill>
                <a:srgbClr val="000000"/>
              </a:solidFill>
              <a:latin typeface="Bookman Old Style"/>
              <a:ea typeface="Bookman Old Style"/>
              <a:cs typeface="Bookman Old Style"/>
              <a:sym typeface="Bookman Old Style"/>
            </a:endParaRPr>
          </a:p>
        </p:txBody>
      </p:sp>
      <p:pic>
        <p:nvPicPr>
          <p:cNvPr id="109" name="Google Shape;109;p21"/>
          <p:cNvPicPr preferRelativeResize="0"/>
          <p:nvPr/>
        </p:nvPicPr>
        <p:blipFill>
          <a:blip r:embed="rId3">
            <a:alphaModFix/>
          </a:blip>
          <a:stretch>
            <a:fillRect/>
          </a:stretch>
        </p:blipFill>
        <p:spPr>
          <a:xfrm>
            <a:off x="668150" y="593175"/>
            <a:ext cx="7807700" cy="1516925"/>
          </a:xfrm>
          <a:prstGeom prst="rect">
            <a:avLst/>
          </a:prstGeom>
          <a:noFill/>
          <a:ln>
            <a:noFill/>
          </a:ln>
        </p:spPr>
      </p:pic>
      <p:pic>
        <p:nvPicPr>
          <p:cNvPr id="110" name="Google Shape;110;p21"/>
          <p:cNvPicPr preferRelativeResize="0"/>
          <p:nvPr/>
        </p:nvPicPr>
        <p:blipFill>
          <a:blip r:embed="rId4">
            <a:alphaModFix/>
          </a:blip>
          <a:stretch>
            <a:fillRect/>
          </a:stretch>
        </p:blipFill>
        <p:spPr>
          <a:xfrm>
            <a:off x="8164500" y="218625"/>
            <a:ext cx="667800" cy="51827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1935</Words>
  <Application>Microsoft Office PowerPoint</Application>
  <PresentationFormat>On-screen Show (16:9)</PresentationFormat>
  <Paragraphs>116</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Georgia</vt:lpstr>
      <vt:lpstr>Bookman Old Style</vt:lpstr>
      <vt:lpstr>Source Code Pro</vt:lpstr>
      <vt:lpstr>Amatic SC</vt:lpstr>
      <vt:lpstr>Beach Day</vt:lpstr>
      <vt:lpstr>SPARK</vt:lpstr>
      <vt:lpstr>CONTENTS</vt:lpstr>
      <vt:lpstr>Bucketing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cp:lastModifiedBy>BHARATH KUMAR</cp:lastModifiedBy>
  <cp:revision>2</cp:revision>
  <dcterms:modified xsi:type="dcterms:W3CDTF">2021-08-17T06:55:57Z</dcterms:modified>
</cp:coreProperties>
</file>