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Nunito"/>
      <p:regular r:id="rId21"/>
      <p:bold r:id="rId22"/>
      <p:italic r:id="rId23"/>
      <p:boldItalic r:id="rId24"/>
    </p:embeddedFont>
    <p:embeddedFont>
      <p:font typeface="Maven Pro"/>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Nunito-bold.fntdata"/><Relationship Id="rId21" Type="http://schemas.openxmlformats.org/officeDocument/2006/relationships/font" Target="fonts/Nunito-regular.fntdata"/><Relationship Id="rId24" Type="http://schemas.openxmlformats.org/officeDocument/2006/relationships/font" Target="fonts/Nunito-boldItalic.fntdata"/><Relationship Id="rId23" Type="http://schemas.openxmlformats.org/officeDocument/2006/relationships/font" Target="fonts/Nuni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avenPro-bold.fntdata"/><Relationship Id="rId25" Type="http://schemas.openxmlformats.org/officeDocument/2006/relationships/font" Target="fonts/MavenPr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 I am [name] and this is our project for project 1. For project 1, we created a scala program that interfaces with hive to return queries from the database. This program is able to return answers to certain queries about films to help the user find certain films to watch or inform them about films that may match their specifications based on certain genres, ratings, and year the films were made.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23e0efab32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23e0efab32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you can see, many of these films are fairly popular so they have many votes such as Forrest Gump, Star Wars, and even Shrek. Again this is just the number of votes and is not based on the average rating of any of these films.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23e0efab32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123e0efab32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Similar to how we had to do in query 2, we had to join the 2 tables together again to get the titles and number of votes at the same time. Then we just ordered them by number of votes to get the result.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2418ef0d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2418ef0d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final query we decided to use was how to get the top 10 rated movies in a given year. Our data set had movies from as early as 1902 and as late as 2018, so we decided to use 1996 as the year for our query. In this query, we already separated the movie year from the titles using regular expressions, so it was easy to be able to separate the movies in a given year from the rest. Then we just had to get the average rating from the ratings table and sort them to find the top 10.</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2418ef0dc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2418ef0dc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Many of the films near the top have a similar rating so some of these may have a small number of votes, but based on their average ratings, this is the order they appeared in with this query.</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2418ef0dc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2418ef0dc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separating the year from the movie title, this was a very easy query to do. With the years separate, all we had to do was find the average rating using the where statement to get the result.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241160eab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241160ea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Finally, if we had a little more time for this project, there </a:t>
            </a:r>
            <a:r>
              <a:rPr lang="en"/>
              <a:t>would</a:t>
            </a:r>
            <a:r>
              <a:rPr lang="en"/>
              <a:t> be a few more things we could add to make the project better. First, we could have done more in depth or more interesting queries if we wanted to. Another thing we could do given more time would be to make the program a little more easy to use or </a:t>
            </a:r>
            <a:r>
              <a:rPr lang="en"/>
              <a:t>accessible</a:t>
            </a:r>
            <a:r>
              <a:rPr lang="en"/>
              <a:t> if we were able to change it from a CLI interface to an actual GUI for this project.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23e0efab32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23e0efab32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used the ml-latest-small dataset, which is a scaled-down version of the larger movielens dataset. We used 2 tables from the dataset, the movies table and the ratings table. In the movies table, we normalized the data using regular </a:t>
            </a:r>
            <a:r>
              <a:rPr lang="en"/>
              <a:t>expressions</a:t>
            </a:r>
            <a:r>
              <a:rPr lang="en"/>
              <a:t> to remove the movie’s </a:t>
            </a:r>
            <a:r>
              <a:rPr lang="en"/>
              <a:t>release</a:t>
            </a:r>
            <a:r>
              <a:rPr lang="en"/>
              <a:t> year out of the movie title string and into its own column. This makes the titles more readable and the year data easier to work with. The handful of titles that did not have a year were given a NULL value for that field.</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23e0efab32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23e0efab32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the first query, we decided to show the top 25 movies each with at least 50 votes from users. We selected the movies table to get the id and title of the movies. We then joined with the ratings table which also had an id field for the movies, and used it to find the ratings. We then counted all of the votes and took an average of the ratings. Then we print out the result in order of rating for films that had at least 50 votes.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23e0efab32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23e0efab32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table, you can see the average ratings as well as the number of votes each film </a:t>
            </a:r>
            <a:r>
              <a:rPr lang="en"/>
              <a:t>received</a:t>
            </a:r>
            <a:r>
              <a:rPr lang="en"/>
              <a:t>. In this dataset, none of the films had the exact same average rating, but if they did, they would be sorted in order of the most votes for that rating first.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23e0efab32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23e0efab32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Throughout our dataset, there are many times when there are films that have very high or low ratings because they have a very low number of votes. This can be misleading as it does not accurately represent how the movie was </a:t>
            </a:r>
            <a:r>
              <a:rPr lang="en"/>
              <a:t>perceived</a:t>
            </a:r>
            <a:r>
              <a:rPr lang="en"/>
              <a:t> by a larger audience. As a result, we wanted to make sure we only looked at movies with a decent set of votes to get a more accurate average rating of these films.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23e0efab32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23e0efab32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second query, we wanted to look into how to search a specific genre or multiple genres of a movie. The genres are listed in a string separated by a vertical bar, so we used the wildcard % to be able to find the given genre in that string. We then took all the movies with the given genres and compared it to the ratings table to find their average ratings.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23e0efab32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23e0efab32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table didn’t separate the results bases on number of votes so there are quite a few films with less than 5 votes, but all the listed films here have both of the genres we searched for and are listed in the order of their average rating.</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23e0efab32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23e0efab32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the genres and the ratings listed in 2 different tables, we had to join the tables to be able to have access to both. This dataset also had the genres listed in a string separated by vertical bars, so we had to use SQL wildcards statements to be able to search the string for the given genre.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23e0efab32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23e0efab32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our third query, we decided to look for films that had the highest number of ratings by users. This one was a little easier as we didn’t care about the rating </a:t>
            </a:r>
            <a:r>
              <a:rPr lang="en"/>
              <a:t>itself</a:t>
            </a:r>
            <a:r>
              <a:rPr lang="en"/>
              <a:t> but just the number of them which we could get using the count function. We again used the movieid to match the tables so we could print out the title of the movie.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55600" lvl="0" marL="457200">
              <a:spcBef>
                <a:spcPts val="0"/>
              </a:spcBef>
              <a:spcAft>
                <a:spcPts val="0"/>
              </a:spcAft>
              <a:buSzPts val="2000"/>
              <a:buChar char="●"/>
              <a:defRPr b="1" sz="2000"/>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Project 1</a:t>
            </a:r>
            <a:endParaRPr/>
          </a:p>
          <a:p>
            <a:pPr indent="0" lvl="0" marL="0" rtl="0" algn="l">
              <a:spcBef>
                <a:spcPts val="0"/>
              </a:spcBef>
              <a:spcAft>
                <a:spcPts val="0"/>
              </a:spcAft>
              <a:buNone/>
            </a:pPr>
            <a:r>
              <a:rPr lang="en"/>
              <a:t>Scala-Hive Interface</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Alex Smith</a:t>
            </a:r>
            <a:endParaRPr/>
          </a:p>
          <a:p>
            <a:pPr indent="0" lvl="0" marL="0" rtl="0" algn="l">
              <a:spcBef>
                <a:spcPts val="0"/>
              </a:spcBef>
              <a:spcAft>
                <a:spcPts val="0"/>
              </a:spcAft>
              <a:buNone/>
            </a:pPr>
            <a:r>
              <a:rPr lang="en"/>
              <a:t>Daniel Hoelzel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Query 3 results:</a:t>
            </a:r>
            <a:endParaRPr/>
          </a:p>
        </p:txBody>
      </p:sp>
      <p:sp>
        <p:nvSpPr>
          <p:cNvPr id="334" name="Google Shape;334;p2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35" name="Google Shape;335;p22"/>
          <p:cNvPicPr preferRelativeResize="0"/>
          <p:nvPr/>
        </p:nvPicPr>
        <p:blipFill>
          <a:blip r:embed="rId3">
            <a:alphaModFix/>
          </a:blip>
          <a:stretch>
            <a:fillRect/>
          </a:stretch>
        </p:blipFill>
        <p:spPr>
          <a:xfrm>
            <a:off x="1303788" y="1614213"/>
            <a:ext cx="4664869" cy="329326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Query</a:t>
            </a:r>
            <a:r>
              <a:rPr lang="en"/>
              <a:t> 3 </a:t>
            </a:r>
            <a:r>
              <a:rPr lang="en"/>
              <a:t>explanation</a:t>
            </a:r>
            <a:endParaRPr/>
          </a:p>
        </p:txBody>
      </p:sp>
      <p:sp>
        <p:nvSpPr>
          <p:cNvPr id="341" name="Google Shape;341;p2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Same as with query 2 we had to join the 2 tables to get the number of votes and the titles together.</a:t>
            </a:r>
            <a:endParaRPr/>
          </a:p>
          <a:p>
            <a:pPr indent="0" lvl="0" marL="0" rtl="0" algn="l">
              <a:spcBef>
                <a:spcPts val="1200"/>
              </a:spcBef>
              <a:spcAft>
                <a:spcPts val="1200"/>
              </a:spcAft>
              <a:buNone/>
            </a:pPr>
            <a:r>
              <a:rPr lang="en"/>
              <a:t>We then just had to order by number of votes to get them in the correct order.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4"/>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Query 4: What are the top 10 movies in a given year?</a:t>
            </a:r>
            <a:endParaRPr/>
          </a:p>
        </p:txBody>
      </p:sp>
      <p:sp>
        <p:nvSpPr>
          <p:cNvPr id="347" name="Google Shape;347;p2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SELECT</a:t>
            </a:r>
            <a:r>
              <a:rPr lang="en"/>
              <a:t> movies.movieid, movies.title, movies.year, AVG(ratings.rating) AS avg_ratings FROM movies</a:t>
            </a:r>
            <a:endParaRPr/>
          </a:p>
          <a:p>
            <a:pPr indent="0" lvl="0" marL="0" rtl="0" algn="l">
              <a:spcBef>
                <a:spcPts val="1200"/>
              </a:spcBef>
              <a:spcAft>
                <a:spcPts val="0"/>
              </a:spcAft>
              <a:buNone/>
            </a:pPr>
            <a:r>
              <a:rPr lang="en"/>
              <a:t>JOIN ratings ON movies.movieid = ratings.movieid</a:t>
            </a:r>
            <a:endParaRPr/>
          </a:p>
          <a:p>
            <a:pPr indent="0" lvl="0" marL="0" rtl="0" algn="l">
              <a:spcBef>
                <a:spcPts val="1200"/>
              </a:spcBef>
              <a:spcAft>
                <a:spcPts val="0"/>
              </a:spcAft>
              <a:buNone/>
            </a:pPr>
            <a:r>
              <a:rPr lang="en"/>
              <a:t>WHERE movies.year = 1996</a:t>
            </a:r>
            <a:endParaRPr/>
          </a:p>
          <a:p>
            <a:pPr indent="0" lvl="0" marL="0" rtl="0" algn="l">
              <a:spcBef>
                <a:spcPts val="1200"/>
              </a:spcBef>
              <a:spcAft>
                <a:spcPts val="0"/>
              </a:spcAft>
              <a:buNone/>
            </a:pPr>
            <a:r>
              <a:rPr lang="en"/>
              <a:t>GROUP BY movies.movieid</a:t>
            </a:r>
            <a:endParaRPr/>
          </a:p>
          <a:p>
            <a:pPr indent="0" lvl="0" marL="0" rtl="0" algn="l">
              <a:spcBef>
                <a:spcPts val="1200"/>
              </a:spcBef>
              <a:spcAft>
                <a:spcPts val="1200"/>
              </a:spcAft>
              <a:buNone/>
            </a:pPr>
            <a:r>
              <a:rPr lang="en"/>
              <a:t>ORDER BY avg_ratings DESC LIMIT 10;</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Query 4 results:</a:t>
            </a:r>
            <a:endParaRPr/>
          </a:p>
        </p:txBody>
      </p:sp>
      <p:sp>
        <p:nvSpPr>
          <p:cNvPr id="353" name="Google Shape;353;p2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54" name="Google Shape;354;p25"/>
          <p:cNvPicPr preferRelativeResize="0"/>
          <p:nvPr/>
        </p:nvPicPr>
        <p:blipFill>
          <a:blip r:embed="rId3">
            <a:alphaModFix/>
          </a:blip>
          <a:stretch>
            <a:fillRect/>
          </a:stretch>
        </p:blipFill>
        <p:spPr>
          <a:xfrm>
            <a:off x="1303800" y="1664512"/>
            <a:ext cx="6858002" cy="18144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Query 4 </a:t>
            </a:r>
            <a:r>
              <a:rPr lang="en"/>
              <a:t>explanation</a:t>
            </a:r>
            <a:r>
              <a:rPr lang="en"/>
              <a:t>:</a:t>
            </a:r>
            <a:endParaRPr/>
          </a:p>
        </p:txBody>
      </p:sp>
      <p:sp>
        <p:nvSpPr>
          <p:cNvPr id="360" name="Google Shape;360;p2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After separating the year on the movies into its own column, it was easy enough to narrow down each search into a given year.</a:t>
            </a:r>
            <a:endParaRPr/>
          </a:p>
          <a:p>
            <a:pPr indent="0" lvl="0" marL="0" rtl="0" algn="l">
              <a:spcBef>
                <a:spcPts val="1200"/>
              </a:spcBef>
              <a:spcAft>
                <a:spcPts val="1200"/>
              </a:spcAft>
              <a:buNone/>
            </a:pPr>
            <a:r>
              <a:rPr lang="en"/>
              <a:t>We could then take the average rating of each movie in a given year to give a list of the top 10 movies of that year.</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Additional Ideas/Improvements</a:t>
            </a:r>
            <a:endParaRPr/>
          </a:p>
        </p:txBody>
      </p:sp>
      <p:sp>
        <p:nvSpPr>
          <p:cNvPr id="366" name="Google Shape;366;p2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Additional query options that are a little more in </a:t>
            </a:r>
            <a:r>
              <a:rPr lang="en"/>
              <a:t>depth</a:t>
            </a:r>
            <a:r>
              <a:rPr lang="en"/>
              <a:t> or have more interesting queries.</a:t>
            </a:r>
            <a:endParaRPr/>
          </a:p>
          <a:p>
            <a:pPr indent="0" lvl="0" marL="0" rtl="0" algn="l">
              <a:spcBef>
                <a:spcPts val="1200"/>
              </a:spcBef>
              <a:spcAft>
                <a:spcPts val="1200"/>
              </a:spcAft>
              <a:buNone/>
            </a:pPr>
            <a:r>
              <a:rPr lang="en"/>
              <a:t>Improve from simple CLI to actual program with a GUI to make it more </a:t>
            </a:r>
            <a:r>
              <a:rPr lang="en"/>
              <a:t>accessible.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used:</a:t>
            </a:r>
            <a:endParaRPr/>
          </a:p>
          <a:p>
            <a:pPr indent="0" lvl="0" marL="0" rtl="0" algn="l">
              <a:spcBef>
                <a:spcPts val="0"/>
              </a:spcBef>
              <a:spcAft>
                <a:spcPts val="0"/>
              </a:spcAft>
              <a:buNone/>
            </a:pPr>
            <a:r>
              <a:rPr lang="en"/>
              <a:t>ml-latest-small</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2000"/>
              <a:t>We </a:t>
            </a:r>
            <a:r>
              <a:rPr b="1" lang="en" sz="2000"/>
              <a:t>performed</a:t>
            </a:r>
            <a:r>
              <a:rPr b="1" lang="en" sz="2000"/>
              <a:t> data normalization using regular expressions to transform the data into a more usable format.</a:t>
            </a:r>
            <a:endParaRPr b="1" sz="2000"/>
          </a:p>
          <a:p>
            <a:pPr indent="0" lvl="0" marL="0" rtl="0" algn="l">
              <a:spcBef>
                <a:spcPts val="1200"/>
              </a:spcBef>
              <a:spcAft>
                <a:spcPts val="1200"/>
              </a:spcAft>
              <a:buNone/>
            </a:pPr>
            <a:r>
              <a:rPr b="1" lang="en" sz="2000"/>
              <a:t>We extracted the release year from the movie titles and stored the release year data in its own column. A NULL value was placed in that column for movie titles that did not include a release year.</a:t>
            </a:r>
            <a:endParaRPr b="1"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Query 1: Show the top 25 </a:t>
            </a:r>
            <a:r>
              <a:rPr lang="en"/>
              <a:t>r</a:t>
            </a:r>
            <a:r>
              <a:rPr lang="en"/>
              <a:t>ated </a:t>
            </a:r>
            <a:r>
              <a:rPr lang="en"/>
              <a:t>m</a:t>
            </a:r>
            <a:r>
              <a:rPr lang="en"/>
              <a:t>ovies with at least 50 votes</a:t>
            </a:r>
            <a:endParaRPr/>
          </a:p>
        </p:txBody>
      </p:sp>
      <p:sp>
        <p:nvSpPr>
          <p:cNvPr id="290" name="Google Shape;290;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
              <a:t>SELECT</a:t>
            </a:r>
            <a:r>
              <a:rPr lang="en"/>
              <a:t> results.* FROM (SELECT movies.movieid, movies.title, COUNT(ratings.rating) AS votes, AVG(ratings.rating) AS avgratings</a:t>
            </a:r>
            <a:endParaRPr/>
          </a:p>
          <a:p>
            <a:pPr indent="0" lvl="0" marL="0" rtl="0" algn="l">
              <a:spcBef>
                <a:spcPts val="1200"/>
              </a:spcBef>
              <a:spcAft>
                <a:spcPts val="0"/>
              </a:spcAft>
              <a:buNone/>
            </a:pPr>
            <a:r>
              <a:rPr lang="en"/>
              <a:t>FROM movies JOIN ratings ON movies.movieid = ratings.movieid</a:t>
            </a:r>
            <a:endParaRPr/>
          </a:p>
          <a:p>
            <a:pPr indent="0" lvl="0" marL="0" rtl="0" algn="l">
              <a:spcBef>
                <a:spcPts val="1200"/>
              </a:spcBef>
              <a:spcAft>
                <a:spcPts val="0"/>
              </a:spcAft>
              <a:buNone/>
            </a:pPr>
            <a:r>
              <a:rPr lang="en"/>
              <a:t>GROUP BY movies.movieid, movies.title) results</a:t>
            </a:r>
            <a:endParaRPr/>
          </a:p>
          <a:p>
            <a:pPr indent="0" lvl="0" marL="0" rtl="0" algn="l">
              <a:spcBef>
                <a:spcPts val="1200"/>
              </a:spcBef>
              <a:spcAft>
                <a:spcPts val="0"/>
              </a:spcAft>
              <a:buNone/>
            </a:pPr>
            <a:r>
              <a:rPr lang="en"/>
              <a:t>WHERE results.votes &gt; 49</a:t>
            </a:r>
            <a:endParaRPr/>
          </a:p>
          <a:p>
            <a:pPr indent="0" lvl="0" marL="0" rtl="0" algn="l">
              <a:spcBef>
                <a:spcPts val="1200"/>
              </a:spcBef>
              <a:spcAft>
                <a:spcPts val="1200"/>
              </a:spcAft>
              <a:buNone/>
            </a:pPr>
            <a:r>
              <a:rPr lang="en"/>
              <a:t>ORDER BY avgratings DESC LIMIT 25;</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Query 1 results:</a:t>
            </a:r>
            <a:endParaRPr/>
          </a:p>
        </p:txBody>
      </p:sp>
      <p:sp>
        <p:nvSpPr>
          <p:cNvPr id="296" name="Google Shape;296;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97" name="Google Shape;297;p16"/>
          <p:cNvPicPr preferRelativeResize="0"/>
          <p:nvPr/>
        </p:nvPicPr>
        <p:blipFill>
          <a:blip r:embed="rId3">
            <a:alphaModFix/>
          </a:blip>
          <a:stretch>
            <a:fillRect/>
          </a:stretch>
        </p:blipFill>
        <p:spPr>
          <a:xfrm>
            <a:off x="1303800" y="1610638"/>
            <a:ext cx="6415088" cy="330041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Query 1 e</a:t>
            </a:r>
            <a:r>
              <a:rPr lang="en"/>
              <a:t>xplanation</a:t>
            </a:r>
            <a:r>
              <a:rPr lang="en"/>
              <a:t>:</a:t>
            </a:r>
            <a:endParaRPr/>
          </a:p>
        </p:txBody>
      </p:sp>
      <p:sp>
        <p:nvSpPr>
          <p:cNvPr id="303" name="Google Shape;303;p17"/>
          <p:cNvSpPr txBox="1"/>
          <p:nvPr>
            <p:ph idx="1" type="body"/>
          </p:nvPr>
        </p:nvSpPr>
        <p:spPr>
          <a:xfrm>
            <a:off x="1303800" y="1597875"/>
            <a:ext cx="7030500" cy="293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50"/>
              <a:t>Throughout the dataset there are numerous instances of movies with a very high or low average rating, but a very low number of votes. With a low enough vote count, a movie’s listed rating could be misleading and vary wildly from the public</a:t>
            </a:r>
            <a:r>
              <a:rPr lang="en" sz="1850"/>
              <a:t>’s overall perception of the film.</a:t>
            </a:r>
            <a:endParaRPr sz="1850"/>
          </a:p>
          <a:p>
            <a:pPr indent="0" lvl="0" marL="0" rtl="0" algn="l">
              <a:spcBef>
                <a:spcPts val="1200"/>
              </a:spcBef>
              <a:spcAft>
                <a:spcPts val="1200"/>
              </a:spcAft>
              <a:buNone/>
            </a:pPr>
            <a:r>
              <a:rPr lang="en" sz="1850"/>
              <a:t>By limiting our query to only movies with at least 50 ratings we can be much more confident that the ratings we’re seeing are representative of public opinion.</a:t>
            </a:r>
            <a:endParaRPr b="1" sz="185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SELECT</a:t>
            </a:r>
            <a:r>
              <a:rPr lang="en"/>
              <a:t> movies.movieid, movies.title, count (ratings.rating) AS votes, AVG(ratings.rating) AS avgratings FROM movies</a:t>
            </a:r>
            <a:endParaRPr/>
          </a:p>
          <a:p>
            <a:pPr indent="0" lvl="0" marL="0" rtl="0" algn="l">
              <a:spcBef>
                <a:spcPts val="1200"/>
              </a:spcBef>
              <a:spcAft>
                <a:spcPts val="0"/>
              </a:spcAft>
              <a:buNone/>
            </a:pPr>
            <a:r>
              <a:rPr lang="en"/>
              <a:t>JOIN ratings ON movies.movieid = ratings.movieid</a:t>
            </a:r>
            <a:endParaRPr/>
          </a:p>
          <a:p>
            <a:pPr indent="0" lvl="0" marL="0" rtl="0" algn="l">
              <a:spcBef>
                <a:spcPts val="1200"/>
              </a:spcBef>
              <a:spcAft>
                <a:spcPts val="0"/>
              </a:spcAft>
              <a:buNone/>
            </a:pPr>
            <a:r>
              <a:rPr lang="en"/>
              <a:t>WHERE movies.genre LIKE '%Action%' AND movies.genre LIKE '%Comedy%'</a:t>
            </a:r>
            <a:endParaRPr/>
          </a:p>
          <a:p>
            <a:pPr indent="0" lvl="0" marL="0" rtl="0" algn="l">
              <a:spcBef>
                <a:spcPts val="1200"/>
              </a:spcBef>
              <a:spcAft>
                <a:spcPts val="1200"/>
              </a:spcAft>
              <a:buNone/>
            </a:pPr>
            <a:r>
              <a:rPr lang="en"/>
              <a:t>GROUP BY movies.movieid, movies.title ORDER BY avgratings DESC, votes DESC LIMIT 25;</a:t>
            </a:r>
            <a:endParaRPr/>
          </a:p>
        </p:txBody>
      </p:sp>
      <p:sp>
        <p:nvSpPr>
          <p:cNvPr id="309" name="Google Shape;309;p18"/>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Query 2: What are the top rated movies listed as both action and comedy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Query 2 results:</a:t>
            </a:r>
            <a:endParaRPr/>
          </a:p>
        </p:txBody>
      </p:sp>
      <p:sp>
        <p:nvSpPr>
          <p:cNvPr id="315" name="Google Shape;315;p1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16" name="Google Shape;316;p19"/>
          <p:cNvPicPr preferRelativeResize="0"/>
          <p:nvPr/>
        </p:nvPicPr>
        <p:blipFill>
          <a:blip r:embed="rId3">
            <a:alphaModFix/>
          </a:blip>
          <a:stretch>
            <a:fillRect/>
          </a:stretch>
        </p:blipFill>
        <p:spPr>
          <a:xfrm>
            <a:off x="1303800" y="1607063"/>
            <a:ext cx="5857875" cy="330755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Query 2 explanation:</a:t>
            </a:r>
            <a:endParaRPr/>
          </a:p>
        </p:txBody>
      </p:sp>
      <p:sp>
        <p:nvSpPr>
          <p:cNvPr id="322" name="Google Shape;322;p20"/>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50"/>
              <a:t>With the ratings and movie titles in 2 different tables, we had to join the 2 tables to be able to get an accurate way to translate the best movies to their titles.</a:t>
            </a:r>
            <a:endParaRPr sz="1850"/>
          </a:p>
          <a:p>
            <a:pPr indent="0" lvl="0" marL="0" rtl="0" algn="l">
              <a:spcBef>
                <a:spcPts val="1200"/>
              </a:spcBef>
              <a:spcAft>
                <a:spcPts val="0"/>
              </a:spcAft>
              <a:buNone/>
            </a:pPr>
            <a:r>
              <a:rPr lang="en" sz="1850"/>
              <a:t>In addition to this, in our dataset, the movie genres were listed in a string such as Adventure|Animation|Children|Comedy|Fantasy so we had to find a way to search through the tags and match the 2 we were looking for. We were able to do this using the wildcard characters such as: </a:t>
            </a:r>
            <a:r>
              <a:rPr lang="en" sz="1850"/>
              <a:t>'%Action%'.</a:t>
            </a:r>
            <a:endParaRPr sz="1850"/>
          </a:p>
          <a:p>
            <a:pPr indent="0" lvl="0" marL="0" rtl="0" algn="l">
              <a:spcBef>
                <a:spcPts val="1200"/>
              </a:spcBef>
              <a:spcAft>
                <a:spcPts val="1200"/>
              </a:spcAft>
              <a:buNone/>
            </a:pPr>
            <a:r>
              <a:t/>
            </a:r>
            <a:endParaRPr sz="185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1"/>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Query 3: Show the top 25 movies with the highest number of ratings</a:t>
            </a:r>
            <a:endParaRPr/>
          </a:p>
        </p:txBody>
      </p:sp>
      <p:sp>
        <p:nvSpPr>
          <p:cNvPr id="328" name="Google Shape;328;p2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SELECT</a:t>
            </a:r>
            <a:r>
              <a:rPr lang="en"/>
              <a:t> movies.movieid, movies.title, COUNT(ratings.rating) AS votes</a:t>
            </a:r>
            <a:endParaRPr/>
          </a:p>
          <a:p>
            <a:pPr indent="0" lvl="0" marL="0" rtl="0" algn="l">
              <a:spcBef>
                <a:spcPts val="1200"/>
              </a:spcBef>
              <a:spcAft>
                <a:spcPts val="0"/>
              </a:spcAft>
              <a:buNone/>
            </a:pPr>
            <a:r>
              <a:rPr lang="en"/>
              <a:t>FROM movies JOIN ratings ON movies.movieid = ratings.movieid</a:t>
            </a:r>
            <a:endParaRPr/>
          </a:p>
          <a:p>
            <a:pPr indent="0" lvl="0" marL="0" rtl="0" algn="l">
              <a:spcBef>
                <a:spcPts val="1200"/>
              </a:spcBef>
              <a:spcAft>
                <a:spcPts val="1200"/>
              </a:spcAft>
              <a:buNone/>
            </a:pPr>
            <a:r>
              <a:rPr lang="en"/>
              <a:t>GROUP BY movies.movieid, movies.title ORDER BY votes DESC LIMIT 25;</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