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 id="2147483954" r:id="rId2"/>
  </p:sldMasterIdLst>
  <p:notesMasterIdLst>
    <p:notesMasterId r:id="rId10"/>
  </p:notesMasterIdLst>
  <p:handoutMasterIdLst>
    <p:handoutMasterId r:id="rId11"/>
  </p:handoutMasterIdLst>
  <p:sldIdLst>
    <p:sldId id="262" r:id="rId3"/>
    <p:sldId id="258" r:id="rId4"/>
    <p:sldId id="256" r:id="rId5"/>
    <p:sldId id="259" r:id="rId6"/>
    <p:sldId id="263" r:id="rId7"/>
    <p:sldId id="260"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47080" autoAdjust="0"/>
  </p:normalViewPr>
  <p:slideViewPr>
    <p:cSldViewPr snapToGrid="0" snapToObjects="1">
      <p:cViewPr varScale="1">
        <p:scale>
          <a:sx n="25" d="100"/>
          <a:sy n="25" d="100"/>
        </p:scale>
        <p:origin x="1685" y="29"/>
      </p:cViewPr>
      <p:guideLst/>
    </p:cSldViewPr>
  </p:slideViewPr>
  <p:notesTextViewPr>
    <p:cViewPr>
      <p:scale>
        <a:sx n="1" d="1"/>
        <a:sy n="1" d="1"/>
      </p:scale>
      <p:origin x="0" y="0"/>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ECF27A-AE9E-B941-B42A-271F3FA789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C566DB-AD23-DF48-8E5E-D3F9D6EA5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4F9B1-296D-474D-BEE5-76BE9C215827}" type="datetimeFigureOut">
              <a:rPr lang="en-US" smtClean="0"/>
              <a:t>4/13/2022</a:t>
            </a:fld>
            <a:endParaRPr lang="en-US"/>
          </a:p>
        </p:txBody>
      </p:sp>
      <p:sp>
        <p:nvSpPr>
          <p:cNvPr id="4" name="Footer Placeholder 3">
            <a:extLst>
              <a:ext uri="{FF2B5EF4-FFF2-40B4-BE49-F238E27FC236}">
                <a16:creationId xmlns:a16="http://schemas.microsoft.com/office/drawing/2014/main" id="{608F551D-931C-3745-A4DC-B411CA557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62263-7945-B846-B201-EC6C1AF72A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32B4D-A39A-684C-A994-C0610914F270}" type="slidenum">
              <a:rPr lang="en-US" smtClean="0"/>
              <a:t>‹#›</a:t>
            </a:fld>
            <a:endParaRPr lang="en-US"/>
          </a:p>
        </p:txBody>
      </p:sp>
    </p:spTree>
    <p:extLst>
      <p:ext uri="{BB962C8B-B14F-4D97-AF65-F5344CB8AC3E}">
        <p14:creationId xmlns:p14="http://schemas.microsoft.com/office/powerpoint/2010/main" val="65272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706DC-82D3-49A8-8408-412098E509A9}"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7D94A-C7EA-424B-B706-BEF1AA70407F}" type="slidenum">
              <a:rPr lang="en-US" smtClean="0"/>
              <a:t>‹#›</a:t>
            </a:fld>
            <a:endParaRPr lang="en-US"/>
          </a:p>
        </p:txBody>
      </p:sp>
    </p:spTree>
    <p:extLst>
      <p:ext uri="{BB962C8B-B14F-4D97-AF65-F5344CB8AC3E}">
        <p14:creationId xmlns:p14="http://schemas.microsoft.com/office/powerpoint/2010/main" val="370461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Welcome to our P1 presentation. My name is Jessica Hori and joining me today are my colleagues Jason McClintock and Shawn Sampson as we give you a short introduction to Hive. </a:t>
            </a:r>
          </a:p>
        </p:txBody>
      </p:sp>
      <p:sp>
        <p:nvSpPr>
          <p:cNvPr id="4" name="Slide Number Placeholder 3"/>
          <p:cNvSpPr>
            <a:spLocks noGrp="1"/>
          </p:cNvSpPr>
          <p:nvPr>
            <p:ph type="sldNum" sz="quarter" idx="5"/>
          </p:nvPr>
        </p:nvSpPr>
        <p:spPr/>
        <p:txBody>
          <a:bodyPr/>
          <a:lstStyle/>
          <a:p>
            <a:fld id="{3797D94A-C7EA-424B-B706-BEF1AA70407F}" type="slidenum">
              <a:rPr lang="en-US" smtClean="0"/>
              <a:t>1</a:t>
            </a:fld>
            <a:endParaRPr lang="en-US"/>
          </a:p>
        </p:txBody>
      </p:sp>
    </p:spTree>
    <p:extLst>
      <p:ext uri="{BB962C8B-B14F-4D97-AF65-F5344CB8AC3E}">
        <p14:creationId xmlns:p14="http://schemas.microsoft.com/office/powerpoint/2010/main" val="386349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p>
          <a:p>
            <a:r>
              <a:rPr lang="en-US" dirty="0"/>
              <a:t>SQL-like interface and syntax to query data from many types of databases and file systems that are integrated with Hadoop. </a:t>
            </a:r>
          </a:p>
          <a:p>
            <a:r>
              <a:rPr lang="en-US" dirty="0"/>
              <a:t>Why:</a:t>
            </a:r>
          </a:p>
          <a:p>
            <a:r>
              <a:rPr lang="en-US" dirty="0"/>
              <a:t>Potential use cases: data mining, document indexing, predictive modeling, business intelligence</a:t>
            </a:r>
          </a:p>
        </p:txBody>
      </p:sp>
      <p:sp>
        <p:nvSpPr>
          <p:cNvPr id="4" name="Slide Number Placeholder 3"/>
          <p:cNvSpPr>
            <a:spLocks noGrp="1"/>
          </p:cNvSpPr>
          <p:nvPr>
            <p:ph type="sldNum" sz="quarter" idx="5"/>
          </p:nvPr>
        </p:nvSpPr>
        <p:spPr/>
        <p:txBody>
          <a:bodyPr/>
          <a:lstStyle/>
          <a:p>
            <a:fld id="{3797D94A-C7EA-424B-B706-BEF1AA70407F}" type="slidenum">
              <a:rPr lang="en-US" smtClean="0"/>
              <a:t>2</a:t>
            </a:fld>
            <a:endParaRPr lang="en-US"/>
          </a:p>
        </p:txBody>
      </p:sp>
    </p:spTree>
    <p:extLst>
      <p:ext uri="{BB962C8B-B14F-4D97-AF65-F5344CB8AC3E}">
        <p14:creationId xmlns:p14="http://schemas.microsoft.com/office/powerpoint/2010/main" val="857179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a data set from Movielens.org. We are using a 100k sample but they also have datasets up to 25 million records, which would need multiple computers to run. </a:t>
            </a:r>
          </a:p>
          <a:p>
            <a:r>
              <a:rPr lang="en-US" dirty="0"/>
              <a:t>The records were collected between 1997 - 1998  and includes records before and up until that time period. We will look at the data and answer these 3 questions: List questions…. </a:t>
            </a:r>
          </a:p>
          <a:p>
            <a:r>
              <a:rPr lang="en-US" dirty="0"/>
              <a:t>I have included pictures here as a preview to what we might find in the answer. </a:t>
            </a:r>
          </a:p>
          <a:p>
            <a:endParaRPr lang="en-US" dirty="0"/>
          </a:p>
        </p:txBody>
      </p:sp>
      <p:sp>
        <p:nvSpPr>
          <p:cNvPr id="4" name="Slide Number Placeholder 3"/>
          <p:cNvSpPr>
            <a:spLocks noGrp="1"/>
          </p:cNvSpPr>
          <p:nvPr>
            <p:ph type="sldNum" sz="quarter" idx="5"/>
          </p:nvPr>
        </p:nvSpPr>
        <p:spPr/>
        <p:txBody>
          <a:bodyPr/>
          <a:lstStyle/>
          <a:p>
            <a:fld id="{3797D94A-C7EA-424B-B706-BEF1AA70407F}" type="slidenum">
              <a:rPr lang="en-US" smtClean="0"/>
              <a:t>3</a:t>
            </a:fld>
            <a:endParaRPr lang="en-US"/>
          </a:p>
        </p:txBody>
      </p:sp>
    </p:spTree>
    <p:extLst>
      <p:ext uri="{BB962C8B-B14F-4D97-AF65-F5344CB8AC3E}">
        <p14:creationId xmlns:p14="http://schemas.microsoft.com/office/powerpoint/2010/main" val="327945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nested queries on this guy, in order to get the highest ratings for the year 1993. We came up with several users who had 5s as average ratings. </a:t>
            </a:r>
          </a:p>
          <a:p>
            <a:r>
              <a:rPr lang="en-US" dirty="0"/>
              <a:t>So, I wanted to see who these users are and I chose 2 random numbers in the list. 55 and lucky 777.  It turns out, these are coincidentally 2 programmers in MA. </a:t>
            </a:r>
          </a:p>
          <a:p>
            <a:endParaRPr lang="en-US" dirty="0"/>
          </a:p>
          <a:p>
            <a:r>
              <a:rPr lang="en-US" b="1" dirty="0"/>
              <a:t>Why are we looking at this data?   …. SLIDE</a:t>
            </a:r>
          </a:p>
          <a:p>
            <a:endParaRPr lang="en-US" dirty="0"/>
          </a:p>
          <a:p>
            <a:r>
              <a:rPr lang="en-US" b="1" dirty="0"/>
              <a:t>Expansion:</a:t>
            </a:r>
          </a:p>
          <a:p>
            <a:r>
              <a:rPr lang="en-US" dirty="0"/>
              <a:t>Going deeper, we could check the genres and see which type are their favorites or if they have a wide range of favorites across many genres</a:t>
            </a:r>
          </a:p>
          <a:p>
            <a:endParaRPr lang="en-US" dirty="0"/>
          </a:p>
          <a:p>
            <a:r>
              <a:rPr lang="en-US" b="1" dirty="0"/>
              <a:t>What can it be used for?  … SLIDE</a:t>
            </a:r>
          </a:p>
          <a:p>
            <a:endParaRPr lang="en-US" dirty="0"/>
          </a:p>
          <a:p>
            <a:r>
              <a:rPr lang="en-US" b="1" dirty="0"/>
              <a:t>Expansion:</a:t>
            </a:r>
          </a:p>
          <a:p>
            <a:r>
              <a:rPr lang="en-US" dirty="0"/>
              <a:t>Ratings take into consideration storyline, visuals, acting abilities. Many times, fans of today state that movies aren’t how they used to be. Using solid data, you can determine if this is true or not. </a:t>
            </a:r>
          </a:p>
          <a:p>
            <a:endParaRPr lang="en-US" dirty="0"/>
          </a:p>
          <a:p>
            <a:endParaRPr lang="en-US" dirty="0"/>
          </a:p>
          <a:p>
            <a:r>
              <a:rPr lang="en-US" dirty="0"/>
              <a:t>Now I will hand you over to my colleague Jason. Who will talk to use about our next data set. </a:t>
            </a:r>
          </a:p>
        </p:txBody>
      </p:sp>
      <p:sp>
        <p:nvSpPr>
          <p:cNvPr id="4" name="Slide Number Placeholder 3"/>
          <p:cNvSpPr>
            <a:spLocks noGrp="1"/>
          </p:cNvSpPr>
          <p:nvPr>
            <p:ph type="sldNum" sz="quarter" idx="5"/>
          </p:nvPr>
        </p:nvSpPr>
        <p:spPr/>
        <p:txBody>
          <a:bodyPr/>
          <a:lstStyle/>
          <a:p>
            <a:fld id="{3797D94A-C7EA-424B-B706-BEF1AA70407F}" type="slidenum">
              <a:rPr lang="en-US" smtClean="0"/>
              <a:t>4</a:t>
            </a:fld>
            <a:endParaRPr lang="en-US"/>
          </a:p>
        </p:txBody>
      </p:sp>
    </p:spTree>
    <p:extLst>
      <p:ext uri="{BB962C8B-B14F-4D97-AF65-F5344CB8AC3E}">
        <p14:creationId xmlns:p14="http://schemas.microsoft.com/office/powerpoint/2010/main" val="335657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64177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010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79241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95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27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03944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404662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016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36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74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960481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400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265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700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0025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0746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7486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8076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1541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543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216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329021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608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29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353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E01617-EF19-DC4E-A132-EB0DE07BB942}"/>
              </a:ext>
            </a:extLst>
          </p:cNvPr>
          <p:cNvSpPr>
            <a:spLocks noGrp="1"/>
          </p:cNvSpPr>
          <p:nvPr>
            <p:ph type="title"/>
          </p:nvPr>
        </p:nvSpPr>
        <p:spPr>
          <a:xfrm>
            <a:off x="838200" y="323085"/>
            <a:ext cx="10515600" cy="580806"/>
          </a:xfrm>
          <a:prstGeom prst="rect">
            <a:avLst/>
          </a:prstGeom>
        </p:spPr>
        <p:txBody>
          <a:bodyPr>
            <a:normAutofit/>
          </a:bodyPr>
          <a:lstStyle>
            <a:lvl1pPr algn="ctr">
              <a:defRPr sz="3200"/>
            </a:lvl1pPr>
          </a:lstStyle>
          <a:p>
            <a:r>
              <a:rPr lang="en-US"/>
              <a:t>Click to edit Master title style</a:t>
            </a:r>
          </a:p>
        </p:txBody>
      </p:sp>
      <p:sp>
        <p:nvSpPr>
          <p:cNvPr id="9" name="Block Arc 8">
            <a:extLst>
              <a:ext uri="{FF2B5EF4-FFF2-40B4-BE49-F238E27FC236}">
                <a16:creationId xmlns:a16="http://schemas.microsoft.com/office/drawing/2014/main" id="{C5BF38EF-96F0-E840-9920-CE402EBE9E72}"/>
              </a:ext>
            </a:extLst>
          </p:cNvPr>
          <p:cNvSpPr/>
          <p:nvPr userDrawn="1"/>
        </p:nvSpPr>
        <p:spPr>
          <a:xfrm>
            <a:off x="39370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060AA612-243F-E64D-9941-82A45D827B7B}"/>
              </a:ext>
            </a:extLst>
          </p:cNvPr>
          <p:cNvSpPr/>
          <p:nvPr userDrawn="1"/>
        </p:nvSpPr>
        <p:spPr>
          <a:xfrm>
            <a:off x="770733"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ock Arc 18">
            <a:extLst>
              <a:ext uri="{FF2B5EF4-FFF2-40B4-BE49-F238E27FC236}">
                <a16:creationId xmlns:a16="http://schemas.microsoft.com/office/drawing/2014/main" id="{8956BECE-6ED5-7741-BA2D-98657AD10468}"/>
              </a:ext>
            </a:extLst>
          </p:cNvPr>
          <p:cNvSpPr/>
          <p:nvPr userDrawn="1"/>
        </p:nvSpPr>
        <p:spPr>
          <a:xfrm rot="10800000">
            <a:off x="259771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8889D48E-98B3-D14B-9AFF-17FE3256FB10}"/>
              </a:ext>
            </a:extLst>
          </p:cNvPr>
          <p:cNvSpPr/>
          <p:nvPr userDrawn="1"/>
        </p:nvSpPr>
        <p:spPr>
          <a:xfrm rot="10800000">
            <a:off x="2971800"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a:extLst>
              <a:ext uri="{FF2B5EF4-FFF2-40B4-BE49-F238E27FC236}">
                <a16:creationId xmlns:a16="http://schemas.microsoft.com/office/drawing/2014/main" id="{16FDE7D3-4CF9-5C4E-932B-160E466CBD08}"/>
              </a:ext>
            </a:extLst>
          </p:cNvPr>
          <p:cNvSpPr/>
          <p:nvPr userDrawn="1"/>
        </p:nvSpPr>
        <p:spPr>
          <a:xfrm>
            <a:off x="479877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8EC39EB9-63D8-7C40-99FB-8A086D00EEED}"/>
              </a:ext>
            </a:extLst>
          </p:cNvPr>
          <p:cNvSpPr/>
          <p:nvPr userDrawn="1"/>
        </p:nvSpPr>
        <p:spPr>
          <a:xfrm>
            <a:off x="5175809"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lock Arc 22">
            <a:extLst>
              <a:ext uri="{FF2B5EF4-FFF2-40B4-BE49-F238E27FC236}">
                <a16:creationId xmlns:a16="http://schemas.microsoft.com/office/drawing/2014/main" id="{C1061FF9-BB40-034C-B2D9-2FAFC3ACA25B}"/>
              </a:ext>
            </a:extLst>
          </p:cNvPr>
          <p:cNvSpPr/>
          <p:nvPr userDrawn="1"/>
        </p:nvSpPr>
        <p:spPr>
          <a:xfrm rot="10800000">
            <a:off x="700278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BA2B2D42-B66A-4F4D-8F16-282A8C69BA08}"/>
              </a:ext>
            </a:extLst>
          </p:cNvPr>
          <p:cNvSpPr/>
          <p:nvPr userDrawn="1"/>
        </p:nvSpPr>
        <p:spPr>
          <a:xfrm rot="10800000">
            <a:off x="7376876"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lock Arc 24">
            <a:extLst>
              <a:ext uri="{FF2B5EF4-FFF2-40B4-BE49-F238E27FC236}">
                <a16:creationId xmlns:a16="http://schemas.microsoft.com/office/drawing/2014/main" id="{3217943B-9636-4A49-8908-BD3EC7B5B706}"/>
              </a:ext>
            </a:extLst>
          </p:cNvPr>
          <p:cNvSpPr/>
          <p:nvPr userDrawn="1"/>
        </p:nvSpPr>
        <p:spPr>
          <a:xfrm>
            <a:off x="920385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4737DFDB-EAC3-D342-9FD0-235E7E64CE04}"/>
              </a:ext>
            </a:extLst>
          </p:cNvPr>
          <p:cNvSpPr/>
          <p:nvPr userDrawn="1"/>
        </p:nvSpPr>
        <p:spPr>
          <a:xfrm>
            <a:off x="9580885"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lock Arc 28">
            <a:extLst>
              <a:ext uri="{FF2B5EF4-FFF2-40B4-BE49-F238E27FC236}">
                <a16:creationId xmlns:a16="http://schemas.microsoft.com/office/drawing/2014/main" id="{DB9F16A2-2EA8-4349-A0C6-D483FCE766B5}"/>
              </a:ext>
            </a:extLst>
          </p:cNvPr>
          <p:cNvSpPr/>
          <p:nvPr userDrawn="1"/>
        </p:nvSpPr>
        <p:spPr>
          <a:xfrm rot="10800000">
            <a:off x="1140786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767515-6FFF-6C45-A841-22D921720A97}"/>
              </a:ext>
            </a:extLst>
          </p:cNvPr>
          <p:cNvSpPr/>
          <p:nvPr userDrawn="1"/>
        </p:nvSpPr>
        <p:spPr>
          <a:xfrm rot="10800000">
            <a:off x="11781952"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lock Arc 30">
            <a:extLst>
              <a:ext uri="{FF2B5EF4-FFF2-40B4-BE49-F238E27FC236}">
                <a16:creationId xmlns:a16="http://schemas.microsoft.com/office/drawing/2014/main" id="{F6F3A917-9530-C943-AB93-2D763ABD2C2E}"/>
              </a:ext>
            </a:extLst>
          </p:cNvPr>
          <p:cNvSpPr/>
          <p:nvPr userDrawn="1"/>
        </p:nvSpPr>
        <p:spPr>
          <a:xfrm rot="10800000">
            <a:off x="-180736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67378E8A-4692-F843-94CC-106C138EDF3F}"/>
              </a:ext>
            </a:extLst>
          </p:cNvPr>
          <p:cNvSpPr/>
          <p:nvPr userDrawn="1"/>
        </p:nvSpPr>
        <p:spPr>
          <a:xfrm rot="10800000">
            <a:off x="-1433278"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1EB8AE-A81C-BA4A-AED6-4A281FF778D1}"/>
              </a:ext>
            </a:extLst>
          </p:cNvPr>
          <p:cNvSpPr/>
          <p:nvPr userDrawn="1"/>
        </p:nvSpPr>
        <p:spPr>
          <a:xfrm rot="10800000">
            <a:off x="892234" y="3042502"/>
            <a:ext cx="1583974" cy="15839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975F9A5-4A1D-074F-8D79-53E206A421B4}"/>
              </a:ext>
            </a:extLst>
          </p:cNvPr>
          <p:cNvSpPr/>
          <p:nvPr userDrawn="1"/>
        </p:nvSpPr>
        <p:spPr>
          <a:xfrm rot="10800000">
            <a:off x="1008282" y="316400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302536-82FA-7E48-818D-CBFA17DDAEB4}"/>
              </a:ext>
            </a:extLst>
          </p:cNvPr>
          <p:cNvSpPr/>
          <p:nvPr userDrawn="1"/>
        </p:nvSpPr>
        <p:spPr>
          <a:xfrm rot="10800000">
            <a:off x="3093301" y="3120428"/>
            <a:ext cx="1583974" cy="15839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12A6741-6C21-8C42-9FF1-FE316AD4D19F}"/>
              </a:ext>
            </a:extLst>
          </p:cNvPr>
          <p:cNvSpPr/>
          <p:nvPr userDrawn="1"/>
        </p:nvSpPr>
        <p:spPr>
          <a:xfrm rot="10800000">
            <a:off x="5304013" y="3037767"/>
            <a:ext cx="1583974" cy="15839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6CC1217-5A9D-6142-8487-0845F6286B14}"/>
              </a:ext>
            </a:extLst>
          </p:cNvPr>
          <p:cNvSpPr/>
          <p:nvPr userDrawn="1"/>
        </p:nvSpPr>
        <p:spPr>
          <a:xfrm rot="10800000">
            <a:off x="7505078" y="3120428"/>
            <a:ext cx="1583974" cy="15839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DE9CA0B-74AB-354F-A466-2259609683D1}"/>
              </a:ext>
            </a:extLst>
          </p:cNvPr>
          <p:cNvSpPr/>
          <p:nvPr userDrawn="1"/>
        </p:nvSpPr>
        <p:spPr>
          <a:xfrm rot="10800000">
            <a:off x="9695686" y="3037767"/>
            <a:ext cx="1583974" cy="15839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7815C5-D168-2348-A2C8-3340E530FDB1}"/>
              </a:ext>
            </a:extLst>
          </p:cNvPr>
          <p:cNvSpPr/>
          <p:nvPr userDrawn="1"/>
        </p:nvSpPr>
        <p:spPr>
          <a:xfrm rot="10800000">
            <a:off x="3219534" y="324666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A14DF22-4001-0A42-ABFD-1E742DDA9151}"/>
              </a:ext>
            </a:extLst>
          </p:cNvPr>
          <p:cNvSpPr/>
          <p:nvPr userDrawn="1"/>
        </p:nvSpPr>
        <p:spPr>
          <a:xfrm rot="10800000">
            <a:off x="5423546" y="3164000"/>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D8A94DD-278D-094D-95C5-52BD411E9D54}"/>
              </a:ext>
            </a:extLst>
          </p:cNvPr>
          <p:cNvSpPr/>
          <p:nvPr userDrawn="1"/>
        </p:nvSpPr>
        <p:spPr>
          <a:xfrm rot="10800000">
            <a:off x="7631122" y="3246661"/>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7455E0B-CF3D-6B4B-8BCF-44F9698EB4A4}"/>
              </a:ext>
            </a:extLst>
          </p:cNvPr>
          <p:cNvSpPr/>
          <p:nvPr userDrawn="1"/>
        </p:nvSpPr>
        <p:spPr>
          <a:xfrm rot="10800000">
            <a:off x="9819403" y="3163999"/>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BC4089C-7D6C-864F-9121-49CA31A90FE5}"/>
              </a:ext>
            </a:extLst>
          </p:cNvPr>
          <p:cNvSpPr/>
          <p:nvPr userDrawn="1"/>
        </p:nvSpPr>
        <p:spPr>
          <a:xfrm>
            <a:off x="1623709" y="4583449"/>
            <a:ext cx="121024" cy="572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109E847-574F-494D-8FAE-427F8CAE97CF}"/>
              </a:ext>
            </a:extLst>
          </p:cNvPr>
          <p:cNvSpPr/>
          <p:nvPr userDrawn="1"/>
        </p:nvSpPr>
        <p:spPr>
          <a:xfrm>
            <a:off x="3824774" y="2548369"/>
            <a:ext cx="121024" cy="572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9D8C32D-0B0D-DF4A-B371-511B230BD211}"/>
              </a:ext>
            </a:extLst>
          </p:cNvPr>
          <p:cNvSpPr/>
          <p:nvPr userDrawn="1"/>
        </p:nvSpPr>
        <p:spPr>
          <a:xfrm>
            <a:off x="6035487" y="4621738"/>
            <a:ext cx="121024" cy="5720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7415378-1541-3E4B-9E62-70FE844DEE7C}"/>
              </a:ext>
            </a:extLst>
          </p:cNvPr>
          <p:cNvSpPr/>
          <p:nvPr userDrawn="1"/>
        </p:nvSpPr>
        <p:spPr>
          <a:xfrm>
            <a:off x="8229853" y="2555644"/>
            <a:ext cx="121024" cy="5720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4F9DE7B-8949-EB4A-B888-D15EABCF5294}"/>
              </a:ext>
            </a:extLst>
          </p:cNvPr>
          <p:cNvSpPr/>
          <p:nvPr userDrawn="1"/>
        </p:nvSpPr>
        <p:spPr>
          <a:xfrm>
            <a:off x="10427162" y="4621738"/>
            <a:ext cx="121024" cy="5720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52">
            <a:extLst>
              <a:ext uri="{FF2B5EF4-FFF2-40B4-BE49-F238E27FC236}">
                <a16:creationId xmlns:a16="http://schemas.microsoft.com/office/drawing/2014/main" id="{CA33E921-0B0C-224C-8C48-CE135C53E9EA}"/>
              </a:ext>
            </a:extLst>
          </p:cNvPr>
          <p:cNvSpPr>
            <a:spLocks noGrp="1"/>
          </p:cNvSpPr>
          <p:nvPr>
            <p:ph sz="quarter" idx="11" hasCustomPrompt="1"/>
          </p:nvPr>
        </p:nvSpPr>
        <p:spPr>
          <a:xfrm>
            <a:off x="3186063" y="3382913"/>
            <a:ext cx="1360488" cy="1317625"/>
          </a:xfrm>
          <a:prstGeom prst="rect">
            <a:avLst/>
          </a:prstGeom>
        </p:spPr>
        <p:txBody>
          <a:bodyPr>
            <a:normAutofit/>
          </a:bodyPr>
          <a:lstStyle>
            <a:lvl1pPr marL="0" indent="0" algn="ctr">
              <a:buNone/>
              <a:defRPr sz="7200" b="1">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2</a:t>
            </a:r>
            <a:endParaRPr lang="en-US" dirty="0"/>
          </a:p>
        </p:txBody>
      </p:sp>
      <p:sp>
        <p:nvSpPr>
          <p:cNvPr id="54" name="Content Placeholder 52">
            <a:extLst>
              <a:ext uri="{FF2B5EF4-FFF2-40B4-BE49-F238E27FC236}">
                <a16:creationId xmlns:a16="http://schemas.microsoft.com/office/drawing/2014/main" id="{9C158DD2-4D7B-6A4F-8B62-13F838E9D72E}"/>
              </a:ext>
            </a:extLst>
          </p:cNvPr>
          <p:cNvSpPr>
            <a:spLocks noGrp="1"/>
          </p:cNvSpPr>
          <p:nvPr>
            <p:ph sz="quarter" idx="12" hasCustomPrompt="1"/>
          </p:nvPr>
        </p:nvSpPr>
        <p:spPr>
          <a:xfrm>
            <a:off x="5407582" y="3304113"/>
            <a:ext cx="1360488" cy="1317625"/>
          </a:xfrm>
          <a:prstGeom prst="rect">
            <a:avLst/>
          </a:prstGeom>
        </p:spPr>
        <p:txBody>
          <a:bodyPr>
            <a:normAutofit/>
          </a:bodyPr>
          <a:lstStyle>
            <a:lvl1pPr marL="0" indent="0" algn="ctr">
              <a:buNone/>
              <a:defRPr sz="7200" b="1">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3</a:t>
            </a:r>
            <a:endParaRPr lang="en-US" dirty="0"/>
          </a:p>
        </p:txBody>
      </p:sp>
      <p:sp>
        <p:nvSpPr>
          <p:cNvPr id="55" name="Content Placeholder 52">
            <a:extLst>
              <a:ext uri="{FF2B5EF4-FFF2-40B4-BE49-F238E27FC236}">
                <a16:creationId xmlns:a16="http://schemas.microsoft.com/office/drawing/2014/main" id="{C2493382-3806-5542-B579-E9926181ABDE}"/>
              </a:ext>
            </a:extLst>
          </p:cNvPr>
          <p:cNvSpPr>
            <a:spLocks noGrp="1"/>
          </p:cNvSpPr>
          <p:nvPr>
            <p:ph sz="quarter" idx="13" hasCustomPrompt="1"/>
          </p:nvPr>
        </p:nvSpPr>
        <p:spPr>
          <a:xfrm>
            <a:off x="1012553" y="3302231"/>
            <a:ext cx="1360488" cy="1317625"/>
          </a:xfrm>
          <a:prstGeom prst="rect">
            <a:avLst/>
          </a:prstGeom>
        </p:spPr>
        <p:txBody>
          <a:bodyPr>
            <a:normAutofit/>
          </a:bodyPr>
          <a:lstStyle>
            <a:lvl1pPr marL="0" indent="0" algn="ctr">
              <a:buNone/>
              <a:defRPr sz="7200" b="1">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1</a:t>
            </a:r>
            <a:endParaRPr lang="en-US" dirty="0"/>
          </a:p>
        </p:txBody>
      </p:sp>
      <p:sp>
        <p:nvSpPr>
          <p:cNvPr id="56" name="Content Placeholder 52">
            <a:extLst>
              <a:ext uri="{FF2B5EF4-FFF2-40B4-BE49-F238E27FC236}">
                <a16:creationId xmlns:a16="http://schemas.microsoft.com/office/drawing/2014/main" id="{A78F5654-5911-2848-8E46-87D900C62C27}"/>
              </a:ext>
            </a:extLst>
          </p:cNvPr>
          <p:cNvSpPr>
            <a:spLocks noGrp="1"/>
          </p:cNvSpPr>
          <p:nvPr>
            <p:ph sz="quarter" idx="14" hasCustomPrompt="1"/>
          </p:nvPr>
        </p:nvSpPr>
        <p:spPr>
          <a:xfrm>
            <a:off x="7610121" y="3430353"/>
            <a:ext cx="1360488" cy="1317625"/>
          </a:xfrm>
          <a:prstGeom prst="rect">
            <a:avLst/>
          </a:prstGeom>
        </p:spPr>
        <p:txBody>
          <a:bodyPr>
            <a:normAutofit/>
          </a:bodyPr>
          <a:lstStyle>
            <a:lvl1pPr marL="0" indent="0" algn="ctr">
              <a:buNone/>
              <a:defRPr sz="7200" b="1">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4</a:t>
            </a:r>
            <a:endParaRPr lang="en-US" dirty="0"/>
          </a:p>
        </p:txBody>
      </p:sp>
      <p:sp>
        <p:nvSpPr>
          <p:cNvPr id="57" name="Content Placeholder 52">
            <a:extLst>
              <a:ext uri="{FF2B5EF4-FFF2-40B4-BE49-F238E27FC236}">
                <a16:creationId xmlns:a16="http://schemas.microsoft.com/office/drawing/2014/main" id="{B79E60AB-45C3-AE44-8411-D271F991F2F4}"/>
              </a:ext>
            </a:extLst>
          </p:cNvPr>
          <p:cNvSpPr>
            <a:spLocks noGrp="1"/>
          </p:cNvSpPr>
          <p:nvPr>
            <p:ph sz="quarter" idx="15" hasCustomPrompt="1"/>
          </p:nvPr>
        </p:nvSpPr>
        <p:spPr>
          <a:xfrm>
            <a:off x="9814130" y="3297135"/>
            <a:ext cx="1360488" cy="1317625"/>
          </a:xfrm>
          <a:prstGeom prst="rect">
            <a:avLst/>
          </a:prstGeom>
        </p:spPr>
        <p:txBody>
          <a:bodyPr>
            <a:normAutofit/>
          </a:bodyPr>
          <a:lstStyle>
            <a:lvl1pPr marL="0" indent="0" algn="ctr">
              <a:buNone/>
              <a:defRPr sz="7200" b="1">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5</a:t>
            </a:r>
            <a:endParaRPr lang="en-US" dirty="0"/>
          </a:p>
        </p:txBody>
      </p:sp>
      <p:sp>
        <p:nvSpPr>
          <p:cNvPr id="58" name="Oval 57">
            <a:extLst>
              <a:ext uri="{FF2B5EF4-FFF2-40B4-BE49-F238E27FC236}">
                <a16:creationId xmlns:a16="http://schemas.microsoft.com/office/drawing/2014/main" id="{CBF621AF-C719-BE47-8E64-EA0C75027FD8}"/>
              </a:ext>
            </a:extLst>
          </p:cNvPr>
          <p:cNvSpPr/>
          <p:nvPr userDrawn="1"/>
        </p:nvSpPr>
        <p:spPr>
          <a:xfrm rot="10800000">
            <a:off x="1526274" y="5120291"/>
            <a:ext cx="312952" cy="312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55621BC-6E19-FC48-A5BC-3E5CE2172F30}"/>
              </a:ext>
            </a:extLst>
          </p:cNvPr>
          <p:cNvSpPr/>
          <p:nvPr userDrawn="1"/>
        </p:nvSpPr>
        <p:spPr>
          <a:xfrm rot="10800000">
            <a:off x="3728810" y="2381306"/>
            <a:ext cx="312952" cy="3129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49487CD-5979-724E-AAEF-949D213D7838}"/>
              </a:ext>
            </a:extLst>
          </p:cNvPr>
          <p:cNvSpPr/>
          <p:nvPr userDrawn="1"/>
        </p:nvSpPr>
        <p:spPr>
          <a:xfrm rot="10800000">
            <a:off x="5931350" y="5112710"/>
            <a:ext cx="312952" cy="3129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E18E7D-655E-894C-B86F-F8E4EAA84B05}"/>
              </a:ext>
            </a:extLst>
          </p:cNvPr>
          <p:cNvSpPr/>
          <p:nvPr userDrawn="1"/>
        </p:nvSpPr>
        <p:spPr>
          <a:xfrm rot="10800000">
            <a:off x="8133886" y="2374356"/>
            <a:ext cx="312952" cy="3129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25ECBA9-4BE6-0B40-97DC-51EEB827044D}"/>
              </a:ext>
            </a:extLst>
          </p:cNvPr>
          <p:cNvSpPr/>
          <p:nvPr userDrawn="1"/>
        </p:nvSpPr>
        <p:spPr>
          <a:xfrm rot="10800000">
            <a:off x="10328679" y="5112710"/>
            <a:ext cx="312952" cy="3129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63">
            <a:extLst>
              <a:ext uri="{FF2B5EF4-FFF2-40B4-BE49-F238E27FC236}">
                <a16:creationId xmlns:a16="http://schemas.microsoft.com/office/drawing/2014/main" id="{FBE92319-F5F0-424F-8062-F96ABE6F42EC}"/>
              </a:ext>
            </a:extLst>
          </p:cNvPr>
          <p:cNvSpPr>
            <a:spLocks noGrp="1"/>
          </p:cNvSpPr>
          <p:nvPr>
            <p:ph sz="quarter" idx="16"/>
          </p:nvPr>
        </p:nvSpPr>
        <p:spPr>
          <a:xfrm>
            <a:off x="323865" y="5443524"/>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5" name="Content Placeholder 63">
            <a:extLst>
              <a:ext uri="{FF2B5EF4-FFF2-40B4-BE49-F238E27FC236}">
                <a16:creationId xmlns:a16="http://schemas.microsoft.com/office/drawing/2014/main" id="{91E61772-AA40-884C-A532-81FB71DB2090}"/>
              </a:ext>
            </a:extLst>
          </p:cNvPr>
          <p:cNvSpPr>
            <a:spLocks noGrp="1"/>
          </p:cNvSpPr>
          <p:nvPr>
            <p:ph sz="quarter" idx="17"/>
          </p:nvPr>
        </p:nvSpPr>
        <p:spPr>
          <a:xfrm>
            <a:off x="2603674"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6" name="Content Placeholder 63">
            <a:extLst>
              <a:ext uri="{FF2B5EF4-FFF2-40B4-BE49-F238E27FC236}">
                <a16:creationId xmlns:a16="http://schemas.microsoft.com/office/drawing/2014/main" id="{7963C0BC-0A6F-FD4F-AFE7-A6B018521208}"/>
              </a:ext>
            </a:extLst>
          </p:cNvPr>
          <p:cNvSpPr>
            <a:spLocks noGrp="1"/>
          </p:cNvSpPr>
          <p:nvPr>
            <p:ph sz="quarter" idx="18"/>
          </p:nvPr>
        </p:nvSpPr>
        <p:spPr>
          <a:xfrm>
            <a:off x="6940193"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7" name="Content Placeholder 63">
            <a:extLst>
              <a:ext uri="{FF2B5EF4-FFF2-40B4-BE49-F238E27FC236}">
                <a16:creationId xmlns:a16="http://schemas.microsoft.com/office/drawing/2014/main" id="{15AED734-E88F-F946-8763-9D05E7D69EC8}"/>
              </a:ext>
            </a:extLst>
          </p:cNvPr>
          <p:cNvSpPr>
            <a:spLocks noGrp="1"/>
          </p:cNvSpPr>
          <p:nvPr>
            <p:ph sz="quarter" idx="19"/>
          </p:nvPr>
        </p:nvSpPr>
        <p:spPr>
          <a:xfrm>
            <a:off x="4676538" y="5440825"/>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8" name="Content Placeholder 63">
            <a:extLst>
              <a:ext uri="{FF2B5EF4-FFF2-40B4-BE49-F238E27FC236}">
                <a16:creationId xmlns:a16="http://schemas.microsoft.com/office/drawing/2014/main" id="{DB527739-0298-0B46-84A5-3609CED01245}"/>
              </a:ext>
            </a:extLst>
          </p:cNvPr>
          <p:cNvSpPr>
            <a:spLocks noGrp="1"/>
          </p:cNvSpPr>
          <p:nvPr>
            <p:ph sz="quarter" idx="20"/>
          </p:nvPr>
        </p:nvSpPr>
        <p:spPr>
          <a:xfrm>
            <a:off x="9029211" y="5425937"/>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9" name="Oval 68">
            <a:extLst>
              <a:ext uri="{FF2B5EF4-FFF2-40B4-BE49-F238E27FC236}">
                <a16:creationId xmlns:a16="http://schemas.microsoft.com/office/drawing/2014/main" id="{F71C8F37-1573-EA4D-A74F-D8DAFA8150AC}"/>
              </a:ext>
            </a:extLst>
          </p:cNvPr>
          <p:cNvSpPr/>
          <p:nvPr userDrawn="1"/>
        </p:nvSpPr>
        <p:spPr>
          <a:xfrm rot="10800000" flipV="1">
            <a:off x="159397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09D9FA-62A4-424A-BDC3-A487A38C5B6C}"/>
              </a:ext>
            </a:extLst>
          </p:cNvPr>
          <p:cNvSpPr/>
          <p:nvPr userDrawn="1"/>
        </p:nvSpPr>
        <p:spPr>
          <a:xfrm rot="10800000" flipV="1">
            <a:off x="599670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6B4F832-A5A2-5640-98EC-27F2766AFC93}"/>
              </a:ext>
            </a:extLst>
          </p:cNvPr>
          <p:cNvSpPr/>
          <p:nvPr userDrawn="1"/>
        </p:nvSpPr>
        <p:spPr>
          <a:xfrm rot="10800000" flipV="1">
            <a:off x="10395454" y="5182452"/>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4534D1F-F705-7E4B-9ACE-9AF7C6DF8C1B}"/>
              </a:ext>
            </a:extLst>
          </p:cNvPr>
          <p:cNvSpPr/>
          <p:nvPr userDrawn="1"/>
        </p:nvSpPr>
        <p:spPr>
          <a:xfrm rot="10800000" flipV="1">
            <a:off x="3795674" y="2447011"/>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7E93BB6-E572-DC42-AF92-1D70E363D914}"/>
              </a:ext>
            </a:extLst>
          </p:cNvPr>
          <p:cNvSpPr/>
          <p:nvPr userDrawn="1"/>
        </p:nvSpPr>
        <p:spPr>
          <a:xfrm rot="10800000" flipV="1">
            <a:off x="8199591" y="2439404"/>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1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11176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E32-0304-4451-ADB8-C044457D5B85}"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88638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E32-0304-4451-ADB8-C044457D5B85}"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58871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E32-0304-4451-ADB8-C044457D5B85}"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6597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295052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40782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809503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56797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93240-3642-40D1-928B-D8B358664C1E}"/>
              </a:ext>
            </a:extLst>
          </p:cNvPr>
          <p:cNvSpPr txBox="1"/>
          <p:nvPr/>
        </p:nvSpPr>
        <p:spPr>
          <a:xfrm>
            <a:off x="2996769" y="118085"/>
            <a:ext cx="5311302" cy="1446550"/>
          </a:xfrm>
          <a:prstGeom prst="rect">
            <a:avLst/>
          </a:prstGeom>
          <a:noFill/>
        </p:spPr>
        <p:txBody>
          <a:bodyPr wrap="square" rtlCol="0">
            <a:spAutoFit/>
          </a:bodyPr>
          <a:lstStyle/>
          <a:p>
            <a:pPr algn="ctr"/>
            <a:r>
              <a:rPr lang="en-US" sz="4400" dirty="0"/>
              <a:t>P1 Project Introduction to Hive</a:t>
            </a:r>
          </a:p>
        </p:txBody>
      </p:sp>
      <p:pic>
        <p:nvPicPr>
          <p:cNvPr id="4" name="Picture 3" descr="Logo&#10;&#10;Description automatically generated">
            <a:extLst>
              <a:ext uri="{FF2B5EF4-FFF2-40B4-BE49-F238E27FC236}">
                <a16:creationId xmlns:a16="http://schemas.microsoft.com/office/drawing/2014/main" id="{9A003572-0D99-430A-93D7-67E77238AAFD}"/>
              </a:ext>
            </a:extLst>
          </p:cNvPr>
          <p:cNvPicPr>
            <a:picLocks noChangeAspect="1"/>
          </p:cNvPicPr>
          <p:nvPr/>
        </p:nvPicPr>
        <p:blipFill>
          <a:blip r:embed="rId3"/>
          <a:stretch>
            <a:fillRect/>
          </a:stretch>
        </p:blipFill>
        <p:spPr>
          <a:xfrm>
            <a:off x="3908791" y="2029460"/>
            <a:ext cx="3810000" cy="3429000"/>
          </a:xfrm>
          <a:prstGeom prst="rect">
            <a:avLst/>
          </a:prstGeom>
        </p:spPr>
      </p:pic>
      <p:sp>
        <p:nvSpPr>
          <p:cNvPr id="5" name="TextBox 4">
            <a:extLst>
              <a:ext uri="{FF2B5EF4-FFF2-40B4-BE49-F238E27FC236}">
                <a16:creationId xmlns:a16="http://schemas.microsoft.com/office/drawing/2014/main" id="{E83A8C77-E47F-4505-9EEC-2E0ABF9A55BE}"/>
              </a:ext>
            </a:extLst>
          </p:cNvPr>
          <p:cNvSpPr txBox="1"/>
          <p:nvPr/>
        </p:nvSpPr>
        <p:spPr>
          <a:xfrm>
            <a:off x="426720" y="5672896"/>
            <a:ext cx="6502400" cy="1200329"/>
          </a:xfrm>
          <a:prstGeom prst="rect">
            <a:avLst/>
          </a:prstGeom>
          <a:noFill/>
        </p:spPr>
        <p:txBody>
          <a:bodyPr wrap="square" rtlCol="0">
            <a:spAutoFit/>
          </a:bodyPr>
          <a:lstStyle/>
          <a:p>
            <a:r>
              <a:rPr lang="en-US" dirty="0"/>
              <a:t>Members: </a:t>
            </a:r>
          </a:p>
          <a:p>
            <a:r>
              <a:rPr lang="en-US" dirty="0"/>
              <a:t>Jason McClintock</a:t>
            </a:r>
            <a:br>
              <a:rPr lang="en-US" dirty="0"/>
            </a:br>
            <a:r>
              <a:rPr lang="en-US" dirty="0"/>
              <a:t>Jessica Hori</a:t>
            </a:r>
          </a:p>
          <a:p>
            <a:r>
              <a:rPr lang="en-US" dirty="0"/>
              <a:t>Shawn Sampson</a:t>
            </a:r>
          </a:p>
        </p:txBody>
      </p:sp>
    </p:spTree>
    <p:extLst>
      <p:ext uri="{BB962C8B-B14F-4D97-AF65-F5344CB8AC3E}">
        <p14:creationId xmlns:p14="http://schemas.microsoft.com/office/powerpoint/2010/main" val="19702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F6258-1116-4AE2-85A5-CC2792835DC2}"/>
              </a:ext>
            </a:extLst>
          </p:cNvPr>
          <p:cNvSpPr txBox="1"/>
          <p:nvPr/>
        </p:nvSpPr>
        <p:spPr>
          <a:xfrm>
            <a:off x="496110" y="354625"/>
            <a:ext cx="9046723" cy="584775"/>
          </a:xfrm>
          <a:prstGeom prst="rect">
            <a:avLst/>
          </a:prstGeom>
          <a:noFill/>
        </p:spPr>
        <p:txBody>
          <a:bodyPr wrap="square" rtlCol="0">
            <a:spAutoFit/>
          </a:bodyPr>
          <a:lstStyle/>
          <a:p>
            <a:pPr algn="ctr"/>
            <a:r>
              <a:rPr lang="en-US" sz="3200" b="1" dirty="0"/>
              <a:t>What is Apache Hive?</a:t>
            </a:r>
          </a:p>
        </p:txBody>
      </p:sp>
      <p:sp>
        <p:nvSpPr>
          <p:cNvPr id="3" name="TextBox 2">
            <a:extLst>
              <a:ext uri="{FF2B5EF4-FFF2-40B4-BE49-F238E27FC236}">
                <a16:creationId xmlns:a16="http://schemas.microsoft.com/office/drawing/2014/main" id="{A1FC8396-FA2C-485C-81DC-3DC084CDE5DC}"/>
              </a:ext>
            </a:extLst>
          </p:cNvPr>
          <p:cNvSpPr txBox="1"/>
          <p:nvPr/>
        </p:nvSpPr>
        <p:spPr>
          <a:xfrm>
            <a:off x="373210" y="1532566"/>
            <a:ext cx="971094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Software utility built on top of Hadoop for easy data query and data analysis.</a:t>
            </a:r>
          </a:p>
          <a:p>
            <a:endParaRPr lang="en-US" sz="2400" dirty="0"/>
          </a:p>
        </p:txBody>
      </p:sp>
      <p:sp>
        <p:nvSpPr>
          <p:cNvPr id="4" name="TextBox 3">
            <a:extLst>
              <a:ext uri="{FF2B5EF4-FFF2-40B4-BE49-F238E27FC236}">
                <a16:creationId xmlns:a16="http://schemas.microsoft.com/office/drawing/2014/main" id="{D3B7E9F7-760B-4BCE-8974-28AA5601D902}"/>
              </a:ext>
            </a:extLst>
          </p:cNvPr>
          <p:cNvSpPr txBox="1"/>
          <p:nvPr/>
        </p:nvSpPr>
        <p:spPr>
          <a:xfrm>
            <a:off x="1060136" y="3136612"/>
            <a:ext cx="7712672" cy="584775"/>
          </a:xfrm>
          <a:prstGeom prst="rect">
            <a:avLst/>
          </a:prstGeom>
          <a:noFill/>
        </p:spPr>
        <p:txBody>
          <a:bodyPr wrap="square" rtlCol="0">
            <a:spAutoFit/>
          </a:bodyPr>
          <a:lstStyle/>
          <a:p>
            <a:pPr algn="ctr"/>
            <a:r>
              <a:rPr lang="en-US" sz="3200" b="1" dirty="0"/>
              <a:t>Why do we need it?</a:t>
            </a:r>
          </a:p>
        </p:txBody>
      </p:sp>
      <p:sp>
        <p:nvSpPr>
          <p:cNvPr id="5" name="TextBox 4">
            <a:extLst>
              <a:ext uri="{FF2B5EF4-FFF2-40B4-BE49-F238E27FC236}">
                <a16:creationId xmlns:a16="http://schemas.microsoft.com/office/drawing/2014/main" id="{C96B8DF8-77B4-41DB-B626-318F1918371B}"/>
              </a:ext>
            </a:extLst>
          </p:cNvPr>
          <p:cNvSpPr txBox="1"/>
          <p:nvPr/>
        </p:nvSpPr>
        <p:spPr>
          <a:xfrm>
            <a:off x="373210" y="4132252"/>
            <a:ext cx="1008530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Built as an answer for querying large datasets that traditional Relational Databases do not handle. Transforms HiveQL queries into MapReduce jobs.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07390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EC045C-0BEE-DD43-BB9B-DFC7C62E95DB}"/>
              </a:ext>
            </a:extLst>
          </p:cNvPr>
          <p:cNvSpPr>
            <a:spLocks noGrp="1"/>
          </p:cNvSpPr>
          <p:nvPr>
            <p:ph type="title"/>
          </p:nvPr>
        </p:nvSpPr>
        <p:spPr>
          <a:xfrm>
            <a:off x="659018" y="200011"/>
            <a:ext cx="10515600" cy="580806"/>
          </a:xfrm>
        </p:spPr>
        <p:txBody>
          <a:bodyPr/>
          <a:lstStyle/>
          <a:p>
            <a:r>
              <a:rPr lang="en-US" dirty="0"/>
              <a:t>Questions and Dataset</a:t>
            </a:r>
          </a:p>
        </p:txBody>
      </p:sp>
      <p:pic>
        <p:nvPicPr>
          <p:cNvPr id="12" name="Content Placeholder 11" descr="Logo, company name&#10;&#10;Description automatically generated">
            <a:extLst>
              <a:ext uri="{FF2B5EF4-FFF2-40B4-BE49-F238E27FC236}">
                <a16:creationId xmlns:a16="http://schemas.microsoft.com/office/drawing/2014/main" id="{1CA253A3-8928-48F4-985D-A62388D9C83E}"/>
              </a:ext>
            </a:extLst>
          </p:cNvPr>
          <p:cNvPicPr>
            <a:picLocks noGrp="1" noChangeAspect="1"/>
          </p:cNvPicPr>
          <p:nvPr>
            <p:ph sz="quarter" idx="12"/>
          </p:nvPr>
        </p:nvPicPr>
        <p:blipFill>
          <a:blip r:embed="rId3"/>
          <a:stretch>
            <a:fillRect/>
          </a:stretch>
        </p:blipFill>
        <p:spPr>
          <a:xfrm>
            <a:off x="3639312" y="1253637"/>
            <a:ext cx="5157216" cy="3573947"/>
          </a:xfrm>
        </p:spPr>
      </p:pic>
      <p:sp>
        <p:nvSpPr>
          <p:cNvPr id="23" name="Content Placeholder 22">
            <a:extLst>
              <a:ext uri="{FF2B5EF4-FFF2-40B4-BE49-F238E27FC236}">
                <a16:creationId xmlns:a16="http://schemas.microsoft.com/office/drawing/2014/main" id="{493682FE-6899-FF43-95B7-657C6B6427FB}"/>
              </a:ext>
            </a:extLst>
          </p:cNvPr>
          <p:cNvSpPr>
            <a:spLocks noGrp="1"/>
          </p:cNvSpPr>
          <p:nvPr>
            <p:ph sz="quarter" idx="17"/>
          </p:nvPr>
        </p:nvSpPr>
        <p:spPr>
          <a:xfrm>
            <a:off x="146598" y="5458574"/>
            <a:ext cx="3410418" cy="1190625"/>
          </a:xfrm>
        </p:spPr>
        <p:txBody>
          <a:bodyPr/>
          <a:lstStyle/>
          <a:p>
            <a:pPr algn="ctr"/>
            <a:r>
              <a:rPr lang="en-US" b="1" dirty="0"/>
              <a:t>User with the highest average rating for a specific year</a:t>
            </a:r>
          </a:p>
        </p:txBody>
      </p:sp>
      <p:sp>
        <p:nvSpPr>
          <p:cNvPr id="24" name="Content Placeholder 23">
            <a:extLst>
              <a:ext uri="{FF2B5EF4-FFF2-40B4-BE49-F238E27FC236}">
                <a16:creationId xmlns:a16="http://schemas.microsoft.com/office/drawing/2014/main" id="{0DACE07F-6244-2B4D-8A9B-771CC068D471}"/>
              </a:ext>
            </a:extLst>
          </p:cNvPr>
          <p:cNvSpPr>
            <a:spLocks noGrp="1"/>
          </p:cNvSpPr>
          <p:nvPr>
            <p:ph sz="quarter" idx="18"/>
          </p:nvPr>
        </p:nvSpPr>
        <p:spPr>
          <a:xfrm>
            <a:off x="9144095" y="5440825"/>
            <a:ext cx="2700338" cy="1042327"/>
          </a:xfrm>
        </p:spPr>
        <p:txBody>
          <a:bodyPr/>
          <a:lstStyle/>
          <a:p>
            <a:pPr algn="ctr"/>
            <a:r>
              <a:rPr lang="en-US" b="1" dirty="0"/>
              <a:t>Top 25 rated movies having at least 100 views.</a:t>
            </a:r>
          </a:p>
        </p:txBody>
      </p:sp>
      <p:sp>
        <p:nvSpPr>
          <p:cNvPr id="25" name="Content Placeholder 24">
            <a:extLst>
              <a:ext uri="{FF2B5EF4-FFF2-40B4-BE49-F238E27FC236}">
                <a16:creationId xmlns:a16="http://schemas.microsoft.com/office/drawing/2014/main" id="{3920DCCA-3151-3147-B04A-DEF13B632EF3}"/>
              </a:ext>
            </a:extLst>
          </p:cNvPr>
          <p:cNvSpPr>
            <a:spLocks noGrp="1"/>
          </p:cNvSpPr>
          <p:nvPr>
            <p:ph sz="quarter" idx="19"/>
          </p:nvPr>
        </p:nvSpPr>
        <p:spPr/>
        <p:txBody>
          <a:bodyPr/>
          <a:lstStyle/>
          <a:p>
            <a:pPr algn="ctr"/>
            <a:r>
              <a:rPr lang="en-US" b="1" dirty="0"/>
              <a:t>Top 25 ranking movies for a specific year</a:t>
            </a:r>
          </a:p>
        </p:txBody>
      </p:sp>
      <p:pic>
        <p:nvPicPr>
          <p:cNvPr id="51" name="Picture 50" descr="A picture containing silhouette&#10;&#10;Description automatically generated">
            <a:extLst>
              <a:ext uri="{FF2B5EF4-FFF2-40B4-BE49-F238E27FC236}">
                <a16:creationId xmlns:a16="http://schemas.microsoft.com/office/drawing/2014/main" id="{1303568B-6CDF-4C36-B27F-EC7C53DFA63F}"/>
              </a:ext>
            </a:extLst>
          </p:cNvPr>
          <p:cNvPicPr>
            <a:picLocks noChangeAspect="1"/>
          </p:cNvPicPr>
          <p:nvPr/>
        </p:nvPicPr>
        <p:blipFill>
          <a:blip r:embed="rId4"/>
          <a:stretch>
            <a:fillRect/>
          </a:stretch>
        </p:blipFill>
        <p:spPr>
          <a:xfrm>
            <a:off x="0" y="1253638"/>
            <a:ext cx="3639312" cy="3573947"/>
          </a:xfrm>
          <a:prstGeom prst="rect">
            <a:avLst/>
          </a:prstGeom>
        </p:spPr>
      </p:pic>
      <p:pic>
        <p:nvPicPr>
          <p:cNvPr id="53" name="Picture 52">
            <a:extLst>
              <a:ext uri="{FF2B5EF4-FFF2-40B4-BE49-F238E27FC236}">
                <a16:creationId xmlns:a16="http://schemas.microsoft.com/office/drawing/2014/main" id="{F98BE430-4A54-4B67-96E5-C3750CF9425E}"/>
              </a:ext>
            </a:extLst>
          </p:cNvPr>
          <p:cNvPicPr>
            <a:picLocks noChangeAspect="1"/>
          </p:cNvPicPr>
          <p:nvPr/>
        </p:nvPicPr>
        <p:blipFill>
          <a:blip r:embed="rId5"/>
          <a:srcRect/>
          <a:stretch/>
        </p:blipFill>
        <p:spPr>
          <a:xfrm>
            <a:off x="8796528" y="1248663"/>
            <a:ext cx="3376952" cy="3573947"/>
          </a:xfrm>
          <a:prstGeom prst="rect">
            <a:avLst/>
          </a:prstGeom>
        </p:spPr>
      </p:pic>
    </p:spTree>
    <p:extLst>
      <p:ext uri="{BB962C8B-B14F-4D97-AF65-F5344CB8AC3E}">
        <p14:creationId xmlns:p14="http://schemas.microsoft.com/office/powerpoint/2010/main" val="349513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95E52-0840-4736-9F07-888A64BBBA4C}"/>
              </a:ext>
            </a:extLst>
          </p:cNvPr>
          <p:cNvSpPr txBox="1"/>
          <p:nvPr/>
        </p:nvSpPr>
        <p:spPr>
          <a:xfrm>
            <a:off x="685799" y="185759"/>
            <a:ext cx="10125075" cy="461665"/>
          </a:xfrm>
          <a:prstGeom prst="rect">
            <a:avLst/>
          </a:prstGeom>
          <a:noFill/>
        </p:spPr>
        <p:txBody>
          <a:bodyPr wrap="square" rtlCol="0">
            <a:spAutoFit/>
          </a:bodyPr>
          <a:lstStyle/>
          <a:p>
            <a:r>
              <a:rPr lang="en-US" sz="2400" dirty="0"/>
              <a:t>User with the highest average rating for a specific year</a:t>
            </a:r>
          </a:p>
        </p:txBody>
      </p:sp>
      <p:sp>
        <p:nvSpPr>
          <p:cNvPr id="3" name="TextBox 2">
            <a:extLst>
              <a:ext uri="{FF2B5EF4-FFF2-40B4-BE49-F238E27FC236}">
                <a16:creationId xmlns:a16="http://schemas.microsoft.com/office/drawing/2014/main" id="{D6F35472-9A7E-4D1A-A51A-04D1BC6C04BE}"/>
              </a:ext>
            </a:extLst>
          </p:cNvPr>
          <p:cNvSpPr txBox="1"/>
          <p:nvPr/>
        </p:nvSpPr>
        <p:spPr>
          <a:xfrm>
            <a:off x="692440" y="839880"/>
            <a:ext cx="8880341" cy="1354217"/>
          </a:xfrm>
          <a:prstGeom prst="rect">
            <a:avLst/>
          </a:prstGeom>
          <a:noFill/>
        </p:spPr>
        <p:txBody>
          <a:bodyPr wrap="square" rtlCol="0">
            <a:spAutoFit/>
          </a:bodyPr>
          <a:lstStyle/>
          <a:p>
            <a:r>
              <a:rPr lang="en-US" b="1" dirty="0"/>
              <a:t>Hive command: </a:t>
            </a:r>
            <a:r>
              <a:rPr lang="en-US" sz="1400" dirty="0"/>
              <a:t>SELECT </a:t>
            </a:r>
            <a:r>
              <a:rPr lang="en-US" sz="1400" dirty="0" err="1"/>
              <a:t>user_id</a:t>
            </a:r>
            <a:r>
              <a:rPr lang="en-US" sz="1400" dirty="0"/>
              <a:t>, </a:t>
            </a:r>
            <a:r>
              <a:rPr lang="en-US" sz="1400" dirty="0" err="1"/>
              <a:t>avg_rating</a:t>
            </a:r>
            <a:r>
              <a:rPr lang="en-US" sz="1400" dirty="0"/>
              <a:t> FROM ( SELECT </a:t>
            </a:r>
            <a:r>
              <a:rPr lang="en-US" sz="1400" dirty="0" err="1"/>
              <a:t>user_id</a:t>
            </a:r>
            <a:r>
              <a:rPr lang="en-US" sz="1400" dirty="0"/>
              <a:t>, CAST(AVG(rating) AS DECIMAL(10,2)) AS </a:t>
            </a:r>
            <a:r>
              <a:rPr lang="en-US" sz="1400" dirty="0" err="1"/>
              <a:t>avg_rating</a:t>
            </a:r>
            <a:r>
              <a:rPr lang="en-US" sz="1400" dirty="0"/>
              <a:t> FROM ratings INNER JOIN movies ON </a:t>
            </a:r>
            <a:r>
              <a:rPr lang="en-US" sz="1400" dirty="0" err="1"/>
              <a:t>ratings.movie_id</a:t>
            </a:r>
            <a:r>
              <a:rPr lang="en-US" sz="1400" dirty="0"/>
              <a:t> = </a:t>
            </a:r>
            <a:r>
              <a:rPr lang="en-US" sz="1400" dirty="0" err="1"/>
              <a:t>movies.movie_id</a:t>
            </a:r>
            <a:r>
              <a:rPr lang="en-US" sz="1400" dirty="0"/>
              <a:t> WHERE </a:t>
            </a:r>
            <a:r>
              <a:rPr lang="en-US" sz="1400" dirty="0" err="1"/>
              <a:t>movies.release_date</a:t>
            </a:r>
            <a:r>
              <a:rPr lang="en-US" sz="1400" dirty="0"/>
              <a:t> RLIKE '.*(1993).*' GROUP BY </a:t>
            </a:r>
            <a:r>
              <a:rPr lang="en-US" sz="1400" dirty="0" err="1"/>
              <a:t>user_id</a:t>
            </a:r>
            <a:r>
              <a:rPr lang="en-US" sz="1400" dirty="0"/>
              <a:t>) </a:t>
            </a:r>
            <a:r>
              <a:rPr lang="en-US" sz="1400" dirty="0" err="1"/>
              <a:t>tmp</a:t>
            </a:r>
            <a:r>
              <a:rPr lang="en-US" sz="1400" dirty="0"/>
              <a:t> ORDER BY </a:t>
            </a:r>
            <a:r>
              <a:rPr lang="en-US" sz="1400" dirty="0" err="1"/>
              <a:t>avg_rating</a:t>
            </a:r>
            <a:r>
              <a:rPr lang="en-US" sz="1400" dirty="0"/>
              <a:t> DESC LIMIT 25</a:t>
            </a:r>
          </a:p>
          <a:p>
            <a:endParaRPr lang="en-US" dirty="0"/>
          </a:p>
          <a:p>
            <a:r>
              <a:rPr lang="en-US" b="1" dirty="0"/>
              <a:t>Result: </a:t>
            </a:r>
            <a:r>
              <a:rPr lang="en-US" dirty="0"/>
              <a:t>5 was the highest average rating for 1993</a:t>
            </a:r>
          </a:p>
        </p:txBody>
      </p:sp>
      <p:pic>
        <p:nvPicPr>
          <p:cNvPr id="5" name="Picture 4" descr="A picture containing text, person, person, wall&#10;&#10;Description automatically generated">
            <a:extLst>
              <a:ext uri="{FF2B5EF4-FFF2-40B4-BE49-F238E27FC236}">
                <a16:creationId xmlns:a16="http://schemas.microsoft.com/office/drawing/2014/main" id="{4D453F91-62C8-42FE-9460-5AADDE8D4A2E}"/>
              </a:ext>
            </a:extLst>
          </p:cNvPr>
          <p:cNvPicPr>
            <a:picLocks noChangeAspect="1"/>
          </p:cNvPicPr>
          <p:nvPr/>
        </p:nvPicPr>
        <p:blipFill>
          <a:blip r:embed="rId3"/>
          <a:stretch>
            <a:fillRect/>
          </a:stretch>
        </p:blipFill>
        <p:spPr>
          <a:xfrm flipH="1">
            <a:off x="3476531" y="4918437"/>
            <a:ext cx="1366272" cy="996525"/>
          </a:xfrm>
          <a:prstGeom prst="rect">
            <a:avLst/>
          </a:prstGeom>
        </p:spPr>
      </p:pic>
      <p:pic>
        <p:nvPicPr>
          <p:cNvPr id="7" name="Picture 6" descr="A person with a beard holding a computer&#10;&#10;Description automatically generated with medium confidence">
            <a:extLst>
              <a:ext uri="{FF2B5EF4-FFF2-40B4-BE49-F238E27FC236}">
                <a16:creationId xmlns:a16="http://schemas.microsoft.com/office/drawing/2014/main" id="{5594FFDA-26AE-49E6-8F9E-592DBCFBD975}"/>
              </a:ext>
            </a:extLst>
          </p:cNvPr>
          <p:cNvPicPr>
            <a:picLocks noChangeAspect="1"/>
          </p:cNvPicPr>
          <p:nvPr/>
        </p:nvPicPr>
        <p:blipFill>
          <a:blip r:embed="rId4"/>
          <a:stretch>
            <a:fillRect/>
          </a:stretch>
        </p:blipFill>
        <p:spPr>
          <a:xfrm>
            <a:off x="3477612" y="5914962"/>
            <a:ext cx="1365191" cy="908473"/>
          </a:xfrm>
          <a:prstGeom prst="rect">
            <a:avLst/>
          </a:prstGeom>
        </p:spPr>
      </p:pic>
      <p:sp>
        <p:nvSpPr>
          <p:cNvPr id="8" name="TextBox 7">
            <a:extLst>
              <a:ext uri="{FF2B5EF4-FFF2-40B4-BE49-F238E27FC236}">
                <a16:creationId xmlns:a16="http://schemas.microsoft.com/office/drawing/2014/main" id="{EA06A6A4-A347-431C-98AC-C41E86C46D44}"/>
              </a:ext>
            </a:extLst>
          </p:cNvPr>
          <p:cNvSpPr txBox="1"/>
          <p:nvPr/>
        </p:nvSpPr>
        <p:spPr>
          <a:xfrm>
            <a:off x="692440" y="5416699"/>
            <a:ext cx="3639493" cy="523220"/>
          </a:xfrm>
          <a:prstGeom prst="rect">
            <a:avLst/>
          </a:prstGeom>
          <a:noFill/>
        </p:spPr>
        <p:txBody>
          <a:bodyPr wrap="square" rtlCol="0">
            <a:spAutoFit/>
          </a:bodyPr>
          <a:lstStyle/>
          <a:p>
            <a:r>
              <a:rPr lang="en-US" sz="1400" dirty="0"/>
              <a:t>55|37|M|programmer|01331</a:t>
            </a:r>
          </a:p>
          <a:p>
            <a:r>
              <a:rPr lang="en-US" sz="1400" dirty="0" err="1"/>
              <a:t>Phillipston</a:t>
            </a:r>
            <a:r>
              <a:rPr lang="en-US" sz="1400" dirty="0"/>
              <a:t>, MA</a:t>
            </a:r>
          </a:p>
        </p:txBody>
      </p:sp>
      <p:sp>
        <p:nvSpPr>
          <p:cNvPr id="9" name="TextBox 8">
            <a:extLst>
              <a:ext uri="{FF2B5EF4-FFF2-40B4-BE49-F238E27FC236}">
                <a16:creationId xmlns:a16="http://schemas.microsoft.com/office/drawing/2014/main" id="{60B26D37-D662-4984-912B-11F670E28229}"/>
              </a:ext>
            </a:extLst>
          </p:cNvPr>
          <p:cNvSpPr txBox="1"/>
          <p:nvPr/>
        </p:nvSpPr>
        <p:spPr>
          <a:xfrm>
            <a:off x="692440" y="6237663"/>
            <a:ext cx="2910498" cy="523220"/>
          </a:xfrm>
          <a:prstGeom prst="rect">
            <a:avLst/>
          </a:prstGeom>
          <a:noFill/>
        </p:spPr>
        <p:txBody>
          <a:bodyPr wrap="square" rtlCol="0">
            <a:spAutoFit/>
          </a:bodyPr>
          <a:lstStyle/>
          <a:p>
            <a:r>
              <a:rPr lang="it-IT" sz="1400" dirty="0"/>
              <a:t>777|63|M|programmer|01810</a:t>
            </a:r>
          </a:p>
          <a:p>
            <a:r>
              <a:rPr lang="it-IT" sz="1400" dirty="0"/>
              <a:t>Andover, MA</a:t>
            </a:r>
          </a:p>
        </p:txBody>
      </p:sp>
      <p:pic>
        <p:nvPicPr>
          <p:cNvPr id="11" name="Picture 10">
            <a:extLst>
              <a:ext uri="{FF2B5EF4-FFF2-40B4-BE49-F238E27FC236}">
                <a16:creationId xmlns:a16="http://schemas.microsoft.com/office/drawing/2014/main" id="{57608917-CF02-49CF-9A0D-0B52CB62F844}"/>
              </a:ext>
            </a:extLst>
          </p:cNvPr>
          <p:cNvPicPr>
            <a:picLocks noChangeAspect="1"/>
          </p:cNvPicPr>
          <p:nvPr/>
        </p:nvPicPr>
        <p:blipFill>
          <a:blip r:embed="rId5"/>
          <a:srcRect/>
          <a:stretch/>
        </p:blipFill>
        <p:spPr>
          <a:xfrm>
            <a:off x="809038" y="2309092"/>
            <a:ext cx="4231961" cy="2609345"/>
          </a:xfrm>
          <a:prstGeom prst="rect">
            <a:avLst/>
          </a:prstGeom>
        </p:spPr>
      </p:pic>
      <p:sp>
        <p:nvSpPr>
          <p:cNvPr id="15" name="TextBox 14">
            <a:extLst>
              <a:ext uri="{FF2B5EF4-FFF2-40B4-BE49-F238E27FC236}">
                <a16:creationId xmlns:a16="http://schemas.microsoft.com/office/drawing/2014/main" id="{311C4CFE-63DF-40A9-988A-AB3119D7BF8D}"/>
              </a:ext>
            </a:extLst>
          </p:cNvPr>
          <p:cNvSpPr txBox="1"/>
          <p:nvPr/>
        </p:nvSpPr>
        <p:spPr>
          <a:xfrm>
            <a:off x="5529145" y="2190297"/>
            <a:ext cx="3640108" cy="2846933"/>
          </a:xfrm>
          <a:prstGeom prst="rect">
            <a:avLst/>
          </a:prstGeom>
          <a:noFill/>
        </p:spPr>
        <p:txBody>
          <a:bodyPr wrap="square">
            <a:spAutoFit/>
          </a:bodyPr>
          <a:lstStyle/>
          <a:p>
            <a:r>
              <a:rPr lang="en-US" b="1" dirty="0"/>
              <a:t>Why are we looking for this data?</a:t>
            </a:r>
          </a:p>
          <a:p>
            <a:r>
              <a:rPr lang="en-US" sz="1400" dirty="0"/>
              <a:t>To figure out how users rate their movies, to look at trends on whether they only give high or low ratings too frequently, whether they are balanced raters. </a:t>
            </a:r>
          </a:p>
          <a:p>
            <a:endParaRPr lang="en-US" sz="1300" b="1" dirty="0"/>
          </a:p>
          <a:p>
            <a:r>
              <a:rPr lang="en-US" b="1" dirty="0"/>
              <a:t>What can it be used for? </a:t>
            </a:r>
          </a:p>
          <a:p>
            <a:r>
              <a:rPr lang="en-US" sz="1400" dirty="0"/>
              <a:t>To determine the quality of movies for a given year. If you compare the ratings across years, you can compare the quality of movie releases based on viewer input. </a:t>
            </a:r>
          </a:p>
        </p:txBody>
      </p:sp>
    </p:spTree>
    <p:extLst>
      <p:ext uri="{BB962C8B-B14F-4D97-AF65-F5344CB8AC3E}">
        <p14:creationId xmlns:p14="http://schemas.microsoft.com/office/powerpoint/2010/main" val="4446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0ECC2-9E14-4204-A0DF-2CC1F01B9E57}"/>
              </a:ext>
            </a:extLst>
          </p:cNvPr>
          <p:cNvSpPr txBox="1"/>
          <p:nvPr/>
        </p:nvSpPr>
        <p:spPr>
          <a:xfrm>
            <a:off x="506995" y="730903"/>
            <a:ext cx="8627952" cy="1631216"/>
          </a:xfrm>
          <a:prstGeom prst="rect">
            <a:avLst/>
          </a:prstGeom>
          <a:noFill/>
        </p:spPr>
        <p:txBody>
          <a:bodyPr wrap="square">
            <a:spAutoFit/>
          </a:bodyPr>
          <a:lstStyle/>
          <a:p>
            <a:r>
              <a:rPr lang="en-US" b="1" dirty="0"/>
              <a:t>Hive command: </a:t>
            </a:r>
            <a:r>
              <a:rPr lang="en-US" sz="1400" dirty="0"/>
              <a:t>SELECT </a:t>
            </a:r>
            <a:r>
              <a:rPr lang="en-US" sz="1400" dirty="0" err="1"/>
              <a:t>movie_title</a:t>
            </a:r>
            <a:r>
              <a:rPr lang="en-US" sz="1400" dirty="0"/>
              <a:t>, CAST(AVG(rating) AS DECIMAL(10,2)) AS </a:t>
            </a:r>
            <a:r>
              <a:rPr lang="en-US" sz="1400" dirty="0" err="1"/>
              <a:t>avg_rating</a:t>
            </a:r>
            <a:r>
              <a:rPr lang="en-US" sz="1400" dirty="0"/>
              <a:t> FROM ratings INNER JOIN movies ON </a:t>
            </a:r>
            <a:r>
              <a:rPr lang="en-US" sz="1400" dirty="0" err="1"/>
              <a:t>ratings.movie_id</a:t>
            </a:r>
            <a:r>
              <a:rPr lang="en-US" sz="1400" dirty="0"/>
              <a:t> = </a:t>
            </a:r>
            <a:r>
              <a:rPr lang="en-US" sz="1400" dirty="0" err="1"/>
              <a:t>movies.movie_id</a:t>
            </a:r>
            <a:r>
              <a:rPr lang="en-US" sz="1400" dirty="0"/>
              <a:t> WHERE </a:t>
            </a:r>
            <a:r>
              <a:rPr lang="en-US" sz="1400" dirty="0" err="1"/>
              <a:t>movies.release_date</a:t>
            </a:r>
            <a:r>
              <a:rPr lang="en-US" sz="1400" dirty="0"/>
              <a:t> RLIKE '.*(1993).*' GROUP BY </a:t>
            </a:r>
            <a:r>
              <a:rPr lang="en-US" sz="1400" dirty="0" err="1"/>
              <a:t>ratings.movie_id</a:t>
            </a:r>
            <a:r>
              <a:rPr lang="en-US" sz="1400" dirty="0"/>
              <a:t>, </a:t>
            </a:r>
            <a:r>
              <a:rPr lang="en-US" sz="1400" dirty="0" err="1"/>
              <a:t>movie_title</a:t>
            </a:r>
            <a:r>
              <a:rPr lang="en-US" sz="1400" dirty="0"/>
              <a:t> ORDER BY </a:t>
            </a:r>
            <a:r>
              <a:rPr lang="en-US" sz="1400" dirty="0" err="1"/>
              <a:t>avg_rating</a:t>
            </a:r>
            <a:r>
              <a:rPr lang="en-US" sz="1400" dirty="0"/>
              <a:t> DESC LIMIT 25;</a:t>
            </a:r>
          </a:p>
          <a:p>
            <a:endParaRPr lang="en-US" dirty="0"/>
          </a:p>
          <a:p>
            <a:r>
              <a:rPr lang="en-US" b="1" dirty="0"/>
              <a:t>Result: </a:t>
            </a:r>
            <a:r>
              <a:rPr lang="en-US" dirty="0"/>
              <a:t>Jurassic Park and Groundhog Day are notable titles</a:t>
            </a:r>
          </a:p>
          <a:p>
            <a:endParaRPr lang="en-US" dirty="0"/>
          </a:p>
        </p:txBody>
      </p:sp>
      <p:sp>
        <p:nvSpPr>
          <p:cNvPr id="4" name="TextBox 3">
            <a:extLst>
              <a:ext uri="{FF2B5EF4-FFF2-40B4-BE49-F238E27FC236}">
                <a16:creationId xmlns:a16="http://schemas.microsoft.com/office/drawing/2014/main" id="{F95CBC18-7FC8-4AD4-A6FF-38941D97BA9E}"/>
              </a:ext>
            </a:extLst>
          </p:cNvPr>
          <p:cNvSpPr txBox="1"/>
          <p:nvPr/>
        </p:nvSpPr>
        <p:spPr>
          <a:xfrm>
            <a:off x="2433333" y="158273"/>
            <a:ext cx="6221780" cy="461665"/>
          </a:xfrm>
          <a:prstGeom prst="rect">
            <a:avLst/>
          </a:prstGeom>
          <a:noFill/>
        </p:spPr>
        <p:txBody>
          <a:bodyPr wrap="square" rtlCol="0">
            <a:spAutoFit/>
          </a:bodyPr>
          <a:lstStyle/>
          <a:p>
            <a:r>
              <a:rPr lang="en-US" sz="2400" dirty="0"/>
              <a:t>Top 25 ranking movies for a specific year </a:t>
            </a:r>
          </a:p>
        </p:txBody>
      </p:sp>
      <p:pic>
        <p:nvPicPr>
          <p:cNvPr id="5" name="Picture 4">
            <a:extLst>
              <a:ext uri="{FF2B5EF4-FFF2-40B4-BE49-F238E27FC236}">
                <a16:creationId xmlns:a16="http://schemas.microsoft.com/office/drawing/2014/main" id="{AA59D080-F1D1-4484-BE84-49DCDF5179D2}"/>
              </a:ext>
            </a:extLst>
          </p:cNvPr>
          <p:cNvPicPr>
            <a:picLocks noChangeAspect="1"/>
          </p:cNvPicPr>
          <p:nvPr/>
        </p:nvPicPr>
        <p:blipFill>
          <a:blip r:embed="rId2"/>
          <a:srcRect/>
          <a:stretch/>
        </p:blipFill>
        <p:spPr>
          <a:xfrm>
            <a:off x="671009" y="2882944"/>
            <a:ext cx="4944483" cy="3042266"/>
          </a:xfrm>
          <a:prstGeom prst="rect">
            <a:avLst/>
          </a:prstGeom>
        </p:spPr>
      </p:pic>
      <p:sp>
        <p:nvSpPr>
          <p:cNvPr id="6" name="TextBox 5">
            <a:extLst>
              <a:ext uri="{FF2B5EF4-FFF2-40B4-BE49-F238E27FC236}">
                <a16:creationId xmlns:a16="http://schemas.microsoft.com/office/drawing/2014/main" id="{4F100252-8C84-40CE-8113-2A3DBBD5244C}"/>
              </a:ext>
            </a:extLst>
          </p:cNvPr>
          <p:cNvSpPr txBox="1"/>
          <p:nvPr/>
        </p:nvSpPr>
        <p:spPr>
          <a:xfrm>
            <a:off x="5695951" y="2824339"/>
            <a:ext cx="3838575" cy="3077766"/>
          </a:xfrm>
          <a:prstGeom prst="rect">
            <a:avLst/>
          </a:prstGeom>
          <a:noFill/>
        </p:spPr>
        <p:txBody>
          <a:bodyPr wrap="square" rtlCol="0">
            <a:spAutoFit/>
          </a:bodyPr>
          <a:lstStyle/>
          <a:p>
            <a:r>
              <a:rPr lang="en-US" b="1" dirty="0"/>
              <a:t>Why are we looking for this data?</a:t>
            </a:r>
          </a:p>
          <a:p>
            <a:r>
              <a:rPr lang="en-US" sz="1400" dirty="0"/>
              <a:t>To narrow down the best movies in a given year. You can compare trends across specific years. </a:t>
            </a:r>
          </a:p>
          <a:p>
            <a:endParaRPr lang="en-US" dirty="0"/>
          </a:p>
          <a:p>
            <a:r>
              <a:rPr lang="en-US" b="1" dirty="0"/>
              <a:t>What can it be used for? </a:t>
            </a:r>
          </a:p>
          <a:p>
            <a:r>
              <a:rPr lang="en-US" sz="1400" dirty="0"/>
              <a:t>To get suggestions of films to watch for the year without having to go through many to find ones you like. </a:t>
            </a:r>
            <a:br>
              <a:rPr lang="en-US" sz="1400" dirty="0"/>
            </a:br>
            <a:br>
              <a:rPr lang="en-US" sz="1400" dirty="0"/>
            </a:br>
            <a:r>
              <a:rPr lang="en-US" sz="1400" dirty="0"/>
              <a:t>Additionally, film makers can know what kind of movies were popular, such as storylines and genre to potentially inspire future work. </a:t>
            </a:r>
          </a:p>
        </p:txBody>
      </p:sp>
    </p:spTree>
    <p:extLst>
      <p:ext uri="{BB962C8B-B14F-4D97-AF65-F5344CB8AC3E}">
        <p14:creationId xmlns:p14="http://schemas.microsoft.com/office/powerpoint/2010/main" val="325239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185FE-91BC-4516-957A-1A5C92306F70}"/>
              </a:ext>
            </a:extLst>
          </p:cNvPr>
          <p:cNvSpPr txBox="1"/>
          <p:nvPr/>
        </p:nvSpPr>
        <p:spPr>
          <a:xfrm>
            <a:off x="135422" y="877712"/>
            <a:ext cx="9262074" cy="1785104"/>
          </a:xfrm>
          <a:prstGeom prst="rect">
            <a:avLst/>
          </a:prstGeom>
          <a:noFill/>
        </p:spPr>
        <p:txBody>
          <a:bodyPr wrap="square">
            <a:spAutoFit/>
          </a:bodyPr>
          <a:lstStyle/>
          <a:p>
            <a:r>
              <a:rPr lang="en-US" b="1" dirty="0"/>
              <a:t>Hive command: </a:t>
            </a:r>
            <a:r>
              <a:rPr lang="en-US" sz="1400" dirty="0"/>
              <a:t>SELECT </a:t>
            </a:r>
            <a:r>
              <a:rPr lang="en-US" sz="1400" dirty="0" err="1"/>
              <a:t>movie_title</a:t>
            </a:r>
            <a:r>
              <a:rPr lang="en-US" sz="1400" dirty="0"/>
              <a:t>, </a:t>
            </a:r>
            <a:r>
              <a:rPr lang="en-US" sz="1400" dirty="0" err="1"/>
              <a:t>avg_rating</a:t>
            </a:r>
            <a:r>
              <a:rPr lang="en-US" sz="1400" dirty="0"/>
              <a:t>, views FROM (SELECT </a:t>
            </a:r>
            <a:r>
              <a:rPr lang="en-US" sz="1400" dirty="0" err="1"/>
              <a:t>movie_title</a:t>
            </a:r>
            <a:r>
              <a:rPr lang="en-US" sz="1400" dirty="0"/>
              <a:t>, CAST(AVG(rating) AS DECIMAL(10,2)) AS </a:t>
            </a:r>
            <a:r>
              <a:rPr lang="en-US" sz="1400" dirty="0" err="1"/>
              <a:t>avg_rating</a:t>
            </a:r>
            <a:r>
              <a:rPr lang="en-US" sz="1400" dirty="0"/>
              <a:t>, COUNT(rating) AS views FROM ratings INNER JOIN movies ON </a:t>
            </a:r>
            <a:r>
              <a:rPr lang="en-US" sz="1400" dirty="0" err="1"/>
              <a:t>ratings.movie_id</a:t>
            </a:r>
            <a:r>
              <a:rPr lang="en-US" sz="1400" dirty="0"/>
              <a:t> = </a:t>
            </a:r>
            <a:r>
              <a:rPr lang="en-US" sz="1400" dirty="0" err="1"/>
              <a:t>movies.movie_id</a:t>
            </a:r>
            <a:r>
              <a:rPr lang="en-US" sz="1400" dirty="0"/>
              <a:t> GROUP BY </a:t>
            </a:r>
            <a:r>
              <a:rPr lang="en-US" sz="1400" dirty="0" err="1"/>
              <a:t>ratings.movie_id</a:t>
            </a:r>
            <a:r>
              <a:rPr lang="en-US" sz="1400" dirty="0"/>
              <a:t>, </a:t>
            </a:r>
            <a:r>
              <a:rPr lang="en-US" sz="1400" dirty="0" err="1"/>
              <a:t>movie_title</a:t>
            </a:r>
            <a:r>
              <a:rPr lang="en-US" sz="1400" dirty="0"/>
              <a:t> ) </a:t>
            </a:r>
            <a:r>
              <a:rPr lang="en-US" sz="1400" dirty="0" err="1"/>
              <a:t>tmp</a:t>
            </a:r>
            <a:r>
              <a:rPr lang="en-US" sz="1400" dirty="0"/>
              <a:t> WHERE views &gt;= 100 GROUP BY </a:t>
            </a:r>
            <a:r>
              <a:rPr lang="en-US" sz="1400" dirty="0" err="1"/>
              <a:t>movie_title</a:t>
            </a:r>
            <a:r>
              <a:rPr lang="en-US" sz="1400" dirty="0"/>
              <a:t>, </a:t>
            </a:r>
            <a:r>
              <a:rPr lang="en-US" sz="1400" dirty="0" err="1"/>
              <a:t>avg_rating</a:t>
            </a:r>
            <a:r>
              <a:rPr lang="en-US" sz="1400" dirty="0"/>
              <a:t>, views ORDER BY </a:t>
            </a:r>
            <a:r>
              <a:rPr lang="en-US" sz="1400" dirty="0" err="1"/>
              <a:t>avg_rating</a:t>
            </a:r>
            <a:r>
              <a:rPr lang="en-US" sz="1400" dirty="0"/>
              <a:t> DESC, views DESC LIMIT 25;</a:t>
            </a:r>
          </a:p>
          <a:p>
            <a:endParaRPr lang="en-US" sz="1400" dirty="0"/>
          </a:p>
          <a:p>
            <a:endParaRPr lang="en-US" dirty="0"/>
          </a:p>
          <a:p>
            <a:r>
              <a:rPr lang="en-US" b="1" dirty="0"/>
              <a:t>Result: </a:t>
            </a:r>
            <a:r>
              <a:rPr lang="en-US" dirty="0"/>
              <a:t>Star Wars, The Godfather, Titanic and Silence of the Lambs are notable titles</a:t>
            </a:r>
          </a:p>
        </p:txBody>
      </p:sp>
      <p:sp>
        <p:nvSpPr>
          <p:cNvPr id="5" name="TextBox 4">
            <a:extLst>
              <a:ext uri="{FF2B5EF4-FFF2-40B4-BE49-F238E27FC236}">
                <a16:creationId xmlns:a16="http://schemas.microsoft.com/office/drawing/2014/main" id="{46A92F88-FDBB-412D-BBEA-8DD649F241FC}"/>
              </a:ext>
            </a:extLst>
          </p:cNvPr>
          <p:cNvSpPr txBox="1"/>
          <p:nvPr/>
        </p:nvSpPr>
        <p:spPr>
          <a:xfrm>
            <a:off x="1964136" y="264925"/>
            <a:ext cx="7023370" cy="461665"/>
          </a:xfrm>
          <a:prstGeom prst="rect">
            <a:avLst/>
          </a:prstGeom>
          <a:noFill/>
        </p:spPr>
        <p:txBody>
          <a:bodyPr wrap="square" rtlCol="0">
            <a:spAutoFit/>
          </a:bodyPr>
          <a:lstStyle/>
          <a:p>
            <a:r>
              <a:rPr lang="en-US" sz="2400" dirty="0"/>
              <a:t>Top 25 rated movies having at least 100 views</a:t>
            </a:r>
          </a:p>
        </p:txBody>
      </p:sp>
      <p:sp>
        <p:nvSpPr>
          <p:cNvPr id="6" name="TextBox 5">
            <a:extLst>
              <a:ext uri="{FF2B5EF4-FFF2-40B4-BE49-F238E27FC236}">
                <a16:creationId xmlns:a16="http://schemas.microsoft.com/office/drawing/2014/main" id="{791011B1-3A4D-4643-A739-11DDDFF204A1}"/>
              </a:ext>
            </a:extLst>
          </p:cNvPr>
          <p:cNvSpPr txBox="1"/>
          <p:nvPr/>
        </p:nvSpPr>
        <p:spPr>
          <a:xfrm>
            <a:off x="5984340" y="2948453"/>
            <a:ext cx="3485908" cy="3200876"/>
          </a:xfrm>
          <a:prstGeom prst="rect">
            <a:avLst/>
          </a:prstGeom>
          <a:noFill/>
        </p:spPr>
        <p:txBody>
          <a:bodyPr wrap="square">
            <a:spAutoFit/>
          </a:bodyPr>
          <a:lstStyle/>
          <a:p>
            <a:r>
              <a:rPr lang="en-US" b="1" dirty="0"/>
              <a:t>Why are we looking for this data?</a:t>
            </a:r>
          </a:p>
          <a:p>
            <a:r>
              <a:rPr lang="en-US" sz="1400" dirty="0"/>
              <a:t>To check ratings with a minimum viewer rate to get adequate rating data. </a:t>
            </a:r>
          </a:p>
          <a:p>
            <a:endParaRPr lang="en-US" dirty="0"/>
          </a:p>
          <a:p>
            <a:r>
              <a:rPr lang="en-US" b="1" dirty="0"/>
              <a:t>What can it be used for? </a:t>
            </a:r>
          </a:p>
          <a:p>
            <a:r>
              <a:rPr lang="en-US" sz="1400" dirty="0"/>
              <a:t>This is used to get the top ratings for all movies in the database. Using this data, you can determine not only the most popular movies for viewers, but you can use this for movie screenings as you are bound to find something that attendees can agree with</a:t>
            </a:r>
            <a:r>
              <a:rPr lang="en-US" dirty="0"/>
              <a:t>.</a:t>
            </a:r>
          </a:p>
        </p:txBody>
      </p:sp>
      <p:pic>
        <p:nvPicPr>
          <p:cNvPr id="7" name="Picture 6">
            <a:extLst>
              <a:ext uri="{FF2B5EF4-FFF2-40B4-BE49-F238E27FC236}">
                <a16:creationId xmlns:a16="http://schemas.microsoft.com/office/drawing/2014/main" id="{E97B2E26-4597-4D3E-999A-4919CAB75A80}"/>
              </a:ext>
            </a:extLst>
          </p:cNvPr>
          <p:cNvPicPr>
            <a:picLocks noChangeAspect="1"/>
          </p:cNvPicPr>
          <p:nvPr/>
        </p:nvPicPr>
        <p:blipFill>
          <a:blip r:embed="rId2"/>
          <a:srcRect/>
          <a:stretch/>
        </p:blipFill>
        <p:spPr>
          <a:xfrm>
            <a:off x="488184" y="3002256"/>
            <a:ext cx="5496156" cy="3398657"/>
          </a:xfrm>
          <a:prstGeom prst="rect">
            <a:avLst/>
          </a:prstGeom>
        </p:spPr>
      </p:pic>
    </p:spTree>
    <p:extLst>
      <p:ext uri="{BB962C8B-B14F-4D97-AF65-F5344CB8AC3E}">
        <p14:creationId xmlns:p14="http://schemas.microsoft.com/office/powerpoint/2010/main" val="233247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2A917-2DC0-41C3-A1A8-3D1A5C65E9C5}"/>
              </a:ext>
            </a:extLst>
          </p:cNvPr>
          <p:cNvSpPr txBox="1"/>
          <p:nvPr/>
        </p:nvSpPr>
        <p:spPr>
          <a:xfrm>
            <a:off x="1105260" y="3232380"/>
            <a:ext cx="8989258" cy="646203"/>
          </a:xfrm>
          <a:prstGeom prst="rect">
            <a:avLst/>
          </a:prstGeom>
          <a:noFill/>
        </p:spPr>
        <p:txBody>
          <a:bodyPr wrap="square" rtlCol="0">
            <a:spAutoFit/>
          </a:bodyPr>
          <a:lstStyle/>
          <a:p>
            <a:pPr algn="ctr"/>
            <a:r>
              <a:rPr lang="en-US" sz="3599" b="1"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917409932"/>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1_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Five data points timeline</Template>
  <TotalTime>1099</TotalTime>
  <Words>1017</Words>
  <Application>Microsoft Office PowerPoint</Application>
  <PresentationFormat>Widescreen</PresentationFormat>
  <Paragraphs>72</Paragraphs>
  <Slides>7</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Trebuchet MS</vt:lpstr>
      <vt:lpstr>Wingdings 3</vt:lpstr>
      <vt:lpstr>Facet</vt:lpstr>
      <vt:lpstr>1_Facet</vt:lpstr>
      <vt:lpstr>PowerPoint Presentation</vt:lpstr>
      <vt:lpstr>PowerPoint Presentation</vt:lpstr>
      <vt:lpstr>Questions and Dataset</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Jessica Hori</dc:creator>
  <cp:keywords/>
  <dc:description/>
  <cp:lastModifiedBy>Jessica Hori</cp:lastModifiedBy>
  <cp:revision>44</cp:revision>
  <dcterms:created xsi:type="dcterms:W3CDTF">2022-04-06T20:02:45Z</dcterms:created>
  <dcterms:modified xsi:type="dcterms:W3CDTF">2022-04-13T18:48:03Z</dcterms:modified>
  <cp:category/>
</cp:coreProperties>
</file>