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A2616A-BDB3-4467-9F27-DFB33050BA53}">
  <a:tblStyle styleId="{78A2616A-BDB3-4467-9F27-DFB33050BA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Montserrat-italic.fntdata"/><Relationship Id="rId6" Type="http://schemas.openxmlformats.org/officeDocument/2006/relationships/notesMaster" Target="notesMasters/notesMaster1.xml"/><Relationship Id="rId18"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data</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43321164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43321164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3b2df0f3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3b2df0f3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data. Remove unused data mentions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3b2df0f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3b2df0f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mission statement (what we’re trying to do with the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3b2df0f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3b2df0f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queries were going to run in the shell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3b2df0f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3b2df0f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we get from the shell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3bba995c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3bba995c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3bba995c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3bba995c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3b2df0f3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3b2df0f3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 the output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43321164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43321164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Movielens Data Analysis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05255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800"/>
              <a:t>Any questions?</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Movielens Dataset</a:t>
            </a:r>
            <a:endParaRPr/>
          </a:p>
        </p:txBody>
      </p:sp>
      <p:sp>
        <p:nvSpPr>
          <p:cNvPr id="141" name="Google Shape;141;p14"/>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lang="en" sz="1212"/>
              <a:t>Source: files.movielens.org/datasets/movielens/ml-100k</a:t>
            </a:r>
            <a:endParaRPr sz="1212"/>
          </a:p>
          <a:p>
            <a:pPr indent="0" lvl="0" marL="0" rtl="0" algn="l">
              <a:lnSpc>
                <a:spcPct val="105000"/>
              </a:lnSpc>
              <a:spcBef>
                <a:spcPts val="1200"/>
              </a:spcBef>
              <a:spcAft>
                <a:spcPts val="0"/>
              </a:spcAft>
              <a:buSzPts val="275"/>
              <a:buNone/>
            </a:pPr>
            <a:r>
              <a:rPr lang="en" sz="1212"/>
              <a:t>The movielens dataset is comprised of 100,000 movie ratings spread across 1682 movies by 943 users. </a:t>
            </a:r>
            <a:endParaRPr sz="1212"/>
          </a:p>
          <a:p>
            <a:pPr indent="0" lvl="0" marL="0" rtl="0" algn="l">
              <a:lnSpc>
                <a:spcPct val="105000"/>
              </a:lnSpc>
              <a:spcBef>
                <a:spcPts val="1200"/>
              </a:spcBef>
              <a:spcAft>
                <a:spcPts val="0"/>
              </a:spcAft>
              <a:buSzPts val="275"/>
              <a:buNone/>
            </a:pPr>
            <a:r>
              <a:rPr lang="en" sz="1212"/>
              <a:t>From this dataset we imported data.csv, genre.csv, and user.csv, item.csv into 4 tables that we named movie, genre, users, and item respectively.</a:t>
            </a:r>
            <a:endParaRPr sz="1212"/>
          </a:p>
          <a:p>
            <a:pPr indent="0" lvl="0" marL="0" rtl="0" algn="l">
              <a:lnSpc>
                <a:spcPct val="105000"/>
              </a:lnSpc>
              <a:spcBef>
                <a:spcPts val="1200"/>
              </a:spcBef>
              <a:spcAft>
                <a:spcPts val="0"/>
              </a:spcAft>
              <a:buSzPts val="275"/>
              <a:buNone/>
            </a:pPr>
            <a:r>
              <a:t/>
            </a:r>
            <a:endParaRPr sz="1212"/>
          </a:p>
          <a:p>
            <a:pPr indent="0" lvl="0" marL="0" rtl="0" algn="l">
              <a:lnSpc>
                <a:spcPct val="105000"/>
              </a:lnSpc>
              <a:spcBef>
                <a:spcPts val="1200"/>
              </a:spcBef>
              <a:spcAft>
                <a:spcPts val="0"/>
              </a:spcAft>
              <a:buSzPts val="275"/>
              <a:buNone/>
            </a:pPr>
            <a:r>
              <a:t/>
            </a:r>
            <a:endParaRPr sz="1212"/>
          </a:p>
          <a:p>
            <a:pPr indent="0" lvl="0" marL="0" rtl="0" algn="l">
              <a:lnSpc>
                <a:spcPct val="105000"/>
              </a:lnSpc>
              <a:spcBef>
                <a:spcPts val="1200"/>
              </a:spcBef>
              <a:spcAft>
                <a:spcPts val="1200"/>
              </a:spcAft>
              <a:buSzPts val="275"/>
              <a:buNone/>
            </a:pPr>
            <a:r>
              <a:t/>
            </a:r>
            <a:endParaRPr sz="700"/>
          </a:p>
        </p:txBody>
      </p:sp>
      <p:graphicFrame>
        <p:nvGraphicFramePr>
          <p:cNvPr id="142" name="Google Shape;142;p14"/>
          <p:cNvGraphicFramePr/>
          <p:nvPr/>
        </p:nvGraphicFramePr>
        <p:xfrm>
          <a:off x="2435350" y="2946850"/>
          <a:ext cx="3000000" cy="3000000"/>
        </p:xfrm>
        <a:graphic>
          <a:graphicData uri="http://schemas.openxmlformats.org/drawingml/2006/table">
            <a:tbl>
              <a:tblPr>
                <a:noFill/>
                <a:tableStyleId>{78A2616A-BDB3-4467-9F27-DFB33050BA53}</a:tableStyleId>
              </a:tblPr>
              <a:tblGrid>
                <a:gridCol w="1157625"/>
                <a:gridCol w="830375"/>
                <a:gridCol w="1076600"/>
                <a:gridCol w="1208700"/>
              </a:tblGrid>
              <a:tr h="292775">
                <a:tc>
                  <a:txBody>
                    <a:bodyPr/>
                    <a:lstStyle/>
                    <a:p>
                      <a:pPr indent="0" lvl="0" marL="0" rtl="0" algn="l">
                        <a:lnSpc>
                          <a:spcPct val="50000"/>
                        </a:lnSpc>
                        <a:spcBef>
                          <a:spcPts val="0"/>
                        </a:spcBef>
                        <a:spcAft>
                          <a:spcPts val="0"/>
                        </a:spcAft>
                        <a:buNone/>
                      </a:pPr>
                      <a:r>
                        <a:rPr lang="en" sz="1200">
                          <a:solidFill>
                            <a:schemeClr val="lt1"/>
                          </a:solidFill>
                        </a:rPr>
                        <a:t>movie</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1200">
                          <a:solidFill>
                            <a:schemeClr val="lt1"/>
                          </a:solidFill>
                        </a:rPr>
                        <a:t>genre</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1200">
                          <a:solidFill>
                            <a:schemeClr val="lt1"/>
                          </a:solidFill>
                        </a:rPr>
                        <a:t>users</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1200">
                          <a:solidFill>
                            <a:schemeClr val="lt1"/>
                          </a:solidFill>
                        </a:rPr>
                        <a:t>item</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r>
              <a:tr h="228400">
                <a:tc>
                  <a:txBody>
                    <a:bodyPr/>
                    <a:lstStyle/>
                    <a:p>
                      <a:pPr indent="0" lvl="0" marL="457200" rtl="0" algn="r">
                        <a:lnSpc>
                          <a:spcPct val="50000"/>
                        </a:lnSpc>
                        <a:spcBef>
                          <a:spcPts val="0"/>
                        </a:spcBef>
                        <a:spcAft>
                          <a:spcPts val="0"/>
                        </a:spcAft>
                        <a:buNone/>
                      </a:pPr>
                      <a:r>
                        <a:rPr lang="en" sz="1200">
                          <a:solidFill>
                            <a:schemeClr val="lt1"/>
                          </a:solidFill>
                        </a:rPr>
                        <a:t>user_id</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rPr lang="en" sz="1200">
                          <a:solidFill>
                            <a:schemeClr val="lt1"/>
                          </a:solidFill>
                        </a:rPr>
                        <a:t>genre</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rPr lang="en" sz="1200">
                          <a:solidFill>
                            <a:schemeClr val="lt1"/>
                          </a:solidFill>
                        </a:rPr>
                        <a:t>user_id</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rPr lang="en" sz="1200">
                          <a:solidFill>
                            <a:schemeClr val="lt1"/>
                          </a:solidFill>
                        </a:rPr>
                        <a:t>movie_id</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r>
              <a:tr h="242975">
                <a:tc>
                  <a:txBody>
                    <a:bodyPr/>
                    <a:lstStyle/>
                    <a:p>
                      <a:pPr indent="0" lvl="0" marL="0" rtl="0" algn="r">
                        <a:lnSpc>
                          <a:spcPct val="50000"/>
                        </a:lnSpc>
                        <a:spcBef>
                          <a:spcPts val="0"/>
                        </a:spcBef>
                        <a:spcAft>
                          <a:spcPts val="0"/>
                        </a:spcAft>
                        <a:buNone/>
                      </a:pPr>
                      <a:r>
                        <a:rPr lang="en" sz="1200">
                          <a:solidFill>
                            <a:schemeClr val="lt1"/>
                          </a:solidFill>
                        </a:rPr>
                        <a:t>item_id</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rPr lang="en" sz="1200">
                          <a:solidFill>
                            <a:schemeClr val="lt1"/>
                          </a:solidFill>
                        </a:rPr>
                        <a:t>id</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rPr lang="en" sz="1200">
                          <a:solidFill>
                            <a:schemeClr val="lt1"/>
                          </a:solidFill>
                        </a:rPr>
                        <a:t>age</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rPr lang="en" sz="1200">
                          <a:solidFill>
                            <a:schemeClr val="lt1"/>
                          </a:solidFill>
                        </a:rPr>
                        <a:t>movie_title</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r>
              <a:tr h="132275">
                <a:tc>
                  <a:txBody>
                    <a:bodyPr/>
                    <a:lstStyle/>
                    <a:p>
                      <a:pPr indent="0" lvl="0" marL="0" rtl="0" algn="r">
                        <a:lnSpc>
                          <a:spcPct val="50000"/>
                        </a:lnSpc>
                        <a:spcBef>
                          <a:spcPts val="0"/>
                        </a:spcBef>
                        <a:spcAft>
                          <a:spcPts val="0"/>
                        </a:spcAft>
                        <a:buNone/>
                      </a:pPr>
                      <a:r>
                        <a:rPr lang="en" sz="1200">
                          <a:solidFill>
                            <a:schemeClr val="lt1"/>
                          </a:solidFill>
                        </a:rPr>
                        <a:t>rating</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t/>
                      </a:r>
                      <a:endParaRPr sz="1200"/>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rPr lang="en" sz="1200">
                          <a:solidFill>
                            <a:schemeClr val="lt1"/>
                          </a:solidFill>
                        </a:rPr>
                        <a:t>gender</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rPr lang="en" sz="1200">
                          <a:solidFill>
                            <a:schemeClr val="lt1"/>
                          </a:solidFill>
                        </a:rPr>
                        <a:t>release_date</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r>
              <a:tr h="227100">
                <a:tc>
                  <a:txBody>
                    <a:bodyPr/>
                    <a:lstStyle/>
                    <a:p>
                      <a:pPr indent="0" lvl="0" marL="0" rtl="0" algn="r">
                        <a:lnSpc>
                          <a:spcPct val="50000"/>
                        </a:lnSpc>
                        <a:spcBef>
                          <a:spcPts val="0"/>
                        </a:spcBef>
                        <a:spcAft>
                          <a:spcPts val="0"/>
                        </a:spcAft>
                        <a:buNone/>
                      </a:pPr>
                      <a:r>
                        <a:rPr lang="en" sz="1200">
                          <a:solidFill>
                            <a:schemeClr val="lt1"/>
                          </a:solidFill>
                        </a:rPr>
                        <a:t>time_stamp</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t/>
                      </a:r>
                      <a:endParaRPr sz="1200"/>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rPr lang="en" sz="1200">
                          <a:solidFill>
                            <a:schemeClr val="lt1"/>
                          </a:solidFill>
                        </a:rPr>
                        <a:t>occupation</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c>
                  <a:txBody>
                    <a:bodyPr/>
                    <a:lstStyle/>
                    <a:p>
                      <a:pPr indent="0" lvl="0" marL="0" rtl="0" algn="r">
                        <a:lnSpc>
                          <a:spcPct val="50000"/>
                        </a:lnSpc>
                        <a:spcBef>
                          <a:spcPts val="0"/>
                        </a:spcBef>
                        <a:spcAft>
                          <a:spcPts val="0"/>
                        </a:spcAft>
                        <a:buNone/>
                      </a:pPr>
                      <a:r>
                        <a:rPr lang="en" sz="1200">
                          <a:solidFill>
                            <a:schemeClr val="lt1"/>
                          </a:solidFill>
                        </a:rPr>
                        <a:t>genres</a:t>
                      </a:r>
                      <a:endParaRPr sz="1200">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r>
            </a:tbl>
          </a:graphicData>
        </a:graphic>
      </p:graphicFrame>
      <p:sp>
        <p:nvSpPr>
          <p:cNvPr id="143" name="Google Shape;143;p14"/>
          <p:cNvSpPr/>
          <p:nvPr/>
        </p:nvSpPr>
        <p:spPr>
          <a:xfrm flipH="1" rot="10800000">
            <a:off x="2664400" y="3166450"/>
            <a:ext cx="216000" cy="288900"/>
          </a:xfrm>
          <a:prstGeom prst="bentArrow">
            <a:avLst>
              <a:gd fmla="val 25000" name="adj1"/>
              <a:gd fmla="val 25000" name="adj2"/>
              <a:gd fmla="val 25000" name="adj3"/>
              <a:gd fmla="val 43750" name="adj4"/>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flipH="1" rot="10800000">
            <a:off x="4572000" y="3166450"/>
            <a:ext cx="216000" cy="288900"/>
          </a:xfrm>
          <a:prstGeom prst="bentArrow">
            <a:avLst>
              <a:gd fmla="val 25000" name="adj1"/>
              <a:gd fmla="val 25000" name="adj2"/>
              <a:gd fmla="val 25000" name="adj3"/>
              <a:gd fmla="val 43750" name="adj4"/>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flipH="1" rot="10800000">
            <a:off x="3685275" y="3166450"/>
            <a:ext cx="216000" cy="288900"/>
          </a:xfrm>
          <a:prstGeom prst="bentArrow">
            <a:avLst>
              <a:gd fmla="val 25000" name="adj1"/>
              <a:gd fmla="val 25000" name="adj2"/>
              <a:gd fmla="val 25000" name="adj3"/>
              <a:gd fmla="val 43750" name="adj4"/>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flipH="1" rot="10800000">
            <a:off x="5667825" y="3166450"/>
            <a:ext cx="216000" cy="288900"/>
          </a:xfrm>
          <a:prstGeom prst="bentArrow">
            <a:avLst>
              <a:gd fmla="val 25000" name="adj1"/>
              <a:gd fmla="val 25000" name="adj2"/>
              <a:gd fmla="val 25000" name="adj3"/>
              <a:gd fmla="val 43750" name="adj4"/>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Mission Statement</a:t>
            </a:r>
            <a:endParaRPr/>
          </a:p>
        </p:txBody>
      </p:sp>
      <p:sp>
        <p:nvSpPr>
          <p:cNvPr id="152" name="Google Shape;152;p15"/>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317817" lvl="0" marL="457200" rtl="0" algn="l">
              <a:lnSpc>
                <a:spcPct val="95000"/>
              </a:lnSpc>
              <a:spcBef>
                <a:spcPts val="0"/>
              </a:spcBef>
              <a:spcAft>
                <a:spcPts val="0"/>
              </a:spcAft>
              <a:buSzPts val="1405"/>
              <a:buAutoNum type="arabicPeriod"/>
            </a:pPr>
            <a:r>
              <a:rPr lang="en" sz="1405"/>
              <a:t>To see what theatrical elements work best in an given genre’s production (ex. </a:t>
            </a:r>
            <a:r>
              <a:rPr lang="en" sz="1405"/>
              <a:t>action/comedy) based on existing well-performing releases</a:t>
            </a:r>
            <a:r>
              <a:rPr lang="en" sz="1405"/>
              <a:t>.</a:t>
            </a:r>
            <a:endParaRPr sz="1405"/>
          </a:p>
          <a:p>
            <a:pPr indent="0" lvl="0" marL="457200" rtl="0" algn="l">
              <a:lnSpc>
                <a:spcPct val="95000"/>
              </a:lnSpc>
              <a:spcBef>
                <a:spcPts val="1200"/>
              </a:spcBef>
              <a:spcAft>
                <a:spcPts val="0"/>
              </a:spcAft>
              <a:buSzPts val="935"/>
              <a:buNone/>
            </a:pPr>
            <a:r>
              <a:t/>
            </a:r>
            <a:endParaRPr sz="1405"/>
          </a:p>
          <a:p>
            <a:pPr indent="-317817" lvl="0" marL="457200" rtl="0" algn="l">
              <a:lnSpc>
                <a:spcPct val="95000"/>
              </a:lnSpc>
              <a:spcBef>
                <a:spcPts val="1200"/>
              </a:spcBef>
              <a:spcAft>
                <a:spcPts val="0"/>
              </a:spcAft>
              <a:buSzPts val="1405"/>
              <a:buAutoNum type="arabicPeriod"/>
            </a:pPr>
            <a:r>
              <a:rPr lang="en" sz="1405"/>
              <a:t>To see what theatrical elements were more popular with the general public given statistically significant levels of ratings.</a:t>
            </a:r>
            <a:endParaRPr sz="1405"/>
          </a:p>
          <a:p>
            <a:pPr indent="0" lvl="0" marL="457200" rtl="0" algn="l">
              <a:lnSpc>
                <a:spcPct val="95000"/>
              </a:lnSpc>
              <a:spcBef>
                <a:spcPts val="1200"/>
              </a:spcBef>
              <a:spcAft>
                <a:spcPts val="0"/>
              </a:spcAft>
              <a:buSzPts val="935"/>
              <a:buNone/>
            </a:pPr>
            <a:r>
              <a:t/>
            </a:r>
            <a:endParaRPr sz="1405"/>
          </a:p>
          <a:p>
            <a:pPr indent="-317817" lvl="0" marL="457200" rtl="0" algn="l">
              <a:lnSpc>
                <a:spcPct val="95000"/>
              </a:lnSpc>
              <a:spcBef>
                <a:spcPts val="1200"/>
              </a:spcBef>
              <a:spcAft>
                <a:spcPts val="0"/>
              </a:spcAft>
              <a:buSzPts val="1405"/>
              <a:buAutoNum type="arabicPeriod"/>
            </a:pPr>
            <a:r>
              <a:rPr lang="en" sz="1405"/>
              <a:t>What users to market specific movies to in order increase popular sentiment towards new releases. </a:t>
            </a:r>
            <a:endParaRPr sz="1405"/>
          </a:p>
          <a:p>
            <a:pPr indent="0" lvl="0" marL="0" rtl="0" algn="l">
              <a:lnSpc>
                <a:spcPct val="95000"/>
              </a:lnSpc>
              <a:spcBef>
                <a:spcPts val="1200"/>
              </a:spcBef>
              <a:spcAft>
                <a:spcPts val="0"/>
              </a:spcAft>
              <a:buSzPts val="935"/>
              <a:buNone/>
            </a:pPr>
            <a:r>
              <a:t/>
            </a:r>
            <a:endParaRPr sz="1405"/>
          </a:p>
          <a:p>
            <a:pPr indent="0" lvl="0" marL="0" rtl="0" algn="l">
              <a:lnSpc>
                <a:spcPct val="95000"/>
              </a:lnSpc>
              <a:spcBef>
                <a:spcPts val="1200"/>
              </a:spcBef>
              <a:spcAft>
                <a:spcPts val="1200"/>
              </a:spcAft>
              <a:buSzPts val="935"/>
              <a:buNone/>
            </a:pPr>
            <a:r>
              <a:t/>
            </a:r>
            <a:endParaRPr sz="140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Queries Ran</a:t>
            </a:r>
            <a:endParaRPr/>
          </a:p>
        </p:txBody>
      </p:sp>
      <p:sp>
        <p:nvSpPr>
          <p:cNvPr id="158" name="Google Shape;158;p16"/>
          <p:cNvSpPr txBox="1"/>
          <p:nvPr>
            <p:ph idx="1" type="body"/>
          </p:nvPr>
        </p:nvSpPr>
        <p:spPr>
          <a:xfrm>
            <a:off x="311700" y="1361150"/>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b="1" lang="en" sz="1876"/>
              <a:t>== What is the Title of the Top-rated Action and Comedy movie? ==</a:t>
            </a:r>
            <a:endParaRPr b="1" sz="1876"/>
          </a:p>
          <a:p>
            <a:pPr indent="0" lvl="0" marL="0" rtl="0" algn="l">
              <a:lnSpc>
                <a:spcPct val="105000"/>
              </a:lnSpc>
              <a:spcBef>
                <a:spcPts val="1200"/>
              </a:spcBef>
              <a:spcAft>
                <a:spcPts val="0"/>
              </a:spcAft>
              <a:buSzPts val="852"/>
              <a:buNone/>
            </a:pPr>
            <a:r>
              <a:rPr lang="en" sz="1207"/>
              <a:t>SELECT item.movie_title AS `movie title`, AVG(movie.rating) AS `avg rating` FROM movie, item WHERE movie.item_id = item.movie_id AND item.action = 1 AND item.comedy = 1 GROUP BY item.movie_title ORDER BY AVG(movie.rating) DESC LIMIT 1;</a:t>
            </a:r>
            <a:endParaRPr sz="1207"/>
          </a:p>
          <a:p>
            <a:pPr indent="0" lvl="0" marL="0" rtl="0" algn="l">
              <a:lnSpc>
                <a:spcPct val="105000"/>
              </a:lnSpc>
              <a:spcBef>
                <a:spcPts val="1200"/>
              </a:spcBef>
              <a:spcAft>
                <a:spcPts val="0"/>
              </a:spcAft>
              <a:buSzPts val="852"/>
              <a:buNone/>
            </a:pPr>
            <a:r>
              <a:rPr b="1" lang="en" sz="1876"/>
              <a:t>== What are the top 25 rated movies having at least 50 views? ==</a:t>
            </a:r>
            <a:endParaRPr b="1" sz="1876"/>
          </a:p>
          <a:p>
            <a:pPr indent="0" lvl="0" marL="0" rtl="0" algn="l">
              <a:lnSpc>
                <a:spcPct val="105000"/>
              </a:lnSpc>
              <a:spcBef>
                <a:spcPts val="1200"/>
              </a:spcBef>
              <a:spcAft>
                <a:spcPts val="0"/>
              </a:spcAft>
              <a:buSzPts val="852"/>
              <a:buNone/>
            </a:pPr>
            <a:r>
              <a:rPr lang="en" sz="1207"/>
              <a:t>SELECT item.movie_title AS `movie title`, AVG(movie.rating) AS `avg rating`, COUNT(movie.user_id) AS `views` FROM movie, item WHERE item.movie_id = movie.item_id GROUP BY item.movie_title HAVING COUNT(movie.user_id) &gt;= 50 ORDER BY AVG(movie.rating) DESC LIMIT 25;</a:t>
            </a:r>
            <a:endParaRPr sz="1207"/>
          </a:p>
          <a:p>
            <a:pPr indent="0" lvl="0" marL="0" rtl="0" algn="l">
              <a:lnSpc>
                <a:spcPct val="105000"/>
              </a:lnSpc>
              <a:spcBef>
                <a:spcPts val="1200"/>
              </a:spcBef>
              <a:spcAft>
                <a:spcPts val="0"/>
              </a:spcAft>
              <a:buSzPts val="852"/>
              <a:buNone/>
            </a:pPr>
            <a:r>
              <a:rPr b="1" lang="en" sz="1876"/>
              <a:t>== What is the user with the highest average rating for a specific year? ==</a:t>
            </a:r>
            <a:endParaRPr b="1" sz="1876"/>
          </a:p>
          <a:p>
            <a:pPr indent="0" lvl="0" marL="0" rtl="0" algn="l">
              <a:lnSpc>
                <a:spcPct val="105000"/>
              </a:lnSpc>
              <a:spcBef>
                <a:spcPts val="1200"/>
              </a:spcBef>
              <a:spcAft>
                <a:spcPts val="0"/>
              </a:spcAft>
              <a:buSzPts val="852"/>
              <a:buNone/>
            </a:pPr>
            <a:r>
              <a:rPr lang="en" sz="1207"/>
              <a:t>SELECT user_id, avgrating, year, rank FROM(SELECT user_id, AVG(rating) AS avgrating, from_unixtime(time_stamp,'yyyy') AS year, RANK() OVER(ORDER BY AVG(rating) DESC) AS rank FROM movie GROUP BY user_id, from_unixtime(time_stamp,'yyyy')) movie WHERE rank = 1;</a:t>
            </a:r>
            <a:endParaRPr sz="1207"/>
          </a:p>
          <a:p>
            <a:pPr indent="0" lvl="0" marL="0" rtl="0" algn="l">
              <a:lnSpc>
                <a:spcPct val="105000"/>
              </a:lnSpc>
              <a:spcBef>
                <a:spcPts val="1200"/>
              </a:spcBef>
              <a:spcAft>
                <a:spcPts val="0"/>
              </a:spcAft>
              <a:buSzPts val="852"/>
              <a:buNone/>
            </a:pPr>
            <a:r>
              <a:t/>
            </a:r>
            <a:endParaRPr sz="1207"/>
          </a:p>
          <a:p>
            <a:pPr indent="0" lvl="0" marL="0" rtl="0" algn="l">
              <a:lnSpc>
                <a:spcPct val="105000"/>
              </a:lnSpc>
              <a:spcBef>
                <a:spcPts val="1200"/>
              </a:spcBef>
              <a:spcAft>
                <a:spcPts val="1200"/>
              </a:spcAft>
              <a:buSzPts val="852"/>
              <a:buNone/>
            </a:pPr>
            <a:r>
              <a:t/>
            </a:r>
            <a:endParaRPr sz="120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 for Query 1</a:t>
            </a:r>
            <a:endParaRPr/>
          </a:p>
        </p:txBody>
      </p:sp>
      <p:sp>
        <p:nvSpPr>
          <p:cNvPr id="164" name="Google Shape;164;p17"/>
          <p:cNvSpPr txBox="1"/>
          <p:nvPr>
            <p:ph idx="1" type="body"/>
          </p:nvPr>
        </p:nvSpPr>
        <p:spPr>
          <a:xfrm>
            <a:off x="75650" y="1300950"/>
            <a:ext cx="8754900" cy="700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750"/>
              <a:t> What is the Title of the Top-rated Action and Comedy movie? </a:t>
            </a:r>
            <a:endParaRPr sz="1750"/>
          </a:p>
        </p:txBody>
      </p:sp>
      <p:pic>
        <p:nvPicPr>
          <p:cNvPr id="165" name="Google Shape;165;p17"/>
          <p:cNvPicPr preferRelativeResize="0"/>
          <p:nvPr/>
        </p:nvPicPr>
        <p:blipFill>
          <a:blip r:embed="rId3">
            <a:alphaModFix/>
          </a:blip>
          <a:stretch>
            <a:fillRect/>
          </a:stretch>
        </p:blipFill>
        <p:spPr>
          <a:xfrm>
            <a:off x="1632092" y="2001004"/>
            <a:ext cx="5879820" cy="254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 for Query 2</a:t>
            </a:r>
            <a:endParaRPr/>
          </a:p>
        </p:txBody>
      </p:sp>
      <p:pic>
        <p:nvPicPr>
          <p:cNvPr id="171" name="Google Shape;171;p18"/>
          <p:cNvPicPr preferRelativeResize="0"/>
          <p:nvPr/>
        </p:nvPicPr>
        <p:blipFill>
          <a:blip r:embed="rId3">
            <a:alphaModFix/>
          </a:blip>
          <a:stretch>
            <a:fillRect/>
          </a:stretch>
        </p:blipFill>
        <p:spPr>
          <a:xfrm>
            <a:off x="2056725" y="1898013"/>
            <a:ext cx="5030550" cy="2965876"/>
          </a:xfrm>
          <a:prstGeom prst="rect">
            <a:avLst/>
          </a:prstGeom>
          <a:noFill/>
          <a:ln>
            <a:noFill/>
          </a:ln>
        </p:spPr>
      </p:pic>
      <p:sp>
        <p:nvSpPr>
          <p:cNvPr id="172" name="Google Shape;172;p18"/>
          <p:cNvSpPr txBox="1"/>
          <p:nvPr>
            <p:ph idx="1" type="body"/>
          </p:nvPr>
        </p:nvSpPr>
        <p:spPr>
          <a:xfrm>
            <a:off x="194550" y="1268200"/>
            <a:ext cx="8754900" cy="700200"/>
          </a:xfrm>
          <a:prstGeom prst="rect">
            <a:avLst/>
          </a:prstGeom>
        </p:spPr>
        <p:txBody>
          <a:bodyPr anchorCtr="0" anchor="t" bIns="91425" lIns="91425" spcFirstLastPara="1" rIns="91425" wrap="square" tIns="91425">
            <a:normAutofit/>
          </a:bodyPr>
          <a:lstStyle/>
          <a:p>
            <a:pPr indent="0" lvl="0" marL="0" rtl="0" algn="ctr">
              <a:lnSpc>
                <a:spcPct val="105000"/>
              </a:lnSpc>
              <a:spcBef>
                <a:spcPts val="0"/>
              </a:spcBef>
              <a:spcAft>
                <a:spcPts val="1200"/>
              </a:spcAft>
              <a:buClr>
                <a:srgbClr val="000000"/>
              </a:buClr>
              <a:buSzPts val="852"/>
              <a:buFont typeface="Arial"/>
              <a:buNone/>
            </a:pPr>
            <a:r>
              <a:rPr b="1" lang="en" sz="1750"/>
              <a:t> What are the top 25 rated movies having at least 50 views? </a:t>
            </a:r>
            <a:endParaRPr sz="17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 for Query 3</a:t>
            </a:r>
            <a:endParaRPr/>
          </a:p>
        </p:txBody>
      </p:sp>
      <p:pic>
        <p:nvPicPr>
          <p:cNvPr id="178" name="Google Shape;178;p19"/>
          <p:cNvPicPr preferRelativeResize="0"/>
          <p:nvPr/>
        </p:nvPicPr>
        <p:blipFill>
          <a:blip r:embed="rId3">
            <a:alphaModFix/>
          </a:blip>
          <a:stretch>
            <a:fillRect/>
          </a:stretch>
        </p:blipFill>
        <p:spPr>
          <a:xfrm>
            <a:off x="1723338" y="2142913"/>
            <a:ext cx="5806525" cy="2685175"/>
          </a:xfrm>
          <a:prstGeom prst="rect">
            <a:avLst/>
          </a:prstGeom>
          <a:noFill/>
          <a:ln>
            <a:noFill/>
          </a:ln>
        </p:spPr>
      </p:pic>
      <p:sp>
        <p:nvSpPr>
          <p:cNvPr id="179" name="Google Shape;179;p19"/>
          <p:cNvSpPr txBox="1"/>
          <p:nvPr>
            <p:ph idx="1" type="body"/>
          </p:nvPr>
        </p:nvSpPr>
        <p:spPr>
          <a:xfrm>
            <a:off x="194550" y="1388325"/>
            <a:ext cx="8754900" cy="700200"/>
          </a:xfrm>
          <a:prstGeom prst="rect">
            <a:avLst/>
          </a:prstGeom>
        </p:spPr>
        <p:txBody>
          <a:bodyPr anchorCtr="0" anchor="t" bIns="91425" lIns="91425" spcFirstLastPara="1" rIns="91425" wrap="square" tIns="91425">
            <a:noAutofit/>
          </a:bodyPr>
          <a:lstStyle/>
          <a:p>
            <a:pPr indent="0" lvl="0" marL="0" rtl="0" algn="ctr">
              <a:lnSpc>
                <a:spcPct val="85000"/>
              </a:lnSpc>
              <a:spcBef>
                <a:spcPts val="0"/>
              </a:spcBef>
              <a:spcAft>
                <a:spcPts val="0"/>
              </a:spcAft>
              <a:buSzPts val="770"/>
              <a:buNone/>
            </a:pPr>
            <a:r>
              <a:rPr b="1" lang="en" sz="1750"/>
              <a:t>What is the user with the highest average rating for a specific year? </a:t>
            </a:r>
            <a:endParaRPr b="1" sz="1750"/>
          </a:p>
          <a:p>
            <a:pPr indent="0" lvl="0" marL="0" rtl="0" algn="ctr">
              <a:lnSpc>
                <a:spcPct val="85000"/>
              </a:lnSpc>
              <a:spcBef>
                <a:spcPts val="1200"/>
              </a:spcBef>
              <a:spcAft>
                <a:spcPts val="1200"/>
              </a:spcAft>
              <a:buSzPts val="770"/>
              <a:buNone/>
            </a:pPr>
            <a:r>
              <a:t/>
            </a:r>
            <a:endParaRPr b="1" sz="1243"/>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Interpretation of the Queries Ran</a:t>
            </a:r>
            <a:endParaRPr/>
          </a:p>
        </p:txBody>
      </p:sp>
      <p:sp>
        <p:nvSpPr>
          <p:cNvPr id="185" name="Google Shape;185;p20"/>
          <p:cNvSpPr txBox="1"/>
          <p:nvPr>
            <p:ph idx="1" type="body"/>
          </p:nvPr>
        </p:nvSpPr>
        <p:spPr>
          <a:xfrm>
            <a:off x="1303800" y="1488675"/>
            <a:ext cx="7030500" cy="2541600"/>
          </a:xfrm>
          <a:prstGeom prst="rect">
            <a:avLst/>
          </a:prstGeom>
        </p:spPr>
        <p:txBody>
          <a:bodyPr anchorCtr="0" anchor="t" bIns="91425" lIns="91425" spcFirstLastPara="1" rIns="91425" wrap="square" tIns="91425">
            <a:noAutofit/>
          </a:bodyPr>
          <a:lstStyle/>
          <a:p>
            <a:pPr indent="-317658" lvl="0" marL="457200" rtl="0" algn="l">
              <a:lnSpc>
                <a:spcPct val="95000"/>
              </a:lnSpc>
              <a:spcBef>
                <a:spcPts val="0"/>
              </a:spcBef>
              <a:spcAft>
                <a:spcPts val="0"/>
              </a:spcAft>
              <a:buSzPts val="1403"/>
              <a:buAutoNum type="arabicPeriod"/>
            </a:pPr>
            <a:r>
              <a:rPr lang="en" sz="1402"/>
              <a:t>For action comedy movies, films elements with similar theatrical elements to movies such as The Princess Bride (1987)  would likely be popular to the general public.</a:t>
            </a:r>
            <a:endParaRPr sz="1402"/>
          </a:p>
          <a:p>
            <a:pPr indent="0" lvl="0" marL="0" rtl="0" algn="l">
              <a:lnSpc>
                <a:spcPct val="95000"/>
              </a:lnSpc>
              <a:spcBef>
                <a:spcPts val="1200"/>
              </a:spcBef>
              <a:spcAft>
                <a:spcPts val="0"/>
              </a:spcAft>
              <a:buSzPts val="1018"/>
              <a:buNone/>
            </a:pPr>
            <a:r>
              <a:t/>
            </a:r>
            <a:endParaRPr sz="1402"/>
          </a:p>
          <a:p>
            <a:pPr indent="-317658" lvl="0" marL="457200" rtl="0" algn="l">
              <a:lnSpc>
                <a:spcPct val="95000"/>
              </a:lnSpc>
              <a:spcBef>
                <a:spcPts val="1200"/>
              </a:spcBef>
              <a:spcAft>
                <a:spcPts val="0"/>
              </a:spcAft>
              <a:buSzPts val="1403"/>
              <a:buAutoNum type="arabicPeriod"/>
            </a:pPr>
            <a:r>
              <a:rPr lang="en" sz="1402"/>
              <a:t>What the most popular movies that were heavily reviewed and watched in </a:t>
            </a:r>
            <a:r>
              <a:rPr lang="en" sz="1402"/>
              <a:t>the given dataset were. Most of the films that garnered good reviews were action or thriller type movies. </a:t>
            </a:r>
            <a:endParaRPr sz="1402"/>
          </a:p>
          <a:p>
            <a:pPr indent="0" lvl="0" marL="457200" rtl="0" algn="l">
              <a:lnSpc>
                <a:spcPct val="95000"/>
              </a:lnSpc>
              <a:spcBef>
                <a:spcPts val="1200"/>
              </a:spcBef>
              <a:spcAft>
                <a:spcPts val="0"/>
              </a:spcAft>
              <a:buNone/>
            </a:pPr>
            <a:r>
              <a:t/>
            </a:r>
            <a:endParaRPr sz="1402"/>
          </a:p>
          <a:p>
            <a:pPr indent="-317658" lvl="0" marL="457200" rtl="0" algn="l">
              <a:lnSpc>
                <a:spcPct val="95000"/>
              </a:lnSpc>
              <a:spcBef>
                <a:spcPts val="1200"/>
              </a:spcBef>
              <a:spcAft>
                <a:spcPts val="0"/>
              </a:spcAft>
              <a:buSzPts val="1403"/>
              <a:buAutoNum type="arabicPeriod"/>
            </a:pPr>
            <a:r>
              <a:rPr lang="en" sz="1402"/>
              <a:t>What users to market new theatrical releases to/ give advanced copies to boost ratings before the film releases to the general public. For instance users 404, 157, 233, and 626 gave incredibly high average ratings for all movies watched in the years that they </a:t>
            </a:r>
            <a:r>
              <a:rPr lang="en" sz="1402"/>
              <a:t>reviewed them.</a:t>
            </a:r>
            <a:endParaRPr sz="140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and Improvements</a:t>
            </a:r>
            <a:endParaRPr/>
          </a:p>
        </p:txBody>
      </p:sp>
      <p:sp>
        <p:nvSpPr>
          <p:cNvPr id="191" name="Google Shape;191;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Data set is too small to make any significant, accurate determinations of certain queries. </a:t>
            </a:r>
            <a:endParaRPr sz="1400"/>
          </a:p>
          <a:p>
            <a:pPr indent="-304800" lvl="1" marL="914400" rtl="0" algn="l">
              <a:lnSpc>
                <a:spcPct val="150000"/>
              </a:lnSpc>
              <a:spcBef>
                <a:spcPts val="0"/>
              </a:spcBef>
              <a:spcAft>
                <a:spcPts val="0"/>
              </a:spcAft>
              <a:buSzPts val="1200"/>
              <a:buChar char="○"/>
            </a:pPr>
            <a:r>
              <a:rPr lang="en" sz="1200"/>
              <a:t>For instance each user only has 20 reviews spread across 2 years.</a:t>
            </a:r>
            <a:endParaRPr sz="1200"/>
          </a:p>
          <a:p>
            <a:pPr indent="-304800" lvl="1" marL="914400" rtl="0" algn="l">
              <a:lnSpc>
                <a:spcPct val="150000"/>
              </a:lnSpc>
              <a:spcBef>
                <a:spcPts val="0"/>
              </a:spcBef>
              <a:spcAft>
                <a:spcPts val="0"/>
              </a:spcAft>
              <a:buSzPts val="1200"/>
              <a:buChar char="○"/>
            </a:pPr>
            <a:r>
              <a:rPr lang="en" sz="1200"/>
              <a:t>Even 100,000 ratings is too small to make precise and accurate statements about certain queries.</a:t>
            </a:r>
            <a:endParaRPr sz="1200"/>
          </a:p>
          <a:p>
            <a:pPr indent="0" lvl="0" marL="914400" rtl="0" algn="l">
              <a:lnSpc>
                <a:spcPct val="150000"/>
              </a:lnSpc>
              <a:spcBef>
                <a:spcPts val="1200"/>
              </a:spcBef>
              <a:spcAft>
                <a:spcPts val="0"/>
              </a:spcAft>
              <a:buNone/>
            </a:pPr>
            <a:r>
              <a:t/>
            </a:r>
            <a:endParaRPr sz="1400"/>
          </a:p>
          <a:p>
            <a:pPr indent="-317500" lvl="0" marL="457200" rtl="0" algn="l">
              <a:lnSpc>
                <a:spcPct val="150000"/>
              </a:lnSpc>
              <a:spcBef>
                <a:spcPts val="1200"/>
              </a:spcBef>
              <a:spcAft>
                <a:spcPts val="0"/>
              </a:spcAft>
              <a:buSzPts val="1400"/>
              <a:buChar char="●"/>
            </a:pPr>
            <a:r>
              <a:rPr lang="en" sz="1400"/>
              <a:t>Data set is too incomplete.</a:t>
            </a:r>
            <a:endParaRPr sz="1400"/>
          </a:p>
          <a:p>
            <a:pPr indent="-304800" lvl="1" marL="914400" rtl="0" algn="l">
              <a:lnSpc>
                <a:spcPct val="150000"/>
              </a:lnSpc>
              <a:spcBef>
                <a:spcPts val="0"/>
              </a:spcBef>
              <a:spcAft>
                <a:spcPts val="0"/>
              </a:spcAft>
              <a:buSzPts val="1200"/>
              <a:buChar char="○"/>
            </a:pPr>
            <a:r>
              <a:rPr lang="en" sz="1200"/>
              <a:t>There are other movies in that time period that were released.</a:t>
            </a:r>
            <a:endParaRPr sz="1200"/>
          </a:p>
          <a:p>
            <a:pPr indent="-304800" lvl="1" marL="914400" rtl="0" algn="l">
              <a:lnSpc>
                <a:spcPct val="200000"/>
              </a:lnSpc>
              <a:spcBef>
                <a:spcPts val="0"/>
              </a:spcBef>
              <a:spcAft>
                <a:spcPts val="0"/>
              </a:spcAft>
              <a:buSzPts val="1200"/>
              <a:buChar char="○"/>
            </a:pPr>
            <a:r>
              <a:rPr lang="en" sz="1200"/>
              <a:t>Many more users that gave ratings for those movies as well.</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