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2801600" cx="128016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P7ELja6h5uJT9RzZlEReFnlCp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4b931193_0_181:notes"/>
          <p:cNvSpPr/>
          <p:nvPr>
            <p:ph idx="2" type="sldImg"/>
          </p:nvPr>
        </p:nvSpPr>
        <p:spPr>
          <a:xfrm>
            <a:off x="1943440" y="754380"/>
            <a:ext cx="3886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e4b931193_0_18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4b931193_0_245:notes"/>
          <p:cNvSpPr/>
          <p:nvPr>
            <p:ph idx="2" type="sldImg"/>
          </p:nvPr>
        </p:nvSpPr>
        <p:spPr>
          <a:xfrm>
            <a:off x="1943440" y="754380"/>
            <a:ext cx="3886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e4b931193_0_24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4b931193_0_304:notes"/>
          <p:cNvSpPr/>
          <p:nvPr>
            <p:ph idx="2" type="sldImg"/>
          </p:nvPr>
        </p:nvSpPr>
        <p:spPr>
          <a:xfrm>
            <a:off x="1943440" y="754380"/>
            <a:ext cx="3886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e4b931193_0_304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640080" y="2995560"/>
            <a:ext cx="1152108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3"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4"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800" y="2995200"/>
            <a:ext cx="9304920" cy="742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4b931193_0_336"/>
          <p:cNvSpPr txBox="1"/>
          <p:nvPr>
            <p:ph type="ctrTitle"/>
          </p:nvPr>
        </p:nvSpPr>
        <p:spPr>
          <a:xfrm>
            <a:off x="436391" y="1853164"/>
            <a:ext cx="11928900" cy="51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60" name="Google Shape;60;g5e4b931193_0_336"/>
          <p:cNvSpPr txBox="1"/>
          <p:nvPr>
            <p:ph idx="1" type="subTitle"/>
          </p:nvPr>
        </p:nvSpPr>
        <p:spPr>
          <a:xfrm>
            <a:off x="436380" y="7053822"/>
            <a:ext cx="119289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61" name="Google Shape;61;g5e4b931193_0_336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b931193_0_340"/>
          <p:cNvSpPr txBox="1"/>
          <p:nvPr>
            <p:ph type="title"/>
          </p:nvPr>
        </p:nvSpPr>
        <p:spPr>
          <a:xfrm>
            <a:off x="436380" y="1107618"/>
            <a:ext cx="11928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64" name="Google Shape;64;g5e4b931193_0_340"/>
          <p:cNvSpPr txBox="1"/>
          <p:nvPr>
            <p:ph idx="1" type="body"/>
          </p:nvPr>
        </p:nvSpPr>
        <p:spPr>
          <a:xfrm>
            <a:off x="436380" y="2868382"/>
            <a:ext cx="119289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65" name="Google Shape;65;g5e4b931193_0_340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4b931193_0_344"/>
          <p:cNvSpPr txBox="1"/>
          <p:nvPr>
            <p:ph type="title"/>
          </p:nvPr>
        </p:nvSpPr>
        <p:spPr>
          <a:xfrm>
            <a:off x="436380" y="5353227"/>
            <a:ext cx="119289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68" name="Google Shape;68;g5e4b931193_0_344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4b931193_0_347"/>
          <p:cNvSpPr txBox="1"/>
          <p:nvPr>
            <p:ph type="title"/>
          </p:nvPr>
        </p:nvSpPr>
        <p:spPr>
          <a:xfrm>
            <a:off x="436380" y="1107618"/>
            <a:ext cx="11928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71" name="Google Shape;71;g5e4b931193_0_347"/>
          <p:cNvSpPr txBox="1"/>
          <p:nvPr>
            <p:ph idx="1" type="body"/>
          </p:nvPr>
        </p:nvSpPr>
        <p:spPr>
          <a:xfrm>
            <a:off x="436380" y="2868382"/>
            <a:ext cx="55998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72" name="Google Shape;72;g5e4b931193_0_347"/>
          <p:cNvSpPr txBox="1"/>
          <p:nvPr>
            <p:ph idx="2" type="body"/>
          </p:nvPr>
        </p:nvSpPr>
        <p:spPr>
          <a:xfrm>
            <a:off x="6765360" y="2868382"/>
            <a:ext cx="55998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73" name="Google Shape;73;g5e4b931193_0_347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4b931193_0_352"/>
          <p:cNvSpPr txBox="1"/>
          <p:nvPr>
            <p:ph type="title"/>
          </p:nvPr>
        </p:nvSpPr>
        <p:spPr>
          <a:xfrm>
            <a:off x="436380" y="1107618"/>
            <a:ext cx="11928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76" name="Google Shape;76;g5e4b931193_0_352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4b931193_0_355"/>
          <p:cNvSpPr txBox="1"/>
          <p:nvPr>
            <p:ph type="title"/>
          </p:nvPr>
        </p:nvSpPr>
        <p:spPr>
          <a:xfrm>
            <a:off x="436380" y="1382827"/>
            <a:ext cx="39312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61175" lIns="161175" spcFirstLastPara="1" rIns="161175" wrap="square" tIns="16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g5e4b931193_0_355"/>
          <p:cNvSpPr txBox="1"/>
          <p:nvPr>
            <p:ph idx="1" type="body"/>
          </p:nvPr>
        </p:nvSpPr>
        <p:spPr>
          <a:xfrm>
            <a:off x="436380" y="3458560"/>
            <a:ext cx="3931200" cy="7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80" name="Google Shape;80;g5e4b931193_0_355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4b931193_0_359"/>
          <p:cNvSpPr txBox="1"/>
          <p:nvPr>
            <p:ph type="title"/>
          </p:nvPr>
        </p:nvSpPr>
        <p:spPr>
          <a:xfrm>
            <a:off x="686350" y="1120373"/>
            <a:ext cx="8914800" cy="10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3" name="Google Shape;83;g5e4b931193_0_359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4b931193_0_362"/>
          <p:cNvSpPr/>
          <p:nvPr/>
        </p:nvSpPr>
        <p:spPr>
          <a:xfrm>
            <a:off x="6400800" y="-311"/>
            <a:ext cx="6400800" cy="128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5e4b931193_0_362"/>
          <p:cNvSpPr txBox="1"/>
          <p:nvPr>
            <p:ph type="title"/>
          </p:nvPr>
        </p:nvSpPr>
        <p:spPr>
          <a:xfrm>
            <a:off x="371700" y="3069236"/>
            <a:ext cx="56634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87" name="Google Shape;87;g5e4b931193_0_362"/>
          <p:cNvSpPr txBox="1"/>
          <p:nvPr>
            <p:ph idx="1" type="subTitle"/>
          </p:nvPr>
        </p:nvSpPr>
        <p:spPr>
          <a:xfrm>
            <a:off x="371700" y="6976542"/>
            <a:ext cx="56634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8" name="Google Shape;88;g5e4b931193_0_362"/>
          <p:cNvSpPr txBox="1"/>
          <p:nvPr>
            <p:ph idx="2" type="body"/>
          </p:nvPr>
        </p:nvSpPr>
        <p:spPr>
          <a:xfrm>
            <a:off x="6915300" y="1802142"/>
            <a:ext cx="5371800" cy="9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89" name="Google Shape;89;g5e4b931193_0_362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4b931193_0_368"/>
          <p:cNvSpPr txBox="1"/>
          <p:nvPr>
            <p:ph idx="1" type="body"/>
          </p:nvPr>
        </p:nvSpPr>
        <p:spPr>
          <a:xfrm>
            <a:off x="436380" y="10529431"/>
            <a:ext cx="83982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92" name="Google Shape;92;g5e4b931193_0_368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4b931193_0_371"/>
          <p:cNvSpPr txBox="1"/>
          <p:nvPr>
            <p:ph hasCustomPrompt="1" type="title"/>
          </p:nvPr>
        </p:nvSpPr>
        <p:spPr>
          <a:xfrm>
            <a:off x="436380" y="2753022"/>
            <a:ext cx="119289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61175" lIns="161175" spcFirstLastPara="1" rIns="161175" wrap="square" tIns="16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9pPr>
          </a:lstStyle>
          <a:p>
            <a:r>
              <a:t>xx%</a:t>
            </a:r>
          </a:p>
        </p:txBody>
      </p:sp>
      <p:sp>
        <p:nvSpPr>
          <p:cNvPr id="95" name="Google Shape;95;g5e4b931193_0_371"/>
          <p:cNvSpPr txBox="1"/>
          <p:nvPr>
            <p:ph idx="1" type="body"/>
          </p:nvPr>
        </p:nvSpPr>
        <p:spPr>
          <a:xfrm>
            <a:off x="436380" y="7845538"/>
            <a:ext cx="119289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431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96" name="Google Shape;96;g5e4b931193_0_371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4b931193_0_375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2"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640080" y="510480"/>
            <a:ext cx="11521080" cy="990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640080" y="687384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3" type="body"/>
          </p:nvPr>
        </p:nvSpPr>
        <p:spPr>
          <a:xfrm>
            <a:off x="6543720" y="2995560"/>
            <a:ext cx="562212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640080" y="2995560"/>
            <a:ext cx="562212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2"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3" type="body"/>
          </p:nvPr>
        </p:nvSpPr>
        <p:spPr>
          <a:xfrm>
            <a:off x="6543720" y="687384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64008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543720" y="2995560"/>
            <a:ext cx="56221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3" type="body"/>
          </p:nvPr>
        </p:nvSpPr>
        <p:spPr>
          <a:xfrm>
            <a:off x="640080" y="6873840"/>
            <a:ext cx="1152108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40080" y="510480"/>
            <a:ext cx="11521080" cy="21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40080" y="2995560"/>
            <a:ext cx="11521080" cy="74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e4b931193_0_332"/>
          <p:cNvSpPr txBox="1"/>
          <p:nvPr>
            <p:ph type="title"/>
          </p:nvPr>
        </p:nvSpPr>
        <p:spPr>
          <a:xfrm>
            <a:off x="436380" y="1107618"/>
            <a:ext cx="11928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5e4b931193_0_332"/>
          <p:cNvSpPr txBox="1"/>
          <p:nvPr>
            <p:ph idx="1" type="body"/>
          </p:nvPr>
        </p:nvSpPr>
        <p:spPr>
          <a:xfrm>
            <a:off x="436380" y="2868382"/>
            <a:ext cx="119289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7350" lvl="5" marL="2743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5e4b931193_0_332"/>
          <p:cNvSpPr txBox="1"/>
          <p:nvPr>
            <p:ph idx="12" type="sldNum"/>
          </p:nvPr>
        </p:nvSpPr>
        <p:spPr>
          <a:xfrm>
            <a:off x="11861441" y="11606229"/>
            <a:ext cx="768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1175" lIns="161175" spcFirstLastPara="1" rIns="161175" wrap="square" tIns="161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2701500" y="1953900"/>
            <a:ext cx="10015938" cy="8884190"/>
          </a:xfrm>
          <a:custGeom>
            <a:rect b="b" l="l" r="r" t="t"/>
            <a:pathLst>
              <a:path extrusionOk="0" h="377689" w="395926">
                <a:moveTo>
                  <a:pt x="0" y="0"/>
                </a:moveTo>
                <a:lnTo>
                  <a:pt x="0" y="209241"/>
                </a:lnTo>
                <a:lnTo>
                  <a:pt x="128136" y="209241"/>
                </a:lnTo>
                <a:lnTo>
                  <a:pt x="128136" y="377689"/>
                </a:lnTo>
                <a:lnTo>
                  <a:pt x="395926" y="377689"/>
                </a:lnTo>
                <a:lnTo>
                  <a:pt x="394966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"/>
          <p:cNvSpPr/>
          <p:nvPr/>
        </p:nvSpPr>
        <p:spPr>
          <a:xfrm>
            <a:off x="3131550" y="4702375"/>
            <a:ext cx="8062500" cy="191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718510" y="2253265"/>
            <a:ext cx="3016800" cy="157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MAV 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mav_manger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high level interface to manage the system. Primarily communicates with the trackers manager, but can specify position and velocity goals as well as trigger transitions between trackers.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25500" y="7324344"/>
            <a:ext cx="2720400" cy="1911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Estimator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(vicon_odom or your own)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leverages Vicon, Qualisys, or can use your own state estimator. In particular, this publishes a nav_msgs/Odometry message, which contains the position, pose, linear velocity, angular velocity,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718002" y="7625325"/>
            <a:ext cx="2501400" cy="133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SO3-based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so3_control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a desired orientation and thrust for the robot.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162125" y="5767325"/>
            <a:ext cx="7955400" cy="846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Trackers 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trackers/trackers_manager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and switches between trackers such as line trackers, velocity trackers, etc. Each tracker is responsible for sending a command that specifies a desired position, velocity, acceleration, yaw, and yaw_dot. The message also includes gains,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541650" y="11597640"/>
            <a:ext cx="15537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quadrotor_simulator</a:t>
            </a:r>
            <a:endParaRPr b="0" i="0" sz="1800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8753825" y="10058400"/>
            <a:ext cx="1553700" cy="5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snavquad_interface</a:t>
            </a:r>
            <a:endParaRPr b="0" i="0" sz="1200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583650" y="10058400"/>
            <a:ext cx="1553700" cy="5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mavros_interface</a:t>
            </a:r>
            <a:endParaRPr b="0" i="0" sz="1800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753925" y="10058400"/>
            <a:ext cx="1828200" cy="5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crazyflie_interface</a:t>
            </a:r>
            <a:endParaRPr b="0" i="0" sz="1200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312200" y="137160"/>
            <a:ext cx="18288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8494776" y="137160"/>
            <a:ext cx="2501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Rviz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waypoint_navigation_tool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128905" y="1039490"/>
            <a:ext cx="150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Motors On/Off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Takeoff/Land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Waypoint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rqt_mav_manager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601210" y="1326967"/>
            <a:ext cx="9684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Waypoints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8525220" y="11558016"/>
            <a:ext cx="2010900" cy="2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Snapdragon Flight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0982525" y="11558016"/>
            <a:ext cx="1371000" cy="2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Crazyflie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6858000" y="11597640"/>
            <a:ext cx="10050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497200" y="6251645"/>
            <a:ext cx="1645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9418680" y="12207240"/>
            <a:ext cx="1371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snav_vio_odom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8157169" y="9115413"/>
            <a:ext cx="3788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9900FF"/>
                </a:solidFill>
              </a:rPr>
              <a:t>quadrotor_msgs/SO3Command.msg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1"/>
          <p:cNvSpPr/>
          <p:nvPr/>
        </p:nvSpPr>
        <p:spPr>
          <a:xfrm>
            <a:off x="3764280" y="12083760"/>
            <a:ext cx="1645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ground_truth_odom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34425" y="1115700"/>
            <a:ext cx="1779600" cy="304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452363" y="693625"/>
            <a:ext cx="1743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9900FF"/>
                </a:solidFill>
              </a:rPr>
              <a:t>r</a:t>
            </a:r>
            <a:r>
              <a:rPr b="0" i="0" lang="en-US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os message type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18713" y="420850"/>
            <a:ext cx="2010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ros_package_name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909823" y="7870250"/>
            <a:ext cx="2310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9900FF"/>
                </a:solidFill>
              </a:rPr>
              <a:t>nav_msgs/Odometry.msg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p1"/>
          <p:cNvSpPr txBox="1"/>
          <p:nvPr/>
        </p:nvSpPr>
        <p:spPr>
          <a:xfrm>
            <a:off x="7489075" y="6816739"/>
            <a:ext cx="300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900FF"/>
                </a:solidFill>
              </a:rPr>
              <a:t>quadrotor_msgs/PositionCommand.msg</a:t>
            </a:r>
            <a:endParaRPr sz="1200">
              <a:solidFill>
                <a:srgbClr val="9900FF"/>
              </a:solidFill>
            </a:endParaRPr>
          </a:p>
        </p:txBody>
      </p:sp>
      <p:cxnSp>
        <p:nvCxnSpPr>
          <p:cNvPr id="129" name="Google Shape;129;p1"/>
          <p:cNvCxnSpPr>
            <a:stCxn id="113" idx="2"/>
            <a:endCxn id="105" idx="0"/>
          </p:cNvCxnSpPr>
          <p:nvPr/>
        </p:nvCxnSpPr>
        <p:spPr>
          <a:xfrm>
            <a:off x="5226600" y="1051560"/>
            <a:ext cx="300" cy="12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"/>
          <p:cNvSpPr/>
          <p:nvPr/>
        </p:nvSpPr>
        <p:spPr>
          <a:xfrm>
            <a:off x="4113500" y="4780300"/>
            <a:ext cx="6403500" cy="93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4184155" y="4855870"/>
            <a:ext cx="1612800" cy="5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tracker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5867141" y="4855870"/>
            <a:ext cx="1612800" cy="5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tracker Min Jerk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7550127" y="4855870"/>
            <a:ext cx="1366500" cy="5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tracker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9071661" y="4855870"/>
            <a:ext cx="1366500" cy="58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500"/>
              <a:t>Trajectory tracker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4037893" y="5363584"/>
            <a:ext cx="20073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std_trackers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9754825" y="1477552"/>
            <a:ext cx="300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900FF"/>
                </a:solidFill>
              </a:rPr>
              <a:t>nav_msgs/Path</a:t>
            </a:r>
            <a:endParaRPr sz="1200">
              <a:solidFill>
                <a:srgbClr val="9900FF"/>
              </a:solidFill>
            </a:endParaRPr>
          </a:p>
        </p:txBody>
      </p:sp>
      <p:cxnSp>
        <p:nvCxnSpPr>
          <p:cNvPr id="137" name="Google Shape;137;p1"/>
          <p:cNvCxnSpPr>
            <a:stCxn id="114" idx="2"/>
            <a:endCxn id="134" idx="0"/>
          </p:cNvCxnSpPr>
          <p:nvPr/>
        </p:nvCxnSpPr>
        <p:spPr>
          <a:xfrm>
            <a:off x="9745476" y="1051560"/>
            <a:ext cx="9300" cy="3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"/>
          <p:cNvSpPr txBox="1"/>
          <p:nvPr/>
        </p:nvSpPr>
        <p:spPr>
          <a:xfrm>
            <a:off x="2701500" y="4006150"/>
            <a:ext cx="1119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2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Transition.srv</a:t>
            </a:r>
            <a:endParaRPr b="0" i="0" sz="12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"/>
          <p:cNvCxnSpPr/>
          <p:nvPr/>
        </p:nvCxnSpPr>
        <p:spPr>
          <a:xfrm flipH="1" rot="10800000">
            <a:off x="1581800" y="3054248"/>
            <a:ext cx="25800" cy="42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"/>
          <p:cNvCxnSpPr/>
          <p:nvPr/>
        </p:nvCxnSpPr>
        <p:spPr>
          <a:xfrm>
            <a:off x="1607700" y="3058875"/>
            <a:ext cx="21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1" name="Google Shape;141;p1"/>
          <p:cNvCxnSpPr>
            <a:stCxn id="106" idx="3"/>
            <a:endCxn id="107" idx="1"/>
          </p:cNvCxnSpPr>
          <p:nvPr/>
        </p:nvCxnSpPr>
        <p:spPr>
          <a:xfrm>
            <a:off x="2945900" y="8279994"/>
            <a:ext cx="3772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"/>
          <p:cNvCxnSpPr>
            <a:endCxn id="104" idx="1"/>
          </p:cNvCxnSpPr>
          <p:nvPr/>
        </p:nvCxnSpPr>
        <p:spPr>
          <a:xfrm flipH="1" rot="10800000">
            <a:off x="1581750" y="5658025"/>
            <a:ext cx="1549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"/>
          <p:cNvSpPr/>
          <p:nvPr/>
        </p:nvSpPr>
        <p:spPr>
          <a:xfrm>
            <a:off x="2468875" y="7619033"/>
            <a:ext cx="1645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3923" y="6500150"/>
            <a:ext cx="2310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9900FF"/>
                </a:solidFill>
              </a:rPr>
              <a:t>nav_msgs/Odometry.msg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45" name="Google Shape;145;p1"/>
          <p:cNvCxnSpPr>
            <a:stCxn id="108" idx="2"/>
            <a:endCxn id="107" idx="0"/>
          </p:cNvCxnSpPr>
          <p:nvPr/>
        </p:nvCxnSpPr>
        <p:spPr>
          <a:xfrm>
            <a:off x="7139825" y="6613625"/>
            <a:ext cx="828900" cy="10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"/>
          <p:cNvSpPr txBox="1"/>
          <p:nvPr/>
        </p:nvSpPr>
        <p:spPr>
          <a:xfrm>
            <a:off x="4769400" y="4206325"/>
            <a:ext cx="1507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>
                <a:solidFill>
                  <a:srgbClr val="9900FF"/>
                </a:solidFill>
              </a:rPr>
              <a:t>LineTracker</a:t>
            </a:r>
            <a:r>
              <a:rPr lang="en-US" sz="1200">
                <a:solidFill>
                  <a:srgbClr val="9900FF"/>
                </a:solidFill>
              </a:rPr>
              <a:t>.action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369975" y="4077500"/>
            <a:ext cx="1879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>
                <a:solidFill>
                  <a:srgbClr val="9900FF"/>
                </a:solidFill>
              </a:rPr>
              <a:t>VelocityTracker</a:t>
            </a:r>
            <a:r>
              <a:rPr lang="en-US" sz="1200">
                <a:solidFill>
                  <a:srgbClr val="9900FF"/>
                </a:solidFill>
              </a:rPr>
              <a:t>.action</a:t>
            </a:r>
            <a:endParaRPr sz="1200">
              <a:solidFill>
                <a:srgbClr val="9900FF"/>
              </a:solidFill>
            </a:endParaRPr>
          </a:p>
        </p:txBody>
      </p:sp>
      <p:cxnSp>
        <p:nvCxnSpPr>
          <p:cNvPr id="148" name="Google Shape;148;p1"/>
          <p:cNvCxnSpPr>
            <a:endCxn id="133" idx="0"/>
          </p:cNvCxnSpPr>
          <p:nvPr/>
        </p:nvCxnSpPr>
        <p:spPr>
          <a:xfrm>
            <a:off x="6604677" y="3825370"/>
            <a:ext cx="16287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"/>
          <p:cNvSpPr/>
          <p:nvPr/>
        </p:nvSpPr>
        <p:spPr>
          <a:xfrm>
            <a:off x="4522850" y="11597640"/>
            <a:ext cx="15537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3333"/>
                </a:solidFill>
              </a:rPr>
              <a:t>mrsl_quadrotor</a:t>
            </a:r>
            <a:endParaRPr b="0" i="0" sz="1800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434425" y="1572900"/>
            <a:ext cx="1779600" cy="3048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quadrotor_control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"/>
          <p:cNvCxnSpPr>
            <a:stCxn id="113" idx="3"/>
            <a:endCxn id="114" idx="1"/>
          </p:cNvCxnSpPr>
          <p:nvPr/>
        </p:nvCxnSpPr>
        <p:spPr>
          <a:xfrm>
            <a:off x="6141000" y="594360"/>
            <a:ext cx="23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"/>
          <p:cNvCxnSpPr>
            <a:stCxn id="107" idx="2"/>
          </p:cNvCxnSpPr>
          <p:nvPr/>
        </p:nvCxnSpPr>
        <p:spPr>
          <a:xfrm>
            <a:off x="7968702" y="8963925"/>
            <a:ext cx="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"/>
          <p:cNvCxnSpPr/>
          <p:nvPr/>
        </p:nvCxnSpPr>
        <p:spPr>
          <a:xfrm rot="10800000">
            <a:off x="1595600" y="12664575"/>
            <a:ext cx="101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"/>
          <p:cNvCxnSpPr/>
          <p:nvPr/>
        </p:nvCxnSpPr>
        <p:spPr>
          <a:xfrm rot="10800000">
            <a:off x="1585700" y="9235644"/>
            <a:ext cx="0" cy="3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"/>
          <p:cNvCxnSpPr>
            <a:stCxn id="111" idx="2"/>
            <a:endCxn id="119" idx="0"/>
          </p:cNvCxnSpPr>
          <p:nvPr/>
        </p:nvCxnSpPr>
        <p:spPr>
          <a:xfrm>
            <a:off x="7360500" y="10653900"/>
            <a:ext cx="0" cy="9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"/>
          <p:cNvCxnSpPr>
            <a:stCxn id="110" idx="2"/>
            <a:endCxn id="117" idx="0"/>
          </p:cNvCxnSpPr>
          <p:nvPr/>
        </p:nvCxnSpPr>
        <p:spPr>
          <a:xfrm>
            <a:off x="9530675" y="10653900"/>
            <a:ext cx="0" cy="9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"/>
          <p:cNvCxnSpPr>
            <a:stCxn id="112" idx="2"/>
            <a:endCxn id="118" idx="0"/>
          </p:cNvCxnSpPr>
          <p:nvPr/>
        </p:nvCxnSpPr>
        <p:spPr>
          <a:xfrm>
            <a:off x="11668025" y="10653900"/>
            <a:ext cx="0" cy="9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"/>
          <p:cNvCxnSpPr/>
          <p:nvPr/>
        </p:nvCxnSpPr>
        <p:spPr>
          <a:xfrm>
            <a:off x="3323375" y="9694175"/>
            <a:ext cx="83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"/>
          <p:cNvCxnSpPr/>
          <p:nvPr/>
        </p:nvCxnSpPr>
        <p:spPr>
          <a:xfrm>
            <a:off x="5299700" y="9706140"/>
            <a:ext cx="0" cy="18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"/>
          <p:cNvCxnSpPr/>
          <p:nvPr/>
        </p:nvCxnSpPr>
        <p:spPr>
          <a:xfrm>
            <a:off x="3318500" y="9682175"/>
            <a:ext cx="0" cy="19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"/>
          <p:cNvCxnSpPr/>
          <p:nvPr/>
        </p:nvCxnSpPr>
        <p:spPr>
          <a:xfrm>
            <a:off x="7360500" y="9718200"/>
            <a:ext cx="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"/>
          <p:cNvCxnSpPr/>
          <p:nvPr/>
        </p:nvCxnSpPr>
        <p:spPr>
          <a:xfrm>
            <a:off x="9530675" y="9694200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"/>
          <p:cNvCxnSpPr/>
          <p:nvPr/>
        </p:nvCxnSpPr>
        <p:spPr>
          <a:xfrm>
            <a:off x="11668025" y="9706175"/>
            <a:ext cx="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"/>
          <p:cNvCxnSpPr>
            <a:stCxn id="109" idx="2"/>
          </p:cNvCxnSpPr>
          <p:nvPr/>
        </p:nvCxnSpPr>
        <p:spPr>
          <a:xfrm>
            <a:off x="3318500" y="11871840"/>
            <a:ext cx="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"/>
          <p:cNvCxnSpPr>
            <a:stCxn id="149" idx="2"/>
          </p:cNvCxnSpPr>
          <p:nvPr/>
        </p:nvCxnSpPr>
        <p:spPr>
          <a:xfrm>
            <a:off x="5299700" y="11871840"/>
            <a:ext cx="0" cy="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"/>
          <p:cNvCxnSpPr>
            <a:stCxn id="119" idx="2"/>
          </p:cNvCxnSpPr>
          <p:nvPr/>
        </p:nvCxnSpPr>
        <p:spPr>
          <a:xfrm>
            <a:off x="7360500" y="11871840"/>
            <a:ext cx="0" cy="8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"/>
          <p:cNvCxnSpPr>
            <a:stCxn id="117" idx="2"/>
          </p:cNvCxnSpPr>
          <p:nvPr/>
        </p:nvCxnSpPr>
        <p:spPr>
          <a:xfrm>
            <a:off x="9530670" y="11832216"/>
            <a:ext cx="0" cy="8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"/>
          <p:cNvCxnSpPr>
            <a:stCxn id="118" idx="2"/>
          </p:cNvCxnSpPr>
          <p:nvPr/>
        </p:nvCxnSpPr>
        <p:spPr>
          <a:xfrm>
            <a:off x="11668025" y="11832216"/>
            <a:ext cx="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"/>
          <p:cNvCxnSpPr/>
          <p:nvPr/>
        </p:nvCxnSpPr>
        <p:spPr>
          <a:xfrm>
            <a:off x="4739100" y="3863275"/>
            <a:ext cx="0" cy="9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"/>
          <p:cNvCxnSpPr/>
          <p:nvPr/>
        </p:nvCxnSpPr>
        <p:spPr>
          <a:xfrm>
            <a:off x="3743300" y="3827275"/>
            <a:ext cx="0" cy="87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4b931193_0_181"/>
          <p:cNvSpPr txBox="1"/>
          <p:nvPr/>
        </p:nvSpPr>
        <p:spPr>
          <a:xfrm>
            <a:off x="470949" y="7393125"/>
            <a:ext cx="25284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crazyflie_interface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5e4b931193_0_181"/>
          <p:cNvSpPr txBox="1"/>
          <p:nvPr/>
        </p:nvSpPr>
        <p:spPr>
          <a:xfrm>
            <a:off x="7754750" y="818025"/>
            <a:ext cx="49767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quadrotor_msgs/SO3Command.msg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geometry_msgs/Vector3 force</a:t>
            </a:r>
            <a:endParaRPr b="0" i="0" sz="18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geometry_msgs/Quaternion orientation</a:t>
            </a:r>
            <a:endParaRPr b="0" i="0" sz="18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geometry_msgs/Vector3 angular_velocity</a:t>
            </a:r>
            <a:endParaRPr b="0" i="0" sz="18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quadrotor_msgs/AuxCommand aux</a:t>
            </a:r>
            <a:endParaRPr b="0" i="0" sz="18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5e4b931193_0_181"/>
          <p:cNvCxnSpPr>
            <a:stCxn id="178" idx="2"/>
            <a:endCxn id="175" idx="0"/>
          </p:cNvCxnSpPr>
          <p:nvPr/>
        </p:nvCxnSpPr>
        <p:spPr>
          <a:xfrm flipH="1">
            <a:off x="1735138" y="1128269"/>
            <a:ext cx="4665600" cy="6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5e4b931193_0_181"/>
          <p:cNvSpPr txBox="1"/>
          <p:nvPr/>
        </p:nvSpPr>
        <p:spPr>
          <a:xfrm>
            <a:off x="3515348" y="7393125"/>
            <a:ext cx="28659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qualcomm_interface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e4b931193_0_181"/>
          <p:cNvSpPr txBox="1"/>
          <p:nvPr/>
        </p:nvSpPr>
        <p:spPr>
          <a:xfrm>
            <a:off x="6787299" y="7393125"/>
            <a:ext cx="26988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mavros_interface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e4b931193_0_181"/>
          <p:cNvSpPr txBox="1"/>
          <p:nvPr/>
        </p:nvSpPr>
        <p:spPr>
          <a:xfrm>
            <a:off x="9740184" y="7393120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your_robot_interface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5e4b931193_0_181"/>
          <p:cNvCxnSpPr>
            <a:stCxn id="178" idx="2"/>
            <a:endCxn id="179" idx="0"/>
          </p:cNvCxnSpPr>
          <p:nvPr/>
        </p:nvCxnSpPr>
        <p:spPr>
          <a:xfrm flipH="1">
            <a:off x="4948438" y="1128269"/>
            <a:ext cx="1452300" cy="6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5e4b931193_0_181"/>
          <p:cNvCxnSpPr>
            <a:stCxn id="178" idx="2"/>
            <a:endCxn id="180" idx="0"/>
          </p:cNvCxnSpPr>
          <p:nvPr/>
        </p:nvCxnSpPr>
        <p:spPr>
          <a:xfrm>
            <a:off x="6400738" y="1128269"/>
            <a:ext cx="1736100" cy="6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g5e4b931193_0_181"/>
          <p:cNvCxnSpPr>
            <a:stCxn id="178" idx="2"/>
            <a:endCxn id="181" idx="0"/>
          </p:cNvCxnSpPr>
          <p:nvPr/>
        </p:nvCxnSpPr>
        <p:spPr>
          <a:xfrm>
            <a:off x="6400738" y="1128269"/>
            <a:ext cx="4484100" cy="6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g5e4b931193_0_181"/>
          <p:cNvSpPr txBox="1"/>
          <p:nvPr/>
        </p:nvSpPr>
        <p:spPr>
          <a:xfrm>
            <a:off x="132405" y="7951627"/>
            <a:ext cx="35415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geometry_msgs::Twist</a:t>
            </a:r>
            <a:endParaRPr b="0" i="0" sz="21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linear.y: roll [e.g. -30 to 30 degrees]</a:t>
            </a:r>
            <a:endParaRPr b="0" i="0" sz="1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linear.x: pitch [e.g. -30 to 30 degrees]</a:t>
            </a:r>
            <a:endParaRPr b="0" i="0" sz="1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angular.z: yawrate [e.g. -200 to 200 degrees/second]</a:t>
            </a:r>
            <a:endParaRPr b="0" i="0" sz="1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linear.z: thrust [10000 to 60000 (mapped to PWM output)]</a:t>
            </a:r>
            <a:endParaRPr b="0" i="0" sz="1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e4b931193_0_181"/>
          <p:cNvSpPr txBox="1"/>
          <p:nvPr/>
        </p:nvSpPr>
        <p:spPr>
          <a:xfrm>
            <a:off x="3461420" y="8252471"/>
            <a:ext cx="35415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thrust_att_ang_vel_command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send_esc_rpm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send_trajectory_tracking_command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e4b931193_0_181"/>
          <p:cNvSpPr txBox="1"/>
          <p:nvPr/>
        </p:nvSpPr>
        <p:spPr>
          <a:xfrm>
            <a:off x="6787305" y="8449902"/>
            <a:ext cx="35415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mavros_msgs::AttitudeTarget</a:t>
            </a:r>
            <a:endParaRPr b="0" i="0" sz="1800" u="none" cap="none" strike="noStrike">
              <a:solidFill>
                <a:srgbClr val="99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geometry_msgs/Quaternion orientation</a:t>
            </a:r>
            <a:endParaRPr b="0" i="0" sz="1400" u="none" cap="none" strike="noStrike">
              <a:solidFill>
                <a:srgbClr val="8E7CC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geometry_msgs/Vector3 body_rate</a:t>
            </a:r>
            <a:endParaRPr b="0" i="0" sz="1400" u="none" cap="none" strike="noStrike">
              <a:solidFill>
                <a:srgbClr val="8E7CC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float32 thrust</a:t>
            </a:r>
            <a:endParaRPr b="0" i="0" sz="1400" u="none" cap="none" strike="noStrike">
              <a:solidFill>
                <a:srgbClr val="8E7CC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type_mask</a:t>
            </a:r>
            <a:endParaRPr b="0" i="0" sz="9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IGNORE_ROLL_RATE = 1	</a:t>
            </a:r>
            <a:r>
              <a:rPr b="0" i="0" lang="en-US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body_rate.x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IGNORE_PITCH_RATE = 2	</a:t>
            </a:r>
            <a:r>
              <a:rPr b="0" i="0" lang="en-US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body_rate.y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IGNORE_YAW_RATE = 4	</a:t>
            </a:r>
            <a:r>
              <a:rPr b="0" i="0" lang="en-US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body_rate.z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IGNORE_THRUST = 64</a:t>
            </a:r>
            <a:endParaRPr b="0" i="0" sz="9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 IGNORE_ATTITUDE = 128	</a:t>
            </a:r>
            <a:r>
              <a:rPr b="0" i="0" lang="en-US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orientation field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e4b931193_0_181"/>
          <p:cNvSpPr txBox="1"/>
          <p:nvPr/>
        </p:nvSpPr>
        <p:spPr>
          <a:xfrm>
            <a:off x="576834" y="3476100"/>
            <a:ext cx="25815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package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5e4b931193_0_181"/>
          <p:cNvSpPr txBox="1"/>
          <p:nvPr/>
        </p:nvSpPr>
        <p:spPr>
          <a:xfrm>
            <a:off x="359925" y="4366875"/>
            <a:ext cx="3239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Ros message type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e4b931193_0_181"/>
          <p:cNvSpPr txBox="1"/>
          <p:nvPr/>
        </p:nvSpPr>
        <p:spPr>
          <a:xfrm>
            <a:off x="5256088" y="457769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so3_control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e4b931193_0_181"/>
          <p:cNvSpPr txBox="1"/>
          <p:nvPr/>
        </p:nvSpPr>
        <p:spPr>
          <a:xfrm>
            <a:off x="10225880" y="8727538"/>
            <a:ext cx="2698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9900FF"/>
                </a:solidFill>
              </a:rPr>
              <a:t>you_own</a:t>
            </a: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.msg!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4b931193_0_245"/>
          <p:cNvSpPr txBox="1"/>
          <p:nvPr/>
        </p:nvSpPr>
        <p:spPr>
          <a:xfrm>
            <a:off x="214200" y="2200698"/>
            <a:ext cx="31266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magical_state_estimation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e4b931193_0_245"/>
          <p:cNvSpPr txBox="1"/>
          <p:nvPr/>
        </p:nvSpPr>
        <p:spPr>
          <a:xfrm>
            <a:off x="5806183" y="2205404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trackers_manager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e4b931193_0_245"/>
          <p:cNvSpPr txBox="1"/>
          <p:nvPr/>
        </p:nvSpPr>
        <p:spPr>
          <a:xfrm>
            <a:off x="10328118" y="292308"/>
            <a:ext cx="15111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package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e4b931193_0_245"/>
          <p:cNvSpPr txBox="1"/>
          <p:nvPr/>
        </p:nvSpPr>
        <p:spPr>
          <a:xfrm>
            <a:off x="9863175" y="1162000"/>
            <a:ext cx="2441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Ros message type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e4b931193_0_245"/>
          <p:cNvSpPr txBox="1"/>
          <p:nvPr/>
        </p:nvSpPr>
        <p:spPr>
          <a:xfrm>
            <a:off x="5806183" y="7935947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so3_control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5e4b931193_0_245"/>
          <p:cNvCxnSpPr>
            <a:stCxn id="199" idx="2"/>
          </p:cNvCxnSpPr>
          <p:nvPr/>
        </p:nvCxnSpPr>
        <p:spPr>
          <a:xfrm>
            <a:off x="6950833" y="8606447"/>
            <a:ext cx="5400" cy="19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g5e4b931193_0_245"/>
          <p:cNvSpPr txBox="1"/>
          <p:nvPr/>
        </p:nvSpPr>
        <p:spPr>
          <a:xfrm>
            <a:off x="7027300" y="3698425"/>
            <a:ext cx="56274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quadrotor_msgs/PositionCommand.msg</a:t>
            </a:r>
            <a:endParaRPr b="0" i="0" sz="21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geometry_msgs/Point position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velocity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acceleration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jerk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float64 yaw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float64 yaw_dot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g5e4b931193_0_245"/>
          <p:cNvCxnSpPr>
            <a:stCxn id="196" idx="2"/>
            <a:endCxn id="199" idx="0"/>
          </p:cNvCxnSpPr>
          <p:nvPr/>
        </p:nvCxnSpPr>
        <p:spPr>
          <a:xfrm>
            <a:off x="6950833" y="2875904"/>
            <a:ext cx="0" cy="50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5e4b931193_0_245"/>
          <p:cNvSpPr txBox="1"/>
          <p:nvPr/>
        </p:nvSpPr>
        <p:spPr>
          <a:xfrm>
            <a:off x="214200" y="3323040"/>
            <a:ext cx="44802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nav_msgs/Odometry.msg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geometry_msgs/PoseWithCovariance pose</a:t>
            </a:r>
            <a:endParaRPr b="0" i="0" sz="1800" u="none" cap="none" strike="noStrike">
              <a:solidFill>
                <a:srgbClr val="8E7CC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geometry_msgs/TwistWithCovariance twist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5e4b931193_0_245"/>
          <p:cNvCxnSpPr>
            <a:stCxn id="195" idx="3"/>
            <a:endCxn id="199" idx="0"/>
          </p:cNvCxnSpPr>
          <p:nvPr/>
        </p:nvCxnSpPr>
        <p:spPr>
          <a:xfrm>
            <a:off x="3340800" y="2535948"/>
            <a:ext cx="3609900" cy="54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5e4b931193_0_245"/>
          <p:cNvSpPr txBox="1"/>
          <p:nvPr/>
        </p:nvSpPr>
        <p:spPr>
          <a:xfrm>
            <a:off x="7027300" y="8752250"/>
            <a:ext cx="56274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quadrotor_msgs/SO3Command.msg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force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geometry_msgs/Quaternion orientation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angular_velocity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quadrotor_msgs/AuxCommand aux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5e4b931193_0_245"/>
          <p:cNvCxnSpPr>
            <a:stCxn id="195" idx="3"/>
            <a:endCxn id="196" idx="1"/>
          </p:cNvCxnSpPr>
          <p:nvPr/>
        </p:nvCxnSpPr>
        <p:spPr>
          <a:xfrm>
            <a:off x="3340800" y="2535948"/>
            <a:ext cx="2465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4b931193_0_304"/>
          <p:cNvSpPr/>
          <p:nvPr/>
        </p:nvSpPr>
        <p:spPr>
          <a:xfrm>
            <a:off x="2739520" y="3928773"/>
            <a:ext cx="7950600" cy="333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e4b931193_0_304"/>
          <p:cNvSpPr/>
          <p:nvPr/>
        </p:nvSpPr>
        <p:spPr>
          <a:xfrm>
            <a:off x="3625930" y="4653476"/>
            <a:ext cx="6314700" cy="171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5e4b931193_0_304"/>
          <p:cNvSpPr txBox="1"/>
          <p:nvPr/>
        </p:nvSpPr>
        <p:spPr>
          <a:xfrm>
            <a:off x="122535" y="8298951"/>
            <a:ext cx="31266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magical_state_estimation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e4b931193_0_304"/>
          <p:cNvSpPr txBox="1"/>
          <p:nvPr/>
        </p:nvSpPr>
        <p:spPr>
          <a:xfrm>
            <a:off x="10328118" y="292308"/>
            <a:ext cx="15111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package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e4b931193_0_304"/>
          <p:cNvSpPr txBox="1"/>
          <p:nvPr/>
        </p:nvSpPr>
        <p:spPr>
          <a:xfrm>
            <a:off x="9863175" y="1162000"/>
            <a:ext cx="2441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Ros message type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e4b931193_0_304"/>
          <p:cNvSpPr txBox="1"/>
          <p:nvPr/>
        </p:nvSpPr>
        <p:spPr>
          <a:xfrm>
            <a:off x="5638568" y="11349707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so3_control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5e4b931193_0_304"/>
          <p:cNvSpPr txBox="1"/>
          <p:nvPr/>
        </p:nvSpPr>
        <p:spPr>
          <a:xfrm>
            <a:off x="7014950" y="7681150"/>
            <a:ext cx="56562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quadrotor_msgs/PositionCommand.msg</a:t>
            </a:r>
            <a:endParaRPr b="0" i="0" sz="21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geometry_msgs/Point position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velocity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acceleration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geometry_msgs/Vector3 jerk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float64 yaw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float64 yaw_dot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5e4b931193_0_304"/>
          <p:cNvSpPr txBox="1"/>
          <p:nvPr/>
        </p:nvSpPr>
        <p:spPr>
          <a:xfrm>
            <a:off x="66780" y="9402587"/>
            <a:ext cx="44802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nav_msgs/Odometry.msg</a:t>
            </a:r>
            <a:endParaRPr b="0" i="0" sz="2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geometry_msgs/PoseWithCovariance pose</a:t>
            </a:r>
            <a:endParaRPr b="0" i="0" sz="1800" u="none" cap="none" strike="noStrike">
              <a:solidFill>
                <a:srgbClr val="8E7CC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E7CC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geometry_msgs/TwistWithCovariance twist</a:t>
            </a:r>
            <a:endParaRPr b="0" i="0" sz="18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5e4b931193_0_304"/>
          <p:cNvSpPr txBox="1"/>
          <p:nvPr/>
        </p:nvSpPr>
        <p:spPr>
          <a:xfrm>
            <a:off x="3695615" y="4967884"/>
            <a:ext cx="1590600" cy="6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tracker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5e4b931193_0_304"/>
          <p:cNvSpPr txBox="1"/>
          <p:nvPr/>
        </p:nvSpPr>
        <p:spPr>
          <a:xfrm>
            <a:off x="5355280" y="4967884"/>
            <a:ext cx="1590600" cy="6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tracker Min Jerk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5e4b931193_0_304"/>
          <p:cNvSpPr txBox="1"/>
          <p:nvPr/>
        </p:nvSpPr>
        <p:spPr>
          <a:xfrm>
            <a:off x="7014945" y="4967884"/>
            <a:ext cx="1347900" cy="6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tracker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e4b931193_0_304"/>
          <p:cNvSpPr txBox="1"/>
          <p:nvPr/>
        </p:nvSpPr>
        <p:spPr>
          <a:xfrm>
            <a:off x="8515395" y="4967884"/>
            <a:ext cx="1347900" cy="6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creepy  tracker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5e4b931193_0_304"/>
          <p:cNvSpPr txBox="1"/>
          <p:nvPr/>
        </p:nvSpPr>
        <p:spPr>
          <a:xfrm>
            <a:off x="3551380" y="5552027"/>
            <a:ext cx="1980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std_trackers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5e4b931193_0_304"/>
          <p:cNvCxnSpPr>
            <a:stCxn id="212" idx="2"/>
            <a:endCxn id="216" idx="0"/>
          </p:cNvCxnSpPr>
          <p:nvPr/>
        </p:nvCxnSpPr>
        <p:spPr>
          <a:xfrm>
            <a:off x="6783280" y="6368576"/>
            <a:ext cx="0" cy="49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g5e4b931193_0_304"/>
          <p:cNvSpPr txBox="1"/>
          <p:nvPr/>
        </p:nvSpPr>
        <p:spPr>
          <a:xfrm>
            <a:off x="2752750" y="6405716"/>
            <a:ext cx="2523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trackers_manager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5e4b931193_0_304"/>
          <p:cNvCxnSpPr>
            <a:stCxn id="213" idx="0"/>
            <a:endCxn id="211" idx="1"/>
          </p:cNvCxnSpPr>
          <p:nvPr/>
        </p:nvCxnSpPr>
        <p:spPr>
          <a:xfrm flipH="1" rot="10800000">
            <a:off x="1685835" y="5595051"/>
            <a:ext cx="1053600" cy="27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g5e4b931193_0_304"/>
          <p:cNvCxnSpPr>
            <a:stCxn id="213" idx="3"/>
            <a:endCxn id="216" idx="1"/>
          </p:cNvCxnSpPr>
          <p:nvPr/>
        </p:nvCxnSpPr>
        <p:spPr>
          <a:xfrm>
            <a:off x="3249135" y="8634201"/>
            <a:ext cx="2389500" cy="30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5e4b931193_0_304"/>
          <p:cNvSpPr txBox="1"/>
          <p:nvPr/>
        </p:nvSpPr>
        <p:spPr>
          <a:xfrm>
            <a:off x="2008498" y="2953700"/>
            <a:ext cx="1980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LineTracker.action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e4b931193_0_304"/>
          <p:cNvSpPr txBox="1"/>
          <p:nvPr/>
        </p:nvSpPr>
        <p:spPr>
          <a:xfrm>
            <a:off x="4600750" y="1978100"/>
            <a:ext cx="2705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VelocityTracker.action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5e4b931193_0_304"/>
          <p:cNvSpPr txBox="1"/>
          <p:nvPr/>
        </p:nvSpPr>
        <p:spPr>
          <a:xfrm>
            <a:off x="815744" y="1234800"/>
            <a:ext cx="2289300" cy="6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1175" lIns="161175" spcFirstLastPara="1" rIns="161175" wrap="square" tIns="161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mav_manager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5e4b931193_0_304"/>
          <p:cNvCxnSpPr>
            <a:stCxn id="230" idx="2"/>
            <a:endCxn id="219" idx="0"/>
          </p:cNvCxnSpPr>
          <p:nvPr/>
        </p:nvCxnSpPr>
        <p:spPr>
          <a:xfrm>
            <a:off x="1960394" y="1905300"/>
            <a:ext cx="2530500" cy="30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5e4b931193_0_304"/>
          <p:cNvCxnSpPr>
            <a:stCxn id="230" idx="2"/>
            <a:endCxn id="220" idx="0"/>
          </p:cNvCxnSpPr>
          <p:nvPr/>
        </p:nvCxnSpPr>
        <p:spPr>
          <a:xfrm>
            <a:off x="1960394" y="1905300"/>
            <a:ext cx="4190100" cy="30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g5e4b931193_0_304"/>
          <p:cNvCxnSpPr>
            <a:endCxn id="221" idx="0"/>
          </p:cNvCxnSpPr>
          <p:nvPr/>
        </p:nvCxnSpPr>
        <p:spPr>
          <a:xfrm>
            <a:off x="3104895" y="1569784"/>
            <a:ext cx="4584000" cy="3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g5e4b931193_0_304"/>
          <p:cNvCxnSpPr>
            <a:stCxn id="230" idx="1"/>
          </p:cNvCxnSpPr>
          <p:nvPr/>
        </p:nvCxnSpPr>
        <p:spPr>
          <a:xfrm>
            <a:off x="815744" y="1570050"/>
            <a:ext cx="1872300" cy="3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5e4b931193_0_304"/>
          <p:cNvSpPr txBox="1"/>
          <p:nvPr/>
        </p:nvSpPr>
        <p:spPr>
          <a:xfrm>
            <a:off x="122522" y="3546550"/>
            <a:ext cx="1792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1175" lIns="161175" spcFirstLastPara="1" rIns="161175" wrap="square" tIns="161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Transition.srv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9853200" y="3639600"/>
            <a:ext cx="267120" cy="267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5066280" y="3782880"/>
            <a:ext cx="267120" cy="267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8285040" y="7668360"/>
            <a:ext cx="323280" cy="32328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8224560" y="6033600"/>
            <a:ext cx="329760" cy="32976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"/>
          <p:cNvCxnSpPr/>
          <p:nvPr/>
        </p:nvCxnSpPr>
        <p:spPr>
          <a:xfrm rot="5400000">
            <a:off x="8994660" y="4391220"/>
            <a:ext cx="3273000" cy="1074600"/>
          </a:xfrm>
          <a:prstGeom prst="curvedConnector2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lg" w="lg" type="triangl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Google Shape;245;p2"/>
          <p:cNvCxnSpPr/>
          <p:nvPr/>
        </p:nvCxnSpPr>
        <p:spPr>
          <a:xfrm rot="5400000">
            <a:off x="11053350" y="5007570"/>
            <a:ext cx="626100" cy="393600"/>
          </a:xfrm>
          <a:prstGeom prst="curvedConnector2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6" name="Google Shape;246;p2"/>
          <p:cNvSpPr/>
          <p:nvPr/>
        </p:nvSpPr>
        <p:spPr>
          <a:xfrm>
            <a:off x="640080" y="512640"/>
            <a:ext cx="11520360" cy="213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2468160" y="3782880"/>
            <a:ext cx="2876040" cy="138996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MAV Manager (optional)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high level interface to manage the system. Primarily communicates with the trackers manager, but can specify position and velocity goals as well as trigger transitions between trackers.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7735320" y="7679160"/>
            <a:ext cx="2384640" cy="1413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 Encode Message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(quad_encode_msg)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Encodes messages for serial transfer to the robot. Such commands can be desired attitudes, thrust, PWM signals,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2800800" y="7666560"/>
            <a:ext cx="2152800" cy="1425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 Decode Message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(quad_decode_msg)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Decodes serial messages from the robot. Messages contain IMU, pressure sensor, battery voltage, etc.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4567680" y="5701320"/>
            <a:ext cx="2589480" cy="176328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Estimator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(vicon_odom or your own)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leverages Vicon, Qualisys, or can use your own state estimator. In particular, this publishes a nav_msgs/Odometry message, which contains the position, pose, linear velocity, angular velocity,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5345280" y="4478400"/>
            <a:ext cx="1776240" cy="1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52" name="Google Shape;252;p2"/>
          <p:cNvSpPr/>
          <p:nvPr/>
        </p:nvSpPr>
        <p:spPr>
          <a:xfrm>
            <a:off x="8933040" y="5345640"/>
            <a:ext cx="360" cy="686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53" name="Google Shape;253;p2"/>
          <p:cNvSpPr/>
          <p:nvPr/>
        </p:nvSpPr>
        <p:spPr>
          <a:xfrm>
            <a:off x="5632920" y="9358920"/>
            <a:ext cx="1722240" cy="83556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simulated using quadrotor simulator.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"/>
          <p:cNvSpPr/>
          <p:nvPr/>
        </p:nvSpPr>
        <p:spPr>
          <a:xfrm flipH="1" rot="10800000">
            <a:off x="6891840" y="5344200"/>
            <a:ext cx="229680" cy="35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55" name="Google Shape;255;p2"/>
          <p:cNvSpPr/>
          <p:nvPr/>
        </p:nvSpPr>
        <p:spPr>
          <a:xfrm>
            <a:off x="7158240" y="6583680"/>
            <a:ext cx="613800" cy="5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56" name="Google Shape;256;p2"/>
          <p:cNvSpPr/>
          <p:nvPr/>
        </p:nvSpPr>
        <p:spPr>
          <a:xfrm flipH="1" rot="10800000">
            <a:off x="4898520" y="5180400"/>
            <a:ext cx="360" cy="518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57" name="Google Shape;257;p2"/>
          <p:cNvSpPr/>
          <p:nvPr/>
        </p:nvSpPr>
        <p:spPr>
          <a:xfrm>
            <a:off x="8818920" y="5509800"/>
            <a:ext cx="15505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PositionCommand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8817120" y="7188840"/>
            <a:ext cx="12733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SO3Command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5530320" y="7872480"/>
            <a:ext cx="1927440" cy="101376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 Serial Comm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(quad_serial_comm)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Sends/receives serial messages to/from the robot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"/>
          <p:cNvSpPr/>
          <p:nvPr/>
        </p:nvSpPr>
        <p:spPr>
          <a:xfrm rot="10800000">
            <a:off x="7457400" y="8379000"/>
            <a:ext cx="275400" cy="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1" name="Google Shape;261;p2"/>
          <p:cNvSpPr/>
          <p:nvPr/>
        </p:nvSpPr>
        <p:spPr>
          <a:xfrm flipH="1">
            <a:off x="4953960" y="8379720"/>
            <a:ext cx="5745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2" name="Google Shape;262;p2"/>
          <p:cNvSpPr/>
          <p:nvPr/>
        </p:nvSpPr>
        <p:spPr>
          <a:xfrm>
            <a:off x="10381680" y="2732040"/>
            <a:ext cx="1572840" cy="55908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Quadrotor Simulator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(quadrotor_simulator)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2"/>
          <p:cNvCxnSpPr/>
          <p:nvPr/>
        </p:nvCxnSpPr>
        <p:spPr>
          <a:xfrm flipH="1">
            <a:off x="20743559" y="5321160"/>
            <a:ext cx="5180400" cy="769200"/>
          </a:xfrm>
          <a:prstGeom prst="curvedConnector2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4" name="Google Shape;264;p2"/>
          <p:cNvSpPr/>
          <p:nvPr/>
        </p:nvSpPr>
        <p:spPr>
          <a:xfrm>
            <a:off x="6494400" y="8887320"/>
            <a:ext cx="360" cy="47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5" name="Google Shape;265;p2"/>
          <p:cNvSpPr/>
          <p:nvPr/>
        </p:nvSpPr>
        <p:spPr>
          <a:xfrm flipH="1" rot="10800000">
            <a:off x="3877560" y="5172480"/>
            <a:ext cx="28080" cy="2491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6" name="Google Shape;266;p2"/>
          <p:cNvSpPr/>
          <p:nvPr/>
        </p:nvSpPr>
        <p:spPr>
          <a:xfrm>
            <a:off x="2871000" y="6161040"/>
            <a:ext cx="10688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1023480" y="6033600"/>
            <a:ext cx="1252800" cy="30348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Needed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"/>
          <p:cNvSpPr/>
          <p:nvPr/>
        </p:nvSpPr>
        <p:spPr>
          <a:xfrm>
            <a:off x="760320" y="6476040"/>
            <a:ext cx="1779480" cy="30492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Needed for Simulation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214560" y="6919920"/>
            <a:ext cx="2871000" cy="30528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Needed for Real Flights with Hummingbird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"/>
          <p:cNvCxnSpPr/>
          <p:nvPr/>
        </p:nvCxnSpPr>
        <p:spPr>
          <a:xfrm>
            <a:off x="5345280" y="4478400"/>
            <a:ext cx="3043500" cy="15546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1" name="Google Shape;271;p2"/>
          <p:cNvCxnSpPr/>
          <p:nvPr/>
        </p:nvCxnSpPr>
        <p:spPr>
          <a:xfrm flipH="1" rot="-5400000">
            <a:off x="5301180" y="4522500"/>
            <a:ext cx="3189000" cy="31008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2" name="Google Shape;272;p2"/>
          <p:cNvSpPr/>
          <p:nvPr/>
        </p:nvSpPr>
        <p:spPr>
          <a:xfrm>
            <a:off x="7773120" y="6033600"/>
            <a:ext cx="2318400" cy="106416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SO3-based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(so3_control)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a desired orientation and thrust for the robot.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 flipH="1">
            <a:off x="8926560" y="7098840"/>
            <a:ext cx="3960" cy="57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74" name="Google Shape;274;p2"/>
          <p:cNvSpPr/>
          <p:nvPr/>
        </p:nvSpPr>
        <p:spPr>
          <a:xfrm>
            <a:off x="7122600" y="3639600"/>
            <a:ext cx="3619800" cy="170532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Trackers 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(trackers/trackers_manager)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and switches between trackers such as line trackers, velocity trackers, etc. Each tracker is responsible for sending a command that specifies a desired position, velocity, acceleration, yaw, and yaw_dot. The message also includes gains,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2015-06-26T15:36:00Z</dcterms:created>
  <dc:creator>Justin Thomas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Company">
    <vt:lpwstr>University of Pennsylvania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