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801600" cy="128016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40080" y="2995560"/>
            <a:ext cx="1152108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40080" y="6873840"/>
            <a:ext cx="1152108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40080" y="2995560"/>
            <a:ext cx="56221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543720" y="2995560"/>
            <a:ext cx="56221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543720" y="6873840"/>
            <a:ext cx="56221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40080" y="6873840"/>
            <a:ext cx="56221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40080" y="2995560"/>
            <a:ext cx="11521080" cy="7424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40080" y="2995560"/>
            <a:ext cx="11521080" cy="7424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747800" y="2995200"/>
            <a:ext cx="9304920" cy="7424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747800" y="2995200"/>
            <a:ext cx="9304920" cy="7424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40080" y="2995560"/>
            <a:ext cx="11521080" cy="7424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40080" y="2995560"/>
            <a:ext cx="11521080" cy="7424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40080" y="2995560"/>
            <a:ext cx="5622120" cy="7424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543720" y="2995560"/>
            <a:ext cx="5622120" cy="7424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40080" y="510480"/>
            <a:ext cx="11521080" cy="990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40080" y="2995560"/>
            <a:ext cx="56221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40080" y="6873840"/>
            <a:ext cx="56221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543720" y="2995560"/>
            <a:ext cx="5622120" cy="7424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40080" y="2995560"/>
            <a:ext cx="11521080" cy="7424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40080" y="2995560"/>
            <a:ext cx="5622120" cy="7424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543720" y="2995560"/>
            <a:ext cx="56221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543720" y="6873840"/>
            <a:ext cx="56221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40080" y="2995560"/>
            <a:ext cx="56221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543720" y="2995560"/>
            <a:ext cx="56221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40080" y="6873840"/>
            <a:ext cx="1152108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40080" y="2995560"/>
            <a:ext cx="1152108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40080" y="6873840"/>
            <a:ext cx="1152108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40080" y="2995560"/>
            <a:ext cx="56221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543720" y="2995560"/>
            <a:ext cx="56221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543720" y="6873840"/>
            <a:ext cx="56221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40080" y="6873840"/>
            <a:ext cx="56221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40080" y="2995560"/>
            <a:ext cx="11521080" cy="7424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40080" y="2995560"/>
            <a:ext cx="11521080" cy="7424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1747800" y="2995200"/>
            <a:ext cx="9304920" cy="7424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1747800" y="2995200"/>
            <a:ext cx="9304920" cy="7424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40080" y="2995560"/>
            <a:ext cx="11521080" cy="7424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40080" y="2995560"/>
            <a:ext cx="5622120" cy="7424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543720" y="2995560"/>
            <a:ext cx="5622120" cy="7424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40080" y="510480"/>
            <a:ext cx="11521080" cy="990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40080" y="2995560"/>
            <a:ext cx="56221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40080" y="6873840"/>
            <a:ext cx="56221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543720" y="2995560"/>
            <a:ext cx="5622120" cy="7424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40080" y="2995560"/>
            <a:ext cx="5622120" cy="7424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543720" y="2995560"/>
            <a:ext cx="56221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543720" y="6873840"/>
            <a:ext cx="56221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40080" y="2995560"/>
            <a:ext cx="56221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543720" y="2995560"/>
            <a:ext cx="56221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40080" y="6873840"/>
            <a:ext cx="1152108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40080" y="2995560"/>
            <a:ext cx="11521080" cy="7424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40080" y="2995560"/>
            <a:ext cx="11521080" cy="7424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40080" y="512640"/>
            <a:ext cx="11520360" cy="21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"/>
          <p:cNvSpPr/>
          <p:nvPr/>
        </p:nvSpPr>
        <p:spPr>
          <a:xfrm>
            <a:off x="1280160" y="2377440"/>
            <a:ext cx="3016800" cy="1572840"/>
          </a:xfrm>
          <a:prstGeom prst="roundRect">
            <a:avLst>
              <a:gd name="adj" fmla="val 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MAV 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mav_manger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Provides a high level interface to manage the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system. Primarily communicates with the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trackers manager, but can specify position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 velocity goals as well as trigger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transitions between trackers.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885240" y="5734800"/>
            <a:ext cx="2680920" cy="2220480"/>
          </a:xfrm>
          <a:prstGeom prst="roundRect">
            <a:avLst>
              <a:gd name="adj" fmla="val 0"/>
            </a:avLst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State Estimator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(vicon_odom or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your own)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leverages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Vicon, Qualisys,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 can use your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own state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estimator. In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particular, this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publishes a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nav_msgs/Odome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message,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which contains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position,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pose, linear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velocity, angular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velocity,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7863840" y="6433200"/>
            <a:ext cx="2501280" cy="1338480"/>
          </a:xfrm>
          <a:prstGeom prst="roundRect">
            <a:avLst>
              <a:gd name="adj" fmla="val 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SO3-based Control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so3_control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Computes a desired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orientation and thrust for the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robot.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7223760" y="3742200"/>
            <a:ext cx="3788640" cy="1927080"/>
          </a:xfrm>
          <a:prstGeom prst="roundRect">
            <a:avLst>
              <a:gd name="adj" fmla="val 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Trackers 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trackers/trackers_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Manages and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switches between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trackers such as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line trackers,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velocity trackers,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etc. Each tracker is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responsible for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sending a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command that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specifies a desired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position, velocity,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acceleration, yaw,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 yaw_dot. The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message also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includes gains,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Line 6"/>
          <p:cNvSpPr/>
          <p:nvPr/>
        </p:nvSpPr>
        <p:spPr>
          <a:xfrm>
            <a:off x="1828800" y="8503920"/>
            <a:ext cx="99669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7"/>
          <p:cNvSpPr/>
          <p:nvPr/>
        </p:nvSpPr>
        <p:spPr>
          <a:xfrm>
            <a:off x="2452320" y="9418320"/>
            <a:ext cx="360" cy="2377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8"/>
          <p:cNvSpPr/>
          <p:nvPr/>
        </p:nvSpPr>
        <p:spPr>
          <a:xfrm>
            <a:off x="4297680" y="10515600"/>
            <a:ext cx="360" cy="137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9"/>
          <p:cNvSpPr/>
          <p:nvPr/>
        </p:nvSpPr>
        <p:spPr>
          <a:xfrm>
            <a:off x="6492240" y="9326880"/>
            <a:ext cx="360" cy="2560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10"/>
          <p:cNvSpPr/>
          <p:nvPr/>
        </p:nvSpPr>
        <p:spPr>
          <a:xfrm>
            <a:off x="8758800" y="9235440"/>
            <a:ext cx="360" cy="2651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1"/>
          <p:cNvSpPr/>
          <p:nvPr/>
        </p:nvSpPr>
        <p:spPr>
          <a:xfrm>
            <a:off x="822960" y="9966960"/>
            <a:ext cx="1462320" cy="730800"/>
          </a:xfrm>
          <a:prstGeom prst="rect">
            <a:avLst/>
          </a:prstGeom>
          <a:solidFill>
            <a:srgbClr val="ffffff"/>
          </a:solidFill>
          <a:ln>
            <a:solidFill>
              <a:srgbClr val="33ff99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quadrotor_simulator</a:t>
            </a:r>
            <a:endParaRPr b="0" lang="en-US" sz="1800" spc="-1" strike="noStrike">
              <a:solidFill>
                <a:srgbClr val="ff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12"/>
          <p:cNvSpPr/>
          <p:nvPr/>
        </p:nvSpPr>
        <p:spPr>
          <a:xfrm>
            <a:off x="3017520" y="10789920"/>
            <a:ext cx="10051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PX4 SITL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13"/>
          <p:cNvSpPr/>
          <p:nvPr/>
        </p:nvSpPr>
        <p:spPr>
          <a:xfrm>
            <a:off x="6858000" y="9601200"/>
            <a:ext cx="1553760" cy="639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snavquad_interface</a:t>
            </a:r>
            <a:endParaRPr b="0" lang="en-US" sz="1200" spc="-1" strike="noStrike">
              <a:solidFill>
                <a:srgbClr val="ff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4"/>
          <p:cNvSpPr/>
          <p:nvPr/>
        </p:nvSpPr>
        <p:spPr>
          <a:xfrm>
            <a:off x="3474720" y="9601200"/>
            <a:ext cx="1553760" cy="7308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_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 b="0" lang="en-US" sz="1800" spc="-1" strike="noStrike">
              <a:solidFill>
                <a:srgbClr val="ff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5"/>
          <p:cNvSpPr/>
          <p:nvPr/>
        </p:nvSpPr>
        <p:spPr>
          <a:xfrm>
            <a:off x="8925120" y="9565200"/>
            <a:ext cx="1828080" cy="639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_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 b="0" lang="en-US" sz="1200" spc="-1" strike="noStrike">
              <a:solidFill>
                <a:srgbClr val="ff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6"/>
          <p:cNvSpPr/>
          <p:nvPr/>
        </p:nvSpPr>
        <p:spPr>
          <a:xfrm>
            <a:off x="1645920" y="365760"/>
            <a:ext cx="1920240" cy="10051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Line 17"/>
          <p:cNvSpPr/>
          <p:nvPr/>
        </p:nvSpPr>
        <p:spPr>
          <a:xfrm>
            <a:off x="3108960" y="1371600"/>
            <a:ext cx="360" cy="986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8"/>
          <p:cNvSpPr/>
          <p:nvPr/>
        </p:nvSpPr>
        <p:spPr>
          <a:xfrm>
            <a:off x="5724720" y="382320"/>
            <a:ext cx="1920240" cy="933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_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_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9"/>
          <p:cNvSpPr/>
          <p:nvPr/>
        </p:nvSpPr>
        <p:spPr>
          <a:xfrm>
            <a:off x="3430080" y="1463040"/>
            <a:ext cx="150768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Motors On/Off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Takeoff/Land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GoTo Waypoint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rqt_mav_manager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0"/>
          <p:cNvSpPr/>
          <p:nvPr/>
        </p:nvSpPr>
        <p:spPr>
          <a:xfrm>
            <a:off x="7863840" y="1839600"/>
            <a:ext cx="2501280" cy="1338480"/>
          </a:xfrm>
          <a:prstGeom prst="roundRect">
            <a:avLst>
              <a:gd name="adj" fmla="val 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Trajectory Generator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Compute a trajectory from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multiple waypoints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1"/>
          <p:cNvSpPr/>
          <p:nvPr/>
        </p:nvSpPr>
        <p:spPr>
          <a:xfrm>
            <a:off x="11064240" y="9545760"/>
            <a:ext cx="1553760" cy="639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yourown_interface</a:t>
            </a:r>
            <a:endParaRPr b="0" lang="en-US" sz="1800" spc="-1" strike="noStrike">
              <a:solidFill>
                <a:srgbClr val="ff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2"/>
          <p:cNvSpPr/>
          <p:nvPr/>
        </p:nvSpPr>
        <p:spPr>
          <a:xfrm flipV="1">
            <a:off x="3566160" y="4594320"/>
            <a:ext cx="3657600" cy="208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3"/>
          <p:cNvSpPr/>
          <p:nvPr/>
        </p:nvSpPr>
        <p:spPr>
          <a:xfrm>
            <a:off x="3566160" y="6871320"/>
            <a:ext cx="4205880" cy="23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24"/>
          <p:cNvSpPr/>
          <p:nvPr/>
        </p:nvSpPr>
        <p:spPr>
          <a:xfrm>
            <a:off x="10881360" y="9235440"/>
            <a:ext cx="360" cy="2651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5"/>
          <p:cNvSpPr/>
          <p:nvPr/>
        </p:nvSpPr>
        <p:spPr>
          <a:xfrm>
            <a:off x="8138160" y="1097280"/>
            <a:ext cx="9684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Waypoints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6"/>
          <p:cNvSpPr/>
          <p:nvPr/>
        </p:nvSpPr>
        <p:spPr>
          <a:xfrm>
            <a:off x="6675120" y="11534760"/>
            <a:ext cx="2010960" cy="2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Snapdragon Flight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7"/>
          <p:cNvSpPr/>
          <p:nvPr/>
        </p:nvSpPr>
        <p:spPr>
          <a:xfrm>
            <a:off x="9144000" y="11430000"/>
            <a:ext cx="1370880" cy="2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Crazyflie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8"/>
          <p:cNvSpPr/>
          <p:nvPr/>
        </p:nvSpPr>
        <p:spPr>
          <a:xfrm>
            <a:off x="11247120" y="11155680"/>
            <a:ext cx="1370880" cy="2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Your Own Quad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9"/>
          <p:cNvSpPr/>
          <p:nvPr/>
        </p:nvSpPr>
        <p:spPr>
          <a:xfrm>
            <a:off x="2286000" y="11654280"/>
            <a:ext cx="1645200" cy="2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Gazebo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0"/>
          <p:cNvSpPr/>
          <p:nvPr/>
        </p:nvSpPr>
        <p:spPr>
          <a:xfrm>
            <a:off x="4572000" y="10809360"/>
            <a:ext cx="10051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PX4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1"/>
          <p:cNvSpPr/>
          <p:nvPr/>
        </p:nvSpPr>
        <p:spPr>
          <a:xfrm>
            <a:off x="4754880" y="11640960"/>
            <a:ext cx="639360" cy="2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2"/>
          <p:cNvSpPr/>
          <p:nvPr/>
        </p:nvSpPr>
        <p:spPr>
          <a:xfrm>
            <a:off x="2286000" y="11654640"/>
            <a:ext cx="1645200" cy="2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Gazebo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3"/>
          <p:cNvSpPr/>
          <p:nvPr/>
        </p:nvSpPr>
        <p:spPr>
          <a:xfrm>
            <a:off x="0" y="8503920"/>
            <a:ext cx="1645200" cy="2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Line 34"/>
          <p:cNvSpPr/>
          <p:nvPr/>
        </p:nvSpPr>
        <p:spPr>
          <a:xfrm>
            <a:off x="457200" y="12527280"/>
            <a:ext cx="108648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35"/>
          <p:cNvSpPr/>
          <p:nvPr/>
        </p:nvSpPr>
        <p:spPr>
          <a:xfrm>
            <a:off x="2945520" y="11978640"/>
            <a:ext cx="36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36"/>
          <p:cNvSpPr/>
          <p:nvPr/>
        </p:nvSpPr>
        <p:spPr>
          <a:xfrm>
            <a:off x="5029200" y="11901960"/>
            <a:ext cx="360" cy="625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37"/>
          <p:cNvSpPr/>
          <p:nvPr/>
        </p:nvSpPr>
        <p:spPr>
          <a:xfrm>
            <a:off x="7040880" y="11823840"/>
            <a:ext cx="360" cy="703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8"/>
          <p:cNvSpPr/>
          <p:nvPr/>
        </p:nvSpPr>
        <p:spPr>
          <a:xfrm>
            <a:off x="7132680" y="11978640"/>
            <a:ext cx="1370880" cy="2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snav_vio_odom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Line 39"/>
          <p:cNvSpPr/>
          <p:nvPr/>
        </p:nvSpPr>
        <p:spPr>
          <a:xfrm>
            <a:off x="9418320" y="11795760"/>
            <a:ext cx="36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40"/>
          <p:cNvSpPr/>
          <p:nvPr/>
        </p:nvSpPr>
        <p:spPr>
          <a:xfrm>
            <a:off x="11322000" y="11795760"/>
            <a:ext cx="36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41"/>
          <p:cNvSpPr/>
          <p:nvPr/>
        </p:nvSpPr>
        <p:spPr>
          <a:xfrm>
            <a:off x="11247120" y="11900520"/>
            <a:ext cx="137088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yourown_o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Line 42"/>
          <p:cNvSpPr/>
          <p:nvPr/>
        </p:nvSpPr>
        <p:spPr>
          <a:xfrm>
            <a:off x="8961120" y="7772400"/>
            <a:ext cx="36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43"/>
          <p:cNvSpPr/>
          <p:nvPr/>
        </p:nvSpPr>
        <p:spPr>
          <a:xfrm>
            <a:off x="9052560" y="7968600"/>
            <a:ext cx="237672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_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Line 44"/>
          <p:cNvSpPr/>
          <p:nvPr/>
        </p:nvSpPr>
        <p:spPr>
          <a:xfrm>
            <a:off x="1848240" y="8503920"/>
            <a:ext cx="360" cy="1463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45"/>
          <p:cNvSpPr/>
          <p:nvPr/>
        </p:nvSpPr>
        <p:spPr>
          <a:xfrm>
            <a:off x="4206240" y="8503920"/>
            <a:ext cx="36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46"/>
          <p:cNvSpPr/>
          <p:nvPr/>
        </p:nvSpPr>
        <p:spPr>
          <a:xfrm>
            <a:off x="7406640" y="8503920"/>
            <a:ext cx="36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47"/>
          <p:cNvSpPr/>
          <p:nvPr/>
        </p:nvSpPr>
        <p:spPr>
          <a:xfrm>
            <a:off x="4296960" y="3200400"/>
            <a:ext cx="2926800" cy="6332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8"/>
          <p:cNvSpPr/>
          <p:nvPr/>
        </p:nvSpPr>
        <p:spPr>
          <a:xfrm>
            <a:off x="2926080" y="12083760"/>
            <a:ext cx="1645200" cy="2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ground_truth_odom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Line 49"/>
          <p:cNvSpPr/>
          <p:nvPr/>
        </p:nvSpPr>
        <p:spPr>
          <a:xfrm>
            <a:off x="1554480" y="10697760"/>
            <a:ext cx="0" cy="1829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21" name="Line 5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2" name="Line 5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3" name="Line 5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24" name="CustomShape 53"/>
          <p:cNvSpPr/>
          <p:nvPr/>
        </p:nvSpPr>
        <p:spPr>
          <a:xfrm>
            <a:off x="10725840" y="519480"/>
            <a:ext cx="1710000" cy="486360"/>
          </a:xfrm>
          <a:prstGeom prst="roundRect">
            <a:avLst>
              <a:gd name="adj" fmla="val 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ros_package_name</a:t>
            </a:r>
            <a:endParaRPr b="0" lang="en-US" sz="1800" spc="-1" strike="noStrike">
              <a:solidFill>
                <a:srgbClr val="ff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25" name="Line 5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6" name="Line 5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7" name="Line 5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28" name="CustomShape 57"/>
          <p:cNvSpPr/>
          <p:nvPr/>
        </p:nvSpPr>
        <p:spPr>
          <a:xfrm>
            <a:off x="10747800" y="1371600"/>
            <a:ext cx="1779480" cy="304920"/>
          </a:xfrm>
          <a:prstGeom prst="roundRect">
            <a:avLst>
              <a:gd name="adj" fmla="val 0"/>
            </a:avLst>
          </a:prstGeom>
          <a:ln>
            <a:solidFill>
              <a:srgbClr val="33ff99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9853200" y="3639600"/>
            <a:ext cx="267120" cy="2671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5066280" y="3782880"/>
            <a:ext cx="267120" cy="2671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8285040" y="7668360"/>
            <a:ext cx="323280" cy="3232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" name="CustomShape 4"/>
          <p:cNvSpPr/>
          <p:nvPr/>
        </p:nvSpPr>
        <p:spPr>
          <a:xfrm>
            <a:off x="8224560" y="6033600"/>
            <a:ext cx="329760" cy="32976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 rot="5400000">
            <a:off x="8994600" y="4391280"/>
            <a:ext cx="3273120" cy="1074600"/>
          </a:xfrm>
          <a:prstGeom prst="curvedConnector2">
            <a:avLst/>
          </a:prstGeom>
          <a:noFill/>
          <a:ln>
            <a:round/>
            <a:headEnd len="lg" type="triangle" w="lg"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4" name="CustomShape 6"/>
          <p:cNvSpPr/>
          <p:nvPr/>
        </p:nvSpPr>
        <p:spPr>
          <a:xfrm flipV="1" rot="10800000">
            <a:off x="11169720" y="4891320"/>
            <a:ext cx="393480" cy="626040"/>
          </a:xfrm>
          <a:prstGeom prst="curvedConnector2">
            <a:avLst/>
          </a:prstGeom>
          <a:noFill/>
          <a:ln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640080" y="512640"/>
            <a:ext cx="11520360" cy="21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8"/>
          <p:cNvSpPr/>
          <p:nvPr/>
        </p:nvSpPr>
        <p:spPr>
          <a:xfrm>
            <a:off x="2468160" y="3782880"/>
            <a:ext cx="2876040" cy="1389960"/>
          </a:xfrm>
          <a:prstGeom prst="roundRect">
            <a:avLst>
              <a:gd name="adj" fmla="val 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MAV Manager (optional)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Provides a high level interface to manage the system. Primarily communicates with the trackers manager, but can specify position and velocity goals as well as trigger transitions between trackers.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9"/>
          <p:cNvSpPr/>
          <p:nvPr/>
        </p:nvSpPr>
        <p:spPr>
          <a:xfrm>
            <a:off x="7735320" y="7679160"/>
            <a:ext cx="2384640" cy="1413000"/>
          </a:xfrm>
          <a:prstGeom prst="roundRect">
            <a:avLst>
              <a:gd name="adj" fmla="val 0"/>
            </a:avLst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Quad Encode Message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(quad_encode_msg)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Encodes messages for serial transfer to the robot. Such commands can be desired attitudes, thrust, PWM signals,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0"/>
          <p:cNvSpPr/>
          <p:nvPr/>
        </p:nvSpPr>
        <p:spPr>
          <a:xfrm>
            <a:off x="2800800" y="7666560"/>
            <a:ext cx="2152800" cy="1425600"/>
          </a:xfrm>
          <a:prstGeom prst="roundRect">
            <a:avLst>
              <a:gd name="adj" fmla="val 0"/>
            </a:avLst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Quad Decode Message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(quad_decode_msg)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Decodes serial messages from the robot. Messages contain IMU, pressure sensor, battery voltage, etc.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1"/>
          <p:cNvSpPr/>
          <p:nvPr/>
        </p:nvSpPr>
        <p:spPr>
          <a:xfrm>
            <a:off x="4567680" y="5701320"/>
            <a:ext cx="2589480" cy="1763280"/>
          </a:xfrm>
          <a:prstGeom prst="roundRect">
            <a:avLst>
              <a:gd name="adj" fmla="val 0"/>
            </a:avLst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State Estimator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(vicon_odom or your own)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leverages Vicon, Qualisys, or can use your own state estimator. In particular, this publishes a nav_msgs/Odometry message, which contains the position, pose, linear velocity, angular velocity,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2"/>
          <p:cNvSpPr/>
          <p:nvPr/>
        </p:nvSpPr>
        <p:spPr>
          <a:xfrm>
            <a:off x="5345280" y="4478400"/>
            <a:ext cx="177624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1" name="CustomShape 13"/>
          <p:cNvSpPr/>
          <p:nvPr/>
        </p:nvSpPr>
        <p:spPr>
          <a:xfrm>
            <a:off x="8933040" y="5345640"/>
            <a:ext cx="360" cy="68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2" name="CustomShape 14"/>
          <p:cNvSpPr/>
          <p:nvPr/>
        </p:nvSpPr>
        <p:spPr>
          <a:xfrm>
            <a:off x="5632920" y="9358920"/>
            <a:ext cx="1722240" cy="835560"/>
          </a:xfrm>
          <a:prstGeom prst="roundRect">
            <a:avLst>
              <a:gd name="adj" fmla="val 0"/>
            </a:avLst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be simulated using quadrotor simulator.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15"/>
          <p:cNvSpPr/>
          <p:nvPr/>
        </p:nvSpPr>
        <p:spPr>
          <a:xfrm flipV="1">
            <a:off x="6891840" y="5344200"/>
            <a:ext cx="229680" cy="35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4" name="CustomShape 16"/>
          <p:cNvSpPr/>
          <p:nvPr/>
        </p:nvSpPr>
        <p:spPr>
          <a:xfrm>
            <a:off x="7158240" y="6583680"/>
            <a:ext cx="61380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5" name="CustomShape 17"/>
          <p:cNvSpPr/>
          <p:nvPr/>
        </p:nvSpPr>
        <p:spPr>
          <a:xfrm flipV="1">
            <a:off x="4898520" y="5180400"/>
            <a:ext cx="360" cy="51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6" name="CustomShape 18"/>
          <p:cNvSpPr/>
          <p:nvPr/>
        </p:nvSpPr>
        <p:spPr>
          <a:xfrm>
            <a:off x="8818920" y="5509800"/>
            <a:ext cx="15505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PositionCommand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9"/>
          <p:cNvSpPr/>
          <p:nvPr/>
        </p:nvSpPr>
        <p:spPr>
          <a:xfrm>
            <a:off x="8817120" y="7188840"/>
            <a:ext cx="12733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SO3Command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0"/>
          <p:cNvSpPr/>
          <p:nvPr/>
        </p:nvSpPr>
        <p:spPr>
          <a:xfrm>
            <a:off x="5530320" y="7872480"/>
            <a:ext cx="1927440" cy="1013760"/>
          </a:xfrm>
          <a:prstGeom prst="roundRect">
            <a:avLst>
              <a:gd name="adj" fmla="val 0"/>
            </a:avLst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Quad Serial Comm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(quad_serial_comm)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Sends/receives serial messages to/from the robot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1"/>
          <p:cNvSpPr/>
          <p:nvPr/>
        </p:nvSpPr>
        <p:spPr>
          <a:xfrm flipH="1" flipV="1">
            <a:off x="7457400" y="8379000"/>
            <a:ext cx="27540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CustomShape 22"/>
          <p:cNvSpPr/>
          <p:nvPr/>
        </p:nvSpPr>
        <p:spPr>
          <a:xfrm flipH="1">
            <a:off x="4953960" y="8379720"/>
            <a:ext cx="57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1" name="CustomShape 23"/>
          <p:cNvSpPr/>
          <p:nvPr/>
        </p:nvSpPr>
        <p:spPr>
          <a:xfrm>
            <a:off x="10381680" y="2732040"/>
            <a:ext cx="1572840" cy="559080"/>
          </a:xfrm>
          <a:prstGeom prst="roundRect">
            <a:avLst>
              <a:gd name="adj" fmla="val 0"/>
            </a:avLst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Quadrotor Simulator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(quadrotor_simulator)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4"/>
          <p:cNvSpPr/>
          <p:nvPr/>
        </p:nvSpPr>
        <p:spPr>
          <a:xfrm flipV="1" rot="10800000">
            <a:off x="20743560" y="5321160"/>
            <a:ext cx="5180400" cy="769320"/>
          </a:xfrm>
          <a:prstGeom prst="curvedConnector2">
            <a:avLst/>
          </a:prstGeom>
          <a:noFill/>
          <a:ln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53" name="CustomShape 25"/>
          <p:cNvSpPr/>
          <p:nvPr/>
        </p:nvSpPr>
        <p:spPr>
          <a:xfrm>
            <a:off x="6494400" y="8887320"/>
            <a:ext cx="360" cy="47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len="lg" type="triangle" w="lg"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4" name="CustomShape 26"/>
          <p:cNvSpPr/>
          <p:nvPr/>
        </p:nvSpPr>
        <p:spPr>
          <a:xfrm flipV="1">
            <a:off x="3877560" y="5172480"/>
            <a:ext cx="28080" cy="249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5" name="CustomShape 27"/>
          <p:cNvSpPr/>
          <p:nvPr/>
        </p:nvSpPr>
        <p:spPr>
          <a:xfrm>
            <a:off x="2871000" y="6161040"/>
            <a:ext cx="1068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8"/>
          <p:cNvSpPr/>
          <p:nvPr/>
        </p:nvSpPr>
        <p:spPr>
          <a:xfrm>
            <a:off x="1023480" y="6033600"/>
            <a:ext cx="1252800" cy="303480"/>
          </a:xfrm>
          <a:prstGeom prst="roundRect">
            <a:avLst>
              <a:gd name="adj" fmla="val 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Always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9"/>
          <p:cNvSpPr/>
          <p:nvPr/>
        </p:nvSpPr>
        <p:spPr>
          <a:xfrm>
            <a:off x="760320" y="6476040"/>
            <a:ext cx="1779480" cy="304920"/>
          </a:xfrm>
          <a:prstGeom prst="roundRect">
            <a:avLst>
              <a:gd name="adj" fmla="val 0"/>
            </a:avLst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Needed for Simulation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0"/>
          <p:cNvSpPr/>
          <p:nvPr/>
        </p:nvSpPr>
        <p:spPr>
          <a:xfrm>
            <a:off x="214560" y="6919920"/>
            <a:ext cx="2871000" cy="305280"/>
          </a:xfrm>
          <a:prstGeom prst="roundRect">
            <a:avLst>
              <a:gd name="adj" fmla="val 0"/>
            </a:avLst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Needed for Real Flights with Hummingbird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1"/>
          <p:cNvSpPr/>
          <p:nvPr/>
        </p:nvSpPr>
        <p:spPr>
          <a:xfrm>
            <a:off x="5345280" y="4478400"/>
            <a:ext cx="3043440" cy="155448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60" name="CustomShape 32"/>
          <p:cNvSpPr/>
          <p:nvPr/>
        </p:nvSpPr>
        <p:spPr>
          <a:xfrm>
            <a:off x="5345280" y="4478400"/>
            <a:ext cx="3100680" cy="318888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61" name="CustomShape 33"/>
          <p:cNvSpPr/>
          <p:nvPr/>
        </p:nvSpPr>
        <p:spPr>
          <a:xfrm>
            <a:off x="7773120" y="6033600"/>
            <a:ext cx="2318400" cy="1064160"/>
          </a:xfrm>
          <a:prstGeom prst="roundRect">
            <a:avLst>
              <a:gd name="adj" fmla="val 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SO3-based Control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(so3_control)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Computes a desired orientation and thrust for the robot.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4"/>
          <p:cNvSpPr/>
          <p:nvPr/>
        </p:nvSpPr>
        <p:spPr>
          <a:xfrm flipH="1">
            <a:off x="8926560" y="7098840"/>
            <a:ext cx="3960" cy="57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lg" type="triangle" w="lg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3" name="CustomShape 35"/>
          <p:cNvSpPr/>
          <p:nvPr/>
        </p:nvSpPr>
        <p:spPr>
          <a:xfrm>
            <a:off x="7122600" y="3639600"/>
            <a:ext cx="3619800" cy="1705320"/>
          </a:xfrm>
          <a:prstGeom prst="roundRect">
            <a:avLst>
              <a:gd name="adj" fmla="val 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Trackers 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(trackers/trackers_manager)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Manages and switches between trackers such as line trackers, velocity trackers, etc. Each tracker is responsible for sending a command that specifies a desired position, velocity, acceleration, yaw, and yaw_dot. The message also includes gains,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</TotalTime>
  <Application>LibreOffice/5.1.6.2$Linux_X86_64 LibreOffice_project/10m0$Build-2</Application>
  <Words>242</Words>
  <Paragraphs>38</Paragraphs>
  <Company>University of Pennsylvania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2015-06-26T15:36:00Z</dcterms:created>
  <dc:creator>Justin Thomas</dc:creator>
  <dc:description/>
  <dc:language>en-US</dc:language>
  <cp:lastModifiedBy/>
  <dcterms:modified xsi:type="dcterms:W3CDTF">2018-07-25T16:10:00Z</dcterms:modified>
  <cp:revision>124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15.0023</vt:lpwstr>
  </property>
  <property fmtid="{D5CDD505-2E9C-101B-9397-08002B2CF9AE}" pid="3" name="Company">
    <vt:lpwstr>University of Pennsylvania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