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FFC90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FFC90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FFC90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FFC908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FFC908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F8921D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C96E05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5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FFDF6B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FFC908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FFC908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FFC908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FFC908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FFC908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F8921D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C96E05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5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FFDF6B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FFC908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FFC908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44975" y="214706"/>
            <a:ext cx="4702048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FFC90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310" y="1946113"/>
            <a:ext cx="10679379" cy="3925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86000" y="-76200"/>
            <a:ext cx="7061834" cy="3173946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490"/>
              </a:spcBef>
            </a:pPr>
            <a:r>
              <a:rPr lang="en-IN" sz="2800" b="1" spc="-5" dirty="0" smtClean="0">
                <a:solidFill>
                  <a:srgbClr val="92D050"/>
                </a:solidFill>
                <a:latin typeface="Trebuchet MS"/>
                <a:cs typeface="Trebuchet MS"/>
              </a:rPr>
              <a:t>        JP INSTITUTE</a:t>
            </a:r>
            <a:r>
              <a:rPr sz="2800" b="1" spc="-5" dirty="0" smtClean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lang="en-IN" sz="2800" b="1" spc="-5" dirty="0" smtClean="0">
                <a:solidFill>
                  <a:srgbClr val="92D050"/>
                </a:solidFill>
                <a:latin typeface="Trebuchet MS"/>
                <a:cs typeface="Trebuchet MS"/>
              </a:rPr>
              <a:t>OF ENGINEERING</a:t>
            </a:r>
          </a:p>
          <a:p>
            <a:pPr marL="35560">
              <a:lnSpc>
                <a:spcPct val="100000"/>
              </a:lnSpc>
              <a:spcBef>
                <a:spcPts val="1490"/>
              </a:spcBef>
            </a:pPr>
            <a:r>
              <a:rPr lang="en-IN" sz="2800" b="1" spc="-5" dirty="0">
                <a:solidFill>
                  <a:srgbClr val="92D050"/>
                </a:solidFill>
                <a:latin typeface="Trebuchet MS"/>
                <a:cs typeface="Trebuchet MS"/>
              </a:rPr>
              <a:t>	</a:t>
            </a:r>
            <a:r>
              <a:rPr lang="en-IN" sz="2800" b="1" spc="-5" dirty="0" smtClean="0">
                <a:solidFill>
                  <a:srgbClr val="92D050"/>
                </a:solidFill>
                <a:latin typeface="Trebuchet MS"/>
                <a:cs typeface="Trebuchet MS"/>
              </a:rPr>
              <a:t>		</a:t>
            </a:r>
            <a:r>
              <a:rPr lang="en-IN" sz="2800" b="1" spc="-5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lang="en-IN" sz="2800" b="1" spc="-5" dirty="0" smtClean="0">
                <a:solidFill>
                  <a:srgbClr val="92D050"/>
                </a:solidFill>
                <a:latin typeface="Trebuchet MS"/>
                <a:cs typeface="Trebuchet MS"/>
              </a:rPr>
              <a:t>       &amp;</a:t>
            </a:r>
            <a:r>
              <a:rPr lang="en-IN" sz="2800" b="1" spc="-5" dirty="0" smtClean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</a:p>
          <a:p>
            <a:pPr marL="35560">
              <a:lnSpc>
                <a:spcPct val="100000"/>
              </a:lnSpc>
              <a:spcBef>
                <a:spcPts val="1490"/>
              </a:spcBef>
            </a:pPr>
            <a:r>
              <a:rPr lang="en-IN" sz="2800" b="1" spc="-5" dirty="0" smtClean="0">
                <a:solidFill>
                  <a:srgbClr val="92D050"/>
                </a:solidFill>
                <a:latin typeface="Trebuchet MS"/>
                <a:cs typeface="Trebuchet MS"/>
              </a:rPr>
              <a:t>     			</a:t>
            </a:r>
            <a:r>
              <a:rPr sz="2800" b="1" spc="-30" dirty="0" smtClean="0">
                <a:solidFill>
                  <a:srgbClr val="92D050"/>
                </a:solidFill>
                <a:latin typeface="Trebuchet MS"/>
                <a:cs typeface="Trebuchet MS"/>
              </a:rPr>
              <a:t>Technology</a:t>
            </a:r>
            <a:endParaRPr sz="2800" dirty="0">
              <a:latin typeface="Trebuchet MS"/>
              <a:cs typeface="Trebuchet MS"/>
            </a:endParaRPr>
          </a:p>
          <a:p>
            <a:pPr marL="2113280" marR="2628900" algn="ctr">
              <a:lnSpc>
                <a:spcPct val="100000"/>
              </a:lnSpc>
              <a:spcBef>
                <a:spcPts val="2450"/>
              </a:spcBef>
            </a:pPr>
            <a:r>
              <a:rPr sz="3200" b="1" spc="-5" dirty="0" smtClean="0">
                <a:solidFill>
                  <a:srgbClr val="FFC908"/>
                </a:solidFill>
                <a:latin typeface="Trebuchet MS"/>
                <a:cs typeface="Trebuchet MS"/>
              </a:rPr>
              <a:t>SEMINAR</a:t>
            </a:r>
            <a:r>
              <a:rPr sz="3200" b="1" spc="-90" dirty="0" smtClean="0">
                <a:solidFill>
                  <a:srgbClr val="FFC908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FFC908"/>
                </a:solidFill>
                <a:latin typeface="Trebuchet MS"/>
                <a:cs typeface="Trebuchet MS"/>
              </a:rPr>
              <a:t>ON  </a:t>
            </a:r>
            <a:r>
              <a:rPr sz="3200" b="1" spc="-5" dirty="0">
                <a:solidFill>
                  <a:srgbClr val="00AFEF"/>
                </a:solidFill>
                <a:latin typeface="Trebuchet MS"/>
                <a:cs typeface="Trebuchet MS"/>
              </a:rPr>
              <a:t>KOTLIN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05046" y="3276601"/>
            <a:ext cx="2445458" cy="914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251460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391400" y="4648200"/>
            <a:ext cx="4702048" cy="1231106"/>
          </a:xfrm>
        </p:spPr>
        <p:txBody>
          <a:bodyPr/>
          <a:lstStyle/>
          <a:p>
            <a:r>
              <a:rPr lang="en-IN" sz="2000" dirty="0" smtClean="0">
                <a:solidFill>
                  <a:schemeClr val="tx2"/>
                </a:solidFill>
              </a:rPr>
              <a:t>PRESENT BY</a:t>
            </a:r>
            <a:r>
              <a:rPr lang="en-IN" sz="2000" dirty="0" smtClean="0">
                <a:solidFill>
                  <a:srgbClr val="00B0F0"/>
                </a:solidFill>
              </a:rPr>
              <a:t/>
            </a:r>
            <a:br>
              <a:rPr lang="en-IN" sz="2000" dirty="0" smtClean="0">
                <a:solidFill>
                  <a:srgbClr val="00B0F0"/>
                </a:solidFill>
              </a:rPr>
            </a:br>
            <a:r>
              <a:rPr lang="en-IN" sz="2000" dirty="0" smtClean="0">
                <a:solidFill>
                  <a:srgbClr val="00B0F0"/>
                </a:solidFill>
              </a:rPr>
              <a:t>NAME : SUMAN KUMAR</a:t>
            </a:r>
            <a:br>
              <a:rPr lang="en-IN" sz="2000" dirty="0" smtClean="0">
                <a:solidFill>
                  <a:srgbClr val="00B0F0"/>
                </a:solidFill>
              </a:rPr>
            </a:br>
            <a:r>
              <a:rPr lang="en-IN" sz="2000" dirty="0" smtClean="0">
                <a:solidFill>
                  <a:srgbClr val="00B0F0"/>
                </a:solidFill>
              </a:rPr>
              <a:t>ROLL NO :-1628210079</a:t>
            </a:r>
            <a:br>
              <a:rPr lang="en-IN" sz="2000" dirty="0" smtClean="0">
                <a:solidFill>
                  <a:srgbClr val="00B0F0"/>
                </a:solidFill>
              </a:rPr>
            </a:br>
            <a:r>
              <a:rPr lang="en-IN" sz="2000" dirty="0" smtClean="0">
                <a:solidFill>
                  <a:srgbClr val="00B0F0"/>
                </a:solidFill>
              </a:rPr>
              <a:t>CSE(</a:t>
            </a:r>
            <a:r>
              <a:rPr lang="en-IN" sz="2000" dirty="0" err="1" smtClean="0">
                <a:solidFill>
                  <a:srgbClr val="00B0F0"/>
                </a:solidFill>
              </a:rPr>
              <a:t>VIIIth</a:t>
            </a:r>
            <a:r>
              <a:rPr lang="en-IN" sz="2000" dirty="0" smtClean="0">
                <a:solidFill>
                  <a:srgbClr val="00B0F0"/>
                </a:solidFill>
              </a:rPr>
              <a:t> Sam)</a:t>
            </a:r>
            <a:endParaRPr lang="en-IN" sz="20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FFC908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4313" y="392049"/>
            <a:ext cx="44602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9F6A29"/>
                </a:solidFill>
                <a:latin typeface="Trebuchet MS"/>
                <a:cs typeface="Trebuchet MS"/>
              </a:rPr>
              <a:t>No </a:t>
            </a:r>
            <a:r>
              <a:rPr sz="3200" b="1" spc="-5" dirty="0">
                <a:solidFill>
                  <a:srgbClr val="9F6A29"/>
                </a:solidFill>
                <a:latin typeface="Trebuchet MS"/>
                <a:cs typeface="Trebuchet MS"/>
              </a:rPr>
              <a:t>Checked</a:t>
            </a:r>
            <a:r>
              <a:rPr sz="3200" b="1" spc="-55" dirty="0">
                <a:solidFill>
                  <a:srgbClr val="9F6A29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F6A29"/>
                </a:solidFill>
                <a:latin typeface="Trebuchet MS"/>
                <a:cs typeface="Trebuchet MS"/>
              </a:rPr>
              <a:t>Exceptions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541" y="1453743"/>
            <a:ext cx="9836150" cy="455231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FFC908"/>
              </a:buClr>
              <a:buSzPct val="78846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solidFill>
                  <a:srgbClr val="00AFEF"/>
                </a:solidFill>
                <a:latin typeface="Trebuchet MS"/>
                <a:cs typeface="Trebuchet MS"/>
              </a:rPr>
              <a:t>// </a:t>
            </a:r>
            <a:r>
              <a:rPr sz="2600" spc="-5" dirty="0">
                <a:solidFill>
                  <a:srgbClr val="00AFEF"/>
                </a:solidFill>
                <a:latin typeface="Trebuchet MS"/>
                <a:cs typeface="Trebuchet MS"/>
              </a:rPr>
              <a:t>Java code often looks </a:t>
            </a:r>
            <a:r>
              <a:rPr sz="2600" dirty="0">
                <a:solidFill>
                  <a:srgbClr val="00AFEF"/>
                </a:solidFill>
                <a:latin typeface="Trebuchet MS"/>
                <a:cs typeface="Trebuchet MS"/>
              </a:rPr>
              <a:t>like</a:t>
            </a:r>
            <a:r>
              <a:rPr sz="2600" spc="-10" dirty="0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00AFEF"/>
                </a:solidFill>
                <a:latin typeface="Trebuchet MS"/>
                <a:cs typeface="Trebuchet MS"/>
              </a:rPr>
              <a:t>this</a:t>
            </a:r>
            <a:endParaRPr sz="26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FFC908"/>
              </a:buClr>
              <a:buSzPct val="78846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95" dirty="0">
                <a:solidFill>
                  <a:srgbClr val="00AFEF"/>
                </a:solidFill>
                <a:latin typeface="Trebuchet MS"/>
                <a:cs typeface="Trebuchet MS"/>
              </a:rPr>
              <a:t>Try</a:t>
            </a:r>
            <a:endParaRPr sz="26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375"/>
              </a:spcBef>
              <a:buClr>
                <a:srgbClr val="FFC908"/>
              </a:buClr>
              <a:buSzPct val="78846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solidFill>
                  <a:srgbClr val="00AFEF"/>
                </a:solidFill>
                <a:latin typeface="Trebuchet MS"/>
                <a:cs typeface="Trebuchet MS"/>
              </a:rPr>
              <a:t>{</a:t>
            </a:r>
            <a:endParaRPr sz="2600">
              <a:latin typeface="Trebuchet MS"/>
              <a:cs typeface="Trebuchet MS"/>
            </a:endParaRPr>
          </a:p>
          <a:p>
            <a:pPr marL="355600" marR="178435" indent="-342900">
              <a:lnSpc>
                <a:spcPct val="81500"/>
              </a:lnSpc>
              <a:spcBef>
                <a:spcPts val="950"/>
              </a:spcBef>
              <a:buClr>
                <a:srgbClr val="FFC908"/>
              </a:buClr>
              <a:buSzPct val="78846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solidFill>
                  <a:srgbClr val="00AFEF"/>
                </a:solidFill>
                <a:latin typeface="Trebuchet MS"/>
                <a:cs typeface="Trebuchet MS"/>
              </a:rPr>
              <a:t>Connection </a:t>
            </a:r>
            <a:r>
              <a:rPr sz="2600" spc="-15" dirty="0">
                <a:solidFill>
                  <a:srgbClr val="00AFEF"/>
                </a:solidFill>
                <a:latin typeface="Trebuchet MS"/>
                <a:cs typeface="Trebuchet MS"/>
              </a:rPr>
              <a:t>con=DriverManager.getConnection</a:t>
            </a:r>
            <a:r>
              <a:rPr sz="2100" spc="-15" dirty="0">
                <a:solidFill>
                  <a:srgbClr val="00AFEF"/>
                </a:solidFill>
                <a:latin typeface="Trebuchet MS"/>
                <a:cs typeface="Trebuchet MS"/>
              </a:rPr>
              <a:t>()//this </a:t>
            </a:r>
            <a:r>
              <a:rPr sz="2100" dirty="0">
                <a:solidFill>
                  <a:srgbClr val="00AFEF"/>
                </a:solidFill>
                <a:latin typeface="Trebuchet MS"/>
                <a:cs typeface="Trebuchet MS"/>
              </a:rPr>
              <a:t>sta </a:t>
            </a:r>
            <a:r>
              <a:rPr sz="2100" spc="-5" dirty="0">
                <a:solidFill>
                  <a:srgbClr val="00AFEF"/>
                </a:solidFill>
                <a:latin typeface="Trebuchet MS"/>
                <a:cs typeface="Trebuchet MS"/>
              </a:rPr>
              <a:t>throw an  checked</a:t>
            </a:r>
            <a:r>
              <a:rPr sz="2100" spc="10" dirty="0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00AFEF"/>
                </a:solidFill>
                <a:latin typeface="Trebuchet MS"/>
                <a:cs typeface="Trebuchet MS"/>
              </a:rPr>
              <a:t>exception</a:t>
            </a:r>
            <a:endParaRPr sz="2100">
              <a:latin typeface="Trebuchet MS"/>
              <a:cs typeface="Trebuchet MS"/>
            </a:endParaRPr>
          </a:p>
          <a:p>
            <a:pPr marL="355600" indent="-342900">
              <a:lnSpc>
                <a:spcPts val="2810"/>
              </a:lnSpc>
              <a:spcBef>
                <a:spcPts val="365"/>
              </a:spcBef>
              <a:buClr>
                <a:srgbClr val="FFC908"/>
              </a:buClr>
              <a:buSzPct val="78846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solidFill>
                  <a:srgbClr val="00AFEF"/>
                </a:solidFill>
                <a:latin typeface="Trebuchet MS"/>
                <a:cs typeface="Trebuchet MS"/>
              </a:rPr>
              <a:t>}</a:t>
            </a:r>
            <a:endParaRPr sz="2600">
              <a:latin typeface="Trebuchet MS"/>
              <a:cs typeface="Trebuchet MS"/>
            </a:endParaRPr>
          </a:p>
          <a:p>
            <a:pPr marL="355600">
              <a:lnSpc>
                <a:spcPts val="2810"/>
              </a:lnSpc>
            </a:pPr>
            <a:r>
              <a:rPr sz="2600" spc="-5" dirty="0">
                <a:solidFill>
                  <a:srgbClr val="00AFEF"/>
                </a:solidFill>
                <a:latin typeface="Trebuchet MS"/>
                <a:cs typeface="Trebuchet MS"/>
              </a:rPr>
              <a:t>catch(SqlException</a:t>
            </a:r>
            <a:r>
              <a:rPr sz="2600" spc="-40" dirty="0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00AFEF"/>
                </a:solidFill>
                <a:latin typeface="Trebuchet MS"/>
                <a:cs typeface="Trebuchet MS"/>
              </a:rPr>
              <a:t>r)</a:t>
            </a:r>
            <a:endParaRPr sz="26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370"/>
              </a:spcBef>
              <a:buClr>
                <a:srgbClr val="FFC908"/>
              </a:buClr>
              <a:buSzPct val="78846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solidFill>
                  <a:srgbClr val="00AFEF"/>
                </a:solidFill>
                <a:latin typeface="Trebuchet MS"/>
                <a:cs typeface="Trebuchet MS"/>
              </a:rPr>
              <a:t>{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C908"/>
              </a:buClr>
              <a:buFont typeface="Arial"/>
              <a:buChar char="•"/>
            </a:pPr>
            <a:endParaRPr sz="245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Clr>
                <a:srgbClr val="FFC908"/>
              </a:buClr>
              <a:buSzPct val="78846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solidFill>
                  <a:srgbClr val="00AFEF"/>
                </a:solidFill>
                <a:latin typeface="Trebuchet MS"/>
                <a:cs typeface="Trebuchet MS"/>
              </a:rPr>
              <a:t>}</a:t>
            </a:r>
            <a:endParaRPr sz="2600">
              <a:latin typeface="Trebuchet MS"/>
              <a:cs typeface="Trebuchet MS"/>
            </a:endParaRPr>
          </a:p>
          <a:p>
            <a:pPr marL="2984500" lvl="1" indent="-229235">
              <a:lnSpc>
                <a:spcPct val="100000"/>
              </a:lnSpc>
              <a:spcBef>
                <a:spcPts val="190"/>
              </a:spcBef>
              <a:buClr>
                <a:srgbClr val="FFC908"/>
              </a:buClr>
              <a:buSzPct val="80303"/>
              <a:buFont typeface="Arial"/>
              <a:buChar char="•"/>
              <a:tabLst>
                <a:tab pos="2985135" algn="l"/>
              </a:tabLst>
            </a:pPr>
            <a:r>
              <a:rPr sz="3300" b="1" spc="-5" dirty="0">
                <a:solidFill>
                  <a:srgbClr val="EF917A"/>
                </a:solidFill>
                <a:latin typeface="Trebuchet MS"/>
                <a:cs typeface="Trebuchet MS"/>
              </a:rPr>
              <a:t>// </a:t>
            </a:r>
            <a:r>
              <a:rPr sz="3300" b="1" dirty="0">
                <a:solidFill>
                  <a:srgbClr val="EF917A"/>
                </a:solidFill>
                <a:latin typeface="Trebuchet MS"/>
                <a:cs typeface="Trebuchet MS"/>
              </a:rPr>
              <a:t>Kotlin has </a:t>
            </a:r>
            <a:r>
              <a:rPr sz="3300" b="1" spc="-5" dirty="0">
                <a:solidFill>
                  <a:srgbClr val="EF917A"/>
                </a:solidFill>
                <a:latin typeface="Trebuchet MS"/>
                <a:cs typeface="Trebuchet MS"/>
              </a:rPr>
              <a:t>no </a:t>
            </a:r>
            <a:r>
              <a:rPr sz="3300" b="1" dirty="0">
                <a:solidFill>
                  <a:srgbClr val="EF917A"/>
                </a:solidFill>
                <a:latin typeface="Trebuchet MS"/>
                <a:cs typeface="Trebuchet MS"/>
              </a:rPr>
              <a:t>checked</a:t>
            </a:r>
            <a:r>
              <a:rPr sz="3300" b="1" spc="-65" dirty="0">
                <a:solidFill>
                  <a:srgbClr val="EF917A"/>
                </a:solidFill>
                <a:latin typeface="Trebuchet MS"/>
                <a:cs typeface="Trebuchet MS"/>
              </a:rPr>
              <a:t> </a:t>
            </a:r>
            <a:r>
              <a:rPr sz="3300" b="1" dirty="0">
                <a:solidFill>
                  <a:srgbClr val="EF917A"/>
                </a:solidFill>
                <a:latin typeface="Trebuchet MS"/>
                <a:cs typeface="Trebuchet MS"/>
              </a:rPr>
              <a:t>exception</a:t>
            </a:r>
            <a:endParaRPr sz="3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FFC908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4840" y="166115"/>
            <a:ext cx="3604260" cy="1118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2530" y="405511"/>
            <a:ext cx="28854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60" dirty="0">
                <a:solidFill>
                  <a:srgbClr val="9F6A29"/>
                </a:solidFill>
                <a:latin typeface="Trebuchet MS"/>
                <a:cs typeface="Trebuchet MS"/>
              </a:rPr>
              <a:t>Type</a:t>
            </a:r>
            <a:r>
              <a:rPr sz="3200" b="1" spc="-65" dirty="0">
                <a:solidFill>
                  <a:srgbClr val="9F6A29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F6A29"/>
                </a:solidFill>
                <a:latin typeface="Trebuchet MS"/>
                <a:cs typeface="Trebuchet MS"/>
              </a:rPr>
              <a:t>Inference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5819" y="1696339"/>
            <a:ext cx="2992755" cy="402399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15"/>
              </a:spcBef>
              <a:buClr>
                <a:srgbClr val="FFC908"/>
              </a:buClr>
              <a:buSzPct val="79166"/>
              <a:buFont typeface="Wingdings"/>
              <a:buChar char=""/>
              <a:tabLst>
                <a:tab pos="356235" algn="l"/>
              </a:tabLst>
            </a:pPr>
            <a:r>
              <a:rPr sz="3600" spc="-5" dirty="0">
                <a:solidFill>
                  <a:srgbClr val="B13113"/>
                </a:solidFill>
                <a:latin typeface="Trebuchet MS"/>
                <a:cs typeface="Trebuchet MS"/>
              </a:rPr>
              <a:t>//</a:t>
            </a:r>
            <a:r>
              <a:rPr sz="3600" spc="-15" dirty="0">
                <a:solidFill>
                  <a:srgbClr val="B13113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rgbClr val="B13113"/>
                </a:solidFill>
                <a:latin typeface="Trebuchet MS"/>
                <a:cs typeface="Trebuchet MS"/>
              </a:rPr>
              <a:t>Java</a:t>
            </a:r>
            <a:endParaRPr sz="36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745"/>
              </a:spcBef>
              <a:buClr>
                <a:srgbClr val="FFC908"/>
              </a:buClr>
              <a:buSzPct val="79166"/>
              <a:buFont typeface="Wingdings"/>
              <a:buChar char=""/>
              <a:tabLst>
                <a:tab pos="354965" algn="l"/>
                <a:tab pos="356235" algn="l"/>
              </a:tabLst>
            </a:pPr>
            <a:r>
              <a:rPr sz="2400" spc="-5" dirty="0">
                <a:solidFill>
                  <a:srgbClr val="00AFEF"/>
                </a:solidFill>
                <a:latin typeface="Trebuchet MS"/>
                <a:cs typeface="Trebuchet MS"/>
              </a:rPr>
              <a:t>Int </a:t>
            </a:r>
            <a:r>
              <a:rPr sz="2400" dirty="0">
                <a:solidFill>
                  <a:srgbClr val="00AFEF"/>
                </a:solidFill>
                <a:latin typeface="Trebuchet MS"/>
                <a:cs typeface="Trebuchet MS"/>
              </a:rPr>
              <a:t>a =</a:t>
            </a:r>
            <a:r>
              <a:rPr sz="2400" spc="-20" dirty="0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AFEF"/>
                </a:solidFill>
                <a:latin typeface="Trebuchet MS"/>
                <a:cs typeface="Trebuchet MS"/>
              </a:rPr>
              <a:t>1;</a:t>
            </a:r>
            <a:endParaRPr sz="24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720"/>
              </a:spcBef>
              <a:buClr>
                <a:srgbClr val="FFC908"/>
              </a:buClr>
              <a:buSzPct val="79166"/>
              <a:buFont typeface="Wingdings"/>
              <a:buChar char=""/>
              <a:tabLst>
                <a:tab pos="354965" algn="l"/>
                <a:tab pos="356235" algn="l"/>
              </a:tabLst>
            </a:pPr>
            <a:r>
              <a:rPr sz="2400" dirty="0">
                <a:solidFill>
                  <a:srgbClr val="00AFEF"/>
                </a:solidFill>
                <a:latin typeface="Trebuchet MS"/>
                <a:cs typeface="Trebuchet MS"/>
              </a:rPr>
              <a:t>String b =</a:t>
            </a:r>
            <a:r>
              <a:rPr sz="2400" spc="-60" dirty="0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Trebuchet MS"/>
                <a:cs typeface="Trebuchet MS"/>
              </a:rPr>
              <a:t>“sachin";</a:t>
            </a:r>
            <a:endParaRPr sz="24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710"/>
              </a:spcBef>
              <a:buClr>
                <a:srgbClr val="FFC908"/>
              </a:buClr>
              <a:buSzPct val="79166"/>
              <a:buFont typeface="Wingdings"/>
              <a:buChar char=""/>
              <a:tabLst>
                <a:tab pos="354965" algn="l"/>
                <a:tab pos="356235" algn="l"/>
              </a:tabLst>
            </a:pPr>
            <a:r>
              <a:rPr sz="2400" spc="-15" dirty="0">
                <a:solidFill>
                  <a:srgbClr val="00AFEF"/>
                </a:solidFill>
                <a:latin typeface="Trebuchet MS"/>
                <a:cs typeface="Trebuchet MS"/>
              </a:rPr>
              <a:t>Program</a:t>
            </a:r>
            <a:r>
              <a:rPr sz="2400" spc="-10" dirty="0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Trebuchet MS"/>
                <a:cs typeface="Trebuchet MS"/>
              </a:rPr>
              <a:t>p;</a:t>
            </a:r>
            <a:endParaRPr sz="24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590"/>
              </a:spcBef>
              <a:buClr>
                <a:srgbClr val="FFC908"/>
              </a:buClr>
              <a:buSzPct val="79687"/>
              <a:buFont typeface="Wingdings"/>
              <a:buChar char=""/>
              <a:tabLst>
                <a:tab pos="356235" algn="l"/>
              </a:tabLst>
            </a:pPr>
            <a:r>
              <a:rPr sz="3200" spc="-5" dirty="0">
                <a:solidFill>
                  <a:srgbClr val="B13113"/>
                </a:solidFill>
                <a:latin typeface="Trebuchet MS"/>
                <a:cs typeface="Trebuchet MS"/>
              </a:rPr>
              <a:t>//</a:t>
            </a:r>
            <a:r>
              <a:rPr sz="3200" spc="-15" dirty="0">
                <a:solidFill>
                  <a:srgbClr val="B13113"/>
                </a:solidFill>
                <a:latin typeface="Trebuchet MS"/>
                <a:cs typeface="Trebuchet MS"/>
              </a:rPr>
              <a:t> Kotlin</a:t>
            </a:r>
            <a:endParaRPr sz="32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740"/>
              </a:spcBef>
              <a:buClr>
                <a:srgbClr val="FFC908"/>
              </a:buClr>
              <a:buSzPct val="79166"/>
              <a:buFont typeface="Wingdings"/>
              <a:buChar char=""/>
              <a:tabLst>
                <a:tab pos="354965" algn="l"/>
                <a:tab pos="356235" algn="l"/>
              </a:tabLst>
            </a:pPr>
            <a:r>
              <a:rPr sz="2400" dirty="0">
                <a:solidFill>
                  <a:srgbClr val="00AFEF"/>
                </a:solidFill>
                <a:latin typeface="Trebuchet MS"/>
                <a:cs typeface="Trebuchet MS"/>
              </a:rPr>
              <a:t>var a =</a:t>
            </a:r>
            <a:r>
              <a:rPr sz="2400" spc="-20" dirty="0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AFEF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710"/>
              </a:spcBef>
              <a:buClr>
                <a:srgbClr val="FFC908"/>
              </a:buClr>
              <a:buSzPct val="79166"/>
              <a:buFont typeface="Wingdings"/>
              <a:buChar char=""/>
              <a:tabLst>
                <a:tab pos="354965" algn="l"/>
                <a:tab pos="356235" algn="l"/>
              </a:tabLst>
            </a:pPr>
            <a:r>
              <a:rPr sz="2400" dirty="0">
                <a:solidFill>
                  <a:srgbClr val="00AFEF"/>
                </a:solidFill>
                <a:latin typeface="Trebuchet MS"/>
                <a:cs typeface="Trebuchet MS"/>
              </a:rPr>
              <a:t>var b =</a:t>
            </a:r>
            <a:r>
              <a:rPr sz="2400" spc="-30" dirty="0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Trebuchet MS"/>
                <a:cs typeface="Trebuchet MS"/>
              </a:rPr>
              <a:t>“sachin"</a:t>
            </a:r>
            <a:endParaRPr sz="24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710"/>
              </a:spcBef>
              <a:buClr>
                <a:srgbClr val="FFC908"/>
              </a:buClr>
              <a:buSzPct val="79166"/>
              <a:buFont typeface="Wingdings"/>
              <a:buChar char=""/>
              <a:tabLst>
                <a:tab pos="354965" algn="l"/>
                <a:tab pos="356235" algn="l"/>
              </a:tabLst>
            </a:pPr>
            <a:r>
              <a:rPr sz="2400" dirty="0">
                <a:solidFill>
                  <a:srgbClr val="00AFEF"/>
                </a:solidFill>
                <a:latin typeface="Trebuchet MS"/>
                <a:cs typeface="Trebuchet MS"/>
              </a:rPr>
              <a:t>var </a:t>
            </a:r>
            <a:r>
              <a:rPr sz="2400" spc="-5" dirty="0">
                <a:solidFill>
                  <a:srgbClr val="00AFEF"/>
                </a:solidFill>
                <a:latin typeface="Trebuchet MS"/>
                <a:cs typeface="Trebuchet MS"/>
              </a:rPr>
              <a:t>p:</a:t>
            </a:r>
            <a:r>
              <a:rPr sz="2400" spc="-20" dirty="0">
                <a:solidFill>
                  <a:srgbClr val="00AFEF"/>
                </a:solidFill>
                <a:latin typeface="Trebuchet MS"/>
                <a:cs typeface="Trebuchet MS"/>
              </a:rPr>
              <a:t> Program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3270" cy="6868159"/>
            <a:chOff x="0" y="0"/>
            <a:chExt cx="12193270" cy="6868159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71076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9"/>
                  </a:lnTo>
                </a:path>
              </a:pathLst>
            </a:custGeom>
            <a:ln w="914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24928" y="3681983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16" y="0"/>
                  </a:moveTo>
                  <a:lnTo>
                    <a:pt x="0" y="3176586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>
                  <a:moveTo>
                    <a:pt x="3006850" y="0"/>
                  </a:moveTo>
                  <a:lnTo>
                    <a:pt x="2042483" y="0"/>
                  </a:lnTo>
                  <a:lnTo>
                    <a:pt x="0" y="6857996"/>
                  </a:lnTo>
                  <a:lnTo>
                    <a:pt x="3006850" y="6857996"/>
                  </a:lnTo>
                  <a:lnTo>
                    <a:pt x="3006850" y="0"/>
                  </a:lnTo>
                  <a:close/>
                </a:path>
              </a:pathLst>
            </a:custGeom>
            <a:solidFill>
              <a:srgbClr val="FFC90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4334" y="0"/>
              <a:ext cx="2588260" cy="6858000"/>
            </a:xfrm>
            <a:custGeom>
              <a:avLst/>
              <a:gdLst/>
              <a:ahLst/>
              <a:cxnLst/>
              <a:rect l="l" t="t" r="r" b="b"/>
              <a:pathLst>
                <a:path w="2588259" h="6858000">
                  <a:moveTo>
                    <a:pt x="2587664" y="0"/>
                  </a:moveTo>
                  <a:lnTo>
                    <a:pt x="0" y="0"/>
                  </a:lnTo>
                  <a:lnTo>
                    <a:pt x="1208190" y="6857996"/>
                  </a:lnTo>
                  <a:lnTo>
                    <a:pt x="2587664" y="6857996"/>
                  </a:lnTo>
                  <a:lnTo>
                    <a:pt x="2587664" y="0"/>
                  </a:lnTo>
                  <a:close/>
                </a:path>
              </a:pathLst>
            </a:custGeom>
            <a:solidFill>
              <a:srgbClr val="FFC908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2164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5" y="0"/>
                  </a:moveTo>
                  <a:lnTo>
                    <a:pt x="0" y="3809999"/>
                  </a:lnTo>
                  <a:lnTo>
                    <a:pt x="3259835" y="3809999"/>
                  </a:lnTo>
                  <a:lnTo>
                    <a:pt x="3259835" y="0"/>
                  </a:lnTo>
                  <a:close/>
                </a:path>
              </a:pathLst>
            </a:custGeom>
            <a:solidFill>
              <a:srgbClr val="F8921D">
                <a:alpha val="7215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790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161" y="0"/>
                  </a:moveTo>
                  <a:lnTo>
                    <a:pt x="0" y="0"/>
                  </a:lnTo>
                  <a:lnTo>
                    <a:pt x="2467620" y="6857996"/>
                  </a:lnTo>
                  <a:lnTo>
                    <a:pt x="2851161" y="6857996"/>
                  </a:lnTo>
                  <a:lnTo>
                    <a:pt x="2851161" y="0"/>
                  </a:lnTo>
                  <a:close/>
                </a:path>
              </a:pathLst>
            </a:custGeom>
            <a:solidFill>
              <a:srgbClr val="C96E05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8124" y="0"/>
              <a:ext cx="1290955" cy="6858000"/>
            </a:xfrm>
            <a:custGeom>
              <a:avLst/>
              <a:gdLst/>
              <a:ahLst/>
              <a:cxnLst/>
              <a:rect l="l" t="t" r="r" b="b"/>
              <a:pathLst>
                <a:path w="1290954" h="6858000">
                  <a:moveTo>
                    <a:pt x="1290827" y="0"/>
                  </a:moveTo>
                  <a:lnTo>
                    <a:pt x="1018958" y="0"/>
                  </a:lnTo>
                  <a:lnTo>
                    <a:pt x="0" y="6857996"/>
                  </a:lnTo>
                  <a:lnTo>
                    <a:pt x="1290827" y="6857996"/>
                  </a:lnTo>
                  <a:lnTo>
                    <a:pt x="1290827" y="0"/>
                  </a:lnTo>
                  <a:close/>
                </a:path>
              </a:pathLst>
            </a:custGeom>
            <a:solidFill>
              <a:srgbClr val="FFDF6B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FFC908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343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FFC90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4012692"/>
              <a:ext cx="448309" cy="2845435"/>
            </a:xfrm>
            <a:custGeom>
              <a:avLst/>
              <a:gdLst/>
              <a:ahLst/>
              <a:cxnLst/>
              <a:rect l="l" t="t" r="r" b="b"/>
              <a:pathLst>
                <a:path w="448309" h="2845434">
                  <a:moveTo>
                    <a:pt x="0" y="0"/>
                  </a:moveTo>
                  <a:lnTo>
                    <a:pt x="0" y="2845307"/>
                  </a:lnTo>
                  <a:lnTo>
                    <a:pt x="448056" y="284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908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2608" y="0"/>
              <a:ext cx="3438144" cy="14203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23975" y="363474"/>
            <a:ext cx="23761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9F6A29"/>
                </a:solidFill>
                <a:latin typeface="Trebuchet MS"/>
                <a:cs typeface="Trebuchet MS"/>
              </a:rPr>
              <a:t>Size </a:t>
            </a:r>
            <a:r>
              <a:rPr sz="3200" b="1" dirty="0">
                <a:solidFill>
                  <a:srgbClr val="9F6A29"/>
                </a:solidFill>
                <a:latin typeface="Trebuchet MS"/>
                <a:cs typeface="Trebuchet MS"/>
              </a:rPr>
              <a:t>of</a:t>
            </a:r>
            <a:r>
              <a:rPr sz="3200" b="1" spc="-75" dirty="0">
                <a:solidFill>
                  <a:srgbClr val="9F6A29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F6A29"/>
                </a:solidFill>
                <a:latin typeface="Trebuchet MS"/>
                <a:cs typeface="Trebuchet MS"/>
              </a:rPr>
              <a:t>Code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8422" y="1635560"/>
            <a:ext cx="2550160" cy="159067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15"/>
              </a:spcBef>
              <a:buClr>
                <a:srgbClr val="FFC908"/>
              </a:buClr>
              <a:buSzPct val="79687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B13113"/>
                </a:solidFill>
                <a:latin typeface="Trebuchet MS"/>
                <a:cs typeface="Trebuchet MS"/>
              </a:rPr>
              <a:t>//</a:t>
            </a:r>
            <a:r>
              <a:rPr sz="3200" spc="-35" dirty="0">
                <a:solidFill>
                  <a:srgbClr val="B13113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B13113"/>
                </a:solidFill>
                <a:latin typeface="Trebuchet MS"/>
                <a:cs typeface="Trebuchet MS"/>
              </a:rPr>
              <a:t>Java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Clr>
                <a:srgbClr val="FFC908"/>
              </a:buClr>
              <a:buSzPct val="79687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00AFEF"/>
                </a:solidFill>
                <a:latin typeface="Trebuchet MS"/>
                <a:cs typeface="Trebuchet MS"/>
              </a:rPr>
              <a:t>class</a:t>
            </a:r>
            <a:r>
              <a:rPr sz="3200" spc="-45" dirty="0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sz="3200" spc="-30" dirty="0">
                <a:solidFill>
                  <a:srgbClr val="00AFEF"/>
                </a:solidFill>
                <a:latin typeface="Trebuchet MS"/>
                <a:cs typeface="Trebuchet MS"/>
              </a:rPr>
              <a:t>Person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FFC908"/>
              </a:buClr>
              <a:buSzPct val="7954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00AFEF"/>
                </a:solidFill>
                <a:latin typeface="Trebuchet MS"/>
                <a:cs typeface="Trebuchet MS"/>
              </a:rPr>
              <a:t>{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2450" y="3724147"/>
            <a:ext cx="397065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5940" algn="l"/>
              </a:tabLst>
            </a:pPr>
            <a:r>
              <a:rPr sz="2200" spc="-5" dirty="0">
                <a:solidFill>
                  <a:srgbClr val="00AFEF"/>
                </a:solidFill>
                <a:latin typeface="Trebuchet MS"/>
                <a:cs typeface="Trebuchet MS"/>
              </a:rPr>
              <a:t>{	</a:t>
            </a:r>
            <a:r>
              <a:rPr sz="2200" spc="-10" dirty="0">
                <a:solidFill>
                  <a:srgbClr val="00AFEF"/>
                </a:solidFill>
                <a:latin typeface="Trebuchet MS"/>
                <a:cs typeface="Trebuchet MS"/>
              </a:rPr>
              <a:t>this.firstName </a:t>
            </a:r>
            <a:r>
              <a:rPr sz="2200" spc="-5" dirty="0">
                <a:solidFill>
                  <a:srgbClr val="00AFEF"/>
                </a:solidFill>
                <a:latin typeface="Trebuchet MS"/>
                <a:cs typeface="Trebuchet MS"/>
              </a:rPr>
              <a:t>=</a:t>
            </a:r>
            <a:r>
              <a:rPr sz="2200" dirty="0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Trebuchet MS"/>
                <a:cs typeface="Trebuchet MS"/>
              </a:rPr>
              <a:t>firstName;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8422" y="4207255"/>
            <a:ext cx="104139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dirty="0">
                <a:solidFill>
                  <a:srgbClr val="FFC908"/>
                </a:solidFill>
                <a:latin typeface="Arial"/>
                <a:cs typeface="Arial"/>
              </a:rPr>
              <a:t>•</a:t>
            </a:r>
            <a:endParaRPr sz="17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8422" y="3198774"/>
            <a:ext cx="3414395" cy="1313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28299"/>
              </a:lnSpc>
              <a:spcBef>
                <a:spcPts val="100"/>
              </a:spcBef>
              <a:buClr>
                <a:srgbClr val="FFC908"/>
              </a:buClr>
              <a:buSzPct val="79545"/>
              <a:buFont typeface="Arial"/>
              <a:buChar char="•"/>
              <a:tabLst>
                <a:tab pos="438784" algn="l"/>
                <a:tab pos="439420" algn="l"/>
              </a:tabLst>
            </a:pPr>
            <a:r>
              <a:rPr dirty="0"/>
              <a:t>	</a:t>
            </a:r>
            <a:r>
              <a:rPr sz="2200" spc="-5" dirty="0">
                <a:solidFill>
                  <a:srgbClr val="00AFEF"/>
                </a:solidFill>
                <a:latin typeface="Trebuchet MS"/>
                <a:cs typeface="Trebuchet MS"/>
              </a:rPr>
              <a:t>String firstName;  </a:t>
            </a:r>
            <a:r>
              <a:rPr sz="2200" spc="-15" dirty="0">
                <a:solidFill>
                  <a:srgbClr val="00AFEF"/>
                </a:solidFill>
                <a:latin typeface="Trebuchet MS"/>
                <a:cs typeface="Trebuchet MS"/>
              </a:rPr>
              <a:t>Person(String</a:t>
            </a:r>
            <a:r>
              <a:rPr sz="2200" spc="-70" dirty="0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Trebuchet MS"/>
                <a:cs typeface="Trebuchet MS"/>
              </a:rPr>
              <a:t>firstName)</a:t>
            </a:r>
            <a:endParaRPr sz="2200">
              <a:latin typeface="Trebuchet MS"/>
              <a:cs typeface="Trebuchet MS"/>
            </a:endParaRPr>
          </a:p>
          <a:p>
            <a:pPr marL="692150">
              <a:lnSpc>
                <a:spcPct val="100000"/>
              </a:lnSpc>
              <a:spcBef>
                <a:spcPts val="730"/>
              </a:spcBef>
            </a:pPr>
            <a:r>
              <a:rPr sz="2200" spc="-5" dirty="0">
                <a:solidFill>
                  <a:srgbClr val="00AFEF"/>
                </a:solidFill>
                <a:latin typeface="Trebuchet MS"/>
                <a:cs typeface="Trebuchet MS"/>
              </a:rPr>
              <a:t>}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8422" y="4530326"/>
            <a:ext cx="7634605" cy="140589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0"/>
              </a:spcBef>
              <a:buClr>
                <a:srgbClr val="FFC908"/>
              </a:buClr>
              <a:buSzPct val="7954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00AFEF"/>
                </a:solidFill>
                <a:latin typeface="Trebuchet MS"/>
                <a:cs typeface="Trebuchet MS"/>
              </a:rPr>
              <a:t>}</a:t>
            </a:r>
            <a:endParaRPr sz="2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Clr>
                <a:srgbClr val="FFC908"/>
              </a:buClr>
              <a:buSzPct val="79687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B13113"/>
                </a:solidFill>
                <a:latin typeface="Trebuchet MS"/>
                <a:cs typeface="Trebuchet MS"/>
              </a:rPr>
              <a:t>// </a:t>
            </a:r>
            <a:r>
              <a:rPr sz="3200" spc="-15" dirty="0">
                <a:solidFill>
                  <a:srgbClr val="B13113"/>
                </a:solidFill>
                <a:latin typeface="Trebuchet MS"/>
                <a:cs typeface="Trebuchet MS"/>
              </a:rPr>
              <a:t>Kotlin </a:t>
            </a:r>
            <a:r>
              <a:rPr sz="3200" spc="-5" dirty="0">
                <a:solidFill>
                  <a:srgbClr val="B13113"/>
                </a:solidFill>
                <a:latin typeface="Trebuchet MS"/>
                <a:cs typeface="Trebuchet MS"/>
              </a:rPr>
              <a:t>class </a:t>
            </a:r>
            <a:r>
              <a:rPr sz="3200" dirty="0">
                <a:solidFill>
                  <a:srgbClr val="B13113"/>
                </a:solidFill>
                <a:latin typeface="Trebuchet MS"/>
                <a:cs typeface="Trebuchet MS"/>
              </a:rPr>
              <a:t>with primary</a:t>
            </a:r>
            <a:r>
              <a:rPr sz="3200" spc="-35" dirty="0">
                <a:solidFill>
                  <a:srgbClr val="B13113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B13113"/>
                </a:solidFill>
                <a:latin typeface="Trebuchet MS"/>
                <a:cs typeface="Trebuchet MS"/>
              </a:rPr>
              <a:t>constructor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C908"/>
              </a:buClr>
              <a:buSzPct val="7954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solidFill>
                  <a:srgbClr val="00AFEF"/>
                </a:solidFill>
                <a:latin typeface="Trebuchet MS"/>
                <a:cs typeface="Trebuchet MS"/>
              </a:rPr>
              <a:t>class </a:t>
            </a:r>
            <a:r>
              <a:rPr sz="2200" spc="-15" dirty="0">
                <a:solidFill>
                  <a:srgbClr val="00AFEF"/>
                </a:solidFill>
                <a:latin typeface="Trebuchet MS"/>
                <a:cs typeface="Trebuchet MS"/>
              </a:rPr>
              <a:t>Person(firstName:</a:t>
            </a:r>
            <a:r>
              <a:rPr sz="2200" spc="5" dirty="0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Trebuchet MS"/>
                <a:cs typeface="Trebuchet MS"/>
              </a:rPr>
              <a:t>String)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FFC908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555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Data</a:t>
            </a:r>
            <a:r>
              <a:rPr sz="3600" spc="-75" dirty="0"/>
              <a:t> </a:t>
            </a:r>
            <a:r>
              <a:rPr sz="3600" spc="-10" dirty="0"/>
              <a:t>Classes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56310" y="1946113"/>
            <a:ext cx="8284845" cy="3925570"/>
          </a:xfrm>
          <a:prstGeom prst="rect">
            <a:avLst/>
          </a:prstGeom>
        </p:spPr>
        <p:txBody>
          <a:bodyPr vert="horz" wrap="square" lIns="0" tIns="2489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60"/>
              </a:spcBef>
              <a:buClr>
                <a:srgbClr val="FFC908"/>
              </a:buClr>
              <a:buSzPct val="79687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B13113"/>
                </a:solidFill>
                <a:latin typeface="Trebuchet MS"/>
                <a:cs typeface="Trebuchet MS"/>
              </a:rPr>
              <a:t>//</a:t>
            </a:r>
            <a:r>
              <a:rPr sz="3200" spc="-25" dirty="0">
                <a:solidFill>
                  <a:srgbClr val="B13113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B13113"/>
                </a:solidFill>
                <a:latin typeface="Trebuchet MS"/>
                <a:cs typeface="Trebuchet MS"/>
              </a:rPr>
              <a:t>Java</a:t>
            </a:r>
            <a:endParaRPr sz="32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040"/>
              </a:spcBef>
              <a:buSzPct val="8055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14" dirty="0">
                <a:solidFill>
                  <a:srgbClr val="FFC908"/>
                </a:solidFill>
                <a:latin typeface="Trebuchet MS"/>
                <a:cs typeface="Trebuchet MS"/>
              </a:rPr>
              <a:t>To </a:t>
            </a:r>
            <a:r>
              <a:rPr sz="1800" spc="-5" dirty="0">
                <a:solidFill>
                  <a:srgbClr val="FFC908"/>
                </a:solidFill>
                <a:latin typeface="Trebuchet MS"/>
                <a:cs typeface="Trebuchet MS"/>
              </a:rPr>
              <a:t>hold the data we must make </a:t>
            </a:r>
            <a:r>
              <a:rPr sz="1800" dirty="0">
                <a:solidFill>
                  <a:srgbClr val="FFC908"/>
                </a:solidFill>
                <a:latin typeface="Trebuchet MS"/>
                <a:cs typeface="Trebuchet MS"/>
              </a:rPr>
              <a:t>simple </a:t>
            </a:r>
            <a:r>
              <a:rPr sz="1800" spc="-5" dirty="0">
                <a:solidFill>
                  <a:srgbClr val="FFC908"/>
                </a:solidFill>
                <a:latin typeface="Trebuchet MS"/>
                <a:cs typeface="Trebuchet MS"/>
              </a:rPr>
              <a:t>classes with getter and setter method  in</a:t>
            </a:r>
            <a:r>
              <a:rPr sz="1800" spc="-10" dirty="0">
                <a:solidFill>
                  <a:srgbClr val="FFC908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C908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har char="•"/>
            </a:pPr>
            <a:endParaRPr sz="21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lr>
                <a:srgbClr val="FFC908"/>
              </a:buClr>
              <a:buSzPct val="79687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B13113"/>
                </a:solidFill>
                <a:latin typeface="Trebuchet MS"/>
                <a:cs typeface="Trebuchet MS"/>
              </a:rPr>
              <a:t>//</a:t>
            </a:r>
            <a:r>
              <a:rPr sz="3200" spc="-25" dirty="0">
                <a:solidFill>
                  <a:srgbClr val="B13113"/>
                </a:solidFill>
                <a:latin typeface="Trebuchet MS"/>
                <a:cs typeface="Trebuchet MS"/>
              </a:rPr>
              <a:t> </a:t>
            </a:r>
            <a:r>
              <a:rPr sz="3200" spc="-15" dirty="0">
                <a:solidFill>
                  <a:srgbClr val="B13113"/>
                </a:solidFill>
                <a:latin typeface="Trebuchet MS"/>
                <a:cs typeface="Trebuchet MS"/>
              </a:rPr>
              <a:t>Kotlin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45"/>
              </a:spcBef>
              <a:buSzPct val="8055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C908"/>
                </a:solidFill>
                <a:latin typeface="Trebuchet MS"/>
                <a:cs typeface="Trebuchet MS"/>
              </a:rPr>
              <a:t>In kotlin they provide the concept od data classes to hold the</a:t>
            </a:r>
            <a:r>
              <a:rPr sz="1800" spc="-40" dirty="0">
                <a:solidFill>
                  <a:srgbClr val="FFC908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C908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 marL="355600" marR="257810" indent="-342900">
              <a:lnSpc>
                <a:spcPct val="100000"/>
              </a:lnSpc>
              <a:spcBef>
                <a:spcPts val="994"/>
              </a:spcBef>
              <a:buSzPct val="80555"/>
              <a:buFont typeface="Arial"/>
              <a:buChar char="•"/>
              <a:tabLst>
                <a:tab pos="354965" algn="l"/>
                <a:tab pos="355600" algn="l"/>
                <a:tab pos="2831465" algn="l"/>
              </a:tabLst>
            </a:pPr>
            <a:r>
              <a:rPr sz="1800" spc="-114" dirty="0">
                <a:solidFill>
                  <a:srgbClr val="FFC908"/>
                </a:solidFill>
                <a:latin typeface="Trebuchet MS"/>
                <a:cs typeface="Trebuchet MS"/>
              </a:rPr>
              <a:t>To </a:t>
            </a:r>
            <a:r>
              <a:rPr sz="1800" spc="-5" dirty="0">
                <a:solidFill>
                  <a:srgbClr val="FFC908"/>
                </a:solidFill>
                <a:latin typeface="Trebuchet MS"/>
                <a:cs typeface="Trebuchet MS"/>
              </a:rPr>
              <a:t>define an</a:t>
            </a:r>
            <a:r>
              <a:rPr sz="1800" spc="135" dirty="0">
                <a:solidFill>
                  <a:srgbClr val="FFC908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C908"/>
                </a:solidFill>
                <a:latin typeface="Trebuchet MS"/>
                <a:cs typeface="Trebuchet MS"/>
              </a:rPr>
              <a:t>data</a:t>
            </a:r>
            <a:r>
              <a:rPr sz="1800" spc="5" dirty="0">
                <a:solidFill>
                  <a:srgbClr val="FFC908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C908"/>
                </a:solidFill>
                <a:latin typeface="Trebuchet MS"/>
                <a:cs typeface="Trebuchet MS"/>
              </a:rPr>
              <a:t>class	in kotlin </a:t>
            </a:r>
            <a:r>
              <a:rPr sz="1800" dirty="0">
                <a:solidFill>
                  <a:srgbClr val="FFC908"/>
                </a:solidFill>
                <a:latin typeface="Trebuchet MS"/>
                <a:cs typeface="Trebuchet MS"/>
              </a:rPr>
              <a:t>we </a:t>
            </a:r>
            <a:r>
              <a:rPr sz="1800" spc="-5" dirty="0">
                <a:solidFill>
                  <a:srgbClr val="FFC908"/>
                </a:solidFill>
                <a:latin typeface="Trebuchet MS"/>
                <a:cs typeface="Trebuchet MS"/>
              </a:rPr>
              <a:t>use the keyword data before the class  keyword</a:t>
            </a:r>
            <a:endParaRPr sz="1800">
              <a:latin typeface="Trebuchet MS"/>
              <a:cs typeface="Trebuchet MS"/>
            </a:endParaRPr>
          </a:p>
          <a:p>
            <a:pPr marL="492759" indent="-480059">
              <a:lnSpc>
                <a:spcPct val="100000"/>
              </a:lnSpc>
              <a:spcBef>
                <a:spcPts val="1010"/>
              </a:spcBef>
              <a:buSzPct val="80555"/>
              <a:buFont typeface="Arial"/>
              <a:buChar char="•"/>
              <a:tabLst>
                <a:tab pos="492125" algn="l"/>
                <a:tab pos="492759" algn="l"/>
              </a:tabLst>
            </a:pPr>
            <a:r>
              <a:rPr sz="1800" spc="-5" dirty="0">
                <a:solidFill>
                  <a:srgbClr val="FFC908"/>
                </a:solidFill>
                <a:latin typeface="Trebuchet MS"/>
                <a:cs typeface="Trebuchet MS"/>
              </a:rPr>
              <a:t>data class Student(val name: String,val age:</a:t>
            </a:r>
            <a:r>
              <a:rPr sz="1800" spc="30" dirty="0">
                <a:solidFill>
                  <a:srgbClr val="FFC908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C908"/>
                </a:solidFill>
                <a:latin typeface="Trebuchet MS"/>
                <a:cs typeface="Trebuchet MS"/>
              </a:rPr>
              <a:t>int)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8783"/>
            <a:ext cx="2712060" cy="10564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6427" y="2567939"/>
            <a:ext cx="10085832" cy="304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DEAE7">
              <a:alpha val="960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20356" y="0"/>
            <a:ext cx="4772660" cy="6868159"/>
            <a:chOff x="7420356" y="0"/>
            <a:chExt cx="4772660" cy="6868159"/>
          </a:xfrm>
        </p:grpSpPr>
        <p:sp>
          <p:nvSpPr>
            <p:cNvPr id="4" name="object 4"/>
            <p:cNvSpPr/>
            <p:nvPr/>
          </p:nvSpPr>
          <p:spPr>
            <a:xfrm>
              <a:off x="9371076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9"/>
                  </a:lnTo>
                </a:path>
              </a:pathLst>
            </a:custGeom>
            <a:ln w="914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24928" y="3681983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16" y="0"/>
                  </a:moveTo>
                  <a:lnTo>
                    <a:pt x="0" y="3176586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1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>
                  <a:moveTo>
                    <a:pt x="3006850" y="0"/>
                  </a:moveTo>
                  <a:lnTo>
                    <a:pt x="2042483" y="0"/>
                  </a:lnTo>
                  <a:lnTo>
                    <a:pt x="0" y="6857996"/>
                  </a:lnTo>
                  <a:lnTo>
                    <a:pt x="3006850" y="6857996"/>
                  </a:lnTo>
                  <a:lnTo>
                    <a:pt x="3006850" y="0"/>
                  </a:lnTo>
                  <a:close/>
                </a:path>
              </a:pathLst>
            </a:custGeom>
            <a:solidFill>
              <a:srgbClr val="FFC90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4335" y="0"/>
              <a:ext cx="2588260" cy="6858000"/>
            </a:xfrm>
            <a:custGeom>
              <a:avLst/>
              <a:gdLst/>
              <a:ahLst/>
              <a:cxnLst/>
              <a:rect l="l" t="t" r="r" b="b"/>
              <a:pathLst>
                <a:path w="2588259" h="6858000">
                  <a:moveTo>
                    <a:pt x="2587664" y="0"/>
                  </a:moveTo>
                  <a:lnTo>
                    <a:pt x="0" y="0"/>
                  </a:lnTo>
                  <a:lnTo>
                    <a:pt x="1208190" y="6857996"/>
                  </a:lnTo>
                  <a:lnTo>
                    <a:pt x="2587664" y="6857996"/>
                  </a:lnTo>
                  <a:lnTo>
                    <a:pt x="2587664" y="0"/>
                  </a:lnTo>
                  <a:close/>
                </a:path>
              </a:pathLst>
            </a:custGeom>
            <a:solidFill>
              <a:srgbClr val="FFC908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2164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5" y="0"/>
                  </a:moveTo>
                  <a:lnTo>
                    <a:pt x="0" y="3809999"/>
                  </a:lnTo>
                  <a:lnTo>
                    <a:pt x="3259835" y="3809999"/>
                  </a:lnTo>
                  <a:lnTo>
                    <a:pt x="3259835" y="0"/>
                  </a:lnTo>
                  <a:close/>
                </a:path>
              </a:pathLst>
            </a:custGeom>
            <a:solidFill>
              <a:srgbClr val="F8921D">
                <a:alpha val="7215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790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161" y="0"/>
                  </a:moveTo>
                  <a:lnTo>
                    <a:pt x="0" y="0"/>
                  </a:lnTo>
                  <a:lnTo>
                    <a:pt x="2467620" y="6857996"/>
                  </a:lnTo>
                  <a:lnTo>
                    <a:pt x="2851161" y="6857996"/>
                  </a:lnTo>
                  <a:lnTo>
                    <a:pt x="2851161" y="0"/>
                  </a:lnTo>
                  <a:close/>
                </a:path>
              </a:pathLst>
            </a:custGeom>
            <a:solidFill>
              <a:srgbClr val="C96E05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8125" y="0"/>
              <a:ext cx="1290955" cy="6858000"/>
            </a:xfrm>
            <a:custGeom>
              <a:avLst/>
              <a:gdLst/>
              <a:ahLst/>
              <a:cxnLst/>
              <a:rect l="l" t="t" r="r" b="b"/>
              <a:pathLst>
                <a:path w="1290954" h="6858000">
                  <a:moveTo>
                    <a:pt x="1290827" y="0"/>
                  </a:moveTo>
                  <a:lnTo>
                    <a:pt x="1018958" y="0"/>
                  </a:lnTo>
                  <a:lnTo>
                    <a:pt x="0" y="6857996"/>
                  </a:lnTo>
                  <a:lnTo>
                    <a:pt x="1290827" y="6857996"/>
                  </a:lnTo>
                  <a:lnTo>
                    <a:pt x="1290827" y="0"/>
                  </a:lnTo>
                  <a:close/>
                </a:path>
              </a:pathLst>
            </a:custGeom>
            <a:solidFill>
              <a:srgbClr val="FFDF6B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FFC908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FFC90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FFC908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182873" y="2983738"/>
            <a:ext cx="2462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AFEF"/>
                </a:solidFill>
              </a:rPr>
              <a:t>Any</a:t>
            </a:r>
            <a:r>
              <a:rPr sz="3600" spc="-80" dirty="0">
                <a:solidFill>
                  <a:srgbClr val="00AFEF"/>
                </a:solidFill>
              </a:rPr>
              <a:t> </a:t>
            </a:r>
            <a:r>
              <a:rPr sz="3600" dirty="0">
                <a:solidFill>
                  <a:srgbClr val="00AFEF"/>
                </a:solidFill>
              </a:rPr>
              <a:t>Queries</a:t>
            </a:r>
            <a:endParaRPr sz="3600"/>
          </a:p>
        </p:txBody>
      </p:sp>
      <p:sp>
        <p:nvSpPr>
          <p:cNvPr id="15" name="object 15"/>
          <p:cNvSpPr/>
          <p:nvPr/>
        </p:nvSpPr>
        <p:spPr>
          <a:xfrm>
            <a:off x="7909559" y="2884932"/>
            <a:ext cx="2142744" cy="2144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3270" cy="6868159"/>
            <a:chOff x="0" y="0"/>
            <a:chExt cx="12193270" cy="6868159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71076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9"/>
                  </a:lnTo>
                </a:path>
              </a:pathLst>
            </a:custGeom>
            <a:ln w="914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24928" y="3681983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16" y="0"/>
                  </a:moveTo>
                  <a:lnTo>
                    <a:pt x="0" y="3176586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>
                  <a:moveTo>
                    <a:pt x="3006850" y="0"/>
                  </a:moveTo>
                  <a:lnTo>
                    <a:pt x="2042483" y="0"/>
                  </a:lnTo>
                  <a:lnTo>
                    <a:pt x="0" y="6857996"/>
                  </a:lnTo>
                  <a:lnTo>
                    <a:pt x="3006850" y="6857996"/>
                  </a:lnTo>
                  <a:lnTo>
                    <a:pt x="3006850" y="0"/>
                  </a:lnTo>
                  <a:close/>
                </a:path>
              </a:pathLst>
            </a:custGeom>
            <a:solidFill>
              <a:srgbClr val="FFC90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4334" y="0"/>
              <a:ext cx="2588260" cy="6858000"/>
            </a:xfrm>
            <a:custGeom>
              <a:avLst/>
              <a:gdLst/>
              <a:ahLst/>
              <a:cxnLst/>
              <a:rect l="l" t="t" r="r" b="b"/>
              <a:pathLst>
                <a:path w="2588259" h="6858000">
                  <a:moveTo>
                    <a:pt x="2587664" y="0"/>
                  </a:moveTo>
                  <a:lnTo>
                    <a:pt x="0" y="0"/>
                  </a:lnTo>
                  <a:lnTo>
                    <a:pt x="1208190" y="6857996"/>
                  </a:lnTo>
                  <a:lnTo>
                    <a:pt x="2587664" y="6857996"/>
                  </a:lnTo>
                  <a:lnTo>
                    <a:pt x="2587664" y="0"/>
                  </a:lnTo>
                  <a:close/>
                </a:path>
              </a:pathLst>
            </a:custGeom>
            <a:solidFill>
              <a:srgbClr val="FFC908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2164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5" y="0"/>
                  </a:moveTo>
                  <a:lnTo>
                    <a:pt x="0" y="3809999"/>
                  </a:lnTo>
                  <a:lnTo>
                    <a:pt x="3259835" y="3809999"/>
                  </a:lnTo>
                  <a:lnTo>
                    <a:pt x="3259835" y="0"/>
                  </a:lnTo>
                  <a:close/>
                </a:path>
              </a:pathLst>
            </a:custGeom>
            <a:solidFill>
              <a:srgbClr val="F8921D">
                <a:alpha val="7215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790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161" y="0"/>
                  </a:moveTo>
                  <a:lnTo>
                    <a:pt x="0" y="0"/>
                  </a:lnTo>
                  <a:lnTo>
                    <a:pt x="2467620" y="6857996"/>
                  </a:lnTo>
                  <a:lnTo>
                    <a:pt x="2851161" y="6857996"/>
                  </a:lnTo>
                  <a:lnTo>
                    <a:pt x="2851161" y="0"/>
                  </a:lnTo>
                  <a:close/>
                </a:path>
              </a:pathLst>
            </a:custGeom>
            <a:solidFill>
              <a:srgbClr val="C96E05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8124" y="0"/>
              <a:ext cx="1290955" cy="6858000"/>
            </a:xfrm>
            <a:custGeom>
              <a:avLst/>
              <a:gdLst/>
              <a:ahLst/>
              <a:cxnLst/>
              <a:rect l="l" t="t" r="r" b="b"/>
              <a:pathLst>
                <a:path w="1290954" h="6858000">
                  <a:moveTo>
                    <a:pt x="1290827" y="0"/>
                  </a:moveTo>
                  <a:lnTo>
                    <a:pt x="1018958" y="0"/>
                  </a:lnTo>
                  <a:lnTo>
                    <a:pt x="0" y="6857996"/>
                  </a:lnTo>
                  <a:lnTo>
                    <a:pt x="1290827" y="6857996"/>
                  </a:lnTo>
                  <a:lnTo>
                    <a:pt x="1290827" y="0"/>
                  </a:lnTo>
                  <a:close/>
                </a:path>
              </a:pathLst>
            </a:custGeom>
            <a:solidFill>
              <a:srgbClr val="FFDF6B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FFC908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343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FFC90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4012692"/>
              <a:ext cx="448309" cy="2845435"/>
            </a:xfrm>
            <a:custGeom>
              <a:avLst/>
              <a:gdLst/>
              <a:ahLst/>
              <a:cxnLst/>
              <a:rect l="l" t="t" r="r" b="b"/>
              <a:pathLst>
                <a:path w="448309" h="2845434">
                  <a:moveTo>
                    <a:pt x="0" y="0"/>
                  </a:moveTo>
                  <a:lnTo>
                    <a:pt x="0" y="2845307"/>
                  </a:lnTo>
                  <a:lnTo>
                    <a:pt x="448056" y="284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908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245" y="688847"/>
              <a:ext cx="8106156" cy="46695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356" y="0"/>
            <a:ext cx="4772660" cy="6868159"/>
            <a:chOff x="7420356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9371076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9"/>
                  </a:lnTo>
                </a:path>
              </a:pathLst>
            </a:custGeom>
            <a:ln w="914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4928" y="3681983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16" y="0"/>
                  </a:moveTo>
                  <a:lnTo>
                    <a:pt x="0" y="3176586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1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>
                  <a:moveTo>
                    <a:pt x="3006850" y="0"/>
                  </a:moveTo>
                  <a:lnTo>
                    <a:pt x="2042483" y="0"/>
                  </a:lnTo>
                  <a:lnTo>
                    <a:pt x="0" y="6857996"/>
                  </a:lnTo>
                  <a:lnTo>
                    <a:pt x="3006850" y="6857996"/>
                  </a:lnTo>
                  <a:lnTo>
                    <a:pt x="3006850" y="0"/>
                  </a:lnTo>
                  <a:close/>
                </a:path>
              </a:pathLst>
            </a:custGeom>
            <a:solidFill>
              <a:srgbClr val="FFC90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335" y="0"/>
              <a:ext cx="2588260" cy="6858000"/>
            </a:xfrm>
            <a:custGeom>
              <a:avLst/>
              <a:gdLst/>
              <a:ahLst/>
              <a:cxnLst/>
              <a:rect l="l" t="t" r="r" b="b"/>
              <a:pathLst>
                <a:path w="2588259" h="6858000">
                  <a:moveTo>
                    <a:pt x="2587664" y="0"/>
                  </a:moveTo>
                  <a:lnTo>
                    <a:pt x="0" y="0"/>
                  </a:lnTo>
                  <a:lnTo>
                    <a:pt x="1208190" y="6857996"/>
                  </a:lnTo>
                  <a:lnTo>
                    <a:pt x="2587664" y="6857996"/>
                  </a:lnTo>
                  <a:lnTo>
                    <a:pt x="2587664" y="0"/>
                  </a:lnTo>
                  <a:close/>
                </a:path>
              </a:pathLst>
            </a:custGeom>
            <a:solidFill>
              <a:srgbClr val="FFC908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2164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5" y="0"/>
                  </a:moveTo>
                  <a:lnTo>
                    <a:pt x="0" y="3809999"/>
                  </a:lnTo>
                  <a:lnTo>
                    <a:pt x="3259835" y="3809999"/>
                  </a:lnTo>
                  <a:lnTo>
                    <a:pt x="3259835" y="0"/>
                  </a:lnTo>
                  <a:close/>
                </a:path>
              </a:pathLst>
            </a:custGeom>
            <a:solidFill>
              <a:srgbClr val="F8921D">
                <a:alpha val="7215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790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161" y="0"/>
                  </a:moveTo>
                  <a:lnTo>
                    <a:pt x="0" y="0"/>
                  </a:lnTo>
                  <a:lnTo>
                    <a:pt x="2467620" y="6857996"/>
                  </a:lnTo>
                  <a:lnTo>
                    <a:pt x="2851161" y="6857996"/>
                  </a:lnTo>
                  <a:lnTo>
                    <a:pt x="2851161" y="0"/>
                  </a:lnTo>
                  <a:close/>
                </a:path>
              </a:pathLst>
            </a:custGeom>
            <a:solidFill>
              <a:srgbClr val="C96E05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8125" y="0"/>
              <a:ext cx="1290955" cy="6858000"/>
            </a:xfrm>
            <a:custGeom>
              <a:avLst/>
              <a:gdLst/>
              <a:ahLst/>
              <a:cxnLst/>
              <a:rect l="l" t="t" r="r" b="b"/>
              <a:pathLst>
                <a:path w="1290954" h="6858000">
                  <a:moveTo>
                    <a:pt x="1290827" y="0"/>
                  </a:moveTo>
                  <a:lnTo>
                    <a:pt x="1018958" y="0"/>
                  </a:lnTo>
                  <a:lnTo>
                    <a:pt x="0" y="6857996"/>
                  </a:lnTo>
                  <a:lnTo>
                    <a:pt x="1290827" y="6857996"/>
                  </a:lnTo>
                  <a:lnTo>
                    <a:pt x="1290827" y="0"/>
                  </a:lnTo>
                  <a:close/>
                </a:path>
              </a:pathLst>
            </a:custGeom>
            <a:solidFill>
              <a:srgbClr val="FFDF6B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FFC908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FFC908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FFC908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296283" y="3332810"/>
            <a:ext cx="407987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5" dirty="0">
                <a:solidFill>
                  <a:srgbClr val="00AFEF"/>
                </a:solidFill>
              </a:rPr>
              <a:t>KO</a:t>
            </a:r>
            <a:r>
              <a:rPr sz="8000" dirty="0">
                <a:solidFill>
                  <a:srgbClr val="404040"/>
                </a:solidFill>
              </a:rPr>
              <a:t>TLI</a:t>
            </a:r>
            <a:r>
              <a:rPr sz="8000" spc="-10" dirty="0">
                <a:solidFill>
                  <a:srgbClr val="404040"/>
                </a:solidFill>
              </a:rPr>
              <a:t>N</a:t>
            </a:r>
            <a:r>
              <a:rPr sz="8000" dirty="0">
                <a:solidFill>
                  <a:srgbClr val="404040"/>
                </a:solidFill>
              </a:rPr>
              <a:t>-?</a:t>
            </a:r>
            <a:endParaRPr sz="8000"/>
          </a:p>
        </p:txBody>
      </p:sp>
      <p:sp>
        <p:nvSpPr>
          <p:cNvPr id="14" name="object 14"/>
          <p:cNvSpPr/>
          <p:nvPr/>
        </p:nvSpPr>
        <p:spPr>
          <a:xfrm>
            <a:off x="1391411" y="205740"/>
            <a:ext cx="1836420" cy="1834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FFC908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0714" y="624585"/>
            <a:ext cx="24466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Contents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756310" y="2058162"/>
            <a:ext cx="6002655" cy="298323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FFC908"/>
                </a:solidFill>
                <a:latin typeface="Arial"/>
                <a:cs typeface="Arial"/>
              </a:rPr>
              <a:t>	</a:t>
            </a:r>
            <a:r>
              <a:rPr sz="2400" spc="-10" dirty="0">
                <a:solidFill>
                  <a:srgbClr val="00AFEF"/>
                </a:solidFill>
                <a:latin typeface="Trebuchet MS"/>
                <a:cs typeface="Trebuchet MS"/>
              </a:rPr>
              <a:t>Introduction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FFC908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00AFEF"/>
                </a:solidFill>
                <a:latin typeface="Trebuchet MS"/>
                <a:cs typeface="Trebuchet MS"/>
              </a:rPr>
              <a:t>History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FFC908"/>
                </a:solidFill>
                <a:latin typeface="Arial"/>
                <a:cs typeface="Arial"/>
              </a:rPr>
              <a:t>	</a:t>
            </a:r>
            <a:r>
              <a:rPr sz="2400" dirty="0">
                <a:solidFill>
                  <a:srgbClr val="00AFEF"/>
                </a:solidFill>
                <a:latin typeface="Trebuchet MS"/>
                <a:cs typeface="Trebuchet MS"/>
              </a:rPr>
              <a:t>Features of </a:t>
            </a:r>
            <a:r>
              <a:rPr sz="2400" spc="-15" dirty="0">
                <a:solidFill>
                  <a:srgbClr val="00AFEF"/>
                </a:solidFill>
                <a:latin typeface="Trebuchet MS"/>
                <a:cs typeface="Trebuchet MS"/>
              </a:rPr>
              <a:t>Kotlin </a:t>
            </a:r>
            <a:r>
              <a:rPr sz="2400" spc="-5" dirty="0">
                <a:solidFill>
                  <a:srgbClr val="00AFEF"/>
                </a:solidFill>
                <a:latin typeface="Trebuchet MS"/>
                <a:cs typeface="Trebuchet MS"/>
              </a:rPr>
              <a:t>programming</a:t>
            </a:r>
            <a:r>
              <a:rPr sz="2400" spc="10" dirty="0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Trebuchet MS"/>
                <a:cs typeface="Trebuchet MS"/>
              </a:rPr>
              <a:t>language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FFC908"/>
                </a:solidFill>
                <a:latin typeface="Arial"/>
                <a:cs typeface="Arial"/>
              </a:rPr>
              <a:t>	</a:t>
            </a:r>
            <a:r>
              <a:rPr sz="2400" dirty="0">
                <a:solidFill>
                  <a:srgbClr val="00AFEF"/>
                </a:solidFill>
                <a:latin typeface="Trebuchet MS"/>
                <a:cs typeface="Trebuchet MS"/>
              </a:rPr>
              <a:t>Basic</a:t>
            </a:r>
            <a:r>
              <a:rPr sz="2400" spc="10" dirty="0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AFEF"/>
                </a:solidFill>
                <a:latin typeface="Trebuchet MS"/>
                <a:cs typeface="Trebuchet MS"/>
              </a:rPr>
              <a:t>syntax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FFC908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00AFEF"/>
                </a:solidFill>
                <a:latin typeface="Trebuchet MS"/>
                <a:cs typeface="Trebuchet MS"/>
              </a:rPr>
              <a:t>Difference Between kotlin and</a:t>
            </a:r>
            <a:r>
              <a:rPr sz="2400" spc="35" dirty="0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Trebuchet MS"/>
                <a:cs typeface="Trebuchet MS"/>
              </a:rPr>
              <a:t>java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FFC908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00AFEF"/>
                </a:solidFill>
                <a:latin typeface="Trebuchet MS"/>
                <a:cs typeface="Trebuchet MS"/>
              </a:rPr>
              <a:t>Conclusion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142615" cy="5666740"/>
            <a:chOff x="0" y="0"/>
            <a:chExt cx="3142615" cy="566674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43280" cy="5666740"/>
            </a:xfrm>
            <a:custGeom>
              <a:avLst/>
              <a:gdLst/>
              <a:ahLst/>
              <a:cxnLst/>
              <a:rect l="l" t="t" r="r" b="b"/>
              <a:pathLst>
                <a:path w="843280" h="5666740">
                  <a:moveTo>
                    <a:pt x="842772" y="0"/>
                  </a:moveTo>
                  <a:lnTo>
                    <a:pt x="0" y="0"/>
                  </a:lnTo>
                  <a:lnTo>
                    <a:pt x="0" y="5666232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FFC908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0936" y="0"/>
              <a:ext cx="2511552" cy="10759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313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71473" y="1191260"/>
            <a:ext cx="7149465" cy="3586479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95"/>
              </a:spcBef>
              <a:buClr>
                <a:srgbClr val="FFC908"/>
              </a:buClr>
              <a:buSzPct val="79166"/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spc="-15" dirty="0">
                <a:solidFill>
                  <a:srgbClr val="00AF50"/>
                </a:solidFill>
                <a:latin typeface="Trebuchet MS"/>
                <a:cs typeface="Trebuchet MS"/>
              </a:rPr>
              <a:t>Kotlin </a:t>
            </a:r>
            <a:r>
              <a:rPr sz="2400" spc="-5" dirty="0">
                <a:solidFill>
                  <a:srgbClr val="00AF50"/>
                </a:solidFill>
                <a:latin typeface="Trebuchet MS"/>
                <a:cs typeface="Trebuchet MS"/>
              </a:rPr>
              <a:t>is </a:t>
            </a:r>
            <a:r>
              <a:rPr sz="2400" dirty="0">
                <a:solidFill>
                  <a:srgbClr val="00AF50"/>
                </a:solidFill>
                <a:latin typeface="Trebuchet MS"/>
                <a:cs typeface="Trebuchet MS"/>
              </a:rPr>
              <a:t>a </a:t>
            </a:r>
            <a:r>
              <a:rPr sz="2400" spc="-5" dirty="0">
                <a:solidFill>
                  <a:srgbClr val="00AF50"/>
                </a:solidFill>
                <a:latin typeface="Trebuchet MS"/>
                <a:cs typeface="Trebuchet MS"/>
              </a:rPr>
              <a:t>statically-typed programming</a:t>
            </a:r>
            <a:r>
              <a:rPr sz="2400" spc="8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Trebuchet MS"/>
                <a:cs typeface="Trebuchet MS"/>
              </a:rPr>
              <a:t>language</a:t>
            </a:r>
            <a:endParaRPr sz="24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994"/>
              </a:spcBef>
              <a:buClr>
                <a:srgbClr val="FFC908"/>
              </a:buClr>
              <a:buSzPct val="79166"/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spc="-5" dirty="0">
                <a:solidFill>
                  <a:srgbClr val="00AF50"/>
                </a:solidFill>
                <a:latin typeface="Trebuchet MS"/>
                <a:cs typeface="Trebuchet MS"/>
              </a:rPr>
              <a:t>It is </a:t>
            </a:r>
            <a:r>
              <a:rPr sz="2400" dirty="0">
                <a:solidFill>
                  <a:srgbClr val="00AF50"/>
                </a:solidFill>
                <a:latin typeface="Trebuchet MS"/>
                <a:cs typeface="Trebuchet MS"/>
              </a:rPr>
              <a:t>jvm </a:t>
            </a:r>
            <a:r>
              <a:rPr sz="2400" spc="-5" dirty="0">
                <a:solidFill>
                  <a:srgbClr val="00AF50"/>
                </a:solidFill>
                <a:latin typeface="Trebuchet MS"/>
                <a:cs typeface="Trebuchet MS"/>
              </a:rPr>
              <a:t>targeted</a:t>
            </a:r>
            <a:r>
              <a:rPr sz="240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Trebuchet MS"/>
                <a:cs typeface="Trebuchet MS"/>
              </a:rPr>
              <a:t>language</a:t>
            </a:r>
            <a:endParaRPr sz="2400">
              <a:latin typeface="Trebuchet MS"/>
              <a:cs typeface="Trebuchet MS"/>
            </a:endParaRPr>
          </a:p>
          <a:p>
            <a:pPr marL="355600" marR="1003935" indent="-343535">
              <a:lnSpc>
                <a:spcPct val="100000"/>
              </a:lnSpc>
              <a:spcBef>
                <a:spcPts val="1010"/>
              </a:spcBef>
              <a:buClr>
                <a:srgbClr val="FFC908"/>
              </a:buClr>
              <a:buSzPct val="79166"/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spc="-5" dirty="0">
                <a:solidFill>
                  <a:srgbClr val="00AF50"/>
                </a:solidFill>
                <a:latin typeface="Trebuchet MS"/>
                <a:cs typeface="Trebuchet MS"/>
              </a:rPr>
              <a:t>It support object oriented programing and  functional programing</a:t>
            </a:r>
            <a:r>
              <a:rPr sz="2400" spc="2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AF50"/>
                </a:solidFill>
                <a:latin typeface="Trebuchet MS"/>
                <a:cs typeface="Trebuchet MS"/>
              </a:rPr>
              <a:t>feature</a:t>
            </a:r>
            <a:endParaRPr sz="2400">
              <a:latin typeface="Trebuchet MS"/>
              <a:cs typeface="Trebuchet MS"/>
            </a:endParaRPr>
          </a:p>
          <a:p>
            <a:pPr marL="355600" marR="85090" indent="-343535">
              <a:lnSpc>
                <a:spcPct val="100000"/>
              </a:lnSpc>
              <a:spcBef>
                <a:spcPts val="994"/>
              </a:spcBef>
              <a:buClr>
                <a:srgbClr val="FFC908"/>
              </a:buClr>
              <a:buSzPct val="79166"/>
              <a:buFont typeface="Arial"/>
              <a:buChar char="•"/>
              <a:tabLst>
                <a:tab pos="354965" algn="l"/>
                <a:tab pos="356235" algn="l"/>
                <a:tab pos="1313815" algn="l"/>
              </a:tabLst>
            </a:pPr>
            <a:r>
              <a:rPr sz="2400" spc="-5" dirty="0">
                <a:solidFill>
                  <a:srgbClr val="00AF50"/>
                </a:solidFill>
                <a:latin typeface="Trebuchet MS"/>
                <a:cs typeface="Trebuchet MS"/>
              </a:rPr>
              <a:t>It can	also can be compiled to </a:t>
            </a:r>
            <a:r>
              <a:rPr sz="2400" dirty="0">
                <a:solidFill>
                  <a:srgbClr val="00AF50"/>
                </a:solidFill>
                <a:latin typeface="Trebuchet MS"/>
                <a:cs typeface="Trebuchet MS"/>
              </a:rPr>
              <a:t>JavaScript source  </a:t>
            </a:r>
            <a:r>
              <a:rPr sz="2400" spc="-5" dirty="0">
                <a:solidFill>
                  <a:srgbClr val="00AF50"/>
                </a:solidFill>
                <a:latin typeface="Trebuchet MS"/>
                <a:cs typeface="Trebuchet MS"/>
              </a:rPr>
              <a:t>code</a:t>
            </a:r>
            <a:endParaRPr sz="2400">
              <a:latin typeface="Trebuchet MS"/>
              <a:cs typeface="Trebuchet MS"/>
            </a:endParaRPr>
          </a:p>
          <a:p>
            <a:pPr marL="355600" marR="882015" indent="-343535">
              <a:lnSpc>
                <a:spcPct val="100000"/>
              </a:lnSpc>
              <a:spcBef>
                <a:spcPts val="1000"/>
              </a:spcBef>
              <a:buClr>
                <a:srgbClr val="FFC908"/>
              </a:buClr>
              <a:buSzPct val="79166"/>
              <a:buFont typeface="Arial"/>
              <a:buChar char="•"/>
              <a:tabLst>
                <a:tab pos="446405" algn="l"/>
                <a:tab pos="447675" algn="l"/>
              </a:tabLst>
            </a:pPr>
            <a:r>
              <a:rPr dirty="0"/>
              <a:t>	</a:t>
            </a:r>
            <a:r>
              <a:rPr sz="2400" spc="-5" dirty="0">
                <a:solidFill>
                  <a:srgbClr val="00AF50"/>
                </a:solidFill>
                <a:latin typeface="Trebuchet MS"/>
                <a:cs typeface="Trebuchet MS"/>
              </a:rPr>
              <a:t>Its primary development is </a:t>
            </a:r>
            <a:r>
              <a:rPr sz="2400" dirty="0">
                <a:solidFill>
                  <a:srgbClr val="00AF50"/>
                </a:solidFill>
                <a:latin typeface="Trebuchet MS"/>
                <a:cs typeface="Trebuchet MS"/>
              </a:rPr>
              <a:t>from a </a:t>
            </a:r>
            <a:r>
              <a:rPr sz="2400" spc="-5" dirty="0">
                <a:solidFill>
                  <a:srgbClr val="00AF50"/>
                </a:solidFill>
                <a:latin typeface="Trebuchet MS"/>
                <a:cs typeface="Trebuchet MS"/>
              </a:rPr>
              <a:t>team </a:t>
            </a:r>
            <a:r>
              <a:rPr sz="2400" dirty="0">
                <a:solidFill>
                  <a:srgbClr val="00AF50"/>
                </a:solidFill>
                <a:latin typeface="Trebuchet MS"/>
                <a:cs typeface="Trebuchet MS"/>
              </a:rPr>
              <a:t>of  </a:t>
            </a:r>
            <a:r>
              <a:rPr sz="2400" spc="-5" dirty="0">
                <a:solidFill>
                  <a:srgbClr val="00AF50"/>
                </a:solidFill>
                <a:latin typeface="Trebuchet MS"/>
                <a:cs typeface="Trebuchet MS"/>
              </a:rPr>
              <a:t>JetBrains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FFC908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0"/>
            <a:ext cx="22034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29951A"/>
                </a:solidFill>
              </a:rPr>
              <a:t>History…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756310" y="1273302"/>
            <a:ext cx="8195945" cy="3820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</a:pPr>
            <a:r>
              <a:rPr sz="2250" spc="380" dirty="0">
                <a:solidFill>
                  <a:srgbClr val="FFC908"/>
                </a:solidFill>
                <a:latin typeface="Arial"/>
                <a:cs typeface="Arial"/>
              </a:rPr>
              <a:t> </a:t>
            </a:r>
            <a:r>
              <a:rPr sz="2800" spc="-5" dirty="0">
                <a:solidFill>
                  <a:srgbClr val="FFC908"/>
                </a:solidFill>
                <a:latin typeface="Trebuchet MS"/>
                <a:cs typeface="Trebuchet MS"/>
              </a:rPr>
              <a:t>In July </a:t>
            </a:r>
            <a:r>
              <a:rPr sz="2800" spc="-10" dirty="0">
                <a:solidFill>
                  <a:srgbClr val="FFC908"/>
                </a:solidFill>
                <a:latin typeface="Trebuchet MS"/>
                <a:cs typeface="Trebuchet MS"/>
              </a:rPr>
              <a:t>2011 </a:t>
            </a:r>
            <a:r>
              <a:rPr sz="2800" spc="-5" dirty="0">
                <a:solidFill>
                  <a:srgbClr val="FFC908"/>
                </a:solidFill>
                <a:latin typeface="Trebuchet MS"/>
                <a:cs typeface="Trebuchet MS"/>
              </a:rPr>
              <a:t>JetBrains Start </a:t>
            </a:r>
            <a:r>
              <a:rPr sz="2800" spc="-25" dirty="0">
                <a:solidFill>
                  <a:srgbClr val="FFC908"/>
                </a:solidFill>
                <a:latin typeface="Trebuchet MS"/>
                <a:cs typeface="Trebuchet MS"/>
              </a:rPr>
              <a:t>Project </a:t>
            </a:r>
            <a:r>
              <a:rPr sz="2800" spc="-20" dirty="0">
                <a:solidFill>
                  <a:srgbClr val="FFC908"/>
                </a:solidFill>
                <a:latin typeface="Trebuchet MS"/>
                <a:cs typeface="Trebuchet MS"/>
              </a:rPr>
              <a:t>Kotlin, </a:t>
            </a:r>
            <a:r>
              <a:rPr sz="2800" spc="-5" dirty="0">
                <a:solidFill>
                  <a:srgbClr val="FFC908"/>
                </a:solidFill>
                <a:latin typeface="Trebuchet MS"/>
                <a:cs typeface="Trebuchet MS"/>
              </a:rPr>
              <a:t>a</a:t>
            </a:r>
            <a:r>
              <a:rPr sz="2800" spc="-180" dirty="0">
                <a:solidFill>
                  <a:srgbClr val="FFC908"/>
                </a:solidFill>
                <a:latin typeface="Trebuchet MS"/>
                <a:cs typeface="Trebuchet MS"/>
              </a:rPr>
              <a:t> </a:t>
            </a:r>
            <a:r>
              <a:rPr sz="2800" spc="-220" dirty="0">
                <a:solidFill>
                  <a:srgbClr val="FFC908"/>
                </a:solidFill>
                <a:latin typeface="Trebuchet MS"/>
                <a:cs typeface="Trebuchet MS"/>
              </a:rPr>
              <a:t>new  </a:t>
            </a:r>
            <a:r>
              <a:rPr sz="2800" spc="-5" dirty="0">
                <a:solidFill>
                  <a:srgbClr val="FFC908"/>
                </a:solidFill>
                <a:latin typeface="Trebuchet MS"/>
                <a:cs typeface="Trebuchet MS"/>
              </a:rPr>
              <a:t>language for </a:t>
            </a:r>
            <a:r>
              <a:rPr sz="2800" spc="-10" dirty="0">
                <a:solidFill>
                  <a:srgbClr val="FFC908"/>
                </a:solidFill>
                <a:latin typeface="Trebuchet MS"/>
                <a:cs typeface="Trebuchet MS"/>
              </a:rPr>
              <a:t>the </a:t>
            </a:r>
            <a:r>
              <a:rPr sz="2800" spc="-5" dirty="0">
                <a:solidFill>
                  <a:srgbClr val="FFC908"/>
                </a:solidFill>
                <a:latin typeface="Trebuchet MS"/>
                <a:cs typeface="Trebuchet MS"/>
              </a:rPr>
              <a:t>JVM, </a:t>
            </a:r>
            <a:r>
              <a:rPr sz="2800" spc="-10" dirty="0">
                <a:solidFill>
                  <a:srgbClr val="FFC908"/>
                </a:solidFill>
                <a:latin typeface="Trebuchet MS"/>
                <a:cs typeface="Trebuchet MS"/>
              </a:rPr>
              <a:t>which had </a:t>
            </a:r>
            <a:r>
              <a:rPr sz="2800" spc="-5" dirty="0">
                <a:solidFill>
                  <a:srgbClr val="FFC908"/>
                </a:solidFill>
                <a:latin typeface="Trebuchet MS"/>
                <a:cs typeface="Trebuchet MS"/>
              </a:rPr>
              <a:t>been </a:t>
            </a:r>
            <a:r>
              <a:rPr sz="2800" spc="-10" dirty="0">
                <a:solidFill>
                  <a:srgbClr val="FFC908"/>
                </a:solidFill>
                <a:latin typeface="Trebuchet MS"/>
                <a:cs typeface="Trebuchet MS"/>
              </a:rPr>
              <a:t>under  development </a:t>
            </a:r>
            <a:r>
              <a:rPr sz="2800" spc="-5" dirty="0">
                <a:solidFill>
                  <a:srgbClr val="FFC908"/>
                </a:solidFill>
                <a:latin typeface="Trebuchet MS"/>
                <a:cs typeface="Trebuchet MS"/>
              </a:rPr>
              <a:t>for a</a:t>
            </a:r>
            <a:r>
              <a:rPr sz="2800" spc="15" dirty="0">
                <a:solidFill>
                  <a:srgbClr val="FFC908"/>
                </a:solidFill>
                <a:latin typeface="Trebuchet MS"/>
                <a:cs typeface="Trebuchet MS"/>
              </a:rPr>
              <a:t> </a:t>
            </a:r>
            <a:r>
              <a:rPr sz="2800" spc="-80" dirty="0">
                <a:solidFill>
                  <a:srgbClr val="FFC908"/>
                </a:solidFill>
                <a:latin typeface="Trebuchet MS"/>
                <a:cs typeface="Trebuchet MS"/>
              </a:rPr>
              <a:t>year.</a:t>
            </a:r>
            <a:endParaRPr sz="2800">
              <a:latin typeface="Trebuchet MS"/>
              <a:cs typeface="Trebuchet MS"/>
            </a:endParaRPr>
          </a:p>
          <a:p>
            <a:pPr marL="355600" marR="970915" indent="-342900">
              <a:lnSpc>
                <a:spcPct val="100000"/>
              </a:lnSpc>
              <a:spcBef>
                <a:spcPts val="1010"/>
              </a:spcBef>
            </a:pPr>
            <a:r>
              <a:rPr sz="2250" spc="380" dirty="0">
                <a:solidFill>
                  <a:srgbClr val="FFC908"/>
                </a:solidFill>
                <a:latin typeface="Arial"/>
                <a:cs typeface="Arial"/>
              </a:rPr>
              <a:t> </a:t>
            </a:r>
            <a:r>
              <a:rPr sz="2800" spc="-5" dirty="0">
                <a:solidFill>
                  <a:srgbClr val="FFC908"/>
                </a:solidFill>
                <a:latin typeface="Trebuchet MS"/>
                <a:cs typeface="Trebuchet MS"/>
              </a:rPr>
              <a:t>JetBrains </a:t>
            </a:r>
            <a:r>
              <a:rPr sz="2800" spc="-10" dirty="0">
                <a:solidFill>
                  <a:srgbClr val="FFC908"/>
                </a:solidFill>
                <a:latin typeface="Trebuchet MS"/>
                <a:cs typeface="Trebuchet MS"/>
              </a:rPr>
              <a:t>hopes that the new language</a:t>
            </a:r>
            <a:r>
              <a:rPr sz="2800" spc="-190" dirty="0">
                <a:solidFill>
                  <a:srgbClr val="FFC908"/>
                </a:solidFill>
                <a:latin typeface="Trebuchet MS"/>
                <a:cs typeface="Trebuchet MS"/>
              </a:rPr>
              <a:t> </a:t>
            </a:r>
            <a:r>
              <a:rPr sz="2800" spc="-165" dirty="0">
                <a:solidFill>
                  <a:srgbClr val="FFC908"/>
                </a:solidFill>
                <a:latin typeface="Trebuchet MS"/>
                <a:cs typeface="Trebuchet MS"/>
              </a:rPr>
              <a:t>will  </a:t>
            </a:r>
            <a:r>
              <a:rPr sz="2800" spc="-10" dirty="0">
                <a:solidFill>
                  <a:srgbClr val="FFC908"/>
                </a:solidFill>
                <a:latin typeface="Trebuchet MS"/>
                <a:cs typeface="Trebuchet MS"/>
              </a:rPr>
              <a:t>drive IntelliJ </a:t>
            </a:r>
            <a:r>
              <a:rPr sz="2800" spc="-5" dirty="0">
                <a:solidFill>
                  <a:srgbClr val="FFC908"/>
                </a:solidFill>
                <a:latin typeface="Trebuchet MS"/>
                <a:cs typeface="Trebuchet MS"/>
              </a:rPr>
              <a:t>IDEA</a:t>
            </a:r>
            <a:r>
              <a:rPr sz="2800" spc="-130" dirty="0">
                <a:solidFill>
                  <a:srgbClr val="FFC908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C908"/>
                </a:solidFill>
                <a:latin typeface="Trebuchet MS"/>
                <a:cs typeface="Trebuchet MS"/>
              </a:rPr>
              <a:t>sales.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250" spc="380" dirty="0">
                <a:solidFill>
                  <a:srgbClr val="FFC908"/>
                </a:solidFill>
                <a:latin typeface="Arial"/>
                <a:cs typeface="Arial"/>
              </a:rPr>
              <a:t> </a:t>
            </a:r>
            <a:r>
              <a:rPr sz="2800" spc="-20" dirty="0">
                <a:solidFill>
                  <a:srgbClr val="FFC908"/>
                </a:solidFill>
                <a:latin typeface="Trebuchet MS"/>
                <a:cs typeface="Trebuchet MS"/>
              </a:rPr>
              <a:t>Kotlin </a:t>
            </a:r>
            <a:r>
              <a:rPr sz="2800" spc="-5" dirty="0">
                <a:solidFill>
                  <a:srgbClr val="FFC908"/>
                </a:solidFill>
                <a:latin typeface="Trebuchet MS"/>
                <a:cs typeface="Trebuchet MS"/>
              </a:rPr>
              <a:t>v1.0 </a:t>
            </a:r>
            <a:r>
              <a:rPr sz="2800" spc="-10" dirty="0">
                <a:solidFill>
                  <a:srgbClr val="FFC908"/>
                </a:solidFill>
                <a:latin typeface="Trebuchet MS"/>
                <a:cs typeface="Trebuchet MS"/>
              </a:rPr>
              <a:t>was </a:t>
            </a:r>
            <a:r>
              <a:rPr sz="2800" spc="-5" dirty="0">
                <a:solidFill>
                  <a:srgbClr val="FFC908"/>
                </a:solidFill>
                <a:latin typeface="Trebuchet MS"/>
                <a:cs typeface="Trebuchet MS"/>
              </a:rPr>
              <a:t>released on </a:t>
            </a:r>
            <a:r>
              <a:rPr sz="2800" spc="-10" dirty="0">
                <a:solidFill>
                  <a:srgbClr val="FFC908"/>
                </a:solidFill>
                <a:latin typeface="Trebuchet MS"/>
                <a:cs typeface="Trebuchet MS"/>
              </a:rPr>
              <a:t>February 15,</a:t>
            </a:r>
            <a:r>
              <a:rPr sz="2800" spc="-215" dirty="0">
                <a:solidFill>
                  <a:srgbClr val="FFC908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C908"/>
                </a:solidFill>
                <a:latin typeface="Trebuchet MS"/>
                <a:cs typeface="Trebuchet MS"/>
              </a:rPr>
              <a:t>2016.</a:t>
            </a:r>
            <a:endParaRPr sz="2800">
              <a:latin typeface="Trebuchet MS"/>
              <a:cs typeface="Trebuchet MS"/>
            </a:endParaRPr>
          </a:p>
          <a:p>
            <a:pPr marL="355600" marR="586740" indent="-342900">
              <a:lnSpc>
                <a:spcPct val="100000"/>
              </a:lnSpc>
              <a:spcBef>
                <a:spcPts val="995"/>
              </a:spcBef>
              <a:tabLst>
                <a:tab pos="4304030" algn="l"/>
              </a:tabLst>
            </a:pPr>
            <a:r>
              <a:rPr sz="2250" spc="380" dirty="0">
                <a:solidFill>
                  <a:srgbClr val="FFC908"/>
                </a:solidFill>
                <a:latin typeface="Arial"/>
                <a:cs typeface="Arial"/>
              </a:rPr>
              <a:t> </a:t>
            </a:r>
            <a:r>
              <a:rPr sz="2800" spc="-5" dirty="0">
                <a:solidFill>
                  <a:srgbClr val="FFC908"/>
                </a:solidFill>
                <a:latin typeface="Trebuchet MS"/>
                <a:cs typeface="Trebuchet MS"/>
              </a:rPr>
              <a:t>In </a:t>
            </a:r>
            <a:r>
              <a:rPr sz="2800" spc="-10" dirty="0">
                <a:solidFill>
                  <a:srgbClr val="FFC908"/>
                </a:solidFill>
                <a:latin typeface="Trebuchet MS"/>
                <a:cs typeface="Trebuchet MS"/>
              </a:rPr>
              <a:t>may 2017</a:t>
            </a:r>
            <a:r>
              <a:rPr sz="2800" spc="-240" dirty="0">
                <a:solidFill>
                  <a:srgbClr val="FFC908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C908"/>
                </a:solidFill>
                <a:latin typeface="Trebuchet MS"/>
                <a:cs typeface="Trebuchet MS"/>
              </a:rPr>
              <a:t>Google</a:t>
            </a:r>
            <a:r>
              <a:rPr sz="2800" spc="-20" dirty="0">
                <a:solidFill>
                  <a:srgbClr val="FFC908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C908"/>
                </a:solidFill>
                <a:latin typeface="Trebuchet MS"/>
                <a:cs typeface="Trebuchet MS"/>
              </a:rPr>
              <a:t>I/O	Declared </a:t>
            </a:r>
            <a:r>
              <a:rPr sz="2800" spc="-5" dirty="0">
                <a:solidFill>
                  <a:srgbClr val="FFC908"/>
                </a:solidFill>
                <a:latin typeface="Trebuchet MS"/>
                <a:cs typeface="Trebuchet MS"/>
              </a:rPr>
              <a:t>as </a:t>
            </a:r>
            <a:r>
              <a:rPr sz="2800" spc="-10" dirty="0">
                <a:solidFill>
                  <a:srgbClr val="FFC908"/>
                </a:solidFill>
                <a:latin typeface="Trebuchet MS"/>
                <a:cs typeface="Trebuchet MS"/>
              </a:rPr>
              <a:t>the </a:t>
            </a:r>
            <a:r>
              <a:rPr sz="2800" spc="-5" dirty="0">
                <a:solidFill>
                  <a:srgbClr val="FFC908"/>
                </a:solidFill>
                <a:latin typeface="Trebuchet MS"/>
                <a:cs typeface="Trebuchet MS"/>
              </a:rPr>
              <a:t>First  </a:t>
            </a:r>
            <a:r>
              <a:rPr sz="2800" spc="-10" dirty="0">
                <a:solidFill>
                  <a:srgbClr val="FFC908"/>
                </a:solidFill>
                <a:latin typeface="Trebuchet MS"/>
                <a:cs typeface="Trebuchet MS"/>
              </a:rPr>
              <a:t>class </a:t>
            </a:r>
            <a:r>
              <a:rPr sz="2800" spc="-5" dirty="0">
                <a:solidFill>
                  <a:srgbClr val="FFC908"/>
                </a:solidFill>
                <a:latin typeface="Trebuchet MS"/>
                <a:cs typeface="Trebuchet MS"/>
              </a:rPr>
              <a:t>language for </a:t>
            </a:r>
            <a:r>
              <a:rPr sz="2800" spc="-10" dirty="0">
                <a:solidFill>
                  <a:srgbClr val="FFC908"/>
                </a:solidFill>
                <a:latin typeface="Trebuchet MS"/>
                <a:cs typeface="Trebuchet MS"/>
              </a:rPr>
              <a:t>android</a:t>
            </a:r>
            <a:r>
              <a:rPr sz="2800" spc="45" dirty="0">
                <a:solidFill>
                  <a:srgbClr val="FFC908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C908"/>
                </a:solidFill>
                <a:latin typeface="Trebuchet MS"/>
                <a:cs typeface="Trebuchet MS"/>
              </a:rPr>
              <a:t>development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028430" cy="5666740"/>
            <a:chOff x="0" y="0"/>
            <a:chExt cx="9028430" cy="566674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43280" cy="5666740"/>
            </a:xfrm>
            <a:custGeom>
              <a:avLst/>
              <a:gdLst/>
              <a:ahLst/>
              <a:cxnLst/>
              <a:rect l="l" t="t" r="r" b="b"/>
              <a:pathLst>
                <a:path w="843280" h="5666740">
                  <a:moveTo>
                    <a:pt x="842772" y="0"/>
                  </a:moveTo>
                  <a:lnTo>
                    <a:pt x="0" y="0"/>
                  </a:lnTo>
                  <a:lnTo>
                    <a:pt x="0" y="5666232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FFC908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78307"/>
              <a:ext cx="9028430" cy="1251585"/>
            </a:xfrm>
            <a:custGeom>
              <a:avLst/>
              <a:gdLst/>
              <a:ahLst/>
              <a:cxnLst/>
              <a:rect l="l" t="t" r="r" b="b"/>
              <a:pathLst>
                <a:path w="9028430" h="1251585">
                  <a:moveTo>
                    <a:pt x="9028176" y="0"/>
                  </a:moveTo>
                  <a:lnTo>
                    <a:pt x="0" y="0"/>
                  </a:lnTo>
                  <a:lnTo>
                    <a:pt x="0" y="1251204"/>
                  </a:lnTo>
                  <a:lnTo>
                    <a:pt x="9028176" y="1251204"/>
                  </a:lnTo>
                  <a:lnTo>
                    <a:pt x="90281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7424" y="260350"/>
            <a:ext cx="8471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AF50"/>
                </a:solidFill>
              </a:rPr>
              <a:t>Features of </a:t>
            </a:r>
            <a:r>
              <a:rPr sz="3600" spc="-20" dirty="0">
                <a:solidFill>
                  <a:srgbClr val="C96E05"/>
                </a:solidFill>
              </a:rPr>
              <a:t>Kotlin </a:t>
            </a:r>
            <a:r>
              <a:rPr sz="3600" spc="-5" dirty="0">
                <a:solidFill>
                  <a:srgbClr val="00AFEF"/>
                </a:solidFill>
              </a:rPr>
              <a:t>programming</a:t>
            </a:r>
            <a:r>
              <a:rPr sz="3600" spc="-85" dirty="0">
                <a:solidFill>
                  <a:srgbClr val="00AFEF"/>
                </a:solidFill>
              </a:rPr>
              <a:t> </a:t>
            </a:r>
            <a:r>
              <a:rPr sz="3600" dirty="0">
                <a:solidFill>
                  <a:srgbClr val="00AFEF"/>
                </a:solidFill>
              </a:rPr>
              <a:t>language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535940" y="1596593"/>
            <a:ext cx="7126605" cy="454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2135">
              <a:lnSpc>
                <a:spcPct val="100000"/>
              </a:lnSpc>
              <a:spcBef>
                <a:spcPts val="100"/>
              </a:spcBef>
              <a:buSzPct val="80000"/>
              <a:buFont typeface="Arial"/>
              <a:buChar char="•"/>
              <a:tabLst>
                <a:tab pos="584200" algn="l"/>
                <a:tab pos="584835" algn="l"/>
              </a:tabLst>
            </a:pPr>
            <a:r>
              <a:rPr sz="3000" spc="-20" dirty="0">
                <a:solidFill>
                  <a:srgbClr val="FFC908"/>
                </a:solidFill>
                <a:latin typeface="Trebuchet MS"/>
                <a:cs typeface="Trebuchet MS"/>
              </a:rPr>
              <a:t>Kotlin </a:t>
            </a:r>
            <a:r>
              <a:rPr sz="3000" spc="-5" dirty="0">
                <a:solidFill>
                  <a:srgbClr val="FFC908"/>
                </a:solidFill>
                <a:latin typeface="Trebuchet MS"/>
                <a:cs typeface="Trebuchet MS"/>
              </a:rPr>
              <a:t>is open</a:t>
            </a:r>
            <a:r>
              <a:rPr sz="3000" spc="-20" dirty="0">
                <a:solidFill>
                  <a:srgbClr val="FFC908"/>
                </a:solidFill>
                <a:latin typeface="Trebuchet MS"/>
                <a:cs typeface="Trebuchet MS"/>
              </a:rPr>
              <a:t> </a:t>
            </a:r>
            <a:r>
              <a:rPr sz="3000" spc="-5" dirty="0">
                <a:solidFill>
                  <a:srgbClr val="FFC908"/>
                </a:solidFill>
                <a:latin typeface="Trebuchet MS"/>
                <a:cs typeface="Trebuchet MS"/>
              </a:rPr>
              <a:t>source.</a:t>
            </a:r>
            <a:endParaRPr sz="30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2800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000" dirty="0">
                <a:solidFill>
                  <a:srgbClr val="FFC908"/>
                </a:solidFill>
                <a:latin typeface="Trebuchet MS"/>
                <a:cs typeface="Trebuchet MS"/>
              </a:rPr>
              <a:t>Full </a:t>
            </a:r>
            <a:r>
              <a:rPr sz="3000" spc="-5" dirty="0">
                <a:solidFill>
                  <a:srgbClr val="FFC908"/>
                </a:solidFill>
                <a:latin typeface="Trebuchet MS"/>
                <a:cs typeface="Trebuchet MS"/>
              </a:rPr>
              <a:t>Java</a:t>
            </a:r>
            <a:r>
              <a:rPr sz="3000" spc="-10" dirty="0">
                <a:solidFill>
                  <a:srgbClr val="FFC908"/>
                </a:solidFill>
                <a:latin typeface="Trebuchet MS"/>
                <a:cs typeface="Trebuchet MS"/>
              </a:rPr>
              <a:t> </a:t>
            </a:r>
            <a:r>
              <a:rPr sz="3000" spc="-30" dirty="0">
                <a:solidFill>
                  <a:srgbClr val="FFC908"/>
                </a:solidFill>
                <a:latin typeface="Trebuchet MS"/>
                <a:cs typeface="Trebuchet MS"/>
              </a:rPr>
              <a:t>Interoperability.</a:t>
            </a:r>
            <a:endParaRPr sz="30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2795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000" spc="-20" dirty="0">
                <a:solidFill>
                  <a:srgbClr val="FFC908"/>
                </a:solidFill>
                <a:latin typeface="Trebuchet MS"/>
                <a:cs typeface="Trebuchet MS"/>
              </a:rPr>
              <a:t>Kotlin </a:t>
            </a:r>
            <a:r>
              <a:rPr sz="3000" spc="-5" dirty="0">
                <a:solidFill>
                  <a:srgbClr val="FFC908"/>
                </a:solidFill>
                <a:latin typeface="Trebuchet MS"/>
                <a:cs typeface="Trebuchet MS"/>
              </a:rPr>
              <a:t>compiles to </a:t>
            </a:r>
            <a:r>
              <a:rPr sz="3000" dirty="0">
                <a:solidFill>
                  <a:srgbClr val="FFC908"/>
                </a:solidFill>
                <a:latin typeface="Trebuchet MS"/>
                <a:cs typeface="Trebuchet MS"/>
              </a:rPr>
              <a:t>JVM </a:t>
            </a:r>
            <a:r>
              <a:rPr sz="3000" spc="-5" dirty="0">
                <a:solidFill>
                  <a:srgbClr val="FFC908"/>
                </a:solidFill>
                <a:latin typeface="Trebuchet MS"/>
                <a:cs typeface="Trebuchet MS"/>
              </a:rPr>
              <a:t>bytecode </a:t>
            </a:r>
            <a:r>
              <a:rPr sz="3000" dirty="0">
                <a:solidFill>
                  <a:srgbClr val="FFC908"/>
                </a:solidFill>
                <a:latin typeface="Trebuchet MS"/>
                <a:cs typeface="Trebuchet MS"/>
              </a:rPr>
              <a:t>or</a:t>
            </a:r>
            <a:r>
              <a:rPr sz="3000" spc="-55" dirty="0">
                <a:solidFill>
                  <a:srgbClr val="FFC908"/>
                </a:solidFill>
                <a:latin typeface="Trebuchet MS"/>
                <a:cs typeface="Trebuchet MS"/>
              </a:rPr>
              <a:t> </a:t>
            </a:r>
            <a:r>
              <a:rPr sz="3000" spc="-5" dirty="0">
                <a:solidFill>
                  <a:srgbClr val="FFC908"/>
                </a:solidFill>
                <a:latin typeface="Trebuchet MS"/>
                <a:cs typeface="Trebuchet MS"/>
              </a:rPr>
              <a:t>JS.</a:t>
            </a:r>
            <a:endParaRPr sz="30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2810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000" dirty="0">
                <a:solidFill>
                  <a:srgbClr val="FFC908"/>
                </a:solidFill>
                <a:latin typeface="Trebuchet MS"/>
                <a:cs typeface="Trebuchet MS"/>
              </a:rPr>
              <a:t>Null </a:t>
            </a:r>
            <a:r>
              <a:rPr sz="3000" spc="-5" dirty="0">
                <a:solidFill>
                  <a:srgbClr val="FFC908"/>
                </a:solidFill>
                <a:latin typeface="Trebuchet MS"/>
                <a:cs typeface="Trebuchet MS"/>
              </a:rPr>
              <a:t>Safety in</a:t>
            </a:r>
            <a:r>
              <a:rPr sz="3000" spc="-35" dirty="0">
                <a:solidFill>
                  <a:srgbClr val="FFC908"/>
                </a:solidFill>
                <a:latin typeface="Trebuchet MS"/>
                <a:cs typeface="Trebuchet MS"/>
              </a:rPr>
              <a:t> </a:t>
            </a:r>
            <a:r>
              <a:rPr sz="3000" spc="-15" dirty="0">
                <a:solidFill>
                  <a:srgbClr val="FFC908"/>
                </a:solidFill>
                <a:latin typeface="Trebuchet MS"/>
                <a:cs typeface="Trebuchet MS"/>
              </a:rPr>
              <a:t>Kotlin.</a:t>
            </a:r>
            <a:endParaRPr sz="30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2800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000" spc="-20" dirty="0">
                <a:solidFill>
                  <a:srgbClr val="FFC908"/>
                </a:solidFill>
                <a:latin typeface="Trebuchet MS"/>
                <a:cs typeface="Trebuchet MS"/>
              </a:rPr>
              <a:t>Kotlin </a:t>
            </a:r>
            <a:r>
              <a:rPr sz="3000" spc="-5" dirty="0">
                <a:solidFill>
                  <a:srgbClr val="FFC908"/>
                </a:solidFill>
                <a:latin typeface="Trebuchet MS"/>
                <a:cs typeface="Trebuchet MS"/>
              </a:rPr>
              <a:t>wants you to write </a:t>
            </a:r>
            <a:r>
              <a:rPr sz="3000" dirty="0">
                <a:solidFill>
                  <a:srgbClr val="FFC908"/>
                </a:solidFill>
                <a:latin typeface="Trebuchet MS"/>
                <a:cs typeface="Trebuchet MS"/>
              </a:rPr>
              <a:t>less</a:t>
            </a:r>
            <a:r>
              <a:rPr sz="3000" spc="-25" dirty="0">
                <a:solidFill>
                  <a:srgbClr val="FFC908"/>
                </a:solidFill>
                <a:latin typeface="Trebuchet MS"/>
                <a:cs typeface="Trebuchet MS"/>
              </a:rPr>
              <a:t> </a:t>
            </a:r>
            <a:r>
              <a:rPr sz="3000" spc="-5" dirty="0">
                <a:solidFill>
                  <a:srgbClr val="FFC908"/>
                </a:solidFill>
                <a:latin typeface="Trebuchet MS"/>
                <a:cs typeface="Trebuchet MS"/>
              </a:rPr>
              <a:t>code.</a:t>
            </a:r>
            <a:endParaRPr sz="30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2795"/>
              </a:spcBef>
              <a:buSzPct val="8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000" spc="-5" dirty="0">
                <a:solidFill>
                  <a:srgbClr val="FFC908"/>
                </a:solidFill>
                <a:latin typeface="Trebuchet MS"/>
                <a:cs typeface="Trebuchet MS"/>
              </a:rPr>
              <a:t>Higher </a:t>
            </a:r>
            <a:r>
              <a:rPr sz="3000" dirty="0">
                <a:solidFill>
                  <a:srgbClr val="FFC908"/>
                </a:solidFill>
                <a:latin typeface="Trebuchet MS"/>
                <a:cs typeface="Trebuchet MS"/>
              </a:rPr>
              <a:t>order</a:t>
            </a:r>
            <a:r>
              <a:rPr sz="3000" spc="-25" dirty="0">
                <a:solidFill>
                  <a:srgbClr val="FFC908"/>
                </a:solidFill>
                <a:latin typeface="Trebuchet MS"/>
                <a:cs typeface="Trebuchet MS"/>
              </a:rPr>
              <a:t> </a:t>
            </a:r>
            <a:r>
              <a:rPr sz="3000" spc="-5" dirty="0">
                <a:solidFill>
                  <a:srgbClr val="FFC908"/>
                </a:solidFill>
                <a:latin typeface="Trebuchet MS"/>
                <a:cs typeface="Trebuchet MS"/>
              </a:rPr>
              <a:t>function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FFC908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0414"/>
            <a:ext cx="2890520" cy="1207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815"/>
              </a:lnSpc>
              <a:spcBef>
                <a:spcPts val="100"/>
              </a:spcBef>
            </a:pPr>
            <a:r>
              <a:rPr sz="4000" spc="-5" dirty="0">
                <a:solidFill>
                  <a:srgbClr val="00AF50"/>
                </a:solidFill>
              </a:rPr>
              <a:t>Basic</a:t>
            </a:r>
            <a:r>
              <a:rPr sz="4000" spc="-70" dirty="0">
                <a:solidFill>
                  <a:srgbClr val="00AF50"/>
                </a:solidFill>
              </a:rPr>
              <a:t> </a:t>
            </a:r>
            <a:r>
              <a:rPr sz="6000" spc="-10" dirty="0">
                <a:solidFill>
                  <a:srgbClr val="00AF50"/>
                </a:solidFill>
              </a:rPr>
              <a:t>s</a:t>
            </a:r>
            <a:r>
              <a:rPr sz="4000" spc="-10" dirty="0">
                <a:solidFill>
                  <a:srgbClr val="00AF50"/>
                </a:solidFill>
              </a:rPr>
              <a:t>yntax</a:t>
            </a:r>
            <a:endParaRPr sz="4000"/>
          </a:p>
          <a:p>
            <a:pPr marL="690245">
              <a:lnSpc>
                <a:spcPts val="2495"/>
              </a:lnSpc>
              <a:tabLst>
                <a:tab pos="1032510" algn="l"/>
              </a:tabLst>
            </a:pPr>
            <a:r>
              <a:rPr sz="1900" spc="350" dirty="0">
                <a:latin typeface="Arial"/>
                <a:cs typeface="Arial"/>
              </a:rPr>
              <a:t>	</a:t>
            </a:r>
            <a:r>
              <a:rPr sz="2400" b="1" i="1" u="heavy" spc="-30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Trebuchet MS"/>
                <a:cs typeface="Trebuchet MS"/>
              </a:rPr>
              <a:t>PACKAGE:-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3510" y="1617421"/>
            <a:ext cx="93110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03885" algn="l"/>
              </a:tabLst>
            </a:pPr>
            <a:r>
              <a:rPr sz="1600" spc="270" dirty="0">
                <a:solidFill>
                  <a:srgbClr val="FFC908"/>
                </a:solidFill>
                <a:latin typeface="Arial"/>
                <a:cs typeface="Arial"/>
              </a:rPr>
              <a:t>	</a:t>
            </a:r>
            <a:r>
              <a:rPr sz="2000" spc="-15" dirty="0">
                <a:solidFill>
                  <a:srgbClr val="00AFEF"/>
                </a:solidFill>
                <a:latin typeface="Trebuchet MS"/>
                <a:cs typeface="Trebuchet MS"/>
              </a:rPr>
              <a:t>Package </a:t>
            </a:r>
            <a:r>
              <a:rPr sz="2000" dirty="0">
                <a:solidFill>
                  <a:srgbClr val="00AFEF"/>
                </a:solidFill>
                <a:latin typeface="Trebuchet MS"/>
                <a:cs typeface="Trebuchet MS"/>
              </a:rPr>
              <a:t>specification should we at </a:t>
            </a:r>
            <a:r>
              <a:rPr sz="2000" spc="-5" dirty="0">
                <a:solidFill>
                  <a:srgbClr val="00AFEF"/>
                </a:solidFill>
                <a:latin typeface="Trebuchet MS"/>
                <a:cs typeface="Trebuchet MS"/>
              </a:rPr>
              <a:t>the top </a:t>
            </a:r>
            <a:r>
              <a:rPr sz="2000" dirty="0">
                <a:solidFill>
                  <a:srgbClr val="00AFEF"/>
                </a:solidFill>
                <a:latin typeface="Trebuchet MS"/>
                <a:cs typeface="Trebuchet MS"/>
              </a:rPr>
              <a:t>of </a:t>
            </a:r>
            <a:r>
              <a:rPr sz="2000" spc="-5" dirty="0">
                <a:solidFill>
                  <a:srgbClr val="00AFEF"/>
                </a:solidFill>
                <a:latin typeface="Trebuchet MS"/>
                <a:cs typeface="Trebuchet MS"/>
              </a:rPr>
              <a:t>the application </a:t>
            </a:r>
            <a:r>
              <a:rPr sz="2000" dirty="0">
                <a:solidFill>
                  <a:srgbClr val="00AFEF"/>
                </a:solidFill>
                <a:latin typeface="Trebuchet MS"/>
                <a:cs typeface="Trebuchet MS"/>
              </a:rPr>
              <a:t>similar to</a:t>
            </a:r>
            <a:r>
              <a:rPr sz="2000" spc="-220" dirty="0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AFEF"/>
                </a:solidFill>
                <a:latin typeface="Trebuchet MS"/>
                <a:cs typeface="Trebuchet MS"/>
              </a:rPr>
              <a:t>java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7508" y="2044700"/>
            <a:ext cx="17907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5" dirty="0">
                <a:solidFill>
                  <a:srgbClr val="FFC908"/>
                </a:solidFill>
                <a:latin typeface="Wingdings"/>
                <a:cs typeface="Wingdings"/>
              </a:rPr>
              <a:t></a:t>
            </a:r>
            <a:endParaRPr sz="13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51682" y="2000504"/>
            <a:ext cx="925194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00AFEF"/>
                </a:solidFill>
                <a:latin typeface="Trebuchet MS"/>
                <a:cs typeface="Trebuchet MS"/>
              </a:rPr>
              <a:t>Exampl</a:t>
            </a:r>
            <a:r>
              <a:rPr sz="1700" spc="-5" dirty="0">
                <a:solidFill>
                  <a:srgbClr val="00AFEF"/>
                </a:solidFill>
                <a:latin typeface="Trebuchet MS"/>
                <a:cs typeface="Trebuchet MS"/>
              </a:rPr>
              <a:t>e</a:t>
            </a:r>
            <a:r>
              <a:rPr sz="1700" dirty="0">
                <a:solidFill>
                  <a:srgbClr val="00AFEF"/>
                </a:solidFill>
                <a:latin typeface="Trebuchet MS"/>
                <a:cs typeface="Trebuchet MS"/>
              </a:rPr>
              <a:t>-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14720" y="2258669"/>
            <a:ext cx="4490720" cy="76644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000" spc="-5" dirty="0">
                <a:solidFill>
                  <a:srgbClr val="00AF50"/>
                </a:solidFill>
                <a:latin typeface="Trebuchet MS"/>
                <a:cs typeface="Trebuchet MS"/>
              </a:rPr>
              <a:t>package</a:t>
            </a:r>
            <a:r>
              <a:rPr sz="2000" spc="-4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AF50"/>
                </a:solidFill>
                <a:latin typeface="Trebuchet MS"/>
                <a:cs typeface="Trebuchet MS"/>
              </a:rPr>
              <a:t>Bu.Iet;</a:t>
            </a:r>
            <a:endParaRPr sz="2000">
              <a:latin typeface="Trebuchet MS"/>
              <a:cs typeface="Trebuchet MS"/>
            </a:endParaRPr>
          </a:p>
          <a:p>
            <a:pPr marL="88900">
              <a:lnSpc>
                <a:spcPct val="100000"/>
              </a:lnSpc>
              <a:spcBef>
                <a:spcPts val="515"/>
              </a:spcBef>
            </a:pPr>
            <a:r>
              <a:rPr sz="2000" spc="-5" dirty="0">
                <a:solidFill>
                  <a:srgbClr val="00AF50"/>
                </a:solidFill>
                <a:latin typeface="Trebuchet MS"/>
                <a:cs typeface="Trebuchet MS"/>
              </a:rPr>
              <a:t>import java.util;//import util</a:t>
            </a:r>
            <a:r>
              <a:rPr sz="2000" spc="-4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Trebuchet MS"/>
                <a:cs typeface="Trebuchet MS"/>
              </a:rPr>
              <a:t>package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3510" y="3581146"/>
            <a:ext cx="257810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spc="380" dirty="0">
                <a:solidFill>
                  <a:srgbClr val="FFC908"/>
                </a:solidFill>
                <a:latin typeface="Arial"/>
                <a:cs typeface="Arial"/>
              </a:rPr>
              <a:t></a:t>
            </a:r>
            <a:endParaRPr sz="2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7508" y="4081017"/>
            <a:ext cx="151765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10" dirty="0">
                <a:solidFill>
                  <a:srgbClr val="FFC908"/>
                </a:solidFill>
                <a:latin typeface="Wingdings"/>
                <a:cs typeface="Wingdings"/>
              </a:rPr>
              <a:t>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00097" y="3416552"/>
            <a:ext cx="3480435" cy="88011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600" spc="-5" dirty="0">
                <a:solidFill>
                  <a:srgbClr val="00AFEF"/>
                </a:solidFill>
                <a:latin typeface="Trebuchet MS"/>
                <a:cs typeface="Trebuchet MS"/>
              </a:rPr>
              <a:t>Defining local</a:t>
            </a:r>
            <a:r>
              <a:rPr sz="2600" spc="-45" dirty="0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00AFEF"/>
                </a:solidFill>
                <a:latin typeface="Trebuchet MS"/>
                <a:cs typeface="Trebuchet MS"/>
              </a:rPr>
              <a:t>variables</a:t>
            </a:r>
            <a:endParaRPr sz="2600">
              <a:latin typeface="Trebuchet MS"/>
              <a:cs typeface="Trebuchet MS"/>
            </a:endParaRPr>
          </a:p>
          <a:p>
            <a:pPr marL="278130" algn="ctr">
              <a:lnSpc>
                <a:spcPct val="100000"/>
              </a:lnSpc>
              <a:spcBef>
                <a:spcPts val="555"/>
              </a:spcBef>
            </a:pPr>
            <a:r>
              <a:rPr sz="1900" b="1" spc="-5" dirty="0">
                <a:solidFill>
                  <a:srgbClr val="00AFEF"/>
                </a:solidFill>
                <a:latin typeface="Trebuchet MS"/>
                <a:cs typeface="Trebuchet MS"/>
              </a:rPr>
              <a:t>Example-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54700" y="4344670"/>
            <a:ext cx="3903979" cy="992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EF"/>
                </a:solidFill>
                <a:latin typeface="Trebuchet MS"/>
                <a:cs typeface="Trebuchet MS"/>
              </a:rPr>
              <a:t>var a:Int=12//immediate</a:t>
            </a:r>
            <a:r>
              <a:rPr sz="1800" b="1" spc="-40" dirty="0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Trebuchet MS"/>
                <a:cs typeface="Trebuchet MS"/>
              </a:rPr>
              <a:t>assignment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Trebuchet MS"/>
              <a:cs typeface="Trebuchet MS"/>
            </a:endParaRPr>
          </a:p>
          <a:p>
            <a:pPr marL="1143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00AFEF"/>
                </a:solidFill>
                <a:latin typeface="Trebuchet MS"/>
                <a:cs typeface="Trebuchet MS"/>
              </a:rPr>
              <a:t>var a=123;//type</a:t>
            </a:r>
            <a:r>
              <a:rPr sz="1800" b="1" spc="-15" dirty="0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Trebuchet MS"/>
                <a:cs typeface="Trebuchet MS"/>
              </a:rPr>
              <a:t>inference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67711" y="3924300"/>
            <a:ext cx="839724" cy="390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67711" y="1900427"/>
            <a:ext cx="839724" cy="390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FFC908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5951"/>
            <a:ext cx="6973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i="1" u="heavy" spc="-2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rebuchet MS"/>
                <a:cs typeface="Trebuchet MS"/>
              </a:rPr>
              <a:t>D</a:t>
            </a:r>
            <a:r>
              <a:rPr sz="3200" b="1" i="1" u="heavy" spc="-2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rebuchet MS"/>
                <a:cs typeface="Trebuchet MS"/>
              </a:rPr>
              <a:t>ifference </a:t>
            </a:r>
            <a:r>
              <a:rPr sz="3200" b="1" i="1" u="heavy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rebuchet MS"/>
                <a:cs typeface="Trebuchet MS"/>
              </a:rPr>
              <a:t>Between Kotlin and</a:t>
            </a:r>
            <a:r>
              <a:rPr sz="3200" b="1" i="1" u="heavy" spc="-6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rebuchet MS"/>
                <a:cs typeface="Trebuchet MS"/>
              </a:rPr>
              <a:t> </a:t>
            </a:r>
            <a:r>
              <a:rPr sz="3200" b="1" i="1" u="heavy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rebuchet MS"/>
                <a:cs typeface="Trebuchet MS"/>
              </a:rPr>
              <a:t>java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62121" y="2052320"/>
            <a:ext cx="27641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854904"/>
                </a:solidFill>
                <a:latin typeface="Trebuchet MS"/>
                <a:cs typeface="Trebuchet MS"/>
              </a:rPr>
              <a:t>No</a:t>
            </a:r>
            <a:r>
              <a:rPr sz="3200" b="1" spc="-65" dirty="0">
                <a:solidFill>
                  <a:srgbClr val="854904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854904"/>
                </a:solidFill>
                <a:latin typeface="Trebuchet MS"/>
                <a:cs typeface="Trebuchet MS"/>
              </a:rPr>
              <a:t>Semicolons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3064" y="3283711"/>
            <a:ext cx="177228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46430" indent="-634365">
              <a:lnSpc>
                <a:spcPct val="100000"/>
              </a:lnSpc>
              <a:spcBef>
                <a:spcPts val="105"/>
              </a:spcBef>
              <a:buClr>
                <a:srgbClr val="FFC908"/>
              </a:buClr>
              <a:buSzPct val="78846"/>
              <a:buFont typeface="Wingdings"/>
              <a:buChar char=""/>
              <a:tabLst>
                <a:tab pos="646430" algn="l"/>
                <a:tab pos="647065" algn="l"/>
              </a:tabLst>
            </a:pPr>
            <a:r>
              <a:rPr sz="2600" dirty="0">
                <a:solidFill>
                  <a:srgbClr val="00AFEF"/>
                </a:solidFill>
                <a:latin typeface="Trebuchet MS"/>
                <a:cs typeface="Trebuchet MS"/>
              </a:rPr>
              <a:t>//</a:t>
            </a:r>
            <a:r>
              <a:rPr sz="2600" spc="-70" dirty="0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00AFEF"/>
                </a:solidFill>
                <a:latin typeface="Trebuchet MS"/>
                <a:cs typeface="Trebuchet MS"/>
              </a:rPr>
              <a:t>Java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1691" y="3385820"/>
            <a:ext cx="35261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FEF"/>
                </a:solidFill>
                <a:latin typeface="Trebuchet MS"/>
                <a:cs typeface="Trebuchet MS"/>
              </a:rPr>
              <a:t>System.out.println("Hello</a:t>
            </a:r>
            <a:r>
              <a:rPr sz="1800" spc="-40" dirty="0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Trebuchet MS"/>
                <a:cs typeface="Trebuchet MS"/>
              </a:rPr>
              <a:t>world!);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3064" y="3808221"/>
            <a:ext cx="156908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285" indent="-235585">
              <a:lnSpc>
                <a:spcPct val="100000"/>
              </a:lnSpc>
              <a:spcBef>
                <a:spcPts val="100"/>
              </a:spcBef>
              <a:buClr>
                <a:srgbClr val="FFC908"/>
              </a:buClr>
              <a:buSzPct val="75000"/>
              <a:buFont typeface="Wingdings"/>
              <a:buChar char=""/>
              <a:tabLst>
                <a:tab pos="248285" algn="l"/>
              </a:tabLst>
            </a:pPr>
            <a:r>
              <a:rPr sz="2600" spc="-5" dirty="0">
                <a:solidFill>
                  <a:srgbClr val="00AFEF"/>
                </a:solidFill>
                <a:latin typeface="Trebuchet MS"/>
                <a:cs typeface="Trebuchet MS"/>
              </a:rPr>
              <a:t>//</a:t>
            </a:r>
            <a:r>
              <a:rPr sz="2600" spc="-70" dirty="0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sz="2600" spc="-15" dirty="0">
                <a:solidFill>
                  <a:srgbClr val="00AFEF"/>
                </a:solidFill>
                <a:latin typeface="Trebuchet MS"/>
                <a:cs typeface="Trebuchet MS"/>
              </a:rPr>
              <a:t>Kotlin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09208" y="3910329"/>
            <a:ext cx="2289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FEF"/>
                </a:solidFill>
                <a:latin typeface="Trebuchet MS"/>
                <a:cs typeface="Trebuchet MS"/>
              </a:rPr>
              <a:t>println("Hello</a:t>
            </a:r>
            <a:r>
              <a:rPr sz="1800" spc="-55" dirty="0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Trebuchet MS"/>
                <a:cs typeface="Trebuchet MS"/>
              </a:rPr>
              <a:t>world!")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310" y="510997"/>
            <a:ext cx="6148070" cy="4032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854904"/>
                </a:solidFill>
                <a:latin typeface="Trebuchet MS"/>
                <a:cs typeface="Trebuchet MS"/>
              </a:rPr>
              <a:t>No</a:t>
            </a:r>
            <a:r>
              <a:rPr sz="3200" b="1" spc="-105" dirty="0">
                <a:solidFill>
                  <a:srgbClr val="854904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854904"/>
                </a:solidFill>
                <a:latin typeface="Trebuchet MS"/>
                <a:cs typeface="Trebuchet MS"/>
              </a:rPr>
              <a:t>'new'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250">
              <a:latin typeface="Trebuchet MS"/>
              <a:cs typeface="Trebuchet MS"/>
            </a:endParaRPr>
          </a:p>
          <a:p>
            <a:pPr marL="411480" indent="-399415">
              <a:lnSpc>
                <a:spcPct val="100000"/>
              </a:lnSpc>
              <a:buClr>
                <a:srgbClr val="FFC908"/>
              </a:buClr>
              <a:buSzPct val="77272"/>
              <a:buFont typeface="Wingdings"/>
              <a:buChar char=""/>
              <a:tabLst>
                <a:tab pos="412115" algn="l"/>
              </a:tabLst>
            </a:pPr>
            <a:r>
              <a:rPr sz="4400" spc="-5" dirty="0">
                <a:solidFill>
                  <a:srgbClr val="B13113"/>
                </a:solidFill>
                <a:latin typeface="Trebuchet MS"/>
                <a:cs typeface="Trebuchet MS"/>
              </a:rPr>
              <a:t>//</a:t>
            </a:r>
            <a:r>
              <a:rPr sz="4400" spc="5" dirty="0">
                <a:solidFill>
                  <a:srgbClr val="B13113"/>
                </a:solidFill>
                <a:latin typeface="Trebuchet MS"/>
                <a:cs typeface="Trebuchet MS"/>
              </a:rPr>
              <a:t> </a:t>
            </a:r>
            <a:r>
              <a:rPr sz="4400" dirty="0">
                <a:solidFill>
                  <a:srgbClr val="B13113"/>
                </a:solidFill>
                <a:latin typeface="Trebuchet MS"/>
                <a:cs typeface="Trebuchet MS"/>
              </a:rPr>
              <a:t>Java</a:t>
            </a:r>
            <a:endParaRPr sz="440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spcBef>
                <a:spcPts val="1065"/>
              </a:spcBef>
              <a:buClr>
                <a:srgbClr val="FFC908"/>
              </a:buClr>
              <a:buSzPct val="79545"/>
              <a:buFont typeface="Wingdings"/>
              <a:buChar char=""/>
              <a:tabLst>
                <a:tab pos="756920" algn="l"/>
              </a:tabLst>
            </a:pPr>
            <a:r>
              <a:rPr sz="2200" spc="-5" dirty="0">
                <a:solidFill>
                  <a:srgbClr val="00AFEF"/>
                </a:solidFill>
                <a:latin typeface="Trebuchet MS"/>
                <a:cs typeface="Trebuchet MS"/>
              </a:rPr>
              <a:t>Boa a = </a:t>
            </a:r>
            <a:r>
              <a:rPr sz="2200" spc="-10" dirty="0">
                <a:solidFill>
                  <a:srgbClr val="00AFEF"/>
                </a:solidFill>
                <a:latin typeface="Trebuchet MS"/>
                <a:cs typeface="Trebuchet MS"/>
              </a:rPr>
              <a:t>new </a:t>
            </a:r>
            <a:r>
              <a:rPr sz="2200" spc="-5" dirty="0">
                <a:solidFill>
                  <a:srgbClr val="00AFEF"/>
                </a:solidFill>
                <a:latin typeface="Trebuchet MS"/>
                <a:cs typeface="Trebuchet MS"/>
              </a:rPr>
              <a:t>Boa();</a:t>
            </a:r>
            <a:endParaRPr sz="2200">
              <a:latin typeface="Trebuchet MS"/>
              <a:cs typeface="Trebuchet MS"/>
            </a:endParaRPr>
          </a:p>
          <a:p>
            <a:pPr marL="375920" indent="-363855">
              <a:lnSpc>
                <a:spcPct val="100000"/>
              </a:lnSpc>
              <a:spcBef>
                <a:spcPts val="944"/>
              </a:spcBef>
              <a:buClr>
                <a:srgbClr val="FFC908"/>
              </a:buClr>
              <a:buSzPct val="77500"/>
              <a:buFont typeface="Wingdings"/>
              <a:buChar char=""/>
              <a:tabLst>
                <a:tab pos="376555" algn="l"/>
              </a:tabLst>
            </a:pPr>
            <a:r>
              <a:rPr sz="4000" spc="-5" dirty="0">
                <a:solidFill>
                  <a:srgbClr val="B13113"/>
                </a:solidFill>
                <a:latin typeface="Trebuchet MS"/>
                <a:cs typeface="Trebuchet MS"/>
              </a:rPr>
              <a:t>// </a:t>
            </a:r>
            <a:r>
              <a:rPr sz="4000" spc="-25" dirty="0">
                <a:solidFill>
                  <a:srgbClr val="B13113"/>
                </a:solidFill>
                <a:latin typeface="Trebuchet MS"/>
                <a:cs typeface="Trebuchet MS"/>
              </a:rPr>
              <a:t>Kotlin</a:t>
            </a:r>
            <a:endParaRPr sz="400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spcBef>
                <a:spcPts val="1060"/>
              </a:spcBef>
              <a:buClr>
                <a:srgbClr val="FFC908"/>
              </a:buClr>
              <a:buSzPct val="79545"/>
              <a:buFont typeface="Wingdings"/>
              <a:buChar char=""/>
              <a:tabLst>
                <a:tab pos="756920" algn="l"/>
              </a:tabLst>
            </a:pPr>
            <a:r>
              <a:rPr sz="2200" spc="-5" dirty="0">
                <a:solidFill>
                  <a:srgbClr val="00AFEF"/>
                </a:solidFill>
                <a:latin typeface="Trebuchet MS"/>
                <a:cs typeface="Trebuchet MS"/>
              </a:rPr>
              <a:t>val a =</a:t>
            </a:r>
            <a:r>
              <a:rPr sz="2200" spc="-15" dirty="0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AFEF"/>
                </a:solidFill>
                <a:latin typeface="Trebuchet MS"/>
                <a:cs typeface="Trebuchet MS"/>
              </a:rPr>
              <a:t>Boa()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</TotalTime>
  <Words>330</Words>
  <Application>Microsoft Office PowerPoint</Application>
  <PresentationFormat>Widescreen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</vt:lpstr>
      <vt:lpstr>Office Theme</vt:lpstr>
      <vt:lpstr>PRESENT BY NAME : SUMAN KUMAR ROLL NO :-1628210079 CSE(VIIIth Sam)</vt:lpstr>
      <vt:lpstr>KOTLIN-?</vt:lpstr>
      <vt:lpstr>Contents</vt:lpstr>
      <vt:lpstr>Introduction</vt:lpstr>
      <vt:lpstr>History…</vt:lpstr>
      <vt:lpstr>Features of Kotlin programming language</vt:lpstr>
      <vt:lpstr>Basic syntax  PACKAGE:-</vt:lpstr>
      <vt:lpstr>Difference Between Kotlin and java</vt:lpstr>
      <vt:lpstr>PowerPoint Presentation</vt:lpstr>
      <vt:lpstr>No Checked Exceptions</vt:lpstr>
      <vt:lpstr>Type Inference</vt:lpstr>
      <vt:lpstr>Size of Code</vt:lpstr>
      <vt:lpstr>Data Classes</vt:lpstr>
      <vt:lpstr>PowerPoint Presentation</vt:lpstr>
      <vt:lpstr>Any Queries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suman kumr</cp:lastModifiedBy>
  <cp:revision>4</cp:revision>
  <dcterms:created xsi:type="dcterms:W3CDTF">2020-06-16T10:14:44Z</dcterms:created>
  <dcterms:modified xsi:type="dcterms:W3CDTF">2020-06-16T17:22:28Z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2017-12-18T00:00:00Z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2020-06-16T00:00:00Z</vt:filetime>
  </property>
</Properties>
</file>