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2D0E9-169D-4E8C-A9AF-DD7D66C1F1B9}" v="4" dt="2024-03-06T04:31:57.280"/>
    <p1510:client id="{B2A7F6E7-08EC-475D-937A-E41B970A9E97}" v="1915" dt="2024-03-06T09:51:50.755"/>
    <p1510:client id="{E59F9332-6C43-444B-8100-8D82463271A4}" v="96" dt="2024-03-06T10:00:56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0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5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68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439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02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50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11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92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3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6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8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0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8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7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5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0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5D0B5C-F799-4A9B-A0ED-F60C8EF5FF9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D0547D-7C58-44D7-A0CA-4AC9ED22E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8068733" cy="625475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1A202C"/>
                </a:solidFill>
                <a:effectLst/>
                <a:latin typeface="circular"/>
              </a:rPr>
              <a:t>Lending Club Case </a:t>
            </a:r>
            <a:r>
              <a:rPr lang="en-IN" sz="3200" b="1" dirty="0">
                <a:solidFill>
                  <a:srgbClr val="1A202C"/>
                </a:solidFill>
                <a:latin typeface="circular"/>
              </a:rPr>
              <a:t>Study--info</a:t>
            </a:r>
            <a:endParaRPr lang="en-IN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8BBA0F-967A-08AD-6B82-3C354A01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267" y="14361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400" b="1" u="sng"/>
              <a:t>Problem statement:</a:t>
            </a:r>
          </a:p>
          <a:p>
            <a:pPr marL="0" indent="0">
              <a:buNone/>
            </a:pPr>
            <a:r>
              <a:rPr lang="en-US" sz="1100">
                <a:solidFill>
                  <a:srgbClr val="091E42"/>
                </a:solidFill>
                <a:latin typeface="freight-text-pro"/>
              </a:rPr>
              <a:t>You work for a consumer finance company which specializes in lending various types of loans to urban customers. When the company receives a loan application, the company has to make a decision for loan approval based on the applicant’s profile.  The data given contains information about past loan applicants and whether they ‘defaulted’ or not. </a:t>
            </a:r>
          </a:p>
          <a:p>
            <a:pPr marL="0" indent="0">
              <a:buNone/>
            </a:pPr>
            <a:r>
              <a:rPr lang="en-US" sz="1100">
                <a:solidFill>
                  <a:srgbClr val="091E42"/>
                </a:solidFill>
                <a:latin typeface="freight-text-pro"/>
              </a:rPr>
              <a:t>Client is looking to deep dive into the data and get insights to help them reduce the overall default cases.</a:t>
            </a:r>
          </a:p>
          <a:p>
            <a:pPr marL="0" indent="0">
              <a:buNone/>
            </a:pPr>
            <a:endParaRPr lang="en-US" sz="1100">
              <a:solidFill>
                <a:srgbClr val="091E42"/>
              </a:solidFill>
              <a:latin typeface="freight-text-pro"/>
            </a:endParaRPr>
          </a:p>
          <a:p>
            <a:pPr marL="0" indent="0">
              <a:buNone/>
            </a:pPr>
            <a:r>
              <a:rPr lang="en-US" sz="1400" b="1" u="sng"/>
              <a:t>Expected results:</a:t>
            </a:r>
          </a:p>
          <a:p>
            <a:pPr marL="0" indent="0">
              <a:buNone/>
            </a:pPr>
            <a:r>
              <a:rPr lang="en-US" sz="1100" b="0" i="0">
                <a:solidFill>
                  <a:srgbClr val="091E42"/>
                </a:solidFill>
                <a:effectLst/>
                <a:latin typeface="freight-text-pro"/>
              </a:rPr>
              <a:t>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sz="1600"/>
          </a:p>
          <a:p>
            <a:pPr marL="0" indent="0">
              <a:buNone/>
            </a:pPr>
            <a:endParaRPr lang="en-IN" sz="1400" b="1" u="sng"/>
          </a:p>
          <a:p>
            <a:pPr marL="0" indent="0">
              <a:buNone/>
            </a:pPr>
            <a:r>
              <a:rPr lang="en-IN" sz="1400" b="1" u="sng"/>
              <a:t>Data sets used for analysis:</a:t>
            </a:r>
          </a:p>
          <a:p>
            <a:r>
              <a:rPr lang="en-IN" sz="1100">
                <a:solidFill>
                  <a:srgbClr val="091E42"/>
                </a:solidFill>
                <a:latin typeface="freight-text-pro"/>
              </a:rPr>
              <a:t>Loan Data set with 39k records</a:t>
            </a:r>
          </a:p>
          <a:p>
            <a:r>
              <a:rPr lang="en-IN" sz="1100">
                <a:solidFill>
                  <a:srgbClr val="091E42"/>
                </a:solidFill>
                <a:latin typeface="freight-text-pro"/>
              </a:rPr>
              <a:t>Data dictionary explaining fields present in the loan data set</a:t>
            </a:r>
          </a:p>
          <a:p>
            <a:r>
              <a:rPr lang="en-IN" sz="1100">
                <a:solidFill>
                  <a:srgbClr val="091E42"/>
                </a:solidFill>
                <a:latin typeface="freight-text-pro"/>
              </a:rPr>
              <a:t>No third party data has been used during analysis</a:t>
            </a:r>
          </a:p>
        </p:txBody>
      </p:sp>
    </p:spTree>
    <p:extLst>
      <p:ext uri="{BB962C8B-B14F-4D97-AF65-F5344CB8AC3E}">
        <p14:creationId xmlns:p14="http://schemas.microsoft.com/office/powerpoint/2010/main" val="336639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634133" cy="625475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1A202C"/>
                </a:solidFill>
                <a:latin typeface="circular"/>
              </a:rPr>
              <a:t>California(CA) has the max no of loans disbursed and in line defaults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27957-8184-A7CA-3A16-BC4FAAF032CE}"/>
              </a:ext>
            </a:extLst>
          </p:cNvPr>
          <p:cNvSpPr txBox="1"/>
          <p:nvPr/>
        </p:nvSpPr>
        <p:spPr>
          <a:xfrm>
            <a:off x="8712200" y="1407971"/>
            <a:ext cx="2650067" cy="17257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91E42"/>
                </a:solidFill>
                <a:latin typeface="freight-text-pro"/>
              </a:rPr>
              <a:t>Based on the analysis 15% of the loans from CA have defaulted</a:t>
            </a:r>
            <a:endParaRPr lang="en-US" dirty="0">
              <a:solidFill>
                <a:srgbClr val="000000"/>
              </a:solidFill>
              <a:latin typeface="Garamond" panose="02020404030301010803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91E42"/>
              </a:solidFill>
              <a:latin typeface="freight-text-pro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91E42"/>
                </a:solidFill>
                <a:latin typeface="freight-text-pro"/>
              </a:rPr>
              <a:t>Overall the default rate of loans across locations is ~11%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rgbClr val="091E42"/>
              </a:solidFill>
              <a:latin typeface="freight-text-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9EEDF-846B-67F1-82D7-C63F8E9C4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30" y="1168400"/>
            <a:ext cx="7598603" cy="505552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AF6E58A-4B23-7748-DDDF-C968280E918C}"/>
              </a:ext>
            </a:extLst>
          </p:cNvPr>
          <p:cNvSpPr/>
          <p:nvPr/>
        </p:nvSpPr>
        <p:spPr>
          <a:xfrm>
            <a:off x="1597067" y="4822520"/>
            <a:ext cx="730686" cy="1450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634133" cy="625475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1A202C"/>
                </a:solidFill>
                <a:latin typeface="circular"/>
              </a:rPr>
              <a:t>Loans to verified customers have less default rates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27957-8184-A7CA-3A16-BC4FAAF032CE}"/>
              </a:ext>
            </a:extLst>
          </p:cNvPr>
          <p:cNvSpPr txBox="1"/>
          <p:nvPr/>
        </p:nvSpPr>
        <p:spPr>
          <a:xfrm>
            <a:off x="880273" y="1204771"/>
            <a:ext cx="10431454" cy="6177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91E42"/>
                </a:solidFill>
                <a:latin typeface="freight-text-pro"/>
              </a:rPr>
              <a:t>Inconsistent interest rates offered to customers. For E.g. customers with grades E3/E4/E5 are offered less interest rates than customers with Grade D3/D4</a:t>
            </a:r>
            <a:endParaRPr lang="en-US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>
              <a:solidFill>
                <a:srgbClr val="091E42"/>
              </a:solidFill>
              <a:latin typeface="freight-text-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913F2-16C3-A5BB-950A-33CA7A595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81" y="1643513"/>
            <a:ext cx="9136054" cy="45334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200856D-62BF-992C-D0B6-EA426DBAA050}"/>
              </a:ext>
            </a:extLst>
          </p:cNvPr>
          <p:cNvSpPr/>
          <p:nvPr/>
        </p:nvSpPr>
        <p:spPr>
          <a:xfrm>
            <a:off x="5365314" y="4916464"/>
            <a:ext cx="949891" cy="365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335C47-A43C-9BC2-5098-2FB8888C7D0F}"/>
              </a:ext>
            </a:extLst>
          </p:cNvPr>
          <p:cNvSpPr/>
          <p:nvPr/>
        </p:nvSpPr>
        <p:spPr>
          <a:xfrm>
            <a:off x="7317287" y="4916463"/>
            <a:ext cx="949891" cy="365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97E5E9-AF28-6A4F-18E7-8A697E276A46}"/>
              </a:ext>
            </a:extLst>
          </p:cNvPr>
          <p:cNvSpPr/>
          <p:nvPr/>
        </p:nvSpPr>
        <p:spPr>
          <a:xfrm>
            <a:off x="6670107" y="4916463"/>
            <a:ext cx="386220" cy="365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262626"/>
                </a:solidFill>
              </a:rPr>
              <a:t>Loans to customers having good grades have less defaults </a:t>
            </a:r>
            <a:endParaRPr lang="en-US" sz="2400" dirty="0">
              <a:solidFill>
                <a:srgbClr val="262626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527957-8184-A7CA-3A16-BC4FAAF032CE}"/>
              </a:ext>
            </a:extLst>
          </p:cNvPr>
          <p:cNvSpPr txBox="1"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900" dirty="0">
                <a:solidFill>
                  <a:srgbClr val="262626"/>
                </a:solidFill>
              </a:rPr>
              <a:t>Grade can be leveraged as a factor to reduce the overall defaulted loans</a:t>
            </a:r>
          </a:p>
          <a:p>
            <a:pPr marL="171450" indent="-17145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900" dirty="0">
                <a:solidFill>
                  <a:srgbClr val="262626"/>
                </a:solidFill>
              </a:rPr>
              <a:t>Analysis confirms the default rates are higher in lower grades compared to others</a:t>
            </a:r>
          </a:p>
          <a:p>
            <a:pPr marL="171450" indent="-17145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900" dirty="0">
                <a:solidFill>
                  <a:srgbClr val="262626"/>
                </a:solidFill>
              </a:rPr>
              <a:t>Based on the data provided the default rates as per the analysis are as below</a:t>
            </a:r>
          </a:p>
          <a:p>
            <a:pPr marL="628650" lvl="2" indent="-17145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900" dirty="0">
                <a:solidFill>
                  <a:srgbClr val="262626"/>
                </a:solidFill>
              </a:rPr>
              <a:t>A—3%</a:t>
            </a:r>
          </a:p>
          <a:p>
            <a:pPr marL="628650" lvl="2" indent="-17145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900" dirty="0">
                <a:solidFill>
                  <a:srgbClr val="262626"/>
                </a:solidFill>
              </a:rPr>
              <a:t>B—9%</a:t>
            </a:r>
          </a:p>
          <a:p>
            <a:pPr marL="628650" lvl="2" indent="-17145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900" dirty="0">
                <a:solidFill>
                  <a:srgbClr val="262626"/>
                </a:solidFill>
              </a:rPr>
              <a:t>C—13%</a:t>
            </a:r>
          </a:p>
          <a:p>
            <a:pPr marL="628650" lvl="2" indent="-17145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900" dirty="0">
                <a:solidFill>
                  <a:srgbClr val="262626"/>
                </a:solidFill>
              </a:rPr>
              <a:t>D—17%</a:t>
            </a:r>
          </a:p>
          <a:p>
            <a:pPr marL="628650" lvl="2" indent="-17145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900" dirty="0">
                <a:solidFill>
                  <a:srgbClr val="262626"/>
                </a:solidFill>
              </a:rPr>
              <a:t>E—17%</a:t>
            </a:r>
          </a:p>
          <a:p>
            <a:pPr marL="628650" lvl="2" indent="-17145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900" dirty="0">
                <a:solidFill>
                  <a:srgbClr val="262626"/>
                </a:solidFill>
              </a:rPr>
              <a:t>F—21%</a:t>
            </a:r>
          </a:p>
          <a:p>
            <a:pPr marL="628650" lvl="2" indent="-17145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900" dirty="0">
                <a:solidFill>
                  <a:srgbClr val="262626"/>
                </a:solidFill>
              </a:rPr>
              <a:t>G—26%</a:t>
            </a:r>
          </a:p>
          <a:p>
            <a:pPr marL="171450" indent="-17145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900" dirty="0">
                <a:solidFill>
                  <a:srgbClr val="262626"/>
                </a:solidFill>
              </a:rPr>
              <a:t>Total loans given to customers with Grade "A","B","C" is ~30.2k out of which 2.5 K were defaulted i.e.~8% of loans</a:t>
            </a:r>
          </a:p>
          <a:p>
            <a:pPr marL="171450" indent="-171450"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900" dirty="0">
                <a:solidFill>
                  <a:srgbClr val="262626"/>
                </a:solidFill>
              </a:rPr>
              <a:t>Total loans given to customers with Grade "D","E","F","G" is ~9.5k out of which 1.8 K were defaulted i.e.~18% of loans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FBBD8-8C72-F0FF-D94F-3F02A4FEB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1152333"/>
            <a:ext cx="5469466" cy="455333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8479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634133" cy="625475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rgbClr val="1A202C"/>
                </a:solidFill>
                <a:latin typeface="circular"/>
              </a:rPr>
              <a:t>Higher loan amounts have less default rates 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74E1A1-3559-084F-AAFD-49D8FA389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70" y="2883190"/>
            <a:ext cx="5153957" cy="3072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200412-4FBC-866E-3050-188C99D06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1603"/>
            <a:ext cx="5156200" cy="3075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58C7B5-BAEF-A688-C696-5DD142FE542A}"/>
              </a:ext>
            </a:extLst>
          </p:cNvPr>
          <p:cNvSpPr txBox="1"/>
          <p:nvPr/>
        </p:nvSpPr>
        <p:spPr>
          <a:xfrm>
            <a:off x="940586" y="1234446"/>
            <a:ext cx="10536157" cy="6177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91E42"/>
                </a:solidFill>
                <a:latin typeface="freight-text-pro"/>
              </a:rPr>
              <a:t>Loans less than 15k have higher default rates compared to loans more than 15k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91E42"/>
                </a:solidFill>
                <a:latin typeface="freight-text-pro"/>
              </a:rPr>
              <a:t>So additional rules are required to risk score loans less than 15k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AEAE2E-6E8B-81B1-5D6C-C35C9F25C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90276"/>
              </p:ext>
            </p:extLst>
          </p:nvPr>
        </p:nvGraphicFramePr>
        <p:xfrm>
          <a:off x="6826685" y="1304795"/>
          <a:ext cx="4424454" cy="1417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7008">
                  <a:extLst>
                    <a:ext uri="{9D8B030D-6E8A-4147-A177-3AD203B41FA5}">
                      <a16:colId xmlns:a16="http://schemas.microsoft.com/office/drawing/2014/main" val="669960104"/>
                    </a:ext>
                  </a:extLst>
                </a:gridCol>
                <a:gridCol w="962572">
                  <a:extLst>
                    <a:ext uri="{9D8B030D-6E8A-4147-A177-3AD203B41FA5}">
                      <a16:colId xmlns:a16="http://schemas.microsoft.com/office/drawing/2014/main" val="190827711"/>
                    </a:ext>
                  </a:extLst>
                </a:gridCol>
                <a:gridCol w="1367866">
                  <a:extLst>
                    <a:ext uri="{9D8B030D-6E8A-4147-A177-3AD203B41FA5}">
                      <a16:colId xmlns:a16="http://schemas.microsoft.com/office/drawing/2014/main" val="1715799269"/>
                    </a:ext>
                  </a:extLst>
                </a:gridCol>
                <a:gridCol w="1047008">
                  <a:extLst>
                    <a:ext uri="{9D8B030D-6E8A-4147-A177-3AD203B41FA5}">
                      <a16:colId xmlns:a16="http://schemas.microsoft.com/office/drawing/2014/main" val="3595711342"/>
                    </a:ext>
                  </a:extLst>
                </a:gridCol>
              </a:tblGrid>
              <a:tr h="1353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Calibri" panose="020F0502020204030204" pitchFamily="34" charset="0"/>
                        </a:rPr>
                        <a:t>Loans 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Calibri" panose="020F0502020204030204" pitchFamily="34" charset="0"/>
                        </a:rPr>
                        <a:t> Total Loans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Calibri" panose="020F0502020204030204" pitchFamily="34" charset="0"/>
                        </a:rPr>
                        <a:t> Defaulted Loans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Calibri" panose="020F0502020204030204" pitchFamily="34" charset="0"/>
                        </a:rPr>
                        <a:t>% of default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06627"/>
                  </a:ext>
                </a:extLst>
              </a:tr>
              <a:tr h="167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0-4000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3,870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511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8696B"/>
                          </a:highlight>
                          <a:latin typeface="Calibri" panose="020F0502020204030204" pitchFamily="34" charset="0"/>
                        </a:rPr>
                        <a:t>13.20%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57780"/>
                  </a:ext>
                </a:extLst>
              </a:tr>
              <a:tr h="167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4001-10000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14,650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1,675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AADAF"/>
                          </a:highlight>
                          <a:latin typeface="Calibri" panose="020F0502020204030204" pitchFamily="34" charset="0"/>
                        </a:rPr>
                        <a:t>11.43%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831217"/>
                  </a:ext>
                </a:extLst>
              </a:tr>
              <a:tr h="167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10001-15000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8,924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902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DFE2"/>
                          </a:highlight>
                          <a:latin typeface="Calibri" panose="020F0502020204030204" pitchFamily="34" charset="0"/>
                        </a:rPr>
                        <a:t>10.11%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255382"/>
                  </a:ext>
                </a:extLst>
              </a:tr>
              <a:tr h="167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15001-20000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4,860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470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0F3"/>
                          </a:highlight>
                          <a:latin typeface="Calibri" panose="020F0502020204030204" pitchFamily="34" charset="0"/>
                        </a:rPr>
                        <a:t>9.67%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3892"/>
                  </a:ext>
                </a:extLst>
              </a:tr>
              <a:tr h="167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20001-25000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3,235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302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CFF"/>
                          </a:highlight>
                          <a:latin typeface="Calibri" panose="020F0502020204030204" pitchFamily="34" charset="0"/>
                        </a:rPr>
                        <a:t>9.34%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51034"/>
                  </a:ext>
                </a:extLst>
              </a:tr>
              <a:tr h="167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25001-30000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1,798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173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CF2F5"/>
                          </a:highlight>
                          <a:latin typeface="Calibri" panose="020F0502020204030204" pitchFamily="34" charset="0"/>
                        </a:rPr>
                        <a:t>9.62%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04444"/>
                  </a:ext>
                </a:extLst>
              </a:tr>
              <a:tr h="1671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30001+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1,205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131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BC2C5"/>
                          </a:highlight>
                          <a:latin typeface="Calibri" panose="020F0502020204030204" pitchFamily="34" charset="0"/>
                        </a:rPr>
                        <a:t>10.87%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95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52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262626"/>
                </a:solidFill>
              </a:rPr>
              <a:t>Customers having more than 10 years of employment length have higher default rates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58C7B5-BAEF-A688-C696-5DD142FE542A}"/>
              </a:ext>
            </a:extLst>
          </p:cNvPr>
          <p:cNvSpPr txBox="1"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</a:pPr>
            <a:r>
              <a:rPr lang="en-US" sz="1600" dirty="0">
                <a:solidFill>
                  <a:srgbClr val="262626"/>
                </a:solidFill>
              </a:rPr>
              <a:t>This can be a feature considered to build the model to reduce the defaults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</a:pP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2" name="Picture 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18022A4-A1BF-7007-5C42-976A2BB3A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384786"/>
            <a:ext cx="5469466" cy="408842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489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702"/>
            <a:ext cx="8068733" cy="625475"/>
          </a:xfrm>
        </p:spPr>
        <p:txBody>
          <a:bodyPr>
            <a:normAutofit/>
          </a:bodyPr>
          <a:lstStyle/>
          <a:p>
            <a:r>
              <a:rPr lang="en-IN" sz="3200" b="1" i="0">
                <a:solidFill>
                  <a:srgbClr val="1A202C"/>
                </a:solidFill>
                <a:effectLst/>
                <a:latin typeface="circular"/>
              </a:rPr>
              <a:t>Data received</a:t>
            </a:r>
            <a:endParaRPr lang="en-IN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BD61C-69D5-1256-5753-A8A618A8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1464704"/>
            <a:ext cx="9711266" cy="4004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B46AA6-7797-3E3A-3D28-16FBF24BFF05}"/>
              </a:ext>
            </a:extLst>
          </p:cNvPr>
          <p:cNvSpPr txBox="1"/>
          <p:nvPr/>
        </p:nvSpPr>
        <p:spPr>
          <a:xfrm>
            <a:off x="880535" y="1213106"/>
            <a:ext cx="1117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91E42"/>
                </a:solidFill>
                <a:latin typeface="freight-text-pro"/>
              </a:rPr>
              <a:t>Below table represents various fields received in the data set. Fields highlighted in Yellow were considered to perform the analysis</a:t>
            </a:r>
            <a:endParaRPr lang="en-IN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BBBC0-CE50-CDA8-31DA-654013A7995B}"/>
              </a:ext>
            </a:extLst>
          </p:cNvPr>
          <p:cNvSpPr txBox="1"/>
          <p:nvPr/>
        </p:nvSpPr>
        <p:spPr>
          <a:xfrm>
            <a:off x="880535" y="5483198"/>
            <a:ext cx="331046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091E42"/>
                </a:solidFill>
                <a:latin typeface="freight-text-pro"/>
              </a:rPr>
              <a:t># Total no of records                  :  39,717</a:t>
            </a:r>
          </a:p>
          <a:p>
            <a:r>
              <a:rPr lang="en-US" sz="1000">
                <a:solidFill>
                  <a:srgbClr val="091E42"/>
                </a:solidFill>
                <a:latin typeface="freight-text-pro"/>
              </a:rPr>
              <a:t># Data time frame                      :  06-Jan-2007 – 12-Jan-2011</a:t>
            </a:r>
          </a:p>
          <a:p>
            <a:r>
              <a:rPr lang="en-US" sz="1000">
                <a:solidFill>
                  <a:srgbClr val="091E42"/>
                </a:solidFill>
                <a:latin typeface="freight-text-pro"/>
              </a:rPr>
              <a:t># Total Disbursed Loan amount:  445,602,650</a:t>
            </a:r>
          </a:p>
          <a:p>
            <a:r>
              <a:rPr lang="en-US" sz="1000">
                <a:solidFill>
                  <a:srgbClr val="091E42"/>
                </a:solidFill>
                <a:latin typeface="freight-text-pro"/>
              </a:rPr>
              <a:t># Total defaulted loans               :  4,312</a:t>
            </a:r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20441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8068733" cy="625475"/>
          </a:xfrm>
        </p:spPr>
        <p:txBody>
          <a:bodyPr>
            <a:normAutofit/>
          </a:bodyPr>
          <a:lstStyle/>
          <a:p>
            <a:r>
              <a:rPr lang="en-IN" sz="3200" b="1" i="0">
                <a:solidFill>
                  <a:srgbClr val="1A202C"/>
                </a:solidFill>
                <a:effectLst/>
                <a:latin typeface="circular"/>
              </a:rPr>
              <a:t>Data preparation</a:t>
            </a:r>
            <a:endParaRPr lang="en-IN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46AA6-7797-3E3A-3D28-16FBF24BFF05}"/>
              </a:ext>
            </a:extLst>
          </p:cNvPr>
          <p:cNvSpPr txBox="1"/>
          <p:nvPr/>
        </p:nvSpPr>
        <p:spPr>
          <a:xfrm>
            <a:off x="880535" y="1306512"/>
            <a:ext cx="1117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rgbClr val="091E42"/>
                </a:solidFill>
                <a:latin typeface="freight-text-pro"/>
              </a:rPr>
              <a:t>Below are some of the data preparation/cleansing performed </a:t>
            </a:r>
            <a:endParaRPr lang="en-IN" sz="1200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5C694-EBF3-BB77-727B-0B02C2FE0A79}"/>
              </a:ext>
            </a:extLst>
          </p:cNvPr>
          <p:cNvSpPr txBox="1"/>
          <p:nvPr/>
        </p:nvSpPr>
        <p:spPr>
          <a:xfrm>
            <a:off x="889002" y="1629318"/>
            <a:ext cx="11176000" cy="1725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91E42"/>
                </a:solidFill>
                <a:latin typeface="freight-text-pro"/>
              </a:rPr>
              <a:t>Converted several fields to appropriate data types. Notable conversions include: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91E42"/>
                </a:solidFill>
                <a:latin typeface="freight-text-pro"/>
              </a:rPr>
              <a:t>Dates were converted from object type to datetime for fields such as "</a:t>
            </a:r>
            <a:r>
              <a:rPr lang="en-US" sz="1200" err="1">
                <a:solidFill>
                  <a:srgbClr val="091E42"/>
                </a:solidFill>
                <a:latin typeface="freight-text-pro"/>
              </a:rPr>
              <a:t>issue_d</a:t>
            </a:r>
            <a:r>
              <a:rPr lang="en-US" sz="1200">
                <a:solidFill>
                  <a:srgbClr val="091E42"/>
                </a:solidFill>
                <a:latin typeface="freight-text-pro"/>
              </a:rPr>
              <a:t>", "</a:t>
            </a:r>
            <a:r>
              <a:rPr lang="en-US" sz="1200" err="1">
                <a:solidFill>
                  <a:srgbClr val="091E42"/>
                </a:solidFill>
                <a:latin typeface="freight-text-pro"/>
              </a:rPr>
              <a:t>earliest_cr_line</a:t>
            </a:r>
            <a:r>
              <a:rPr lang="en-US" sz="1200">
                <a:solidFill>
                  <a:srgbClr val="091E42"/>
                </a:solidFill>
                <a:latin typeface="freight-text-pro"/>
              </a:rPr>
              <a:t>", "</a:t>
            </a:r>
            <a:r>
              <a:rPr lang="en-US" sz="1200" err="1">
                <a:solidFill>
                  <a:srgbClr val="091E42"/>
                </a:solidFill>
                <a:latin typeface="freight-text-pro"/>
              </a:rPr>
              <a:t>last_pymnt_d</a:t>
            </a:r>
            <a:r>
              <a:rPr lang="en-US" sz="1200">
                <a:solidFill>
                  <a:srgbClr val="091E42"/>
                </a:solidFill>
                <a:latin typeface="freight-text-pro"/>
              </a:rPr>
              <a:t>", "</a:t>
            </a:r>
            <a:r>
              <a:rPr lang="en-US" sz="1200" err="1">
                <a:solidFill>
                  <a:srgbClr val="091E42"/>
                </a:solidFill>
                <a:latin typeface="freight-text-pro"/>
              </a:rPr>
              <a:t>last_credit_pull_d</a:t>
            </a:r>
            <a:r>
              <a:rPr lang="en-US" sz="1200">
                <a:solidFill>
                  <a:srgbClr val="091E42"/>
                </a:solidFill>
                <a:latin typeface="freight-text-pro"/>
              </a:rPr>
              <a:t>", and "</a:t>
            </a:r>
            <a:r>
              <a:rPr lang="en-US" sz="1200" err="1">
                <a:solidFill>
                  <a:srgbClr val="091E42"/>
                </a:solidFill>
                <a:latin typeface="freight-text-pro"/>
              </a:rPr>
              <a:t>next_pymnt_d</a:t>
            </a:r>
            <a:r>
              <a:rPr lang="en-US" sz="1200">
                <a:solidFill>
                  <a:srgbClr val="091E42"/>
                </a:solidFill>
                <a:latin typeface="freight-text-pro"/>
              </a:rPr>
              <a:t>".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91E42"/>
                </a:solidFill>
                <a:latin typeface="freight-text-pro"/>
              </a:rPr>
              <a:t>Cleansed the "term" field by removing the keyword "months" and then converted its data type from object to integer.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91E42"/>
                </a:solidFill>
                <a:latin typeface="freight-text-pro"/>
              </a:rPr>
              <a:t>Removed default values across all fields. Any missing values (NA) were replaced with blank values.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91E42"/>
                </a:solidFill>
                <a:latin typeface="freight-text-pro"/>
              </a:rPr>
              <a:t>Cleansed the "</a:t>
            </a:r>
            <a:r>
              <a:rPr lang="en-US" sz="1200" err="1">
                <a:solidFill>
                  <a:srgbClr val="091E42"/>
                </a:solidFill>
                <a:latin typeface="freight-text-pro"/>
              </a:rPr>
              <a:t>int_rate</a:t>
            </a:r>
            <a:r>
              <a:rPr lang="en-US" sz="1200">
                <a:solidFill>
                  <a:srgbClr val="091E42"/>
                </a:solidFill>
                <a:latin typeface="freight-text-pro"/>
              </a:rPr>
              <a:t>" field by removing the "%" symbol and then converted its data type from object to float.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91E42"/>
                </a:solidFill>
                <a:latin typeface="freight-text-pro"/>
              </a:rPr>
              <a:t>Additionally, a calculated field named "</a:t>
            </a:r>
            <a:r>
              <a:rPr lang="en-US" sz="1200" err="1">
                <a:solidFill>
                  <a:srgbClr val="091E42"/>
                </a:solidFill>
                <a:latin typeface="freight-text-pro"/>
              </a:rPr>
              <a:t>Isdefault</a:t>
            </a:r>
            <a:r>
              <a:rPr lang="en-US" sz="1200">
                <a:solidFill>
                  <a:srgbClr val="091E42"/>
                </a:solidFill>
                <a:latin typeface="freight-text-pro"/>
              </a:rPr>
              <a:t>" was created. This field was populated with the value "1" where the "delinq_2yrs" field is greater than or equal to 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BF90E-4053-FA00-DF06-54A3A263C1FE}"/>
              </a:ext>
            </a:extLst>
          </p:cNvPr>
          <p:cNvSpPr txBox="1"/>
          <p:nvPr/>
        </p:nvSpPr>
        <p:spPr>
          <a:xfrm>
            <a:off x="1016000" y="3570690"/>
            <a:ext cx="1117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rgbClr val="091E42"/>
                </a:solidFill>
                <a:latin typeface="freight-text-pro"/>
              </a:rPr>
              <a:t>Performed analysis using describe on the entire dataset to identify any outliers</a:t>
            </a:r>
            <a:endParaRPr lang="en-IN" sz="1200" i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604EE-12F0-251B-3263-715DD807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5" y="4019163"/>
            <a:ext cx="10747076" cy="13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7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85" y="931558"/>
            <a:ext cx="8068733" cy="62547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1A202C"/>
                </a:solidFill>
                <a:latin typeface="circular"/>
              </a:rPr>
              <a:t>Technologies used</a:t>
            </a:r>
            <a:endParaRPr lang="en-IN" sz="3600" b="1" dirty="0">
              <a:solidFill>
                <a:srgbClr val="1A202C"/>
              </a:solidFill>
              <a:latin typeface="circular"/>
            </a:endParaRPr>
          </a:p>
          <a:p>
            <a:endParaRPr lang="en-IN" sz="3200" b="1" dirty="0">
              <a:solidFill>
                <a:srgbClr val="1A202C"/>
              </a:solidFill>
              <a:latin typeface="circular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6E9F98-459D-91C4-47F7-1EC557F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072" y="1596603"/>
            <a:ext cx="9601196" cy="3318936"/>
          </a:xfrm>
        </p:spPr>
        <p:txBody>
          <a:bodyPr/>
          <a:lstStyle/>
          <a:p>
            <a:r>
              <a:rPr lang="en-US" sz="1800" dirty="0"/>
              <a:t>Python 3.0</a:t>
            </a:r>
          </a:p>
          <a:p>
            <a:pPr>
              <a:buSzPct val="114999"/>
            </a:pPr>
            <a:r>
              <a:rPr lang="en-US" sz="1800" dirty="0"/>
              <a:t>Excel</a:t>
            </a:r>
          </a:p>
          <a:p>
            <a:pPr>
              <a:buSzPct val="114999"/>
            </a:pPr>
            <a:r>
              <a:rPr lang="en-US" sz="1800" dirty="0"/>
              <a:t>Various Python libraries</a:t>
            </a:r>
          </a:p>
          <a:p>
            <a:pPr lvl="1">
              <a:buSzPct val="114999"/>
              <a:buFont typeface="Courier New"/>
              <a:buChar char="o"/>
            </a:pPr>
            <a:r>
              <a:rPr lang="en-US" sz="1800" dirty="0"/>
              <a:t>Pandas</a:t>
            </a:r>
          </a:p>
          <a:p>
            <a:pPr lvl="1">
              <a:buSzPct val="114999"/>
              <a:buFont typeface="Courier New"/>
              <a:buChar char="o"/>
            </a:pPr>
            <a:r>
              <a:rPr lang="en-US" sz="1800" err="1"/>
              <a:t>Numpy</a:t>
            </a:r>
            <a:endParaRPr lang="en-US" sz="1800"/>
          </a:p>
          <a:p>
            <a:pPr lvl="1">
              <a:buSzPct val="114999"/>
              <a:buFont typeface="Courier New"/>
              <a:buChar char="o"/>
            </a:pPr>
            <a:r>
              <a:rPr lang="en-US" sz="1800" dirty="0"/>
              <a:t>Matplotlib</a:t>
            </a:r>
          </a:p>
          <a:p>
            <a:pPr lvl="1">
              <a:buSzPct val="114999"/>
              <a:buFont typeface="Courier New"/>
              <a:buChar char="o"/>
            </a:pPr>
            <a:r>
              <a:rPr lang="en-US" sz="1800" dirty="0"/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299204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8FB33B6-3296-742F-9109-2BB60189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241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262626"/>
                </a:solidFill>
              </a:rPr>
              <a:t>"Debt consolidation" is the common purpose used by 53% of the customers </a:t>
            </a:r>
            <a:endParaRPr lang="en-US" sz="2400">
              <a:solidFill>
                <a:srgbClr val="262626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C5C694-EBF3-BB77-727B-0B02C2FE0A79}"/>
              </a:ext>
            </a:extLst>
          </p:cNvPr>
          <p:cNvSpPr txBox="1"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53% of the loans approved(based on amount) have a generic purpose mentioned</a:t>
            </a:r>
          </a:p>
          <a:p>
            <a:pPr marL="171450" indent="-1714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Second in the list is to pay off credit card bill which is something to review as these loans are given to people from Urban areas</a:t>
            </a:r>
          </a:p>
          <a:p>
            <a:pPr marL="171450" indent="-1714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Agents should be instructed to provide proper details under purpose field which can lead to meaningful insights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6CFBC-7D86-6EDF-6517-3EF05E622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1726627"/>
            <a:ext cx="5469466" cy="340474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6287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40FBE6-72B7-43D4-A8EB-FDBC35FE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7B8492-BC4D-4046-B35A-C38E03494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7264A7B-BD07-443B-B4AE-B7D112274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9B85B4-ACC6-412B-BC6B-2163BCCD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7D5E57D-F913-44D3-9AF3-FCDFAE64F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CF01E4E-4102-455A-BC41-D5F848B94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b="1"/>
              <a:t>Majority of the loans are issued to customers between salary range of 50k-1 Lakh</a:t>
            </a:r>
            <a:endParaRPr lang="en-US" sz="22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652DC1-CA18-4263-AC06-BAB0B05E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C5C694-EBF3-BB77-727B-0B02C2FE0A79}"/>
              </a:ext>
            </a:extLst>
          </p:cNvPr>
          <p:cNvSpPr txBox="1"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~50% of the loans approved(based on amount) are to customers whose salary ranges between 50k to 1 Lakh per annum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682BD-A16A-0BD3-FBBE-4D253BD121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r="28472" b="1"/>
          <a:stretch/>
        </p:blipFill>
        <p:spPr>
          <a:xfrm>
            <a:off x="5418668" y="982131"/>
            <a:ext cx="5469466" cy="4893735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37821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1">
                <a:solidFill>
                  <a:srgbClr val="262626"/>
                </a:solidFill>
              </a:rPr>
              <a:t>Analysis confirms loans to verified customers have less default rates</a:t>
            </a:r>
            <a:endParaRPr lang="en-US" sz="2600">
              <a:solidFill>
                <a:srgbClr val="262626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527957-8184-A7CA-3A16-BC4FAAF032CE}"/>
              </a:ext>
            </a:extLst>
          </p:cNvPr>
          <p:cNvSpPr txBox="1"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More than 40 % of the loans defaulted are from Non verified customers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600">
              <a:solidFill>
                <a:srgbClr val="262626"/>
              </a:solidFill>
            </a:endParaRPr>
          </a:p>
          <a:p>
            <a:pPr marL="171450" indent="-1714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600">
              <a:solidFill>
                <a:srgbClr val="26262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AB757-D5EA-6766-DFB5-036A3CBFD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1726627"/>
            <a:ext cx="5469466" cy="340474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8993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04D0737-FC59-97CA-DDC2-CEA0B748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262626"/>
                </a:solidFill>
              </a:rPr>
              <a:t>There is an exponential growth in the defaulted loans based on the issue date</a:t>
            </a:r>
            <a:endParaRPr lang="en-US" sz="2200">
              <a:solidFill>
                <a:srgbClr val="262626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527957-8184-A7CA-3A16-BC4FAAF032CE}"/>
              </a:ext>
            </a:extLst>
          </p:cNvPr>
          <p:cNvSpPr txBox="1"/>
          <p:nvPr/>
        </p:nvSpPr>
        <p:spPr>
          <a:xfrm>
            <a:off x="1295401" y="2493774"/>
            <a:ext cx="3660057" cy="3382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More than 50 % of the loans defaulted are of loans which are issued in the year 2012</a:t>
            </a:r>
          </a:p>
          <a:p>
            <a:pPr marL="171450" indent="-1714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600">
              <a:solidFill>
                <a:srgbClr val="262626"/>
              </a:solidFill>
            </a:endParaRPr>
          </a:p>
          <a:p>
            <a:pPr marL="171450" indent="-171450"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600">
                <a:solidFill>
                  <a:srgbClr val="262626"/>
                </a:solidFill>
              </a:rPr>
              <a:t>It is evident from the graph that whatever checks that were previously performed are no longer effective and are not reducing the defaulted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468EF-F859-2E7A-1E88-B1822206A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8" y="1794996"/>
            <a:ext cx="5469466" cy="326800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38454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Organic</vt:lpstr>
      <vt:lpstr>Lending Club Case Study--info</vt:lpstr>
      <vt:lpstr>Data received</vt:lpstr>
      <vt:lpstr>Data preparation</vt:lpstr>
      <vt:lpstr>Technologies used </vt:lpstr>
      <vt:lpstr>Data Analysis</vt:lpstr>
      <vt:lpstr>"Debt consolidation" is the common purpose used by 53% of the customers </vt:lpstr>
      <vt:lpstr>Majority of the loans are issued to customers between salary range of 50k-1 Lakh</vt:lpstr>
      <vt:lpstr>Analysis confirms loans to verified customers have less default rates</vt:lpstr>
      <vt:lpstr>There is an exponential growth in the defaulted loans based on the issue date</vt:lpstr>
      <vt:lpstr>California(CA) has the max no of loans disbursed and in line defaults</vt:lpstr>
      <vt:lpstr>Loans to verified customers have less default rates</vt:lpstr>
      <vt:lpstr>Loans to customers having good grades have less defaults </vt:lpstr>
      <vt:lpstr>Higher loan amounts have less default rates </vt:lpstr>
      <vt:lpstr>Customers having more than 10 years of employment length have higher default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kumar sai p</dc:creator>
  <cp:revision>199</cp:revision>
  <dcterms:created xsi:type="dcterms:W3CDTF">2024-03-06T03:31:36Z</dcterms:created>
  <dcterms:modified xsi:type="dcterms:W3CDTF">2024-03-06T10:26:41Z</dcterms:modified>
</cp:coreProperties>
</file>