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1" r:id="rId6"/>
    <p:sldId id="261" r:id="rId7"/>
    <p:sldId id="272" r:id="rId8"/>
    <p:sldId id="273" r:id="rId9"/>
    <p:sldId id="275" r:id="rId10"/>
    <p:sldId id="276" r:id="rId11"/>
    <p:sldId id="283" r:id="rId12"/>
    <p:sldId id="278" r:id="rId13"/>
    <p:sldId id="279" r:id="rId14"/>
    <p:sldId id="280" r:id="rId15"/>
    <p:sldId id="262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oudy Old Style" panose="02020502050305020303" pitchFamily="18" charset="0"/>
      <p:regular r:id="rId23"/>
      <p:bold r:id="rId24"/>
      <p:italic r:id="rId25"/>
    </p:embeddedFont>
    <p:embeddedFont>
      <p:font typeface="Sorts Mill Goudy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ILW3LAyfgYHb6jwlYLxcqaFh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47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30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83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28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05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91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12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80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72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6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8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7" name="Google Shape;97;p28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1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1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1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1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1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31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5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kPRmtztUwqldiLCl99grGCGj0Y_gtIX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1266093" y="1866507"/>
            <a:ext cx="10169542" cy="9358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orts Mill Goudy"/>
              <a:buNone/>
            </a:pPr>
            <a:r>
              <a:rPr lang="en-US" b="1" dirty="0">
                <a:solidFill>
                  <a:schemeClr val="lt1"/>
                </a:solidFill>
                <a:latin typeface="Goudy Old Style" panose="02020502050305020303" pitchFamily="18" charset="0"/>
                <a:sym typeface="Sorts Mill Goudy"/>
              </a:rPr>
              <a:t>SLEEPING TEACHING ASSISTANT</a:t>
            </a:r>
            <a:endParaRPr dirty="0">
              <a:solidFill>
                <a:schemeClr val="lt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8229599" y="3585818"/>
            <a:ext cx="2705494" cy="8113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 b="1" dirty="0">
                <a:solidFill>
                  <a:schemeClr val="lt1"/>
                </a:solidFill>
                <a:latin typeface="Goudy Old Style" panose="02020502050305020303" pitchFamily="18" charset="0"/>
                <a:sym typeface="Sorts Mill Goudy"/>
              </a:rPr>
              <a:t>GROUP </a:t>
            </a:r>
            <a:r>
              <a:rPr lang="en-US" sz="3200" b="1" dirty="0">
                <a:latin typeface="Goudy Old Style" panose="02020502050305020303" pitchFamily="18" charset="0"/>
              </a:rPr>
              <a:t>II</a:t>
            </a:r>
            <a:r>
              <a:rPr lang="en-US" sz="3200" b="1" dirty="0">
                <a:solidFill>
                  <a:schemeClr val="lt1"/>
                </a:solidFill>
                <a:latin typeface="Goudy Old Style" panose="02020502050305020303" pitchFamily="18" charset="0"/>
                <a:sym typeface="Sorts Mill Goudy"/>
              </a:rPr>
              <a:t>I</a:t>
            </a:r>
            <a:endParaRPr dirty="0">
              <a:latin typeface="Goudy Old Style" panose="02020502050305020303" pitchFamily="18" charset="0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6587311" y="4309338"/>
            <a:ext cx="590117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Solleti Krishna Chaitanya Subhash(AP20110010232)</a:t>
            </a:r>
            <a:endParaRPr sz="2400" b="0" i="0" u="none" strike="noStrike" cap="none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Kumar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Sashank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Ganta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(AP20110010229)</a:t>
            </a:r>
            <a:endParaRPr sz="2400" b="0" i="0" u="none" strike="noStrike" cap="none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Geetha Sri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Abhinay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Parimisetty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(AP20110010221)</a:t>
            </a:r>
            <a:endParaRPr sz="2400" b="0" i="0" u="none" strike="noStrike" cap="none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689778"/>
            <a:ext cx="98427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TEST AND SET LOCK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2482A-DE05-DF54-5F74-FF6E300A516E}"/>
              </a:ext>
            </a:extLst>
          </p:cNvPr>
          <p:cNvSpPr txBox="1"/>
          <p:nvPr/>
        </p:nvSpPr>
        <p:spPr>
          <a:xfrm>
            <a:off x="2217656" y="2079950"/>
            <a:ext cx="89248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Uses a test and set instruction to provide synchronization.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Test and Set Instruction : 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Instruction that returns the old value of a memory location.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 Sets the memory location value to 1 as a single atomic.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Processes share a variable ‘lock’.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Ensures Mutual Exclusion and Progress, not Bound Waiting.</a:t>
            </a:r>
          </a:p>
        </p:txBody>
      </p:sp>
    </p:spTree>
    <p:extLst>
      <p:ext uri="{BB962C8B-B14F-4D97-AF65-F5344CB8AC3E}">
        <p14:creationId xmlns:p14="http://schemas.microsoft.com/office/powerpoint/2010/main" val="10766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689778"/>
            <a:ext cx="98427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PETERSON’S SOLUTION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2482A-DE05-DF54-5F74-FF6E300A516E}"/>
              </a:ext>
            </a:extLst>
          </p:cNvPr>
          <p:cNvSpPr txBox="1"/>
          <p:nvPr/>
        </p:nvSpPr>
        <p:spPr>
          <a:xfrm>
            <a:off x="1906572" y="2079950"/>
            <a:ext cx="89248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Software based solution to Critical Section Problem.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Works on only two processes where one process waits till the other gets out of the critical section.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Algorithm uses two variables - an array ‘flag’ and turn.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Satisfies the three essential criteria to solve the critical-section problem.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Since our problem requires minimum of three processes, this solution is not viable</a:t>
            </a:r>
          </a:p>
        </p:txBody>
      </p:sp>
    </p:spTree>
    <p:extLst>
      <p:ext uri="{BB962C8B-B14F-4D97-AF65-F5344CB8AC3E}">
        <p14:creationId xmlns:p14="http://schemas.microsoft.com/office/powerpoint/2010/main" val="122189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689778"/>
            <a:ext cx="98427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SEMAPHORE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2482A-DE05-DF54-5F74-FF6E300A516E}"/>
              </a:ext>
            </a:extLst>
          </p:cNvPr>
          <p:cNvSpPr txBox="1"/>
          <p:nvPr/>
        </p:nvSpPr>
        <p:spPr>
          <a:xfrm>
            <a:off x="2217656" y="2079950"/>
            <a:ext cx="89248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Synchronization tool represented as ‘S’.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An integer value shared between thread to manage the resources accessed by various processes.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Value of semaphore indicates whether a resource is available or not.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Has  two versions</a:t>
            </a:r>
          </a:p>
          <a:p>
            <a:pPr marL="800100" lvl="1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Binary</a:t>
            </a:r>
          </a:p>
          <a:p>
            <a:pPr marL="800100" lvl="1" indent="-342900" algn="just" rtl="0" fontAlgn="base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Counting </a:t>
            </a:r>
          </a:p>
        </p:txBody>
      </p:sp>
    </p:spTree>
    <p:extLst>
      <p:ext uri="{BB962C8B-B14F-4D97-AF65-F5344CB8AC3E}">
        <p14:creationId xmlns:p14="http://schemas.microsoft.com/office/powerpoint/2010/main" val="19805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689778"/>
            <a:ext cx="98427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SEMAPHORE IMPLEMENTATION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2482A-DE05-DF54-5F74-FF6E300A516E}"/>
              </a:ext>
            </a:extLst>
          </p:cNvPr>
          <p:cNvSpPr txBox="1"/>
          <p:nvPr/>
        </p:nvSpPr>
        <p:spPr>
          <a:xfrm>
            <a:off x="2217656" y="2079950"/>
            <a:ext cx="8924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Value of semaphore can be modified only through two operations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91AC9-0942-3CEE-32C3-2EF768E5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50" y="2648901"/>
            <a:ext cx="5227773" cy="2011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348AF5-8482-DDCE-CEA3-A5055EEC71E0}"/>
              </a:ext>
            </a:extLst>
          </p:cNvPr>
          <p:cNvSpPr txBox="1"/>
          <p:nvPr/>
        </p:nvSpPr>
        <p:spPr>
          <a:xfrm>
            <a:off x="2377911" y="4814207"/>
            <a:ext cx="7265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wait()   -  Present in entry section of resources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signal() -  Present in exit section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20692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1612469" y="416401"/>
            <a:ext cx="896706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IMPLEMENTATION OF SLEEPING TEACHING ASSISTANT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48AF5-8482-DDCE-CEA3-A5055EEC71E0}"/>
              </a:ext>
            </a:extLst>
          </p:cNvPr>
          <p:cNvSpPr txBox="1"/>
          <p:nvPr/>
        </p:nvSpPr>
        <p:spPr>
          <a:xfrm>
            <a:off x="1366887" y="2080433"/>
            <a:ext cx="108251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Solution was  implemented using semaphores and threads.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Two semaphores was used to capture two events.</a:t>
            </a: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 TA is taking a nap, and a student approaches seeking assistance.</a:t>
            </a:r>
            <a:endParaRPr lang="en-US" sz="28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 TA signals student waiting for assistance.</a:t>
            </a:r>
            <a:endParaRPr lang="en-US" sz="28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When TA is assisting a student, the other students are blocked.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Preference is given to the student who has waited for the maximum time.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When all chairs are occupied, students should start programming till the TA becomes free.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When there are no student to assist, the TA takes a nap.</a:t>
            </a:r>
          </a:p>
        </p:txBody>
      </p:sp>
    </p:spTree>
    <p:extLst>
      <p:ext uri="{BB962C8B-B14F-4D97-AF65-F5344CB8AC3E}">
        <p14:creationId xmlns:p14="http://schemas.microsoft.com/office/powerpoint/2010/main" val="90742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587326" y="469481"/>
            <a:ext cx="41394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Sample Input &amp;</a:t>
            </a:r>
            <a:endParaRPr dirty="0">
              <a:latin typeface="Goudy Old Style" panose="020205020503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Output:</a:t>
            </a:r>
            <a:endParaRPr sz="4800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326468" y="2481571"/>
            <a:ext cx="60983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Source Code:</a:t>
            </a:r>
            <a:endParaRPr sz="44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3E8A-AE33-31F9-0C24-407775D010F4}"/>
              </a:ext>
            </a:extLst>
          </p:cNvPr>
          <p:cNvSpPr txBox="1"/>
          <p:nvPr/>
        </p:nvSpPr>
        <p:spPr>
          <a:xfrm>
            <a:off x="3056641" y="3606989"/>
            <a:ext cx="7152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Goudy Old Style" panose="020205020503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https://drive.google.com/drive/folders/1skPRmtztUwqldiLCl99grGCGj0Y_gtIX?usp=sharing</a:t>
            </a:r>
            <a:endParaRPr lang="en-US" sz="2000" dirty="0">
              <a:solidFill>
                <a:srgbClr val="0070C0"/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4098587" y="442840"/>
            <a:ext cx="38439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Conclusion</a:t>
            </a:r>
            <a:endParaRPr dirty="0">
              <a:latin typeface="Goudy Old Style" panose="02020502050305020303" pitchFamily="18" charset="0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1524609" y="2013996"/>
            <a:ext cx="1005150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The Sleeping Teaching Problem is viewed as a Critical Section Problem.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Each student represented a process, the TA’s room the critical section.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Three solutions, Test and Set Lock, Peterson’s </a:t>
            </a:r>
            <a:r>
              <a:rPr lang="en-US" sz="2800" b="0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Solution,and</a:t>
            </a: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 Semaphore was explored.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Semaphore was found to be the best among the three, since </a:t>
            </a:r>
          </a:p>
          <a:p>
            <a:pPr marL="914400" lvl="1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It is Machine Independent</a:t>
            </a:r>
          </a:p>
          <a:p>
            <a:pPr marL="914400" lvl="1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It is follows Mutual Exclusion</a:t>
            </a:r>
          </a:p>
          <a:p>
            <a:pPr marL="914400" lvl="1" indent="-4572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Can handle multiple number of processes simultaneously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4118315" y="708632"/>
            <a:ext cx="350796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ABSTRACT</a:t>
            </a:r>
            <a:endParaRPr sz="4400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899139" y="1552670"/>
            <a:ext cx="8766516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TA provides assistance to a student during office hours.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If a chair is empty, a student may occupy it and wait 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If all ‘n’ chairs are occupied, the student can come back later.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When there is no student, TA takes a nap.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The student may wake up the TA asking for assistance.</a:t>
            </a:r>
          </a:p>
        </p:txBody>
      </p:sp>
      <p:sp>
        <p:nvSpPr>
          <p:cNvPr id="145" name="Google Shape;145;p2"/>
          <p:cNvSpPr txBox="1"/>
          <p:nvPr/>
        </p:nvSpPr>
        <p:spPr>
          <a:xfrm>
            <a:off x="851096" y="4735811"/>
            <a:ext cx="60983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Output Data</a:t>
            </a:r>
            <a:endParaRPr sz="320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2540391" y="5280135"/>
            <a:ext cx="748401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A welcome screen with the animated name of our project including options to enter by the user. </a:t>
            </a:r>
            <a:endParaRPr sz="2800" dirty="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2307101" y="756976"/>
            <a:ext cx="77946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Software Requirements….</a:t>
            </a:r>
            <a:endParaRPr sz="5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128932" y="2244061"/>
            <a:ext cx="89728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29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software requirements are: 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2155873" y="3425483"/>
            <a:ext cx="691896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496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Operating systems : Windows 7</a:t>
            </a:r>
            <a:endParaRPr dirty="0"/>
          </a:p>
          <a:p>
            <a:pPr marL="8229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539496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Software                : VS code , </a:t>
            </a:r>
            <a:r>
              <a:rPr lang="en-US" sz="2800" dirty="0" err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Ecilispe</a:t>
            </a:r>
            <a:endParaRPr dirty="0"/>
          </a:p>
          <a:p>
            <a:pPr marL="8229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539496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Personal Computer : 350 MHz</a:t>
            </a:r>
            <a:endParaRPr sz="2800" dirty="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2127152" y="706826"/>
            <a:ext cx="79376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Hardware Requirements….</a:t>
            </a:r>
            <a:endParaRPr sz="5400" b="1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2127152" y="3429000"/>
            <a:ext cx="731520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Processor : Windows i3 4thGen</a:t>
            </a:r>
            <a:endParaRPr>
              <a:latin typeface="Goudy Old Style" panose="020205020503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Random Access Memory :100MB</a:t>
            </a:r>
            <a:endParaRPr>
              <a:latin typeface="Goudy Old Style" panose="020205020503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Disc : 30MB for installation and 64MB for cache. </a:t>
            </a:r>
            <a:endParaRPr sz="280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445455" y="2265791"/>
            <a:ext cx="75578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oudy Old Style" panose="02020502050305020303" pitchFamily="18" charset="0"/>
                <a:ea typeface="Sorts Mill Goudy"/>
                <a:cs typeface="Sorts Mill Goudy"/>
                <a:sym typeface="Sorts Mill Goudy"/>
              </a:rPr>
              <a:t>The Hardware Requirements are :</a:t>
            </a:r>
            <a:endParaRPr sz="4000">
              <a:solidFill>
                <a:schemeClr val="lt1"/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802900"/>
            <a:ext cx="679792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SOLUTION APPROACH</a:t>
            </a:r>
            <a:endParaRPr sz="4400" dirty="0">
              <a:solidFill>
                <a:schemeClr val="bg1">
                  <a:lumMod val="95000"/>
                </a:schemeClr>
              </a:solidFill>
              <a:latin typeface="Goudy Old Style" panose="02020502050305020303" pitchFamily="18" charset="0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795443" y="2401082"/>
            <a:ext cx="93753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Each student - A Process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Teaching Assistant’s Room – Critical Section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The processes needs to be synchronized </a:t>
            </a:r>
          </a:p>
        </p:txBody>
      </p:sp>
    </p:spTree>
    <p:extLst>
      <p:ext uri="{BB962C8B-B14F-4D97-AF65-F5344CB8AC3E}">
        <p14:creationId xmlns:p14="http://schemas.microsoft.com/office/powerpoint/2010/main" val="285475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502919" y="272534"/>
            <a:ext cx="60983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Flowchart:</a:t>
            </a:r>
            <a:endParaRPr sz="44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0FEC3A8-A183-3279-3E46-34B6C97B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1" y="876692"/>
            <a:ext cx="8255819" cy="5283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802900"/>
            <a:ext cx="88341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PROCESS SYNCHRONIZATION</a:t>
            </a:r>
            <a:endParaRPr lang="en-US" sz="115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795443" y="2401082"/>
            <a:ext cx="9375319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Processes running simultaneously may try to access the same shared data or resource at the same time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Co-operating Process : Process that can affect execution of another process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Race Condition: Several processes access and manipulate the same data concurrently.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Process Synchronization is done to avoid  inconsistency of data.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It ensures that no two processes can access the same shared resource or data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97982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802900"/>
            <a:ext cx="883411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CRITICAL SECTION 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776589" y="1869379"/>
            <a:ext cx="9375319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Section of code consisting of shared resources that needs to be accessed by the process.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Critical Section Problem:  To design a protocol such that -</a:t>
            </a:r>
          </a:p>
          <a:p>
            <a:pPr marL="914400" lvl="1" indent="-4572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Only one process can be executed inside the critical section at a time. </a:t>
            </a:r>
          </a:p>
          <a:p>
            <a:pPr marL="914400" lvl="1" indent="-457200" rtl="0" fontAlgn="base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Other processes have to wait until the current process finishes executing in the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10036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/>
        </p:nvSpPr>
        <p:spPr>
          <a:xfrm>
            <a:off x="319312" y="689778"/>
            <a:ext cx="984278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SOLUTIONS TO CRITICAL SECTION PROBLEM</a:t>
            </a:r>
            <a:endParaRPr lang="en-US" sz="4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5A1F8-7CD4-88D3-564C-3714896824C6}"/>
              </a:ext>
            </a:extLst>
          </p:cNvPr>
          <p:cNvSpPr txBox="1"/>
          <p:nvPr/>
        </p:nvSpPr>
        <p:spPr>
          <a:xfrm>
            <a:off x="1350389" y="2259373"/>
            <a:ext cx="9471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The  solution  to  critical  section  problem  must satisfy  three requirements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54A69-FBA4-F297-6683-B968F8614D08}"/>
              </a:ext>
            </a:extLst>
          </p:cNvPr>
          <p:cNvSpPr txBox="1"/>
          <p:nvPr/>
        </p:nvSpPr>
        <p:spPr>
          <a:xfrm>
            <a:off x="4067667" y="2844124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Mutual Exclusion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Progress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Bounded Waiting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AA6B7-0624-D63F-6312-E8BDA2F3C410}"/>
              </a:ext>
            </a:extLst>
          </p:cNvPr>
          <p:cNvSpPr txBox="1"/>
          <p:nvPr/>
        </p:nvSpPr>
        <p:spPr>
          <a:xfrm>
            <a:off x="1444658" y="3859787"/>
            <a:ext cx="891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There are three solutions to the critical section problem:</a:t>
            </a:r>
            <a:endParaRPr lang="en-US" sz="2400" b="0" dirty="0">
              <a:solidFill>
                <a:schemeClr val="bg1">
                  <a:lumMod val="95000"/>
                </a:schemeClr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C45C8-9ACD-A4A2-91C3-C97351EED059}"/>
              </a:ext>
            </a:extLst>
          </p:cNvPr>
          <p:cNvSpPr txBox="1"/>
          <p:nvPr/>
        </p:nvSpPr>
        <p:spPr>
          <a:xfrm>
            <a:off x="4067667" y="4537006"/>
            <a:ext cx="60944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Hardware based solution-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Test and Set Lock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Software based solution-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Peterson’s solution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udy Old Style" panose="02020502050305020303" pitchFamily="18" charset="0"/>
              </a:rPr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347599525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748</Words>
  <Application>Microsoft Office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Noto Sans Symbols</vt:lpstr>
      <vt:lpstr>Wingdings</vt:lpstr>
      <vt:lpstr>Sorts Mill Goudy</vt:lpstr>
      <vt:lpstr>Arial</vt:lpstr>
      <vt:lpstr>Goudy Old Style</vt:lpstr>
      <vt:lpstr>SlateVTI</vt:lpstr>
      <vt:lpstr>SLEEPING TEACHING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TEACHING ASSISTANT</dc:title>
  <dc:creator>subhash solleti</dc:creator>
  <cp:lastModifiedBy>subhash solleti</cp:lastModifiedBy>
  <cp:revision>5</cp:revision>
  <dcterms:created xsi:type="dcterms:W3CDTF">2021-02-17T09:32:52Z</dcterms:created>
  <dcterms:modified xsi:type="dcterms:W3CDTF">2022-05-17T05:15:02Z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