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1" r:id="rId13"/>
    <p:sldId id="319" r:id="rId14"/>
    <p:sldId id="290" r:id="rId15"/>
    <p:sldId id="291" r:id="rId16"/>
    <p:sldId id="292" r:id="rId17"/>
    <p:sldId id="303" r:id="rId18"/>
    <p:sldId id="304" r:id="rId19"/>
    <p:sldId id="299" r:id="rId20"/>
    <p:sldId id="300" r:id="rId21"/>
    <p:sldId id="267" r:id="rId22"/>
    <p:sldId id="305" r:id="rId23"/>
    <p:sldId id="320" r:id="rId24"/>
    <p:sldId id="321" r:id="rId25"/>
    <p:sldId id="322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323" r:id="rId35"/>
    <p:sldId id="309" r:id="rId36"/>
    <p:sldId id="276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93" r:id="rId46"/>
    <p:sldId id="312" r:id="rId47"/>
    <p:sldId id="311" r:id="rId48"/>
    <p:sldId id="286" r:id="rId49"/>
    <p:sldId id="287" r:id="rId50"/>
    <p:sldId id="313" r:id="rId51"/>
    <p:sldId id="324" r:id="rId52"/>
    <p:sldId id="315" r:id="rId53"/>
    <p:sldId id="332" r:id="rId54"/>
    <p:sldId id="316" r:id="rId55"/>
    <p:sldId id="325" r:id="rId56"/>
    <p:sldId id="333" r:id="rId57"/>
    <p:sldId id="326" r:id="rId58"/>
    <p:sldId id="327" r:id="rId59"/>
    <p:sldId id="328" r:id="rId60"/>
    <p:sldId id="288" r:id="rId61"/>
    <p:sldId id="289" r:id="rId62"/>
    <p:sldId id="298" r:id="rId63"/>
    <p:sldId id="331" r:id="rId64"/>
    <p:sldId id="294" r:id="rId65"/>
    <p:sldId id="295" r:id="rId66"/>
    <p:sldId id="296" r:id="rId67"/>
    <p:sldId id="297" r:id="rId68"/>
    <p:sldId id="329" r:id="rId69"/>
    <p:sldId id="330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5B920-A8CB-4B75-9EBE-69E9B6DD3B83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3D20D-3C69-4A96-B7E5-4B4AED1C0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 invertible.</a:t>
            </a:r>
            <a:r>
              <a:rPr lang="en-US" baseline="0" dirty="0" smtClean="0"/>
              <a:t> Medical imaging to locate where is the bone, </a:t>
            </a:r>
            <a:r>
              <a:rPr lang="en-US" baseline="0" dirty="0" err="1" smtClean="0"/>
              <a:t>cartiladge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D20D-3C69-4A96-B7E5-4B4AED1C03B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D20D-3C69-4A96-B7E5-4B4AED1C03B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D20D-3C69-4A96-B7E5-4B4AED1C03B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D20D-3C69-4A96-B7E5-4B4AED1C03B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Larger sigma:</a:t>
            </a:r>
            <a:r>
              <a:rPr lang="en-US" baseline="0" dirty="0" smtClean="0"/>
              <a:t> more blurring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D20D-3C69-4A96-B7E5-4B4AED1C03B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Gaussian_test.m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D20D-3C69-4A96-B7E5-4B4AED1C03B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Gaussian_test.m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D20D-3C69-4A96-B7E5-4B4AED1C03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Adap_driver.m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D20D-3C69-4A96-B7E5-4B4AED1C03B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Deriv.m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D20D-3C69-4A96-B7E5-4B4AED1C03B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Heat_explicit.m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D20D-3C69-4A96-B7E5-4B4AED1C03B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D20D-3C69-4A96-B7E5-4B4AED1C03B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D20D-3C69-4A96-B7E5-4B4AED1C03B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0F960-BBF4-4ADD-80F9-7AB64E216FE7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2365-6F6D-44BF-9F05-138079C28B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0F960-BBF4-4ADD-80F9-7AB64E216FE7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2365-6F6D-44BF-9F05-138079C28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0F960-BBF4-4ADD-80F9-7AB64E216FE7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2365-6F6D-44BF-9F05-138079C28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0F960-BBF4-4ADD-80F9-7AB64E216FE7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2365-6F6D-44BF-9F05-138079C28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0F960-BBF4-4ADD-80F9-7AB64E216FE7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2365-6F6D-44BF-9F05-138079C28B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0F960-BBF4-4ADD-80F9-7AB64E216FE7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2365-6F6D-44BF-9F05-138079C28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0F960-BBF4-4ADD-80F9-7AB64E216FE7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2365-6F6D-44BF-9F05-138079C28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0F960-BBF4-4ADD-80F9-7AB64E216FE7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2365-6F6D-44BF-9F05-138079C28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0F960-BBF4-4ADD-80F9-7AB64E216FE7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2365-6F6D-44BF-9F05-138079C28B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0F960-BBF4-4ADD-80F9-7AB64E216FE7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2365-6F6D-44BF-9F05-138079C28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0F960-BBF4-4ADD-80F9-7AB64E216FE7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2365-6F6D-44BF-9F05-138079C28B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D0F960-BBF4-4ADD-80F9-7AB64E216FE7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6E42365-6F6D-44BF-9F05-138079C28B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3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9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4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5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PDE based Image 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 Vs Continuous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discrete representation, matrix of weights (</a:t>
            </a:r>
            <a:r>
              <a:rPr lang="en-US" dirty="0" err="1" smtClean="0"/>
              <a:t>i,j</a:t>
            </a:r>
            <a:r>
              <a:rPr lang="en-US" dirty="0" smtClean="0"/>
              <a:t>) is called mask.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continuous representation, the weight function w(</a:t>
            </a:r>
            <a:r>
              <a:rPr lang="en-US" dirty="0" err="1" smtClean="0"/>
              <a:t>x’,y</a:t>
            </a:r>
            <a:r>
              <a:rPr lang="en-US" dirty="0" smtClean="0"/>
              <a:t>’) is called convolution kernel.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0" y="5334000"/>
          <a:ext cx="6570518" cy="533400"/>
        </p:xfrm>
        <a:graphic>
          <a:graphicData uri="http://schemas.openxmlformats.org/presentationml/2006/ole">
            <p:oleObj spid="_x0000_s20484" name="Equation" r:id="rId3" imgW="3441600" imgH="279360" progId="Equation.3">
              <p:embed/>
            </p:oleObj>
          </a:graphicData>
        </a:graphic>
      </p:graphicFrame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286000"/>
            <a:ext cx="12382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33800" y="2743200"/>
          <a:ext cx="2095500" cy="533400"/>
        </p:xfrm>
        <a:graphic>
          <a:graphicData uri="http://schemas.openxmlformats.org/presentationml/2006/ole">
            <p:oleObj spid="_x0000_s20487" name="Equation" r:id="rId5" imgW="6984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Smoothing or low pass filtering typically averages the brightness value in a spatial neighborhood.</a:t>
            </a:r>
          </a:p>
          <a:p>
            <a:r>
              <a:rPr lang="en-US" dirty="0" smtClean="0"/>
              <a:t>Most common smoothing kernel is Gaussian kernel. It induces a weighted average of intensity values on the scale determined by a standard deviation </a:t>
            </a:r>
            <a:r>
              <a:rPr lang="el-GR" dirty="0" smtClean="0"/>
              <a:t>σ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400" y="5181600"/>
          <a:ext cx="3463636" cy="762000"/>
        </p:xfrm>
        <a:graphic>
          <a:graphicData uri="http://schemas.openxmlformats.org/presentationml/2006/ole">
            <p:oleObj spid="_x0000_s21506" name="Equation" r:id="rId4" imgW="19047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Linear Filter</a:t>
            </a:r>
            <a:endParaRPr lang="en-US" dirty="0"/>
          </a:p>
        </p:txBody>
      </p:sp>
      <p:pic>
        <p:nvPicPr>
          <p:cNvPr id="7" name="Content Placeholder 6" descr="gaussian_linear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199" y="1600200"/>
            <a:ext cx="7839711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Linear Filter</a:t>
            </a:r>
            <a:endParaRPr lang="en-US" dirty="0"/>
          </a:p>
        </p:txBody>
      </p:sp>
      <p:pic>
        <p:nvPicPr>
          <p:cNvPr id="6" name="Content Placeholder 5" descr="gaussian_linear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219200"/>
            <a:ext cx="7086600" cy="53117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Linear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filters are often suboptimal.</a:t>
            </a:r>
          </a:p>
          <a:p>
            <a:r>
              <a:rPr lang="en-US" dirty="0" smtClean="0"/>
              <a:t>In smoothening or </a:t>
            </a:r>
            <a:r>
              <a:rPr lang="en-US" dirty="0" err="1" smtClean="0"/>
              <a:t>denoising</a:t>
            </a:r>
            <a:r>
              <a:rPr lang="en-US" dirty="0" smtClean="0"/>
              <a:t>, for example, the Gaussian smoothening remove both noise and signal.</a:t>
            </a:r>
          </a:p>
          <a:p>
            <a:r>
              <a:rPr lang="en-US" dirty="0" smtClean="0"/>
              <a:t>Relevant structure tends to disappear along with the noise.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Gaussian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linear Gaussian filter, one would like to remove noise in an adaptive manner such that important structure remains unaffected.</a:t>
            </a:r>
          </a:p>
          <a:p>
            <a:r>
              <a:rPr lang="en-US" dirty="0" smtClean="0"/>
              <a:t>In principle, this could be done with a Gaussian smoothening where the width </a:t>
            </a:r>
            <a:r>
              <a:rPr lang="el-GR" dirty="0" smtClean="0"/>
              <a:t>σ</a:t>
            </a:r>
            <a:r>
              <a:rPr lang="en-US" dirty="0" smtClean="0"/>
              <a:t> is adapted to the local structure. (larger in noise &amp; smaller at edges).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Gaussian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σ now depends on the intensity values in the local neighborhood.</a:t>
            </a:r>
          </a:p>
          <a:p>
            <a:endParaRPr lang="en-US" dirty="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940050" y="1447800"/>
          <a:ext cx="4251325" cy="877888"/>
        </p:xfrm>
        <a:graphic>
          <a:graphicData uri="http://schemas.openxmlformats.org/presentationml/2006/ole">
            <p:oleObj spid="_x0000_s51203" name="Equation" r:id="rId3" imgW="23367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Gaussian Filter</a:t>
            </a:r>
            <a:endParaRPr lang="en-US" dirty="0"/>
          </a:p>
        </p:txBody>
      </p:sp>
      <p:pic>
        <p:nvPicPr>
          <p:cNvPr id="11" name="Content Placeholder 10" descr="adaptive_gaussia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5100" y="1505906"/>
            <a:ext cx="7499350" cy="4684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ptive_gaussian_res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14400"/>
            <a:ext cx="6096000" cy="5202225"/>
          </a:xfrm>
          <a:prstGeom prst="rect">
            <a:avLst/>
          </a:prstGeom>
        </p:spPr>
      </p:pic>
      <p:pic>
        <p:nvPicPr>
          <p:cNvPr id="3" name="Picture 2" descr="adaptive_gaussian_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66800"/>
            <a:ext cx="6020095" cy="512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Linear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Gray level shift Invariance:</a:t>
            </a:r>
          </a:p>
          <a:p>
            <a:endParaRPr lang="en-US" dirty="0" smtClean="0"/>
          </a:p>
          <a:p>
            <a:r>
              <a:rPr lang="en-US" dirty="0" smtClean="0"/>
              <a:t>Translation Invariance: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Isometry</a:t>
            </a:r>
            <a:r>
              <a:rPr lang="en-US" dirty="0" smtClean="0"/>
              <a:t> Invariance: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65300" y="2057400"/>
          <a:ext cx="7378700" cy="533400"/>
        </p:xfrm>
        <a:graphic>
          <a:graphicData uri="http://schemas.openxmlformats.org/presentationml/2006/ole">
            <p:oleObj spid="_x0000_s58370" name="Equation" r:id="rId3" imgW="316224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3048000"/>
          <a:ext cx="6858000" cy="1144538"/>
        </p:xfrm>
        <a:graphic>
          <a:graphicData uri="http://schemas.openxmlformats.org/presentationml/2006/ole">
            <p:oleObj spid="_x0000_s58371" name="Equation" r:id="rId4" imgW="2743200" imgH="457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4999" y="4800600"/>
          <a:ext cx="7236883" cy="990600"/>
        </p:xfrm>
        <a:graphic>
          <a:graphicData uri="http://schemas.openxmlformats.org/presentationml/2006/ole">
            <p:oleObj spid="_x0000_s58372" name="Equation" r:id="rId5" imgW="33400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filtering is derived from frequency space methods where a spatial smoothing of the intensity values corresponds to a signal transform where high frequency components are filtered out.</a:t>
            </a:r>
          </a:p>
          <a:p>
            <a:r>
              <a:rPr lang="en-US" dirty="0" smtClean="0"/>
              <a:t>The transformation of image to frequency is done using Fourier transform.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Linear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Conservation of Average Value: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Comparison principle: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05000" y="2057400"/>
          <a:ext cx="6198326" cy="990600"/>
        </p:xfrm>
        <a:graphic>
          <a:graphicData uri="http://schemas.openxmlformats.org/presentationml/2006/ole">
            <p:oleObj spid="_x0000_s59394" name="Equation" r:id="rId3" imgW="2781000" imgH="4442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886200"/>
          <a:ext cx="5105400" cy="647163"/>
        </p:xfrm>
        <a:graphic>
          <a:graphicData uri="http://schemas.openxmlformats.org/presentationml/2006/ole">
            <p:oleObj spid="_x0000_s59395" name="Equation" r:id="rId4" imgW="1803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Derivative filters capture the spatial variation of brightness.</a:t>
            </a:r>
          </a:p>
          <a:p>
            <a:r>
              <a:rPr lang="en-US" dirty="0" smtClean="0"/>
              <a:t>In particular, they provide the information about the edges or corners in the image.</a:t>
            </a:r>
          </a:p>
          <a:p>
            <a:r>
              <a:rPr lang="en-US" dirty="0" smtClean="0"/>
              <a:t>Vertical edges can be determined as the maximum of norm of the x- derivative.</a:t>
            </a:r>
          </a:p>
          <a:p>
            <a:r>
              <a:rPr lang="en-US" dirty="0" smtClean="0"/>
              <a:t>Horizontal edges can be determined as maxima of the norm of the y – derivative.</a:t>
            </a:r>
          </a:p>
          <a:p>
            <a:r>
              <a:rPr lang="en-US" dirty="0" smtClean="0"/>
              <a:t>It is very sensitive to noise.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noiseless image</a:t>
            </a:r>
            <a:endParaRPr lang="en-US" dirty="0"/>
          </a:p>
        </p:txBody>
      </p:sp>
      <p:pic>
        <p:nvPicPr>
          <p:cNvPr id="5" name="Content Placeholder 4" descr="derivative_noisele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67077"/>
            <a:ext cx="7499350" cy="45620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noisy image</a:t>
            </a:r>
            <a:endParaRPr lang="en-US" dirty="0"/>
          </a:p>
        </p:txBody>
      </p:sp>
      <p:pic>
        <p:nvPicPr>
          <p:cNvPr id="4" name="Content Placeholder 3" descr="derivative_noi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113" y="1447800"/>
            <a:ext cx="7337323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Derivative of Image pass through Gaussian Filter</a:t>
            </a:r>
            <a:endParaRPr lang="en-US" dirty="0"/>
          </a:p>
        </p:txBody>
      </p:sp>
      <p:pic>
        <p:nvPicPr>
          <p:cNvPr id="4" name="Content Placeholder 3" descr="derivative_linea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492302"/>
            <a:ext cx="7499350" cy="47115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Derivative of image passed through adaptive Gaussian Filter</a:t>
            </a:r>
            <a:endParaRPr lang="en-US" dirty="0"/>
          </a:p>
        </p:txBody>
      </p:sp>
      <p:pic>
        <p:nvPicPr>
          <p:cNvPr id="6" name="Content Placeholder 5" descr="derivative_adaptiv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490432"/>
            <a:ext cx="7499350" cy="47153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observation is that image smoothening can be modeled by the diffusion process.</a:t>
            </a:r>
          </a:p>
          <a:p>
            <a:r>
              <a:rPr lang="en-US" dirty="0" smtClean="0"/>
              <a:t>In this process, the local brightness diffuses to the neighboring pixels due to the difference in the concentration of grey values.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involving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Fick’s</a:t>
            </a:r>
            <a:r>
              <a:rPr lang="en-US" b="1" u="sng" dirty="0" smtClean="0"/>
              <a:t> law: </a:t>
            </a:r>
            <a:r>
              <a:rPr lang="en-US" dirty="0" smtClean="0"/>
              <a:t>It states that concentration difference induces a flow j of the substance in the direction of negative concentration gradient.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 is the diffusion tensor.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u represents the concentration gradient.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657600" y="3429000"/>
          <a:ext cx="4486275" cy="552450"/>
        </p:xfrm>
        <a:graphic>
          <a:graphicData uri="http://schemas.openxmlformats.org/presentationml/2006/ole">
            <p:oleObj spid="_x0000_s26626" name="Equation" r:id="rId3" imgW="1688760" imgH="2030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5257800"/>
          <a:ext cx="381000" cy="444500"/>
        </p:xfrm>
        <a:graphic>
          <a:graphicData uri="http://schemas.openxmlformats.org/presentationml/2006/ole">
            <p:oleObj spid="_x0000_s26629" name="Equation" r:id="rId4" imgW="1522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involving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Continuity Equation</a:t>
            </a:r>
            <a:r>
              <a:rPr lang="en-US" dirty="0" smtClean="0"/>
              <a:t>: Preservation of mass can be expressed by continuity equation: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where t is the time.</a:t>
            </a:r>
          </a:p>
          <a:p>
            <a:r>
              <a:rPr lang="en-US" dirty="0" smtClean="0"/>
              <a:t>Combining the equations (1) and (2):</a:t>
            </a:r>
          </a:p>
          <a:p>
            <a:pPr lvl="4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81425" y="2971800"/>
          <a:ext cx="4503738" cy="533400"/>
        </p:xfrm>
        <a:graphic>
          <a:graphicData uri="http://schemas.openxmlformats.org/presentationml/2006/ole">
            <p:oleObj spid="_x0000_s27650" name="Equation" r:id="rId3" imgW="193032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0" y="4800600"/>
          <a:ext cx="4419600" cy="611944"/>
        </p:xfrm>
        <a:graphic>
          <a:graphicData uri="http://schemas.openxmlformats.org/presentationml/2006/ole">
            <p:oleObj spid="_x0000_s27651" name="Equation" r:id="rId4" imgW="16509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j and    u are parallel, the diffusion tensor is replaced by a positive scalar valued diffusivity g. Such types of diffusion are </a:t>
            </a:r>
            <a:r>
              <a:rPr lang="en-US" b="1" dirty="0" smtClean="0"/>
              <a:t>isotropic, homogeneous and linear.</a:t>
            </a:r>
          </a:p>
          <a:p>
            <a:r>
              <a:rPr lang="en-US" dirty="0" smtClean="0"/>
              <a:t>If the diffusion coefficient D is space dependent, i.e. D = D(x), it is called </a:t>
            </a:r>
            <a:r>
              <a:rPr lang="en-US" b="1" dirty="0" smtClean="0"/>
              <a:t>inhomogeneous diffusion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886200" y="1524000"/>
          <a:ext cx="381000" cy="444500"/>
        </p:xfrm>
        <a:graphic>
          <a:graphicData uri="http://schemas.openxmlformats.org/presentationml/2006/ole">
            <p:oleObj spid="_x0000_s28675" name="Equation" r:id="rId3" imgW="1522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Domain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 of the domain in the spatial domain can by an operator T: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where f denotes the input image and g denotes the processed image.</a:t>
            </a:r>
          </a:p>
          <a:p>
            <a:r>
              <a:rPr lang="en-US" dirty="0" smtClean="0"/>
              <a:t>Typically T acts on spatial neighborhood, i.e. the value of the processed image g at a certain point depends on the value at vicinity of that point in the original image f.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0" y="2438400"/>
          <a:ext cx="2714625" cy="457200"/>
        </p:xfrm>
        <a:graphic>
          <a:graphicData uri="http://schemas.openxmlformats.org/presentationml/2006/ole">
            <p:oleObj spid="_x0000_s1026" name="Equation" r:id="rId3" imgW="12063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diffusion tensor depends on u, i.e.  D = D(u), then it is called </a:t>
            </a:r>
            <a:r>
              <a:rPr lang="en-US" b="1" dirty="0" smtClean="0"/>
              <a:t>non-linear diffusion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diffusion tensor D is matrix–valued,  j and    u are not parallel, then the process is called </a:t>
            </a:r>
            <a:r>
              <a:rPr lang="en-US" b="1" dirty="0" smtClean="0"/>
              <a:t>anisotropic diffusion</a:t>
            </a:r>
            <a:r>
              <a:rPr lang="en-US" dirty="0" smtClean="0"/>
              <a:t>. This leads to the process where the diffusion is different in different direction. </a:t>
            </a:r>
            <a:endParaRPr 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743200" y="3581400"/>
          <a:ext cx="381000" cy="444500"/>
        </p:xfrm>
        <a:graphic>
          <a:graphicData uri="http://schemas.openxmlformats.org/presentationml/2006/ole">
            <p:oleObj spid="_x0000_s29698" name="Equation" r:id="rId3" imgW="1522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diffusion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1-D linear diffusion: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with initial condition: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above equation has a unique solution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29000" y="1981200"/>
          <a:ext cx="1288414" cy="609600"/>
        </p:xfrm>
        <a:graphic>
          <a:graphicData uri="http://schemas.openxmlformats.org/presentationml/2006/ole">
            <p:oleObj spid="_x0000_s33794" name="Equation" r:id="rId3" imgW="48240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67000" y="4191000"/>
          <a:ext cx="5434914" cy="990600"/>
        </p:xfrm>
        <a:graphic>
          <a:graphicData uri="http://schemas.openxmlformats.org/presentationml/2006/ole">
            <p:oleObj spid="_x0000_s33795" name="Equation" r:id="rId4" imgW="2577960" imgH="4698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657600" y="3276600"/>
          <a:ext cx="2266950" cy="533400"/>
        </p:xfrm>
        <a:graphic>
          <a:graphicData uri="http://schemas.openxmlformats.org/presentationml/2006/ole">
            <p:oleObj spid="_x0000_s33796" name="Equation" r:id="rId5" imgW="863280" imgH="2030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36888" y="5334000"/>
          <a:ext cx="3176587" cy="838200"/>
        </p:xfrm>
        <a:graphic>
          <a:graphicData uri="http://schemas.openxmlformats.org/presentationml/2006/ole">
            <p:oleObj spid="_x0000_s33797" name="Equation" r:id="rId6" imgW="18288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Smoothening by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result implies that smoothening with Gaussian kernel can be realized through the diffusion equation of the form: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03600" y="3468688"/>
          <a:ext cx="3252788" cy="1828800"/>
        </p:xfrm>
        <a:graphic>
          <a:graphicData uri="http://schemas.openxmlformats.org/presentationml/2006/ole">
            <p:oleObj spid="_x0000_s34818" name="Equation" r:id="rId3" imgW="153648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boundary condition states that the derivative of the intensity function u along the normal n at the image boundary ∂</a:t>
            </a:r>
            <a:r>
              <a:rPr lang="el-GR" dirty="0" smtClean="0"/>
              <a:t>Ω</a:t>
            </a:r>
            <a:r>
              <a:rPr lang="en-US" dirty="0" smtClean="0"/>
              <a:t> must vanish. </a:t>
            </a:r>
          </a:p>
          <a:p>
            <a:r>
              <a:rPr lang="en-US" dirty="0" smtClean="0"/>
              <a:t>This assures that no intensity either enter or leave the image, i.e. the average intensity will be preserved. </a:t>
            </a:r>
            <a:endParaRPr lang="en-US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581400" y="1447800"/>
          <a:ext cx="3252788" cy="833438"/>
        </p:xfrm>
        <a:graphic>
          <a:graphicData uri="http://schemas.openxmlformats.org/presentationml/2006/ole">
            <p:oleObj spid="_x0000_s35843" name="Equation" r:id="rId4" imgW="1536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Explicit Solution</a:t>
            </a:r>
            <a:endParaRPr lang="en-US" dirty="0"/>
          </a:p>
        </p:txBody>
      </p:sp>
      <p:pic>
        <p:nvPicPr>
          <p:cNvPr id="4" name="Content Placeholder 3" descr="heat_explicit_tra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463322"/>
            <a:ext cx="7499350" cy="47695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Explicit Result</a:t>
            </a:r>
            <a:endParaRPr lang="en-US" dirty="0"/>
          </a:p>
        </p:txBody>
      </p:sp>
      <p:pic>
        <p:nvPicPr>
          <p:cNvPr id="8" name="Content Placeholder 7" descr="heat_explici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50" y="1695450"/>
            <a:ext cx="5048250" cy="430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Preserving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Less diffusion (smoothening) in the location of strong edge information.</a:t>
            </a:r>
          </a:p>
          <a:p>
            <a:r>
              <a:rPr lang="en-US" dirty="0" smtClean="0"/>
              <a:t>        serves as an edge indicator.</a:t>
            </a:r>
          </a:p>
          <a:p>
            <a:r>
              <a:rPr lang="en-US" dirty="0" smtClean="0"/>
              <a:t>Diffusion should decrease with increasing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27238" y="2614613"/>
          <a:ext cx="515937" cy="468312"/>
        </p:xfrm>
        <a:graphic>
          <a:graphicData uri="http://schemas.openxmlformats.org/presentationml/2006/ole">
            <p:oleObj spid="_x0000_s36868" name="Equation" r:id="rId3" imgW="279360" imgH="253800" progId="Equation.3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2027238" y="3681413"/>
          <a:ext cx="515937" cy="468312"/>
        </p:xfrm>
        <a:graphic>
          <a:graphicData uri="http://schemas.openxmlformats.org/presentationml/2006/ole">
            <p:oleObj spid="_x0000_s36870" name="Equation" r:id="rId4" imgW="2793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Perona</a:t>
            </a:r>
            <a:r>
              <a:rPr lang="en-US" dirty="0" smtClean="0"/>
              <a:t> and </a:t>
            </a:r>
            <a:r>
              <a:rPr lang="en-US" dirty="0" err="1" smtClean="0"/>
              <a:t>Malik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with c(s) :[0,∞) → (0,∞)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286000" y="1600200"/>
          <a:ext cx="5478992" cy="2362200"/>
        </p:xfrm>
        <a:graphic>
          <a:graphicData uri="http://schemas.openxmlformats.org/presentationml/2006/ole">
            <p:oleObj spid="_x0000_s38914" name="Equation" r:id="rId3" imgW="212076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c(s)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c(s) must be a decreasing function satisfying: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76600" y="2590800"/>
          <a:ext cx="2362200" cy="1070864"/>
        </p:xfrm>
        <a:graphic>
          <a:graphicData uri="http://schemas.openxmlformats.org/presentationml/2006/ole">
            <p:oleObj spid="_x0000_s39938" name="Equation" r:id="rId3" imgW="9522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c(s)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choice: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Near the regular boundaries, where the magnitude of the gradient is large, the regularization is stopped and the edges are preserved.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Inside the regions where the gradient of u is weak, it acts like a heat equation resulting in isotropic smoothening.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form of T is an operator which simply models ‘local’ intensity transformation: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where:</a:t>
            </a:r>
          </a:p>
          <a:p>
            <a:pPr>
              <a:buNone/>
            </a:pPr>
            <a:r>
              <a:rPr lang="en-US" dirty="0" smtClean="0"/>
              <a:t>  r represents the input intensity at certain location.</a:t>
            </a:r>
          </a:p>
          <a:p>
            <a:pPr>
              <a:buNone/>
            </a:pPr>
            <a:r>
              <a:rPr lang="en-US" dirty="0" smtClean="0"/>
              <a:t>  s represents the respective intensity in the transformed image at that location.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3048000"/>
          <a:ext cx="1200150" cy="457200"/>
        </p:xfrm>
        <a:graphic>
          <a:graphicData uri="http://schemas.openxmlformats.org/presentationml/2006/ole">
            <p:oleObj spid="_x0000_s2050" name="Equation" r:id="rId3" imgW="5331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c(s)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Interpreting the divergence operator using T, N associated to the image, we get: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where:</a:t>
            </a:r>
          </a:p>
          <a:p>
            <a:pPr>
              <a:buNone/>
            </a:pPr>
            <a:r>
              <a:rPr lang="en-US" dirty="0" smtClean="0"/>
              <a:t>	b(s) = c(s) + 2sc’(s)</a:t>
            </a:r>
          </a:p>
          <a:p>
            <a:r>
              <a:rPr lang="en-US" dirty="0" smtClean="0"/>
              <a:t>It is better to smooth in the normal direction than in the tangential direction.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14600" y="2667000"/>
          <a:ext cx="5056187" cy="762000"/>
        </p:xfrm>
        <a:graphic>
          <a:graphicData uri="http://schemas.openxmlformats.org/presentationml/2006/ole">
            <p:oleObj spid="_x0000_s40962" name="Equation" r:id="rId3" imgW="1854000" imgH="2793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c(s)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the definition of b,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2057400"/>
          <a:ext cx="2286000" cy="1524000"/>
        </p:xfrm>
        <a:graphic>
          <a:graphicData uri="http://schemas.openxmlformats.org/presentationml/2006/ole">
            <p:oleObj spid="_x0000_s41986" name="Equation" r:id="rId3" imgW="990360" imgH="6602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48000" y="3886200"/>
          <a:ext cx="2819400" cy="1696630"/>
        </p:xfrm>
        <a:graphic>
          <a:graphicData uri="http://schemas.openxmlformats.org/presentationml/2006/ole">
            <p:oleObj spid="_x0000_s41987" name="Equation" r:id="rId4" imgW="1434960" imgH="863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c(s)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used for diffusivity are: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model is both smoothening and enhancing.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400" y="2133600"/>
          <a:ext cx="2438400" cy="1244082"/>
        </p:xfrm>
        <a:graphic>
          <a:graphicData uri="http://schemas.openxmlformats.org/presentationml/2006/ole">
            <p:oleObj spid="_x0000_s44034" name="Equation" r:id="rId3" imgW="1244520" imgH="6346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76563" y="3505200"/>
          <a:ext cx="2257425" cy="914400"/>
        </p:xfrm>
        <a:graphic>
          <a:graphicData uri="http://schemas.openxmlformats.org/presentationml/2006/ole">
            <p:oleObj spid="_x0000_s44035" name="Equation" r:id="rId4" imgW="100296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flux:</a:t>
            </a:r>
          </a:p>
          <a:p>
            <a:endParaRPr lang="en-US" dirty="0" smtClean="0"/>
          </a:p>
          <a:p>
            <a:r>
              <a:rPr lang="en-US" dirty="0" smtClean="0"/>
              <a:t>Restricting to 1-D: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3200" y="2057400"/>
          <a:ext cx="2603500" cy="609600"/>
        </p:xfrm>
        <a:graphic>
          <a:graphicData uri="http://schemas.openxmlformats.org/presentationml/2006/ole">
            <p:oleObj spid="_x0000_s45058" name="Equation" r:id="rId3" imgW="1193760" imgH="2793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3200399"/>
          <a:ext cx="3048000" cy="3045951"/>
        </p:xfrm>
        <a:graphic>
          <a:graphicData uri="http://schemas.openxmlformats.org/presentationml/2006/ole">
            <p:oleObj spid="_x0000_s45059" name="Equation" r:id="rId4" imgW="1244520" imgH="1244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Perona</a:t>
            </a:r>
            <a:r>
              <a:rPr lang="en-US" dirty="0" smtClean="0"/>
              <a:t> – </a:t>
            </a:r>
            <a:r>
              <a:rPr lang="en-US" dirty="0" err="1" smtClean="0"/>
              <a:t>Malik</a:t>
            </a:r>
            <a:r>
              <a:rPr lang="en-US" dirty="0" smtClean="0"/>
              <a:t> is forward parabolic type for |s| ≤ </a:t>
            </a:r>
            <a:r>
              <a:rPr lang="el-GR" dirty="0" smtClean="0"/>
              <a:t>λ</a:t>
            </a:r>
            <a:r>
              <a:rPr lang="en-US" dirty="0" smtClean="0"/>
              <a:t> and backward parabolic type for |s| ≥ </a:t>
            </a:r>
            <a:r>
              <a:rPr lang="el-GR" dirty="0" smtClean="0"/>
              <a:t>λ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Forward diffusion for |s| </a:t>
            </a:r>
            <a:r>
              <a:rPr lang="el-GR" dirty="0" smtClean="0"/>
              <a:t>≤</a:t>
            </a:r>
            <a:r>
              <a:rPr lang="en-US" dirty="0" smtClean="0"/>
              <a:t> </a:t>
            </a:r>
            <a:r>
              <a:rPr lang="el-GR" dirty="0" smtClean="0"/>
              <a:t>λ</a:t>
            </a:r>
            <a:r>
              <a:rPr lang="en-US" dirty="0" smtClean="0"/>
              <a:t> smoothes the contrast whereas backward diffusion for |s| ≥ </a:t>
            </a:r>
            <a:r>
              <a:rPr lang="el-GR" dirty="0" smtClean="0"/>
              <a:t>λ</a:t>
            </a:r>
            <a:r>
              <a:rPr lang="en-US" dirty="0" smtClean="0"/>
              <a:t> enhances the contrast.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Scheme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600200" y="1447800"/>
          <a:ext cx="5562600" cy="4073161"/>
        </p:xfrm>
        <a:graphic>
          <a:graphicData uri="http://schemas.openxmlformats.org/presentationml/2006/ole">
            <p:oleObj spid="_x0000_s52226" name="Equation" r:id="rId3" imgW="2895480" imgH="2120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Perona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r>
              <a:rPr lang="en-US" dirty="0" smtClean="0"/>
              <a:t> Result</a:t>
            </a:r>
            <a:endParaRPr lang="en-US" dirty="0"/>
          </a:p>
        </p:txBody>
      </p:sp>
      <p:pic>
        <p:nvPicPr>
          <p:cNvPr id="6" name="Content Placeholder 5" descr="perona_malik_res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426" y="1447800"/>
            <a:ext cx="7448697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Perona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r>
              <a:rPr lang="en-US" dirty="0" smtClean="0"/>
              <a:t> Result</a:t>
            </a:r>
            <a:endParaRPr lang="en-US" dirty="0"/>
          </a:p>
        </p:txBody>
      </p:sp>
      <p:pic>
        <p:nvPicPr>
          <p:cNvPr id="6" name="Picture 5" descr="perona_malik_fi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4" y="1276350"/>
            <a:ext cx="5267325" cy="4492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of </a:t>
            </a:r>
            <a:r>
              <a:rPr lang="en-US" dirty="0" err="1" smtClean="0"/>
              <a:t>Parona-Malik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misinterpret the noise as small scale edge and enhance the noise.</a:t>
            </a:r>
          </a:p>
          <a:p>
            <a:r>
              <a:rPr lang="en-US" dirty="0" smtClean="0"/>
              <a:t>There is no theory that guarantees the well-</a:t>
            </a:r>
            <a:r>
              <a:rPr lang="en-US" dirty="0" err="1" smtClean="0"/>
              <a:t>posedness</a:t>
            </a:r>
            <a:r>
              <a:rPr lang="en-US" dirty="0" smtClean="0"/>
              <a:t> of the problem.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Regularization of the PM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Regularized non-linear diffusion equation proposed by </a:t>
            </a:r>
            <a:r>
              <a:rPr lang="en-US" dirty="0" err="1" smtClean="0"/>
              <a:t>Catte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Existence, uniqueness and regularity of the solution is proved.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59138" y="2743200"/>
          <a:ext cx="3636962" cy="762000"/>
        </p:xfrm>
        <a:graphic>
          <a:graphicData uri="http://schemas.openxmlformats.org/presentationml/2006/ole">
            <p:oleObj spid="_x0000_s46082" name="Equation" r:id="rId3" imgW="133344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most cases, one can consider monotonically non – decreasing intensity transform which preserve the ordering:</a:t>
            </a:r>
          </a:p>
          <a:p>
            <a:endParaRPr lang="en-US" dirty="0" smtClean="0"/>
          </a:p>
          <a:p>
            <a:r>
              <a:rPr lang="en-US" dirty="0" smtClean="0"/>
              <a:t>In the case when                            , these transformations called strictly monotonous.</a:t>
            </a:r>
          </a:p>
          <a:p>
            <a:r>
              <a:rPr lang="en-US" dirty="0" smtClean="0"/>
              <a:t>Strictly monotonous intensity transform are called ‘invertible’, i.e. original image data can be recovered from filtered image.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05200" y="2895600"/>
          <a:ext cx="2622176" cy="412750"/>
        </p:xfrm>
        <a:graphic>
          <a:graphicData uri="http://schemas.openxmlformats.org/presentationml/2006/ole">
            <p:oleObj spid="_x0000_s3074" name="Equation" r:id="rId3" imgW="1371600" imgH="21564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724400" y="3429000"/>
          <a:ext cx="2590800" cy="407753"/>
        </p:xfrm>
        <a:graphic>
          <a:graphicData uri="http://schemas.openxmlformats.org/presentationml/2006/ole">
            <p:oleObj spid="_x0000_s3076" name="Equation" r:id="rId4" imgW="13716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err="1" smtClean="0"/>
              <a:t>Catte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6" name="Content Placeholder 5" descr="catte_res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62" y="1447800"/>
            <a:ext cx="7424625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err="1" smtClean="0"/>
              <a:t>Catte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 descr="catte_fin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50" y="1695450"/>
            <a:ext cx="5048250" cy="430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Parameter </a:t>
            </a:r>
            <a:r>
              <a:rPr lang="el-GR" dirty="0" smtClean="0"/>
              <a:t>λ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Convolve the image.</a:t>
            </a:r>
          </a:p>
          <a:p>
            <a:r>
              <a:rPr lang="en-US" dirty="0" smtClean="0"/>
              <a:t>Calculate the gradient.</a:t>
            </a:r>
          </a:p>
          <a:p>
            <a:r>
              <a:rPr lang="en-US" dirty="0" smtClean="0"/>
              <a:t>Calculate the mean.</a:t>
            </a:r>
          </a:p>
          <a:p>
            <a:r>
              <a:rPr lang="en-US" dirty="0" smtClean="0"/>
              <a:t>λ  = 1.8*mean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</a:t>
            </a:r>
            <a:r>
              <a:rPr lang="en-US" dirty="0" err="1" smtClean="0"/>
              <a:t>Perona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endParaRPr lang="en-US" dirty="0"/>
          </a:p>
        </p:txBody>
      </p:sp>
      <p:pic>
        <p:nvPicPr>
          <p:cNvPr id="4" name="Content Placeholder 3" descr="adap_pm_resul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524000"/>
            <a:ext cx="7554432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p_pm_fi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4" y="1276350"/>
            <a:ext cx="5648324" cy="4817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</a:t>
            </a:r>
            <a:r>
              <a:rPr lang="en-US" dirty="0" err="1" smtClean="0"/>
              <a:t>Perona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et al. suggested the parameter </a:t>
            </a:r>
            <a:r>
              <a:rPr lang="el-GR" dirty="0" smtClean="0"/>
              <a:t>λ</a:t>
            </a:r>
            <a:r>
              <a:rPr lang="en-US" dirty="0" smtClean="0"/>
              <a:t> to be calculated as follows: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84324" y="2895600"/>
          <a:ext cx="7134931" cy="762000"/>
        </p:xfrm>
        <a:graphic>
          <a:graphicData uri="http://schemas.openxmlformats.org/presentationml/2006/ole">
            <p:oleObj spid="_x0000_s86017" name="Equation" r:id="rId4" imgW="261612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</a:t>
            </a:r>
            <a:r>
              <a:rPr lang="en-US" dirty="0" err="1" smtClean="0"/>
              <a:t>Perona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endParaRPr lang="en-US" dirty="0"/>
          </a:p>
        </p:txBody>
      </p:sp>
      <p:pic>
        <p:nvPicPr>
          <p:cNvPr id="4" name="Content Placeholder 3" descr="adap_pm_result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5100" y="1523674"/>
            <a:ext cx="7499350" cy="46488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</a:t>
            </a:r>
            <a:r>
              <a:rPr lang="en-US" dirty="0" err="1" smtClean="0"/>
              <a:t>Perona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endParaRPr lang="en-US" dirty="0"/>
          </a:p>
        </p:txBody>
      </p:sp>
      <p:pic>
        <p:nvPicPr>
          <p:cNvPr id="6" name="Content Placeholder 5" descr="adap_pm_final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0650" y="1695450"/>
            <a:ext cx="5048250" cy="430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</a:t>
            </a:r>
            <a:r>
              <a:rPr lang="en-US" dirty="0" err="1" smtClean="0"/>
              <a:t>Catte</a:t>
            </a:r>
            <a:r>
              <a:rPr lang="en-US" dirty="0" smtClean="0"/>
              <a:t> Result</a:t>
            </a:r>
            <a:endParaRPr lang="en-US" dirty="0"/>
          </a:p>
        </p:txBody>
      </p:sp>
      <p:pic>
        <p:nvPicPr>
          <p:cNvPr id="4" name="Content Placeholder 3" descr="adap_catte_res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64900"/>
            <a:ext cx="7499350" cy="456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</a:t>
            </a:r>
            <a:r>
              <a:rPr lang="en-US" dirty="0" err="1" smtClean="0"/>
              <a:t>Catte</a:t>
            </a:r>
            <a:r>
              <a:rPr lang="en-US" dirty="0" smtClean="0"/>
              <a:t> Result</a:t>
            </a:r>
            <a:endParaRPr lang="en-US" dirty="0"/>
          </a:p>
        </p:txBody>
      </p:sp>
      <p:pic>
        <p:nvPicPr>
          <p:cNvPr id="4" name="Content Placeholder 3" descr="adap_catte_fin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50" y="1695450"/>
            <a:ext cx="5048250" cy="430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Intensity Transform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Contrast Stretching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Thresholding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7800" y="2133600"/>
            <a:ext cx="3886200" cy="4724400"/>
          </a:xfrm>
          <a:prstGeom prst="rect">
            <a:avLst/>
          </a:prstGeom>
          <a:noFill/>
          <a:ln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 r="2913"/>
          <a:stretch>
            <a:fillRect/>
          </a:stretch>
        </p:blipFill>
        <p:spPr>
          <a:xfrm>
            <a:off x="4724400" y="2057400"/>
            <a:ext cx="4419600" cy="46482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Enhancing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model is proposed by </a:t>
            </a:r>
            <a:r>
              <a:rPr lang="en-US" dirty="0" err="1" smtClean="0"/>
              <a:t>Wickert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Anisotropic diffusion.</a:t>
            </a:r>
          </a:p>
          <a:p>
            <a:r>
              <a:rPr lang="en-US" dirty="0" smtClean="0"/>
              <a:t>We want smoothening in the tangential direction and not in the normal direction.</a:t>
            </a:r>
          </a:p>
          <a:p>
            <a:r>
              <a:rPr lang="en-US" dirty="0" smtClean="0"/>
              <a:t>Construct an </a:t>
            </a:r>
            <a:r>
              <a:rPr lang="en-US" dirty="0" err="1" smtClean="0"/>
              <a:t>orthonormal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vectors v</a:t>
            </a:r>
            <a:r>
              <a:rPr lang="en-US" baseline="-25000" dirty="0" smtClean="0"/>
              <a:t>1</a:t>
            </a:r>
            <a:r>
              <a:rPr lang="en-US" dirty="0" smtClean="0"/>
              <a:t> and v</a:t>
            </a:r>
            <a:r>
              <a:rPr lang="en-US" baseline="-25000" dirty="0" smtClean="0"/>
              <a:t>2 </a:t>
            </a:r>
            <a:r>
              <a:rPr lang="en-US" dirty="0" smtClean="0"/>
              <a:t> of D such that v</a:t>
            </a:r>
            <a:r>
              <a:rPr lang="en-US" baseline="-25000" dirty="0" smtClean="0"/>
              <a:t>1</a:t>
            </a:r>
            <a:r>
              <a:rPr lang="en-US" dirty="0" smtClean="0"/>
              <a:t>||</a:t>
            </a:r>
            <a:r>
              <a:rPr lang="en-US" baseline="-25000" dirty="0" smtClean="0"/>
              <a:t> </a:t>
            </a:r>
            <a:r>
              <a:rPr lang="en-US" dirty="0" smtClean="0"/>
              <a:t>      and v</a:t>
            </a:r>
            <a:r>
              <a:rPr lang="en-US" baseline="-25000" dirty="0" smtClean="0"/>
              <a:t>2</a:t>
            </a:r>
            <a:r>
              <a:rPr lang="en-US" dirty="0" smtClean="0"/>
              <a:t> ⊥     .</a:t>
            </a:r>
          </a:p>
          <a:p>
            <a:r>
              <a:rPr lang="en-US" dirty="0" smtClean="0"/>
              <a:t>Choose the corresponding </a:t>
            </a:r>
            <a:r>
              <a:rPr lang="en-US" dirty="0" err="1" smtClean="0"/>
              <a:t>eigen</a:t>
            </a:r>
            <a:r>
              <a:rPr lang="en-US" dirty="0" smtClean="0"/>
              <a:t> values:</a:t>
            </a:r>
          </a:p>
          <a:p>
            <a:pPr algn="ctr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19800" y="4267200"/>
          <a:ext cx="576086" cy="450850"/>
        </p:xfrm>
        <a:graphic>
          <a:graphicData uri="http://schemas.openxmlformats.org/presentationml/2006/ole">
            <p:oleObj spid="_x0000_s47106" name="Equation" r:id="rId3" imgW="291960" imgH="228600" progId="Equation.3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8077200" y="4191000"/>
          <a:ext cx="576263" cy="450850"/>
        </p:xfrm>
        <a:graphic>
          <a:graphicData uri="http://schemas.openxmlformats.org/presentationml/2006/ole">
            <p:oleObj spid="_x0000_s47108" name="Equation" r:id="rId4" imgW="29196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62400" y="5257800"/>
          <a:ext cx="2133600" cy="1202028"/>
        </p:xfrm>
        <a:graphic>
          <a:graphicData uri="http://schemas.openxmlformats.org/presentationml/2006/ole">
            <p:oleObj spid="_x0000_s47109" name="Equation" r:id="rId5" imgW="90144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Enhancing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eigen</a:t>
            </a:r>
            <a:r>
              <a:rPr lang="en-US" dirty="0" smtClean="0"/>
              <a:t> vectors: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05200" y="2057400"/>
          <a:ext cx="1828800" cy="2622430"/>
        </p:xfrm>
        <a:graphic>
          <a:graphicData uri="http://schemas.openxmlformats.org/presentationml/2006/ole">
            <p:oleObj spid="_x0000_s50178" name="Equation" r:id="rId3" imgW="672840" imgH="9651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52600" y="5029200"/>
          <a:ext cx="5105400" cy="1090216"/>
        </p:xfrm>
        <a:graphic>
          <a:graphicData uri="http://schemas.openxmlformats.org/presentationml/2006/ole">
            <p:oleObj spid="_x0000_s50179" name="Equation" r:id="rId4" imgW="22604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Enhancing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EED diffusion tensor: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EED: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7348" name="Equation" r:id="rId3" imgW="11412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2209800"/>
          <a:ext cx="5715000" cy="1143000"/>
        </p:xfrm>
        <a:graphic>
          <a:graphicData uri="http://schemas.openxmlformats.org/presentationml/2006/ole">
            <p:oleObj spid="_x0000_s57349" name="Equation" r:id="rId4" imgW="2412720" imgH="4824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4648200"/>
          <a:ext cx="4038600" cy="673100"/>
        </p:xfrm>
        <a:graphic>
          <a:graphicData uri="http://schemas.openxmlformats.org/presentationml/2006/ole">
            <p:oleObj spid="_x0000_s57350" name="Equation" r:id="rId5" imgW="13460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Tensor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057400" y="2133600"/>
          <a:ext cx="6096000" cy="2906713"/>
        </p:xfrm>
        <a:graphic>
          <a:graphicData uri="http://schemas.openxmlformats.org/presentationml/2006/ole">
            <p:oleObj spid="_x0000_s96258" name="Equation" r:id="rId3" imgW="3301920" imgH="1574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diffusion tensor D is assumed to be of the form: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Cartesian co-ordinates: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05200" y="2743200"/>
          <a:ext cx="1371600" cy="822960"/>
        </p:xfrm>
        <a:graphic>
          <a:graphicData uri="http://schemas.openxmlformats.org/presentationml/2006/ole">
            <p:oleObj spid="_x0000_s53250" name="Equation" r:id="rId3" imgW="76176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4267200"/>
          <a:ext cx="5942724" cy="1498600"/>
        </p:xfrm>
        <a:graphic>
          <a:graphicData uri="http://schemas.openxmlformats.org/presentationml/2006/ole">
            <p:oleObj spid="_x0000_s53251" name="Equation" r:id="rId4" imgW="2920680" imgH="736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Scheme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524000" y="1676400"/>
          <a:ext cx="7024540" cy="3886200"/>
        </p:xfrm>
        <a:graphic>
          <a:graphicData uri="http://schemas.openxmlformats.org/presentationml/2006/ole">
            <p:oleObj spid="_x0000_s54274" name="Equation" r:id="rId3" imgW="3213000" imgH="1777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Scheme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524000" y="1752600"/>
          <a:ext cx="7018035" cy="2362200"/>
        </p:xfrm>
        <a:graphic>
          <a:graphicData uri="http://schemas.openxmlformats.org/presentationml/2006/ole">
            <p:oleObj spid="_x0000_s55298" name="Equation" r:id="rId3" imgW="3848040" imgH="1295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Scheme</a:t>
            </a:r>
            <a:endParaRPr 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8077200" cy="282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EED result</a:t>
            </a:r>
            <a:endParaRPr lang="en-US" dirty="0"/>
          </a:p>
        </p:txBody>
      </p:sp>
      <p:pic>
        <p:nvPicPr>
          <p:cNvPr id="4" name="Content Placeholder 3" descr="E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291" y="1676400"/>
            <a:ext cx="5915967" cy="37526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EED result</a:t>
            </a:r>
            <a:endParaRPr lang="en-US" dirty="0"/>
          </a:p>
        </p:txBody>
      </p:sp>
      <p:pic>
        <p:nvPicPr>
          <p:cNvPr id="4" name="Content Placeholder 3" descr="EED_r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600200"/>
            <a:ext cx="5048250" cy="430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Thresholding</a:t>
            </a:r>
            <a:r>
              <a:rPr lang="en-US" dirty="0" smtClean="0"/>
              <a:t> can be seen as a limiting case of contrast stretching.</a:t>
            </a:r>
          </a:p>
          <a:p>
            <a:r>
              <a:rPr lang="en-US" dirty="0" smtClean="0"/>
              <a:t>It provides the binary image as output which is useful for further processing.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operator T is called linear if: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linear operators, the output intensity is the linear combination of input brightness values.</a:t>
            </a:r>
          </a:p>
          <a:p>
            <a:r>
              <a:rPr lang="en-US" dirty="0" smtClean="0"/>
              <a:t>Among the common linear transformation is the convolution.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29000" y="2209800"/>
          <a:ext cx="2884394" cy="838200"/>
        </p:xfrm>
        <a:graphic>
          <a:graphicData uri="http://schemas.openxmlformats.org/presentationml/2006/ole">
            <p:oleObj spid="_x0000_s18434" name="Equation" r:id="rId3" imgW="14857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In spatially discrete setting: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057400" y="1447800"/>
          <a:ext cx="6234546" cy="685800"/>
        </p:xfrm>
        <a:graphic>
          <a:graphicData uri="http://schemas.openxmlformats.org/presentationml/2006/ole">
            <p:oleObj spid="_x0000_s19459" name="Equation" r:id="rId3" imgW="2539800" imgH="27936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0" y="3429000"/>
          <a:ext cx="4968240" cy="609600"/>
        </p:xfrm>
        <a:graphic>
          <a:graphicData uri="http://schemas.openxmlformats.org/presentationml/2006/ole">
            <p:oleObj spid="_x0000_s19461" name="Equation" r:id="rId4" imgW="20700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1">
      <a:majorFont>
        <a:latin typeface="Constant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1577</TotalTime>
  <Words>1393</Words>
  <Application>Microsoft Office PowerPoint</Application>
  <PresentationFormat>On-screen Show (4:3)</PresentationFormat>
  <Paragraphs>253</Paragraphs>
  <Slides>69</Slides>
  <Notes>12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Solstice</vt:lpstr>
      <vt:lpstr>Equation</vt:lpstr>
      <vt:lpstr>PDE based Image Filters</vt:lpstr>
      <vt:lpstr>Filtering </vt:lpstr>
      <vt:lpstr>Spatial Domain Filtering</vt:lpstr>
      <vt:lpstr>Intensity Transform</vt:lpstr>
      <vt:lpstr>Intensity Transform</vt:lpstr>
      <vt:lpstr>Examples of Intensity Transform</vt:lpstr>
      <vt:lpstr>Thresholding</vt:lpstr>
      <vt:lpstr>Linear Filters</vt:lpstr>
      <vt:lpstr>Convolution </vt:lpstr>
      <vt:lpstr>Discrete Vs Continuous Representation</vt:lpstr>
      <vt:lpstr>Smoothing filters</vt:lpstr>
      <vt:lpstr>Gaussian Linear Filter</vt:lpstr>
      <vt:lpstr>Gaussian Linear Filter</vt:lpstr>
      <vt:lpstr>Drawbacks of Linear Filters</vt:lpstr>
      <vt:lpstr>Adaptive Gaussian filter</vt:lpstr>
      <vt:lpstr>Adaptive Gaussian Filter</vt:lpstr>
      <vt:lpstr>Adaptive Gaussian Filter</vt:lpstr>
      <vt:lpstr>Slide 18</vt:lpstr>
      <vt:lpstr>Properties of Linear Diffusion</vt:lpstr>
      <vt:lpstr>Properties of Linear Diffusion</vt:lpstr>
      <vt:lpstr>Derivative filters</vt:lpstr>
      <vt:lpstr>Derivative of noiseless image</vt:lpstr>
      <vt:lpstr>Derivative of noisy image</vt:lpstr>
      <vt:lpstr>Derivative of Image pass through Gaussian Filter</vt:lpstr>
      <vt:lpstr>Derivative of image passed through adaptive Gaussian Filter</vt:lpstr>
      <vt:lpstr>Diffusion filters</vt:lpstr>
      <vt:lpstr>Equations involving diffusion</vt:lpstr>
      <vt:lpstr>Equations involving diffusion</vt:lpstr>
      <vt:lpstr>Types of Diffusion</vt:lpstr>
      <vt:lpstr>Types of Diffusion</vt:lpstr>
      <vt:lpstr>Linear diffusion Equation</vt:lpstr>
      <vt:lpstr>Smoothening by diffusion</vt:lpstr>
      <vt:lpstr>Boundary Condition</vt:lpstr>
      <vt:lpstr>Heat Explicit Solution</vt:lpstr>
      <vt:lpstr>Heat Explicit Result</vt:lpstr>
      <vt:lpstr>Edge Preserving Diffusion</vt:lpstr>
      <vt:lpstr>Perona and Malik Model</vt:lpstr>
      <vt:lpstr>Choice of c(s)</vt:lpstr>
      <vt:lpstr>Choice of c(s)</vt:lpstr>
      <vt:lpstr>Choice of c(s)</vt:lpstr>
      <vt:lpstr>Choice of c(s)</vt:lpstr>
      <vt:lpstr>Model for c(s)</vt:lpstr>
      <vt:lpstr>1-D case</vt:lpstr>
      <vt:lpstr>Slide 44</vt:lpstr>
      <vt:lpstr>Numerical Scheme</vt:lpstr>
      <vt:lpstr>Perona Malik Result</vt:lpstr>
      <vt:lpstr>Perona Malik Result</vt:lpstr>
      <vt:lpstr>Drawback of Parona-Malik</vt:lpstr>
      <vt:lpstr>Regularization of the PM model</vt:lpstr>
      <vt:lpstr>Result of Catte Model</vt:lpstr>
      <vt:lpstr>Result of Catte Model</vt:lpstr>
      <vt:lpstr>Estimation of Parameter λ</vt:lpstr>
      <vt:lpstr>Adaptive Perona Malik</vt:lpstr>
      <vt:lpstr>Slide 54</vt:lpstr>
      <vt:lpstr>Adaptive Perona Malik</vt:lpstr>
      <vt:lpstr>Adaptive Perona Malik</vt:lpstr>
      <vt:lpstr>Adaptive Perona Malik</vt:lpstr>
      <vt:lpstr>Adaptive Catte Result</vt:lpstr>
      <vt:lpstr>Adaptive Catte Result</vt:lpstr>
      <vt:lpstr>Edge Enhancing Diffusion</vt:lpstr>
      <vt:lpstr>Edge Enhancing Diffusion</vt:lpstr>
      <vt:lpstr>Edge Enhancing Diffusion</vt:lpstr>
      <vt:lpstr>Diffusion Tensor</vt:lpstr>
      <vt:lpstr>Numerical Scheme</vt:lpstr>
      <vt:lpstr>Numerical Scheme</vt:lpstr>
      <vt:lpstr>Numerical Scheme</vt:lpstr>
      <vt:lpstr>Numerical Scheme</vt:lpstr>
      <vt:lpstr>EED result</vt:lpstr>
      <vt:lpstr>EED 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 based Image Filters</dc:title>
  <dc:creator>saurabh</dc:creator>
  <cp:lastModifiedBy>saurabh</cp:lastModifiedBy>
  <cp:revision>165</cp:revision>
  <dcterms:created xsi:type="dcterms:W3CDTF">2014-11-26T13:18:01Z</dcterms:created>
  <dcterms:modified xsi:type="dcterms:W3CDTF">2014-12-17T05:54:57Z</dcterms:modified>
</cp:coreProperties>
</file>