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71" r:id="rId10"/>
    <p:sldId id="272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58" r:id="rId26"/>
    <p:sldId id="259" r:id="rId27"/>
    <p:sldId id="283" r:id="rId28"/>
    <p:sldId id="26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47A5D1-9B6F-49E8-9EEA-9AB1B19C4A7F}" type="datetimeFigureOut">
              <a:rPr lang="en-US" smtClean="0"/>
              <a:pPr/>
              <a:t>17-Dec-14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1D7FCC-29F9-4D35-B3B6-82894FCED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continuity equation: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Lighthill</a:t>
            </a:r>
            <a:r>
              <a:rPr lang="en-US" dirty="0" smtClean="0"/>
              <a:t> and </a:t>
            </a:r>
            <a:r>
              <a:rPr lang="en-US" dirty="0" err="1" smtClean="0"/>
              <a:t>Whitham</a:t>
            </a:r>
            <a:r>
              <a:rPr lang="en-US" dirty="0" smtClean="0"/>
              <a:t> adopted in their landmark study is to assume that the flow rate  q is determined primarily by the local density </a:t>
            </a:r>
            <a:r>
              <a:rPr lang="el-GR" dirty="0" smtClean="0"/>
              <a:t>ρ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4579" name="Content Placeholder 3"/>
          <p:cNvGraphicFramePr>
            <a:graphicFrameLocks noChangeAspect="1"/>
          </p:cNvGraphicFramePr>
          <p:nvPr/>
        </p:nvGraphicFramePr>
        <p:xfrm>
          <a:off x="1981201" y="1981200"/>
          <a:ext cx="4267200" cy="1236372"/>
        </p:xfrm>
        <a:graphic>
          <a:graphicData uri="http://schemas.openxmlformats.org/presentationml/2006/ole">
            <p:oleObj spid="_x0000_s24579" name="Equation" r:id="rId3" imgW="1358640" imgH="393480" progId="Equation.3">
              <p:embed/>
            </p:oleObj>
          </a:graphicData>
        </a:graphic>
      </p:graphicFrame>
      <p:graphicFrame>
        <p:nvGraphicFramePr>
          <p:cNvPr id="24582" name="Content Placeholder 3"/>
          <p:cNvGraphicFramePr>
            <a:graphicFrameLocks noChangeAspect="1"/>
          </p:cNvGraphicFramePr>
          <p:nvPr/>
        </p:nvGraphicFramePr>
        <p:xfrm>
          <a:off x="2236788" y="5181600"/>
          <a:ext cx="5441950" cy="1371600"/>
        </p:xfrm>
        <a:graphic>
          <a:graphicData uri="http://schemas.openxmlformats.org/presentationml/2006/ole">
            <p:oleObj spid="_x0000_s24582" name="Equation" r:id="rId4" imgW="15620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– Density Curve: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the density is zero, flow will also be zero, since there is no vehicles on the road.</a:t>
            </a:r>
          </a:p>
          <a:p>
            <a:r>
              <a:rPr lang="en-US" dirty="0" smtClean="0"/>
              <a:t>When the number of vehicles gradually increases the density as well as flow increases.</a:t>
            </a:r>
          </a:p>
          <a:p>
            <a:r>
              <a:rPr lang="en-US" dirty="0" smtClean="0"/>
              <a:t>When more and more vehicles are added, it reaches a situation where vehicles can’t move. This is referred to as the jam density or the maximum density. At jam density, flow will be zero because the vehicles are not moving.</a:t>
            </a:r>
          </a:p>
          <a:p>
            <a:r>
              <a:rPr lang="en-US" dirty="0" smtClean="0"/>
              <a:t>There will be some density between zero density and jam density, when the flow is maximum.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– Density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relationship can be represented as:</a:t>
            </a:r>
          </a:p>
          <a:p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514600"/>
            <a:ext cx="50768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– Density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will be maximum when density is minimum and zero when density is maximum.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048000"/>
            <a:ext cx="4391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– Flow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 is zero either because there is no vehicles or there are too many vehicles so that they cannot move.</a:t>
            </a:r>
          </a:p>
          <a:p>
            <a:r>
              <a:rPr lang="en-US" dirty="0" smtClean="0"/>
              <a:t>At maximum flow, the speed will be in between zero and free flow speed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191000"/>
            <a:ext cx="312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Speed – Density Relationship.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Macroscopic stream models represent how the behavior of one parameter of traffic flow changes with respect to another.</a:t>
            </a:r>
          </a:p>
          <a:p>
            <a:r>
              <a:rPr lang="en-US" dirty="0" smtClean="0"/>
              <a:t>Most important among them is the relation between speed and density.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Greenshield’s</a:t>
            </a:r>
            <a:r>
              <a:rPr lang="en-US" dirty="0" smtClean="0"/>
              <a:t> linear stream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Drawback: Linear relationship of the model.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25" y="990600"/>
            <a:ext cx="4105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1676400"/>
          <a:ext cx="2133600" cy="1881239"/>
        </p:xfrm>
        <a:graphic>
          <a:graphicData uri="http://schemas.openxmlformats.org/presentationml/2006/ole">
            <p:oleObj spid="_x0000_s25603" name="Equation" r:id="rId4" imgW="118080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Greenberg’s logarithmic stream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Drawback of this model is that as density tends to zero, speed tends to infinity. This shows the inability of the model to predict the speeds at lower densities.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219200"/>
            <a:ext cx="30003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1905000"/>
          <a:ext cx="1981200" cy="990600"/>
        </p:xfrm>
        <a:graphic>
          <a:graphicData uri="http://schemas.openxmlformats.org/presentationml/2006/ole">
            <p:oleObj spid="_x0000_s26628" name="Equation" r:id="rId4" imgW="965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Underwood Exponential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Drawback of this model is that speed becomes zero only when density reaches infinity. Hence this cannot be used for predicting speeds at high densities.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295400"/>
            <a:ext cx="33432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1600200"/>
          <a:ext cx="1789471" cy="990600"/>
        </p:xfrm>
        <a:graphic>
          <a:graphicData uri="http://schemas.openxmlformats.org/presentationml/2006/ole">
            <p:oleObj spid="_x0000_s27652" name="Equation" r:id="rId4" imgW="711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Pipe’s Generalized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 = 1: </a:t>
            </a:r>
            <a:r>
              <a:rPr lang="en-US" dirty="0" err="1" smtClean="0"/>
              <a:t>Greenshield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28675" name="Content Placeholder 3"/>
          <p:cNvGraphicFramePr>
            <a:graphicFrameLocks noChangeAspect="1"/>
          </p:cNvGraphicFramePr>
          <p:nvPr/>
        </p:nvGraphicFramePr>
        <p:xfrm>
          <a:off x="1981200" y="1600200"/>
          <a:ext cx="2940050" cy="1439863"/>
        </p:xfrm>
        <a:graphic>
          <a:graphicData uri="http://schemas.openxmlformats.org/presentationml/2006/ole">
            <p:oleObj spid="_x0000_s28675" name="Equation" r:id="rId3" imgW="124452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engineering  pertains to the analysis and behavior of the traffic and to design the operation for smooth, safe and economical operation of the traffic.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Motor’s Car Following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research team of General Motor’s develop the model which took the form</a:t>
            </a:r>
          </a:p>
          <a:p>
            <a:endParaRPr lang="en-US" dirty="0" smtClean="0"/>
          </a:p>
          <a:p>
            <a:r>
              <a:rPr lang="en-US" dirty="0" smtClean="0"/>
              <a:t>The response is represented by the acceleration (or de-acceleration) of the following vehicle while the stimuli is represented by the relative velocity of the lead and following vehicle.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2743200"/>
          <a:ext cx="3857625" cy="381000"/>
        </p:xfrm>
        <a:graphic>
          <a:graphicData uri="http://schemas.openxmlformats.org/presentationml/2006/ole">
            <p:oleObj spid="_x0000_s29698" name="Equation" r:id="rId3" imgW="2057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(sensitivity parameter) to be constant, above equation leads to: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Assuming all cars are of the same length (L) :</a:t>
            </a:r>
            <a:endParaRPr lang="en-US" dirty="0"/>
          </a:p>
        </p:txBody>
      </p:sp>
      <p:graphicFrame>
        <p:nvGraphicFramePr>
          <p:cNvPr id="30728" name="Content Placeholder 7"/>
          <p:cNvGraphicFramePr>
            <a:graphicFrameLocks noChangeAspect="1"/>
          </p:cNvGraphicFramePr>
          <p:nvPr/>
        </p:nvGraphicFramePr>
        <p:xfrm>
          <a:off x="1533525" y="1676400"/>
          <a:ext cx="3930650" cy="685800"/>
        </p:xfrm>
        <a:graphic>
          <a:graphicData uri="http://schemas.openxmlformats.org/presentationml/2006/ole">
            <p:oleObj spid="_x0000_s30728" name="Equation" r:id="rId3" imgW="2539800" imgH="4442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43200" y="3810000"/>
          <a:ext cx="4866968" cy="838200"/>
        </p:xfrm>
        <a:graphic>
          <a:graphicData uri="http://schemas.openxmlformats.org/presentationml/2006/ole">
            <p:oleObj spid="_x0000_s30729" name="Equation" r:id="rId4" imgW="2286000" imgH="393480" progId="Equation.3">
              <p:embed/>
            </p:oleObj>
          </a:graphicData>
        </a:graphic>
      </p:graphicFrame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533400"/>
            <a:ext cx="3419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76599" y="5715000"/>
          <a:ext cx="3674533" cy="533400"/>
        </p:xfrm>
        <a:graphic>
          <a:graphicData uri="http://schemas.openxmlformats.org/presentationml/2006/ole">
            <p:oleObj spid="_x0000_s30731" name="Equation" r:id="rId6" imgW="1574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N</a:t>
            </a:r>
            <a:r>
              <a:rPr lang="en-US" baseline="-25000" dirty="0" smtClean="0"/>
              <a:t>R</a:t>
            </a:r>
            <a:r>
              <a:rPr lang="en-US" dirty="0" smtClean="0"/>
              <a:t> be the number of cars in the stretch of length L</a:t>
            </a:r>
            <a:r>
              <a:rPr lang="en-US" baseline="-25000" dirty="0" smtClean="0"/>
              <a:t>R</a:t>
            </a:r>
            <a:r>
              <a:rPr lang="en-US" dirty="0" smtClean="0"/>
              <a:t> ,i.e.: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Density (</a:t>
            </a:r>
            <a:r>
              <a:rPr lang="el-GR" dirty="0" smtClean="0"/>
              <a:t>ρ</a:t>
            </a:r>
            <a:r>
              <a:rPr lang="en-US" dirty="0" smtClean="0"/>
              <a:t>) is macro: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Converting the unit according to traffic engineers: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2590800"/>
          <a:ext cx="1639455" cy="762000"/>
        </p:xfrm>
        <a:graphic>
          <a:graphicData uri="http://schemas.openxmlformats.org/presentationml/2006/ole">
            <p:oleObj spid="_x0000_s31746" name="Equation" r:id="rId3" imgW="90144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3962400"/>
          <a:ext cx="4787153" cy="914400"/>
        </p:xfrm>
        <a:graphic>
          <a:graphicData uri="http://schemas.openxmlformats.org/presentationml/2006/ole">
            <p:oleObj spid="_x0000_s31747" name="Equation" r:id="rId4" imgW="2260440" imgH="431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5867400"/>
          <a:ext cx="3429000" cy="838200"/>
        </p:xfrm>
        <a:graphic>
          <a:graphicData uri="http://schemas.openxmlformats.org/presentationml/2006/ole">
            <p:oleObj spid="_x0000_s31748" name="Equation" r:id="rId5" imgW="17143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traffic is steady: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n+1 </a:t>
            </a:r>
            <a:r>
              <a:rPr lang="en-US" dirty="0" smtClean="0"/>
              <a:t>is same for any adjacent cars.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199" y="2286000"/>
          <a:ext cx="2145891" cy="685800"/>
        </p:xfrm>
        <a:graphic>
          <a:graphicData uri="http://schemas.openxmlformats.org/presentationml/2006/ole">
            <p:oleObj spid="_x0000_s32770" name="Equation" r:id="rId3" imgW="123156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3886200"/>
          <a:ext cx="2667000" cy="2811946"/>
        </p:xfrm>
        <a:graphic>
          <a:graphicData uri="http://schemas.openxmlformats.org/presentationml/2006/ole">
            <p:oleObj spid="_x0000_s32771" name="Equation" r:id="rId4" imgW="1168200" imgH="1231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1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962400"/>
            <a:ext cx="43815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0" y="1981200"/>
          <a:ext cx="3657600" cy="3195376"/>
        </p:xfrm>
        <a:graphic>
          <a:graphicData uri="http://schemas.openxmlformats.org/presentationml/2006/ole">
            <p:oleObj spid="_x0000_s33795" name="Equation" r:id="rId4" imgW="2311200" imgH="2019240" progId="Equation.3">
              <p:embed/>
            </p:oleObj>
          </a:graphicData>
        </a:graphic>
      </p:graphicFrame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1143000"/>
            <a:ext cx="3257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Conservation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 Condition:</a:t>
            </a:r>
          </a:p>
          <a:p>
            <a:endParaRPr lang="en-US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352800" y="1447800"/>
          <a:ext cx="3134033" cy="1143000"/>
        </p:xfrm>
        <a:graphic>
          <a:graphicData uri="http://schemas.openxmlformats.org/presentationml/2006/ole">
            <p:oleObj spid="_x0000_s1027" name="Equation" r:id="rId3" imgW="107928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0" y="3962400"/>
          <a:ext cx="3352800" cy="838200"/>
        </p:xfrm>
        <a:graphic>
          <a:graphicData uri="http://schemas.openxmlformats.org/presentationml/2006/ole">
            <p:oleObj spid="_x0000_s1028" name="Equation" r:id="rId4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Characteristics: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Characteristic Equations:</a:t>
            </a:r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14600" y="1524000"/>
          <a:ext cx="4017963" cy="2359025"/>
        </p:xfrm>
        <a:graphic>
          <a:graphicData uri="http://schemas.openxmlformats.org/presentationml/2006/ole">
            <p:oleObj spid="_x0000_s2050" name="Equation" r:id="rId3" imgW="1384200" imgH="8125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7600" y="5029199"/>
          <a:ext cx="2590800" cy="1030077"/>
        </p:xfrm>
        <a:graphic>
          <a:graphicData uri="http://schemas.openxmlformats.org/presentationml/2006/ole">
            <p:oleObj spid="_x0000_s2051" name="Equation" r:id="rId4" imgW="10540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Riemann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38400" y="1905000"/>
          <a:ext cx="3524250" cy="881063"/>
        </p:xfrm>
        <a:graphic>
          <a:graphicData uri="http://schemas.openxmlformats.org/presentationml/2006/ole">
            <p:oleObj spid="_x0000_s43010" name="Equation" r:id="rId3" imgW="1930320" imgH="482400" progId="Equation.3">
              <p:embed/>
            </p:oleObj>
          </a:graphicData>
        </a:graphic>
      </p:graphicFrame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048000"/>
            <a:ext cx="2743200" cy="25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Rankine–Hugoniot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C: speed of the shock.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1752600"/>
          <a:ext cx="3408829" cy="990600"/>
        </p:xfrm>
        <a:graphic>
          <a:graphicData uri="http://schemas.openxmlformats.org/presentationml/2006/ole">
            <p:oleObj spid="_x0000_s41986" name="Equation" r:id="rId3" imgW="1485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shock situation arises in a system where its characteristics intersect. </a:t>
            </a:r>
          </a:p>
          <a:p>
            <a:r>
              <a:rPr lang="en-US" dirty="0" smtClean="0"/>
              <a:t>Under these conditions a requirement for a unique single-valued solution is that the solution should satisfy the admissibility condition or entropy condition.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46425" y="4859338"/>
          <a:ext cx="3478213" cy="1290637"/>
        </p:xfrm>
        <a:graphic>
          <a:graphicData uri="http://schemas.openxmlformats.org/presentationml/2006/ole">
            <p:oleObj spid="_x0000_s44034" name="Equation" r:id="rId3" imgW="1231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flow is defined as the number of vehicles that pass a point on a highway or a given lane or direction of a highway during a specific time interval. </a:t>
            </a:r>
          </a:p>
          <a:p>
            <a:r>
              <a:rPr lang="en-US" dirty="0" smtClean="0"/>
              <a:t>The measurement is carried out by counting the number of vehicles,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,</a:t>
            </a:r>
            <a:r>
              <a:rPr lang="en-US" dirty="0" smtClean="0"/>
              <a:t> passing a particular point in a defined period t. The flow q expressed in vehicles/time is given by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54438" y="5991225"/>
          <a:ext cx="949325" cy="866775"/>
        </p:xfrm>
        <a:graphic>
          <a:graphicData uri="http://schemas.openxmlformats.org/presentationml/2006/ole">
            <p:oleObj spid="_x0000_s3073" name="Equation" r:id="rId3" imgW="431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Approximation of Scalar Conservation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linear scalar conservation law: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simplest of approximations to the solution at these grid points is the finite difference approximation i.e., to replace partial derivatives by difference quotients by using Taylor’s Series Expansion.</a:t>
            </a:r>
            <a:endParaRPr lang="en-US" dirty="0"/>
          </a:p>
        </p:txBody>
      </p:sp>
      <p:graphicFrame>
        <p:nvGraphicFramePr>
          <p:cNvPr id="45059" name="Content Placeholder 3"/>
          <p:cNvGraphicFramePr>
            <a:graphicFrameLocks noChangeAspect="1"/>
          </p:cNvGraphicFramePr>
          <p:nvPr/>
        </p:nvGraphicFramePr>
        <p:xfrm>
          <a:off x="2819400" y="2514601"/>
          <a:ext cx="2133600" cy="1083018"/>
        </p:xfrm>
        <a:graphic>
          <a:graphicData uri="http://schemas.openxmlformats.org/presentationml/2006/ole">
            <p:oleObj spid="_x0000_s45059" name="Equation" r:id="rId3" imgW="9014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Difference Scheme: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Explicit Scheme: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Order: O(∆t,h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Amplification factor: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Stability: Unconditionally unstable.</a:t>
            </a:r>
          </a:p>
          <a:p>
            <a:r>
              <a:rPr lang="en-US" dirty="0" smtClean="0"/>
              <a:t>Consistency: Consistent. </a:t>
            </a:r>
            <a:endParaRPr 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76400"/>
            <a:ext cx="2828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95525" y="2133600"/>
          <a:ext cx="3487738" cy="838200"/>
        </p:xfrm>
        <a:graphic>
          <a:graphicData uri="http://schemas.openxmlformats.org/presentationml/2006/ole">
            <p:oleObj spid="_x0000_s46084" name="Equation" r:id="rId4" imgW="1638000" imgH="393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95600" y="4191000"/>
          <a:ext cx="2455606" cy="685800"/>
        </p:xfrm>
        <a:graphic>
          <a:graphicData uri="http://schemas.openxmlformats.org/presentationml/2006/ole">
            <p:oleObj spid="_x0000_s46085" name="Equation" r:id="rId5" imgW="14094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Upwind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Formulation: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Order: O(∆t, h)</a:t>
            </a:r>
          </a:p>
          <a:p>
            <a:r>
              <a:rPr lang="en-US" dirty="0" smtClean="0"/>
              <a:t>Amplification factor:</a:t>
            </a:r>
          </a:p>
          <a:p>
            <a:endParaRPr lang="en-US" dirty="0" smtClean="0"/>
          </a:p>
          <a:p>
            <a:r>
              <a:rPr lang="en-US" dirty="0" smtClean="0"/>
              <a:t> Stability: Conditionally stable. </a:t>
            </a:r>
            <a:r>
              <a:rPr lang="el-GR" dirty="0" smtClean="0"/>
              <a:t>λ≤</a:t>
            </a:r>
            <a:r>
              <a:rPr lang="en-US" dirty="0" smtClean="0"/>
              <a:t>1</a:t>
            </a:r>
          </a:p>
          <a:p>
            <a:r>
              <a:rPr lang="en-US" dirty="0" smtClean="0"/>
              <a:t>Consistency: Consistent.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133600" y="2057400"/>
          <a:ext cx="3325812" cy="838200"/>
        </p:xfrm>
        <a:graphic>
          <a:graphicData uri="http://schemas.openxmlformats.org/presentationml/2006/ole">
            <p:oleObj spid="_x0000_s47106" name="Equation" r:id="rId3" imgW="156204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4191000"/>
          <a:ext cx="3731342" cy="838200"/>
        </p:xfrm>
        <a:graphic>
          <a:graphicData uri="http://schemas.openxmlformats.org/presentationml/2006/ole">
            <p:oleObj spid="_x0000_s47107" name="Equation" r:id="rId4" imgW="1752480" imgH="393480" progId="Equation.3">
              <p:embed/>
            </p:oleObj>
          </a:graphicData>
        </a:graphic>
      </p:graphicFrame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447800"/>
            <a:ext cx="3124200" cy="138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CFL condition implies that signal has to travel less than one grid spacing in one time step.</a:t>
            </a:r>
          </a:p>
          <a:p>
            <a:endParaRPr lang="en-US" dirty="0"/>
          </a:p>
        </p:txBody>
      </p:sp>
      <p:graphicFrame>
        <p:nvGraphicFramePr>
          <p:cNvPr id="48131" name="Content Placeholder 3"/>
          <p:cNvGraphicFramePr>
            <a:graphicFrameLocks noChangeAspect="1"/>
          </p:cNvGraphicFramePr>
          <p:nvPr/>
        </p:nvGraphicFramePr>
        <p:xfrm>
          <a:off x="2209800" y="1524000"/>
          <a:ext cx="1524000" cy="1797899"/>
        </p:xfrm>
        <a:graphic>
          <a:graphicData uri="http://schemas.openxmlformats.org/presentationml/2006/ole">
            <p:oleObj spid="_x0000_s48131" name="Equation" r:id="rId3" imgW="495000" imgH="583920" progId="Equation.3">
              <p:embed/>
            </p:oleObj>
          </a:graphicData>
        </a:graphic>
      </p:graphicFrame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695825"/>
            <a:ext cx="53054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Lax – Friedrich’s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Formulation: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Order: O(∆t, h)</a:t>
            </a:r>
          </a:p>
          <a:p>
            <a:r>
              <a:rPr lang="en-US" dirty="0" smtClean="0"/>
              <a:t>Amplification factor (A):</a:t>
            </a:r>
          </a:p>
          <a:p>
            <a:endParaRPr lang="en-US" dirty="0" smtClean="0"/>
          </a:p>
          <a:p>
            <a:r>
              <a:rPr lang="en-US" dirty="0" smtClean="0"/>
              <a:t>Stability: Conditionally stable. </a:t>
            </a:r>
            <a:r>
              <a:rPr lang="el-GR" dirty="0" smtClean="0"/>
              <a:t>λ≤</a:t>
            </a:r>
            <a:r>
              <a:rPr lang="en-US" dirty="0" smtClean="0"/>
              <a:t>1</a:t>
            </a:r>
          </a:p>
          <a:p>
            <a:r>
              <a:rPr lang="en-US" dirty="0" smtClean="0"/>
              <a:t>Consistency: Conditionally consistent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057400"/>
          <a:ext cx="4399935" cy="762000"/>
        </p:xfrm>
        <a:graphic>
          <a:graphicData uri="http://schemas.openxmlformats.org/presentationml/2006/ole">
            <p:oleObj spid="_x0000_s49154" name="Equation" r:id="rId3" imgW="2273040" imgH="393480" progId="Equation.3">
              <p:embed/>
            </p:oleObj>
          </a:graphicData>
        </a:graphic>
      </p:graphicFrame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676400"/>
            <a:ext cx="1143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49513" y="4038600"/>
          <a:ext cx="4838700" cy="914400"/>
        </p:xfrm>
        <a:graphic>
          <a:graphicData uri="http://schemas.openxmlformats.org/presentationml/2006/ole">
            <p:oleObj spid="_x0000_s49156" name="Equation" r:id="rId5" imgW="2082600" imgH="393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81338" y="5867400"/>
          <a:ext cx="1763712" cy="969963"/>
        </p:xfrm>
        <a:graphic>
          <a:graphicData uri="http://schemas.openxmlformats.org/presentationml/2006/ole">
            <p:oleObj spid="_x0000_s49157" name="Equation" r:id="rId6" imgW="761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Downwind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Formulation: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Order: O(∆t, h)</a:t>
            </a:r>
          </a:p>
          <a:p>
            <a:r>
              <a:rPr lang="en-US" dirty="0" smtClean="0"/>
              <a:t>Amplification Factor:</a:t>
            </a:r>
          </a:p>
          <a:p>
            <a:endParaRPr lang="en-US" dirty="0" smtClean="0"/>
          </a:p>
          <a:p>
            <a:r>
              <a:rPr lang="en-US" dirty="0" smtClean="0"/>
              <a:t>Stability: Unconditionally unstable.</a:t>
            </a:r>
          </a:p>
          <a:p>
            <a:r>
              <a:rPr lang="en-US" dirty="0" smtClean="0"/>
              <a:t>Consistency: Consistent.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371600"/>
            <a:ext cx="2762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5999" y="2057400"/>
          <a:ext cx="2721077" cy="685800"/>
        </p:xfrm>
        <a:graphic>
          <a:graphicData uri="http://schemas.openxmlformats.org/presentationml/2006/ole">
            <p:oleObj spid="_x0000_s50179" name="Equation" r:id="rId4" imgW="156204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09800" y="4114801"/>
          <a:ext cx="3733800" cy="883948"/>
        </p:xfrm>
        <a:graphic>
          <a:graphicData uri="http://schemas.openxmlformats.org/presentationml/2006/ole">
            <p:oleObj spid="_x0000_s50180" name="Equation" r:id="rId5" imgW="16635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Conservative and Non-Conservative 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Conservative form</a:t>
            </a:r>
          </a:p>
          <a:p>
            <a:endParaRPr lang="en-US" dirty="0" smtClean="0"/>
          </a:p>
          <a:p>
            <a:r>
              <a:rPr lang="en-US" dirty="0" smtClean="0"/>
              <a:t>Flux in = Flux out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Flux in = (u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r>
              <a:rPr lang="en-US" baseline="-25000" dirty="0" smtClean="0"/>
              <a:t>i-1</a:t>
            </a:r>
            <a:endParaRPr lang="en-US" dirty="0" smtClean="0"/>
          </a:p>
          <a:p>
            <a:r>
              <a:rPr lang="en-US" dirty="0" smtClean="0"/>
              <a:t>Flux out = (u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Non-Conservative form</a:t>
            </a:r>
          </a:p>
          <a:p>
            <a:r>
              <a:rPr lang="en-US" dirty="0" smtClean="0"/>
              <a:t>Flux in ≠ Flux out.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Flux in 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(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r>
              <a:rPr lang="en-US" baseline="-25000" dirty="0" smtClean="0"/>
              <a:t>i-1</a:t>
            </a:r>
            <a:endParaRPr lang="en-US" dirty="0" smtClean="0"/>
          </a:p>
          <a:p>
            <a:r>
              <a:rPr lang="en-US" dirty="0" smtClean="0"/>
              <a:t>Flux out 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(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3505200"/>
          <a:ext cx="1295400" cy="803148"/>
        </p:xfrm>
        <a:graphic>
          <a:graphicData uri="http://schemas.openxmlformats.org/presentationml/2006/ole">
            <p:oleObj spid="_x0000_s51203" name="Equation" r:id="rId3" imgW="634680" imgH="39348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778500" y="3352800"/>
          <a:ext cx="1320800" cy="803275"/>
        </p:xfrm>
        <a:graphic>
          <a:graphicData uri="http://schemas.openxmlformats.org/presentationml/2006/ole">
            <p:oleObj spid="_x0000_s51204" name="Equation" r:id="rId4" imgW="647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Shock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Conservative schemes are guaranteed to give the correct Shock Speed since they correspond to a direct application of conservation principles.</a:t>
            </a:r>
          </a:p>
          <a:p>
            <a:r>
              <a:rPr lang="en-US" dirty="0" smtClean="0"/>
              <a:t>Non- conservative schemes may or may not do so.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is defined as the number of vehicles occupying a given length of highway or lane and is generally expressed as vehicles per km. </a:t>
            </a:r>
          </a:p>
          <a:p>
            <a:r>
              <a:rPr lang="en-US" dirty="0" smtClean="0"/>
              <a:t>One can photograph a length of road x, count the number of vehicles,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,</a:t>
            </a:r>
            <a:r>
              <a:rPr lang="en-US" dirty="0" smtClean="0"/>
              <a:t> in one lane of a road at that point of time and derive the density </a:t>
            </a:r>
            <a:r>
              <a:rPr lang="el-GR" dirty="0" smtClean="0"/>
              <a:t>ρ</a:t>
            </a:r>
            <a:r>
              <a:rPr lang="en-US" dirty="0" smtClean="0"/>
              <a:t> as: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33800" y="5562599"/>
          <a:ext cx="1143000" cy="957649"/>
        </p:xfrm>
        <a:graphic>
          <a:graphicData uri="http://schemas.openxmlformats.org/presentationml/2006/ole">
            <p:oleObj spid="_x0000_s19458" name="Equation" r:id="rId3" imgW="469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Headway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headway is defined as the time difference between any two successive vehicles when they cross a given point.</a:t>
            </a:r>
          </a:p>
          <a:p>
            <a:r>
              <a:rPr lang="en-US" dirty="0" smtClean="0"/>
              <a:t>The reciprocal of flow gives the average time headway between vehicles at that point.</a:t>
            </a:r>
          </a:p>
          <a:p>
            <a:r>
              <a:rPr lang="en-US" dirty="0" smtClean="0"/>
              <a:t>Time headway is often referred to as simply the headway.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Headway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headway is defined as the distance between corresponding points of two successive vehicles at any given time.</a:t>
            </a:r>
          </a:p>
          <a:p>
            <a:r>
              <a:rPr lang="en-US" dirty="0" smtClean="0"/>
              <a:t>The reciprocal of density gives the space headway between vehicles at that time.</a:t>
            </a:r>
          </a:p>
          <a:p>
            <a:r>
              <a:rPr lang="en-US" dirty="0" smtClean="0"/>
              <a:t>It is sometimes called as spacing.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Space diagram for multiple vehicles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828800"/>
            <a:ext cx="3819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524000" y="1524000"/>
          <a:ext cx="3044825" cy="2960687"/>
        </p:xfrm>
        <a:graphic>
          <a:graphicData uri="http://schemas.openxmlformats.org/presentationml/2006/ole">
            <p:oleObj spid="_x0000_s20483" name="Equation" r:id="rId4" imgW="9144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Microscopic model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Models that continuously predict the state of the individual vehicles, like individual vehicle speeds and locations.</a:t>
            </a:r>
          </a:p>
          <a:p>
            <a:r>
              <a:rPr lang="en-US" b="1" dirty="0" smtClean="0"/>
              <a:t>Macroscopic model: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These models aggregate the description of traffic flow. Macroscopic measures are speed, flow and density.</a:t>
            </a:r>
          </a:p>
          <a:p>
            <a:r>
              <a:rPr lang="en-US" b="1" dirty="0" err="1" smtClean="0"/>
              <a:t>Mesoscopic</a:t>
            </a:r>
            <a:r>
              <a:rPr lang="en-US" b="1" dirty="0" smtClean="0"/>
              <a:t> model: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Models that have aspects of both macro and microscopic models.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Macroscopic traffic flow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traffic flow is conserved, or in other words vehicles are not created or destroyed. The continuity or conservation equation can be applied.</a:t>
            </a:r>
          </a:p>
          <a:p>
            <a:r>
              <a:rPr lang="en-US" dirty="0" smtClean="0"/>
              <a:t>There is one to one relationship between speed and density.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Constanti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617</TotalTime>
  <Words>1050</Words>
  <Application>Microsoft Office PowerPoint</Application>
  <PresentationFormat>On-screen Show (4:3)</PresentationFormat>
  <Paragraphs>210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Solstice</vt:lpstr>
      <vt:lpstr>Equation</vt:lpstr>
      <vt:lpstr>Microsoft Equation 3.0</vt:lpstr>
      <vt:lpstr>Traffic Flow</vt:lpstr>
      <vt:lpstr>Slide 2</vt:lpstr>
      <vt:lpstr>Flow </vt:lpstr>
      <vt:lpstr>Density</vt:lpstr>
      <vt:lpstr>Time Headway </vt:lpstr>
      <vt:lpstr>Space Headway </vt:lpstr>
      <vt:lpstr>Time Space diagram for multiple vehicles </vt:lpstr>
      <vt:lpstr>Modeling Approaches</vt:lpstr>
      <vt:lpstr>Macroscopic traffic flow modeling</vt:lpstr>
      <vt:lpstr>Formulation:</vt:lpstr>
      <vt:lpstr>Flow – Density Curve:</vt:lpstr>
      <vt:lpstr>Flow – Density Curve</vt:lpstr>
      <vt:lpstr>Speed – Density Relationship</vt:lpstr>
      <vt:lpstr>Speed – Flow Relationship</vt:lpstr>
      <vt:lpstr>Modeling Speed – Density Relationship.</vt:lpstr>
      <vt:lpstr>Greenshield’s linear stream model:</vt:lpstr>
      <vt:lpstr>Greenberg’s logarithmic stream model:</vt:lpstr>
      <vt:lpstr>Underwood Exponential Model</vt:lpstr>
      <vt:lpstr>Pipe’s Generalized Model</vt:lpstr>
      <vt:lpstr>General Motor’s Car Following model</vt:lpstr>
      <vt:lpstr>Slide 21</vt:lpstr>
      <vt:lpstr>Slide 22</vt:lpstr>
      <vt:lpstr>Steady flow</vt:lpstr>
      <vt:lpstr>Slide 24</vt:lpstr>
      <vt:lpstr>Scalar Conservation Law</vt:lpstr>
      <vt:lpstr>Method of Characteristics:</vt:lpstr>
      <vt:lpstr>Riemann Problem</vt:lpstr>
      <vt:lpstr>Rankine–Hugoniot conditions</vt:lpstr>
      <vt:lpstr>Entropy Condition</vt:lpstr>
      <vt:lpstr>Numerical Approximation of Scalar Conservation Laws</vt:lpstr>
      <vt:lpstr>Central Difference Scheme:</vt:lpstr>
      <vt:lpstr>Upwind Scheme</vt:lpstr>
      <vt:lpstr>CFL Condition</vt:lpstr>
      <vt:lpstr>Lax – Friedrich’s Scheme</vt:lpstr>
      <vt:lpstr>Downwind Scheme</vt:lpstr>
      <vt:lpstr>Conservative and Non-Conservative form</vt:lpstr>
      <vt:lpstr>Shock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</dc:title>
  <dc:creator>saurabh</dc:creator>
  <cp:lastModifiedBy>saurabh</cp:lastModifiedBy>
  <cp:revision>64</cp:revision>
  <dcterms:created xsi:type="dcterms:W3CDTF">2014-12-06T13:09:10Z</dcterms:created>
  <dcterms:modified xsi:type="dcterms:W3CDTF">2014-12-17T11:34:20Z</dcterms:modified>
</cp:coreProperties>
</file>