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551C-74A9-451B-8704-249F2602E4EB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15AF-86B5-49B2-A726-6DBC9188A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551C-74A9-451B-8704-249F2602E4EB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15AF-86B5-49B2-A726-6DBC9188A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551C-74A9-451B-8704-249F2602E4EB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15AF-86B5-49B2-A726-6DBC9188A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551C-74A9-451B-8704-249F2602E4EB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15AF-86B5-49B2-A726-6DBC9188A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551C-74A9-451B-8704-249F2602E4EB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15AF-86B5-49B2-A726-6DBC9188A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551C-74A9-451B-8704-249F2602E4EB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15AF-86B5-49B2-A726-6DBC9188A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551C-74A9-451B-8704-249F2602E4EB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15AF-86B5-49B2-A726-6DBC9188A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551C-74A9-451B-8704-249F2602E4EB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15AF-86B5-49B2-A726-6DBC9188A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551C-74A9-451B-8704-249F2602E4EB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15AF-86B5-49B2-A726-6DBC9188A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551C-74A9-451B-8704-249F2602E4EB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15AF-86B5-49B2-A726-6DBC9188A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551C-74A9-451B-8704-249F2602E4EB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15AF-86B5-49B2-A726-6DBC9188A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5551C-74A9-451B-8704-249F2602E4EB}" type="datetimeFigureOut">
              <a:rPr lang="en-US" smtClean="0"/>
              <a:t>27/8/2018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15AF-86B5-49B2-A726-6DBC9188A0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0" y="0"/>
            <a:ext cx="2247731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u="sng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UML DIAGRAMS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 Case Diagrams 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265" name="Group 1"/>
          <p:cNvGrpSpPr>
            <a:grpSpLocks noChangeAspect="1"/>
          </p:cNvGrpSpPr>
          <p:nvPr/>
        </p:nvGrpSpPr>
        <p:grpSpPr bwMode="auto">
          <a:xfrm>
            <a:off x="762000" y="381000"/>
            <a:ext cx="6842380" cy="4419600"/>
            <a:chOff x="2173" y="4754"/>
            <a:chExt cx="8267" cy="4806"/>
          </a:xfrm>
        </p:grpSpPr>
        <p:sp>
          <p:nvSpPr>
            <p:cNvPr id="11290" name="AutoShape 26"/>
            <p:cNvSpPr>
              <a:spLocks noChangeAspect="1" noChangeArrowheads="1" noTextEdit="1"/>
            </p:cNvSpPr>
            <p:nvPr/>
          </p:nvSpPr>
          <p:spPr bwMode="auto">
            <a:xfrm>
              <a:off x="2173" y="4754"/>
              <a:ext cx="8267" cy="480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                              </a:t>
              </a:r>
              <a:endParaRPr lang="en-US" dirty="0"/>
            </a:p>
          </p:txBody>
        </p:sp>
        <p:grpSp>
          <p:nvGrpSpPr>
            <p:cNvPr id="11266" name="Group 2"/>
            <p:cNvGrpSpPr>
              <a:grpSpLocks/>
            </p:cNvGrpSpPr>
            <p:nvPr/>
          </p:nvGrpSpPr>
          <p:grpSpPr bwMode="auto">
            <a:xfrm>
              <a:off x="2520" y="5115"/>
              <a:ext cx="7920" cy="4319"/>
              <a:chOff x="2520" y="5115"/>
              <a:chExt cx="7920" cy="4319"/>
            </a:xfrm>
          </p:grpSpPr>
          <p:grpSp>
            <p:nvGrpSpPr>
              <p:cNvPr id="11284" name="Group 20"/>
              <p:cNvGrpSpPr>
                <a:grpSpLocks/>
              </p:cNvGrpSpPr>
              <p:nvPr/>
            </p:nvGrpSpPr>
            <p:grpSpPr bwMode="auto">
              <a:xfrm>
                <a:off x="2880" y="6374"/>
                <a:ext cx="360" cy="1079"/>
                <a:chOff x="2047" y="2718"/>
                <a:chExt cx="300" cy="925"/>
              </a:xfrm>
            </p:grpSpPr>
            <p:sp>
              <p:nvSpPr>
                <p:cNvPr id="11289" name="Oval 25"/>
                <p:cNvSpPr>
                  <a:spLocks noChangeArrowheads="1"/>
                </p:cNvSpPr>
                <p:nvPr/>
              </p:nvSpPr>
              <p:spPr bwMode="auto">
                <a:xfrm>
                  <a:off x="2047" y="2718"/>
                  <a:ext cx="300" cy="30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88" name="Line 24"/>
                <p:cNvSpPr>
                  <a:spLocks noChangeShapeType="1"/>
                </p:cNvSpPr>
                <p:nvPr/>
              </p:nvSpPr>
              <p:spPr bwMode="auto">
                <a:xfrm>
                  <a:off x="2197" y="3026"/>
                  <a:ext cx="0" cy="4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8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2047" y="3489"/>
                  <a:ext cx="150" cy="1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86" name="Line 22"/>
                <p:cNvSpPr>
                  <a:spLocks noChangeShapeType="1"/>
                </p:cNvSpPr>
                <p:nvPr/>
              </p:nvSpPr>
              <p:spPr bwMode="auto">
                <a:xfrm>
                  <a:off x="2197" y="3489"/>
                  <a:ext cx="150" cy="1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85" name="Line 21"/>
                <p:cNvSpPr>
                  <a:spLocks noChangeShapeType="1"/>
                </p:cNvSpPr>
                <p:nvPr/>
              </p:nvSpPr>
              <p:spPr bwMode="auto">
                <a:xfrm>
                  <a:off x="2047" y="3117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283" name="Rectangle 19"/>
              <p:cNvSpPr>
                <a:spLocks noChangeArrowheads="1"/>
              </p:cNvSpPr>
              <p:nvPr/>
            </p:nvSpPr>
            <p:spPr bwMode="auto">
              <a:xfrm>
                <a:off x="4680" y="5115"/>
                <a:ext cx="3060" cy="43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SYSTEM NAME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 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       Use case 1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       Use case 2  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	 Use case n</a:t>
                </a: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82" name="Oval 18"/>
              <p:cNvSpPr>
                <a:spLocks noChangeArrowheads="1"/>
              </p:cNvSpPr>
              <p:nvPr/>
            </p:nvSpPr>
            <p:spPr bwMode="auto">
              <a:xfrm>
                <a:off x="5040" y="5654"/>
                <a:ext cx="21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1" name="Oval 17"/>
              <p:cNvSpPr>
                <a:spLocks noChangeArrowheads="1"/>
              </p:cNvSpPr>
              <p:nvPr/>
            </p:nvSpPr>
            <p:spPr bwMode="auto">
              <a:xfrm>
                <a:off x="5040" y="6554"/>
                <a:ext cx="21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0" name="Line 16"/>
              <p:cNvSpPr>
                <a:spLocks noChangeShapeType="1"/>
              </p:cNvSpPr>
              <p:nvPr/>
            </p:nvSpPr>
            <p:spPr bwMode="auto">
              <a:xfrm>
                <a:off x="6120" y="7274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9" name="Oval 15"/>
              <p:cNvSpPr>
                <a:spLocks noChangeArrowheads="1"/>
              </p:cNvSpPr>
              <p:nvPr/>
            </p:nvSpPr>
            <p:spPr bwMode="auto">
              <a:xfrm>
                <a:off x="5220" y="8534"/>
                <a:ext cx="198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1273" name="Group 9"/>
              <p:cNvGrpSpPr>
                <a:grpSpLocks/>
              </p:cNvGrpSpPr>
              <p:nvPr/>
            </p:nvGrpSpPr>
            <p:grpSpPr bwMode="auto">
              <a:xfrm>
                <a:off x="9360" y="6374"/>
                <a:ext cx="360" cy="1079"/>
                <a:chOff x="2047" y="2718"/>
                <a:chExt cx="300" cy="925"/>
              </a:xfrm>
            </p:grpSpPr>
            <p:sp>
              <p:nvSpPr>
                <p:cNvPr id="11278" name="Oval 14"/>
                <p:cNvSpPr>
                  <a:spLocks noChangeArrowheads="1"/>
                </p:cNvSpPr>
                <p:nvPr/>
              </p:nvSpPr>
              <p:spPr bwMode="auto">
                <a:xfrm>
                  <a:off x="2047" y="2718"/>
                  <a:ext cx="300" cy="30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77" name="Line 13"/>
                <p:cNvSpPr>
                  <a:spLocks noChangeShapeType="1"/>
                </p:cNvSpPr>
                <p:nvPr/>
              </p:nvSpPr>
              <p:spPr bwMode="auto">
                <a:xfrm>
                  <a:off x="2197" y="3026"/>
                  <a:ext cx="0" cy="4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7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047" y="3489"/>
                  <a:ext cx="150" cy="1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75" name="Line 11"/>
                <p:cNvSpPr>
                  <a:spLocks noChangeShapeType="1"/>
                </p:cNvSpPr>
                <p:nvPr/>
              </p:nvSpPr>
              <p:spPr bwMode="auto">
                <a:xfrm>
                  <a:off x="2197" y="3489"/>
                  <a:ext cx="150" cy="1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74" name="Line 10"/>
                <p:cNvSpPr>
                  <a:spLocks noChangeShapeType="1"/>
                </p:cNvSpPr>
                <p:nvPr/>
              </p:nvSpPr>
              <p:spPr bwMode="auto">
                <a:xfrm>
                  <a:off x="2047" y="3117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272" name="Line 8"/>
              <p:cNvSpPr>
                <a:spLocks noChangeShapeType="1"/>
              </p:cNvSpPr>
              <p:nvPr/>
            </p:nvSpPr>
            <p:spPr bwMode="auto">
              <a:xfrm flipV="1">
                <a:off x="3420" y="5834"/>
                <a:ext cx="162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1" name="Line 7"/>
              <p:cNvSpPr>
                <a:spLocks noChangeShapeType="1"/>
              </p:cNvSpPr>
              <p:nvPr/>
            </p:nvSpPr>
            <p:spPr bwMode="auto">
              <a:xfrm flipV="1">
                <a:off x="3420" y="6734"/>
                <a:ext cx="16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0" name="Line 6"/>
              <p:cNvSpPr>
                <a:spLocks noChangeShapeType="1"/>
              </p:cNvSpPr>
              <p:nvPr/>
            </p:nvSpPr>
            <p:spPr bwMode="auto">
              <a:xfrm flipV="1">
                <a:off x="7200" y="7094"/>
                <a:ext cx="216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9" name="Line 5"/>
              <p:cNvSpPr>
                <a:spLocks noChangeShapeType="1"/>
              </p:cNvSpPr>
              <p:nvPr/>
            </p:nvSpPr>
            <p:spPr bwMode="auto">
              <a:xfrm>
                <a:off x="7200" y="6734"/>
                <a:ext cx="216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8" name="Text Box 4"/>
              <p:cNvSpPr txBox="1">
                <a:spLocks noChangeArrowheads="1"/>
              </p:cNvSpPr>
              <p:nvPr/>
            </p:nvSpPr>
            <p:spPr bwMode="auto">
              <a:xfrm>
                <a:off x="2520" y="7634"/>
                <a:ext cx="14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Actor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67" name="Text Box 3"/>
              <p:cNvSpPr txBox="1">
                <a:spLocks noChangeArrowheads="1"/>
              </p:cNvSpPr>
              <p:nvPr/>
            </p:nvSpPr>
            <p:spPr bwMode="auto">
              <a:xfrm>
                <a:off x="9000" y="7454"/>
                <a:ext cx="14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Actor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0" y="0"/>
            <a:ext cx="5357557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Admin Sequence to Add  Book Categories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697" name="Group 1"/>
          <p:cNvGrpSpPr>
            <a:grpSpLocks noChangeAspect="1"/>
          </p:cNvGrpSpPr>
          <p:nvPr/>
        </p:nvGrpSpPr>
        <p:grpSpPr bwMode="auto">
          <a:xfrm>
            <a:off x="1828800" y="1720324"/>
            <a:ext cx="5029200" cy="3232675"/>
            <a:chOff x="0" y="0"/>
            <a:chExt cx="8535" cy="5895"/>
          </a:xfrm>
        </p:grpSpPr>
        <p:sp>
          <p:nvSpPr>
            <p:cNvPr id="29741" name="AutoShape 4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8535" cy="58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300" y="36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600" y="420"/>
              <a:ext cx="48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Admin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38" name="Line 42"/>
            <p:cNvSpPr>
              <a:spLocks noChangeShapeType="1"/>
            </p:cNvSpPr>
            <p:nvPr/>
          </p:nvSpPr>
          <p:spPr bwMode="auto">
            <a:xfrm>
              <a:off x="82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1740" y="360"/>
              <a:ext cx="1725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1815" y="420"/>
              <a:ext cx="1499" cy="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</a:t>
              </a:r>
              <a:r>
                <a:rPr kumimoji="0" lang="en-US" sz="800" b="0" i="0" u="sng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 </a:t>
              </a:r>
              <a:r>
                <a:rPr kumimoji="0" lang="en-US" sz="800" b="0" i="0" u="sng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BookCategories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35" name="Line 39"/>
            <p:cNvSpPr>
              <a:spLocks noChangeShapeType="1"/>
            </p:cNvSpPr>
            <p:nvPr/>
          </p:nvSpPr>
          <p:spPr bwMode="auto">
            <a:xfrm>
              <a:off x="2520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3630" y="300"/>
              <a:ext cx="129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3750" y="360"/>
              <a:ext cx="105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BAL:clsBooks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365" y="90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5220" y="360"/>
              <a:ext cx="1455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5220" y="420"/>
              <a:ext cx="145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DAL:clsSqlHelper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>
              <a:off x="595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7200" y="36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7380" y="420"/>
              <a:ext cx="73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DataBase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>
              <a:off x="772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825" y="1980"/>
              <a:ext cx="159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4" name="Freeform 28"/>
            <p:cNvSpPr>
              <a:spLocks/>
            </p:cNvSpPr>
            <p:nvPr/>
          </p:nvSpPr>
          <p:spPr bwMode="auto">
            <a:xfrm>
              <a:off x="2265" y="19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2415" y="19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660" y="1740"/>
              <a:ext cx="103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Enter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2415" y="19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2520" y="2880"/>
              <a:ext cx="174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9" name="Freeform 23"/>
            <p:cNvSpPr>
              <a:spLocks/>
            </p:cNvSpPr>
            <p:nvPr/>
          </p:nvSpPr>
          <p:spPr bwMode="auto">
            <a:xfrm>
              <a:off x="4110" y="28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4260" y="28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2644" y="2518"/>
              <a:ext cx="156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Insert Category()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4260" y="28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4365" y="3480"/>
              <a:ext cx="148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4" name="Freeform 18"/>
            <p:cNvSpPr>
              <a:spLocks/>
            </p:cNvSpPr>
            <p:nvPr/>
          </p:nvSpPr>
          <p:spPr bwMode="auto">
            <a:xfrm>
              <a:off x="5700" y="34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5850" y="34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4275" y="3240"/>
              <a:ext cx="169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ExecuteNonQuery()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5850" y="34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5955" y="4260"/>
              <a:ext cx="166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auto">
            <a:xfrm>
              <a:off x="7470" y="420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7620" y="426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6165" y="4020"/>
              <a:ext cx="2205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7620" y="426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flipH="1">
              <a:off x="4399" y="4725"/>
              <a:ext cx="3327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auto">
            <a:xfrm>
              <a:off x="4249" y="4665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2464" y="549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27" y="4505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249" y="4802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 flipH="1">
              <a:off x="2644" y="5436"/>
              <a:ext cx="1681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9" name="Freeform 3"/>
            <p:cNvSpPr>
              <a:spLocks/>
            </p:cNvSpPr>
            <p:nvPr/>
          </p:nvSpPr>
          <p:spPr bwMode="auto">
            <a:xfrm>
              <a:off x="2554" y="5377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2809" y="5180"/>
              <a:ext cx="129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6 : Show Result()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0" y="4200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0" y="0"/>
            <a:ext cx="2585964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1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Sequence to  Add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BookDetails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673" name="Group 1"/>
          <p:cNvGrpSpPr>
            <a:grpSpLocks noChangeAspect="1"/>
          </p:cNvGrpSpPr>
          <p:nvPr/>
        </p:nvGrpSpPr>
        <p:grpSpPr bwMode="auto">
          <a:xfrm>
            <a:off x="1447799" y="1457174"/>
            <a:ext cx="5923157" cy="3495826"/>
            <a:chOff x="0" y="0"/>
            <a:chExt cx="8535" cy="5895"/>
          </a:xfrm>
        </p:grpSpPr>
        <p:sp>
          <p:nvSpPr>
            <p:cNvPr id="28717" name="AutoShape 4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8535" cy="58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300" y="36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600" y="420"/>
              <a:ext cx="48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Admin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14" name="Line 42"/>
            <p:cNvSpPr>
              <a:spLocks noChangeShapeType="1"/>
            </p:cNvSpPr>
            <p:nvPr/>
          </p:nvSpPr>
          <p:spPr bwMode="auto">
            <a:xfrm>
              <a:off x="82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1740" y="360"/>
              <a:ext cx="1605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1815" y="420"/>
              <a:ext cx="153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frmBookDetails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11" name="Line 39"/>
            <p:cNvSpPr>
              <a:spLocks noChangeShapeType="1"/>
            </p:cNvSpPr>
            <p:nvPr/>
          </p:nvSpPr>
          <p:spPr bwMode="auto">
            <a:xfrm>
              <a:off x="2520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3555" y="300"/>
              <a:ext cx="153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3660" y="360"/>
              <a:ext cx="129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BAL:clsBooks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>
              <a:off x="4365" y="90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220" y="360"/>
              <a:ext cx="1455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220" y="420"/>
              <a:ext cx="145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DAL:clsSqlHelper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595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7200" y="36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7380" y="420"/>
              <a:ext cx="73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DataBase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772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>
              <a:off x="825" y="1980"/>
              <a:ext cx="159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0" name="Freeform 28"/>
            <p:cNvSpPr>
              <a:spLocks/>
            </p:cNvSpPr>
            <p:nvPr/>
          </p:nvSpPr>
          <p:spPr bwMode="auto">
            <a:xfrm>
              <a:off x="2265" y="19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2415" y="19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660" y="1740"/>
              <a:ext cx="166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Enter Book Details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2415" y="19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>
              <a:off x="2520" y="2880"/>
              <a:ext cx="174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5" name="Freeform 23"/>
            <p:cNvSpPr>
              <a:spLocks/>
            </p:cNvSpPr>
            <p:nvPr/>
          </p:nvSpPr>
          <p:spPr bwMode="auto">
            <a:xfrm>
              <a:off x="4110" y="28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4260" y="28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2644" y="2518"/>
              <a:ext cx="180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2: Insert Book Details()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260" y="28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4365" y="3480"/>
              <a:ext cx="148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0" name="Freeform 18"/>
            <p:cNvSpPr>
              <a:spLocks/>
            </p:cNvSpPr>
            <p:nvPr/>
          </p:nvSpPr>
          <p:spPr bwMode="auto">
            <a:xfrm>
              <a:off x="5700" y="34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5850" y="34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4275" y="3240"/>
              <a:ext cx="169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ExecuteNonQuery()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5850" y="34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>
              <a:off x="5955" y="4260"/>
              <a:ext cx="166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5" name="Freeform 13"/>
            <p:cNvSpPr>
              <a:spLocks/>
            </p:cNvSpPr>
            <p:nvPr/>
          </p:nvSpPr>
          <p:spPr bwMode="auto">
            <a:xfrm>
              <a:off x="7470" y="420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7620" y="426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6165" y="4020"/>
              <a:ext cx="2205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7620" y="426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H="1">
              <a:off x="4399" y="4725"/>
              <a:ext cx="3327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0" name="Freeform 8"/>
            <p:cNvSpPr>
              <a:spLocks/>
            </p:cNvSpPr>
            <p:nvPr/>
          </p:nvSpPr>
          <p:spPr bwMode="auto">
            <a:xfrm>
              <a:off x="4249" y="4665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2464" y="549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4527" y="4505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4249" y="4802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6" name="Line 4"/>
            <p:cNvSpPr>
              <a:spLocks noChangeShapeType="1"/>
            </p:cNvSpPr>
            <p:nvPr/>
          </p:nvSpPr>
          <p:spPr bwMode="auto">
            <a:xfrm flipH="1">
              <a:off x="2644" y="5436"/>
              <a:ext cx="1681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5" name="Freeform 3"/>
            <p:cNvSpPr>
              <a:spLocks/>
            </p:cNvSpPr>
            <p:nvPr/>
          </p:nvSpPr>
          <p:spPr bwMode="auto">
            <a:xfrm>
              <a:off x="2554" y="5377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4" name="Rectangle 2"/>
            <p:cNvSpPr>
              <a:spLocks noChangeArrowheads="1"/>
            </p:cNvSpPr>
            <p:nvPr/>
          </p:nvSpPr>
          <p:spPr bwMode="auto">
            <a:xfrm>
              <a:off x="2809" y="5180"/>
              <a:ext cx="129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6 : Show Result()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0" y="4200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0" y="0"/>
            <a:ext cx="252344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11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11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1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Customer Sequence to View Books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649" name="Group 1"/>
          <p:cNvGrpSpPr>
            <a:grpSpLocks noChangeAspect="1"/>
          </p:cNvGrpSpPr>
          <p:nvPr/>
        </p:nvGrpSpPr>
        <p:grpSpPr bwMode="auto">
          <a:xfrm>
            <a:off x="1524000" y="1509805"/>
            <a:ext cx="4433412" cy="3062263"/>
            <a:chOff x="0" y="0"/>
            <a:chExt cx="9713" cy="6709"/>
          </a:xfrm>
        </p:grpSpPr>
        <p:sp>
          <p:nvSpPr>
            <p:cNvPr id="27693" name="AutoShape 4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9713" cy="670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2" name="Rectangle 44"/>
            <p:cNvSpPr>
              <a:spLocks noChangeArrowheads="1"/>
            </p:cNvSpPr>
            <p:nvPr/>
          </p:nvSpPr>
          <p:spPr bwMode="auto">
            <a:xfrm>
              <a:off x="300" y="36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1" name="Rectangle 43"/>
            <p:cNvSpPr>
              <a:spLocks noChangeArrowheads="1"/>
            </p:cNvSpPr>
            <p:nvPr/>
          </p:nvSpPr>
          <p:spPr bwMode="auto">
            <a:xfrm>
              <a:off x="375" y="420"/>
              <a:ext cx="693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Customer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90" name="Line 42"/>
            <p:cNvSpPr>
              <a:spLocks noChangeShapeType="1"/>
            </p:cNvSpPr>
            <p:nvPr/>
          </p:nvSpPr>
          <p:spPr bwMode="auto">
            <a:xfrm>
              <a:off x="82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9" name="Rectangle 41"/>
            <p:cNvSpPr>
              <a:spLocks noChangeArrowheads="1"/>
            </p:cNvSpPr>
            <p:nvPr/>
          </p:nvSpPr>
          <p:spPr bwMode="auto">
            <a:xfrm>
              <a:off x="1740" y="360"/>
              <a:ext cx="1409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8" name="Rectangle 40"/>
            <p:cNvSpPr>
              <a:spLocks noChangeArrowheads="1"/>
            </p:cNvSpPr>
            <p:nvPr/>
          </p:nvSpPr>
          <p:spPr bwMode="auto">
            <a:xfrm>
              <a:off x="1815" y="420"/>
              <a:ext cx="1334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frmBooksList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>
              <a:off x="2520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3630" y="300"/>
              <a:ext cx="129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3750" y="360"/>
              <a:ext cx="105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BAL:clsBooks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84" name="Line 36"/>
            <p:cNvSpPr>
              <a:spLocks noChangeShapeType="1"/>
            </p:cNvSpPr>
            <p:nvPr/>
          </p:nvSpPr>
          <p:spPr bwMode="auto">
            <a:xfrm>
              <a:off x="4365" y="90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5220" y="360"/>
              <a:ext cx="1455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5220" y="420"/>
              <a:ext cx="145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DAL:clsSqlHelper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>
              <a:off x="595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0" name="Rectangle 32"/>
            <p:cNvSpPr>
              <a:spLocks noChangeArrowheads="1"/>
            </p:cNvSpPr>
            <p:nvPr/>
          </p:nvSpPr>
          <p:spPr bwMode="auto">
            <a:xfrm>
              <a:off x="7200" y="36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7380" y="420"/>
              <a:ext cx="73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DataBase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>
              <a:off x="772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7" name="Line 29"/>
            <p:cNvSpPr>
              <a:spLocks noChangeShapeType="1"/>
            </p:cNvSpPr>
            <p:nvPr/>
          </p:nvSpPr>
          <p:spPr bwMode="auto">
            <a:xfrm>
              <a:off x="825" y="1980"/>
              <a:ext cx="159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6" name="Freeform 28"/>
            <p:cNvSpPr>
              <a:spLocks/>
            </p:cNvSpPr>
            <p:nvPr/>
          </p:nvSpPr>
          <p:spPr bwMode="auto">
            <a:xfrm>
              <a:off x="2265" y="19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2415" y="19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660" y="1740"/>
              <a:ext cx="144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Select Category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2415" y="19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>
              <a:off x="2520" y="2880"/>
              <a:ext cx="174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1" name="Freeform 23"/>
            <p:cNvSpPr>
              <a:spLocks/>
            </p:cNvSpPr>
            <p:nvPr/>
          </p:nvSpPr>
          <p:spPr bwMode="auto">
            <a:xfrm>
              <a:off x="4110" y="28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4260" y="28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2644" y="2518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</a:t>
              </a:r>
              <a:r>
                <a:rPr kumimoji="0" lang="en-US" sz="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GetBooks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4260" y="28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4365" y="3480"/>
              <a:ext cx="148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6" name="Freeform 18"/>
            <p:cNvSpPr>
              <a:spLocks/>
            </p:cNvSpPr>
            <p:nvPr/>
          </p:nvSpPr>
          <p:spPr bwMode="auto">
            <a:xfrm>
              <a:off x="5700" y="34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5850" y="34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4275" y="3240"/>
              <a:ext cx="153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</a:t>
              </a:r>
              <a:r>
                <a:rPr kumimoji="0" lang="en-US" sz="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ExecuteDataset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()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5850" y="34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5955" y="4260"/>
              <a:ext cx="166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>
              <a:off x="7470" y="420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7620" y="426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6165" y="4020"/>
              <a:ext cx="2205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7620" y="426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 flipH="1">
              <a:off x="4399" y="4725"/>
              <a:ext cx="3327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6" name="Freeform 8"/>
            <p:cNvSpPr>
              <a:spLocks/>
            </p:cNvSpPr>
            <p:nvPr/>
          </p:nvSpPr>
          <p:spPr bwMode="auto">
            <a:xfrm>
              <a:off x="4249" y="4665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2464" y="549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4527" y="4505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4249" y="4802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 flipH="1">
              <a:off x="2644" y="5436"/>
              <a:ext cx="1681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1" name="Freeform 3"/>
            <p:cNvSpPr>
              <a:spLocks/>
            </p:cNvSpPr>
            <p:nvPr/>
          </p:nvSpPr>
          <p:spPr bwMode="auto">
            <a:xfrm>
              <a:off x="2554" y="5377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0" name="Rectangle 2"/>
            <p:cNvSpPr>
              <a:spLocks noChangeArrowheads="1"/>
            </p:cNvSpPr>
            <p:nvPr/>
          </p:nvSpPr>
          <p:spPr bwMode="auto">
            <a:xfrm>
              <a:off x="2809" y="5180"/>
              <a:ext cx="129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6 : Show Result()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0" y="4200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0" y="0"/>
            <a:ext cx="2345514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Customer Sequence to Order Books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625" name="Group 1"/>
          <p:cNvGrpSpPr>
            <a:grpSpLocks noChangeAspect="1"/>
          </p:cNvGrpSpPr>
          <p:nvPr/>
        </p:nvGrpSpPr>
        <p:grpSpPr bwMode="auto">
          <a:xfrm>
            <a:off x="990600" y="1141386"/>
            <a:ext cx="5849620" cy="4040213"/>
            <a:chOff x="0" y="0"/>
            <a:chExt cx="10772" cy="7440"/>
          </a:xfrm>
        </p:grpSpPr>
        <p:sp>
          <p:nvSpPr>
            <p:cNvPr id="26669" name="AutoShape 4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0772" cy="74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8" name="Rectangle 44"/>
            <p:cNvSpPr>
              <a:spLocks noChangeArrowheads="1"/>
            </p:cNvSpPr>
            <p:nvPr/>
          </p:nvSpPr>
          <p:spPr bwMode="auto">
            <a:xfrm>
              <a:off x="300" y="36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auto">
            <a:xfrm>
              <a:off x="375" y="420"/>
              <a:ext cx="693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Customer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>
              <a:off x="82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1740" y="360"/>
              <a:ext cx="1409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1815" y="420"/>
              <a:ext cx="1334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frmOrder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>
              <a:off x="2520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>
              <a:off x="3630" y="300"/>
              <a:ext cx="129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>
              <a:off x="3750" y="360"/>
              <a:ext cx="105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BAL:clsBooks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>
              <a:off x="4365" y="90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5220" y="360"/>
              <a:ext cx="1455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5220" y="420"/>
              <a:ext cx="145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DAL:clsSqlHelper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595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7200" y="36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7380" y="420"/>
              <a:ext cx="73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DataBase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772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825" y="1980"/>
              <a:ext cx="159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2" name="Freeform 28"/>
            <p:cNvSpPr>
              <a:spLocks/>
            </p:cNvSpPr>
            <p:nvPr/>
          </p:nvSpPr>
          <p:spPr bwMode="auto">
            <a:xfrm>
              <a:off x="2265" y="19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2415" y="19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660" y="1740"/>
              <a:ext cx="123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Select Books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2415" y="19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2520" y="2880"/>
              <a:ext cx="174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7" name="Freeform 23"/>
            <p:cNvSpPr>
              <a:spLocks/>
            </p:cNvSpPr>
            <p:nvPr/>
          </p:nvSpPr>
          <p:spPr bwMode="auto">
            <a:xfrm>
              <a:off x="4110" y="28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260" y="28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2644" y="2518"/>
              <a:ext cx="129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OrderBooks()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4260" y="28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4365" y="3480"/>
              <a:ext cx="148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2" name="Freeform 18"/>
            <p:cNvSpPr>
              <a:spLocks/>
            </p:cNvSpPr>
            <p:nvPr/>
          </p:nvSpPr>
          <p:spPr bwMode="auto">
            <a:xfrm>
              <a:off x="5700" y="34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5850" y="34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4275" y="3240"/>
              <a:ext cx="169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ExecuteNonQuery()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5850" y="34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5955" y="4260"/>
              <a:ext cx="166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7" name="Freeform 13"/>
            <p:cNvSpPr>
              <a:spLocks/>
            </p:cNvSpPr>
            <p:nvPr/>
          </p:nvSpPr>
          <p:spPr bwMode="auto">
            <a:xfrm>
              <a:off x="7470" y="420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7620" y="426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6165" y="4020"/>
              <a:ext cx="2205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7620" y="426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 flipH="1">
              <a:off x="4399" y="4725"/>
              <a:ext cx="3327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2" name="Freeform 8"/>
            <p:cNvSpPr>
              <a:spLocks/>
            </p:cNvSpPr>
            <p:nvPr/>
          </p:nvSpPr>
          <p:spPr bwMode="auto">
            <a:xfrm>
              <a:off x="4249" y="4665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464" y="549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4527" y="4505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249" y="4802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8" name="Line 4"/>
            <p:cNvSpPr>
              <a:spLocks noChangeShapeType="1"/>
            </p:cNvSpPr>
            <p:nvPr/>
          </p:nvSpPr>
          <p:spPr bwMode="auto">
            <a:xfrm flipH="1">
              <a:off x="2644" y="5436"/>
              <a:ext cx="1681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7" name="Freeform 3"/>
            <p:cNvSpPr>
              <a:spLocks/>
            </p:cNvSpPr>
            <p:nvPr/>
          </p:nvSpPr>
          <p:spPr bwMode="auto">
            <a:xfrm>
              <a:off x="2554" y="5377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6" name="Rectangle 2"/>
            <p:cNvSpPr>
              <a:spLocks noChangeArrowheads="1"/>
            </p:cNvSpPr>
            <p:nvPr/>
          </p:nvSpPr>
          <p:spPr bwMode="auto">
            <a:xfrm>
              <a:off x="2809" y="5180"/>
              <a:ext cx="129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6 : Show Result()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0" y="4200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General User Sequence to Search Books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769" name="Group 1"/>
          <p:cNvGrpSpPr>
            <a:grpSpLocks noChangeAspect="1"/>
          </p:cNvGrpSpPr>
          <p:nvPr/>
        </p:nvGrpSpPr>
        <p:grpSpPr bwMode="auto">
          <a:xfrm>
            <a:off x="1828800" y="1720325"/>
            <a:ext cx="3590925" cy="2480200"/>
            <a:chOff x="0" y="0"/>
            <a:chExt cx="8535" cy="5895"/>
          </a:xfrm>
        </p:grpSpPr>
        <p:sp>
          <p:nvSpPr>
            <p:cNvPr id="32813" name="AutoShape 4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8535" cy="58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2" name="Rectangle 44"/>
            <p:cNvSpPr>
              <a:spLocks noChangeArrowheads="1"/>
            </p:cNvSpPr>
            <p:nvPr/>
          </p:nvSpPr>
          <p:spPr bwMode="auto">
            <a:xfrm>
              <a:off x="300" y="36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1" name="Rectangle 43"/>
            <p:cNvSpPr>
              <a:spLocks noChangeArrowheads="1"/>
            </p:cNvSpPr>
            <p:nvPr/>
          </p:nvSpPr>
          <p:spPr bwMode="auto">
            <a:xfrm>
              <a:off x="375" y="420"/>
              <a:ext cx="693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>
              <a:off x="82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9" name="Rectangle 41"/>
            <p:cNvSpPr>
              <a:spLocks noChangeArrowheads="1"/>
            </p:cNvSpPr>
            <p:nvPr/>
          </p:nvSpPr>
          <p:spPr bwMode="auto">
            <a:xfrm>
              <a:off x="1740" y="360"/>
              <a:ext cx="1409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8" name="Rectangle 40"/>
            <p:cNvSpPr>
              <a:spLocks noChangeArrowheads="1"/>
            </p:cNvSpPr>
            <p:nvPr/>
          </p:nvSpPr>
          <p:spPr bwMode="auto">
            <a:xfrm>
              <a:off x="1815" y="420"/>
              <a:ext cx="1334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frmHome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520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6" name="Rectangle 38"/>
            <p:cNvSpPr>
              <a:spLocks noChangeArrowheads="1"/>
            </p:cNvSpPr>
            <p:nvPr/>
          </p:nvSpPr>
          <p:spPr bwMode="auto">
            <a:xfrm>
              <a:off x="3630" y="300"/>
              <a:ext cx="129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5" name="Rectangle 37"/>
            <p:cNvSpPr>
              <a:spLocks noChangeArrowheads="1"/>
            </p:cNvSpPr>
            <p:nvPr/>
          </p:nvSpPr>
          <p:spPr bwMode="auto">
            <a:xfrm>
              <a:off x="3750" y="360"/>
              <a:ext cx="105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BAL:clsBooks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4365" y="90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3" name="Rectangle 35"/>
            <p:cNvSpPr>
              <a:spLocks noChangeArrowheads="1"/>
            </p:cNvSpPr>
            <p:nvPr/>
          </p:nvSpPr>
          <p:spPr bwMode="auto">
            <a:xfrm>
              <a:off x="5220" y="360"/>
              <a:ext cx="1455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2" name="Rectangle 34"/>
            <p:cNvSpPr>
              <a:spLocks noChangeArrowheads="1"/>
            </p:cNvSpPr>
            <p:nvPr/>
          </p:nvSpPr>
          <p:spPr bwMode="auto">
            <a:xfrm>
              <a:off x="5220" y="420"/>
              <a:ext cx="145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DAL:clsSqlHelper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595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0" name="Rectangle 32"/>
            <p:cNvSpPr>
              <a:spLocks noChangeArrowheads="1"/>
            </p:cNvSpPr>
            <p:nvPr/>
          </p:nvSpPr>
          <p:spPr bwMode="auto">
            <a:xfrm>
              <a:off x="7200" y="36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9" name="Rectangle 31"/>
            <p:cNvSpPr>
              <a:spLocks noChangeArrowheads="1"/>
            </p:cNvSpPr>
            <p:nvPr/>
          </p:nvSpPr>
          <p:spPr bwMode="auto">
            <a:xfrm>
              <a:off x="7380" y="420"/>
              <a:ext cx="73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DataBase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772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825" y="1980"/>
              <a:ext cx="159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6" name="Freeform 28"/>
            <p:cNvSpPr>
              <a:spLocks/>
            </p:cNvSpPr>
            <p:nvPr/>
          </p:nvSpPr>
          <p:spPr bwMode="auto">
            <a:xfrm>
              <a:off x="2265" y="19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2415" y="19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660" y="1740"/>
              <a:ext cx="238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Enter Title./Author/Publisher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3" name="Rectangle 25"/>
            <p:cNvSpPr>
              <a:spLocks noChangeArrowheads="1"/>
            </p:cNvSpPr>
            <p:nvPr/>
          </p:nvSpPr>
          <p:spPr bwMode="auto">
            <a:xfrm>
              <a:off x="2415" y="19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>
              <a:off x="2520" y="2880"/>
              <a:ext cx="174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1" name="Freeform 23"/>
            <p:cNvSpPr>
              <a:spLocks/>
            </p:cNvSpPr>
            <p:nvPr/>
          </p:nvSpPr>
          <p:spPr bwMode="auto">
            <a:xfrm>
              <a:off x="4110" y="28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4260" y="28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2644" y="2518"/>
              <a:ext cx="117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Get Books()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4260" y="28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4365" y="3480"/>
              <a:ext cx="148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6" name="Freeform 18"/>
            <p:cNvSpPr>
              <a:spLocks/>
            </p:cNvSpPr>
            <p:nvPr/>
          </p:nvSpPr>
          <p:spPr bwMode="auto">
            <a:xfrm>
              <a:off x="5700" y="34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5850" y="34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4275" y="3240"/>
              <a:ext cx="153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ExecuteDataset()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5850" y="34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5955" y="4260"/>
              <a:ext cx="166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1" name="Freeform 13"/>
            <p:cNvSpPr>
              <a:spLocks/>
            </p:cNvSpPr>
            <p:nvPr/>
          </p:nvSpPr>
          <p:spPr bwMode="auto">
            <a:xfrm>
              <a:off x="7470" y="420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7620" y="426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6165" y="4020"/>
              <a:ext cx="2205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7620" y="426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H="1">
              <a:off x="4399" y="4725"/>
              <a:ext cx="3327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6" name="Freeform 8"/>
            <p:cNvSpPr>
              <a:spLocks/>
            </p:cNvSpPr>
            <p:nvPr/>
          </p:nvSpPr>
          <p:spPr bwMode="auto">
            <a:xfrm>
              <a:off x="4249" y="4665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464" y="549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4527" y="4505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4249" y="4802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2" name="Line 4"/>
            <p:cNvSpPr>
              <a:spLocks noChangeShapeType="1"/>
            </p:cNvSpPr>
            <p:nvPr/>
          </p:nvSpPr>
          <p:spPr bwMode="auto">
            <a:xfrm flipH="1">
              <a:off x="2644" y="5436"/>
              <a:ext cx="1681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1" name="Freeform 3"/>
            <p:cNvSpPr>
              <a:spLocks/>
            </p:cNvSpPr>
            <p:nvPr/>
          </p:nvSpPr>
          <p:spPr bwMode="auto">
            <a:xfrm>
              <a:off x="2554" y="5377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0" name="Rectangle 2"/>
            <p:cNvSpPr>
              <a:spLocks noChangeArrowheads="1"/>
            </p:cNvSpPr>
            <p:nvPr/>
          </p:nvSpPr>
          <p:spPr bwMode="auto">
            <a:xfrm>
              <a:off x="2809" y="5180"/>
              <a:ext cx="129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6 : Show Result()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0" y="4200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0" y="0"/>
            <a:ext cx="164339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lang="en-US" sz="11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Collaboration Diagrams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Login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745" name="Group 1"/>
          <p:cNvGrpSpPr>
            <a:grpSpLocks noChangeAspect="1"/>
          </p:cNvGrpSpPr>
          <p:nvPr/>
        </p:nvGrpSpPr>
        <p:grpSpPr bwMode="auto">
          <a:xfrm flipH="1">
            <a:off x="2895600" y="2743200"/>
            <a:ext cx="2902826" cy="3435998"/>
            <a:chOff x="0" y="0"/>
            <a:chExt cx="5145" cy="6090"/>
          </a:xfrm>
        </p:grpSpPr>
        <p:sp>
          <p:nvSpPr>
            <p:cNvPr id="3177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5145" cy="60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2070" y="520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4" name="Rectangle 30"/>
            <p:cNvSpPr>
              <a:spLocks noChangeArrowheads="1"/>
            </p:cNvSpPr>
            <p:nvPr/>
          </p:nvSpPr>
          <p:spPr bwMode="auto">
            <a:xfrm>
              <a:off x="2370" y="5265"/>
              <a:ext cx="36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1905" y="3705"/>
              <a:ext cx="13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1965" y="3765"/>
              <a:ext cx="69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frmLogin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 flipH="1" flipV="1">
              <a:off x="2550" y="4290"/>
              <a:ext cx="30" cy="91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2010" y="2205"/>
              <a:ext cx="1335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2070" y="2265"/>
              <a:ext cx="127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BAL:clsLogin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H="1" flipV="1">
              <a:off x="2520" y="2790"/>
              <a:ext cx="30" cy="91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1863" y="705"/>
              <a:ext cx="1227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1890" y="765"/>
              <a:ext cx="12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DAL:clsSqlHelper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 flipV="1">
              <a:off x="2535" y="1290"/>
              <a:ext cx="30" cy="91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3810" y="76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4230" y="825"/>
              <a:ext cx="2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3105" y="1005"/>
              <a:ext cx="705" cy="3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auto">
            <a:xfrm>
              <a:off x="3225" y="1350"/>
              <a:ext cx="1185" cy="2655"/>
            </a:xfrm>
            <a:custGeom>
              <a:avLst/>
              <a:gdLst/>
              <a:ahLst/>
              <a:cxnLst>
                <a:cxn ang="0">
                  <a:pos x="1110" y="0"/>
                </a:cxn>
                <a:cxn ang="0">
                  <a:pos x="1185" y="2655"/>
                </a:cxn>
                <a:cxn ang="0">
                  <a:pos x="0" y="2640"/>
                </a:cxn>
              </a:cxnLst>
              <a:rect l="0" t="0" r="r" b="b"/>
              <a:pathLst>
                <a:path w="1185" h="2655">
                  <a:moveTo>
                    <a:pt x="1110" y="0"/>
                  </a:moveTo>
                  <a:lnTo>
                    <a:pt x="1185" y="2655"/>
                  </a:lnTo>
                  <a:lnTo>
                    <a:pt x="0" y="2640"/>
                  </a:lnTo>
                </a:path>
              </a:pathLst>
            </a:cu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2310" y="4305"/>
              <a:ext cx="1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Freeform 15"/>
            <p:cNvSpPr>
              <a:spLocks/>
            </p:cNvSpPr>
            <p:nvPr/>
          </p:nvSpPr>
          <p:spPr bwMode="auto">
            <a:xfrm>
              <a:off x="2250" y="4305"/>
              <a:ext cx="120" cy="165"/>
            </a:xfrm>
            <a:custGeom>
              <a:avLst/>
              <a:gdLst/>
              <a:ahLst/>
              <a:cxnLst>
                <a:cxn ang="0">
                  <a:pos x="120" y="150"/>
                </a:cxn>
                <a:cxn ang="0">
                  <a:pos x="60" y="0"/>
                </a:cxn>
                <a:cxn ang="0">
                  <a:pos x="0" y="165"/>
                </a:cxn>
                <a:cxn ang="0">
                  <a:pos x="120" y="150"/>
                </a:cxn>
              </a:cxnLst>
              <a:rect l="0" t="0" r="r" b="b"/>
              <a:pathLst>
                <a:path w="120" h="165">
                  <a:moveTo>
                    <a:pt x="120" y="150"/>
                  </a:moveTo>
                  <a:lnTo>
                    <a:pt x="60" y="0"/>
                  </a:lnTo>
                  <a:lnTo>
                    <a:pt x="0" y="165"/>
                  </a:lnTo>
                  <a:lnTo>
                    <a:pt x="120" y="15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390" y="4725"/>
              <a:ext cx="168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Enter UserId,Pwd()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2265" y="2925"/>
              <a:ext cx="1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6" name="Freeform 12"/>
            <p:cNvSpPr>
              <a:spLocks/>
            </p:cNvSpPr>
            <p:nvPr/>
          </p:nvSpPr>
          <p:spPr bwMode="auto">
            <a:xfrm>
              <a:off x="2205" y="2925"/>
              <a:ext cx="120" cy="165"/>
            </a:xfrm>
            <a:custGeom>
              <a:avLst/>
              <a:gdLst/>
              <a:ahLst/>
              <a:cxnLst>
                <a:cxn ang="0">
                  <a:pos x="120" y="150"/>
                </a:cxn>
                <a:cxn ang="0">
                  <a:pos x="60" y="0"/>
                </a:cxn>
                <a:cxn ang="0">
                  <a:pos x="0" y="165"/>
                </a:cxn>
                <a:cxn ang="0">
                  <a:pos x="120" y="150"/>
                </a:cxn>
              </a:cxnLst>
              <a:rect l="0" t="0" r="r" b="b"/>
              <a:pathLst>
                <a:path w="120" h="165">
                  <a:moveTo>
                    <a:pt x="120" y="150"/>
                  </a:moveTo>
                  <a:lnTo>
                    <a:pt x="60" y="0"/>
                  </a:lnTo>
                  <a:lnTo>
                    <a:pt x="0" y="165"/>
                  </a:lnTo>
                  <a:lnTo>
                    <a:pt x="120" y="15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1005" y="3165"/>
              <a:ext cx="121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Insert Data()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 flipH="1">
              <a:off x="2295" y="1410"/>
              <a:ext cx="15" cy="60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3" name="Freeform 9"/>
            <p:cNvSpPr>
              <a:spLocks/>
            </p:cNvSpPr>
            <p:nvPr/>
          </p:nvSpPr>
          <p:spPr bwMode="auto">
            <a:xfrm>
              <a:off x="2250" y="1410"/>
              <a:ext cx="120" cy="165"/>
            </a:xfrm>
            <a:custGeom>
              <a:avLst/>
              <a:gdLst/>
              <a:ahLst/>
              <a:cxnLst>
                <a:cxn ang="0">
                  <a:pos x="120" y="165"/>
                </a:cxn>
                <a:cxn ang="0">
                  <a:pos x="60" y="0"/>
                </a:cxn>
                <a:cxn ang="0">
                  <a:pos x="0" y="150"/>
                </a:cxn>
                <a:cxn ang="0">
                  <a:pos x="120" y="165"/>
                </a:cxn>
              </a:cxnLst>
              <a:rect l="0" t="0" r="r" b="b"/>
              <a:pathLst>
                <a:path w="120" h="165">
                  <a:moveTo>
                    <a:pt x="120" y="165"/>
                  </a:moveTo>
                  <a:lnTo>
                    <a:pt x="60" y="0"/>
                  </a:lnTo>
                  <a:lnTo>
                    <a:pt x="0" y="150"/>
                  </a:lnTo>
                  <a:lnTo>
                    <a:pt x="120" y="165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300" y="1410"/>
              <a:ext cx="1695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ExecuteNonQuery()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 flipH="1" flipV="1">
              <a:off x="3150" y="855"/>
              <a:ext cx="600" cy="1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0" name="Freeform 6"/>
            <p:cNvSpPr>
              <a:spLocks/>
            </p:cNvSpPr>
            <p:nvPr/>
          </p:nvSpPr>
          <p:spPr bwMode="auto">
            <a:xfrm>
              <a:off x="3585" y="810"/>
              <a:ext cx="165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65" y="60"/>
                </a:cxn>
                <a:cxn ang="0">
                  <a:pos x="15" y="0"/>
                </a:cxn>
                <a:cxn ang="0">
                  <a:pos x="0" y="120"/>
                </a:cxn>
              </a:cxnLst>
              <a:rect l="0" t="0" r="r" b="b"/>
              <a:pathLst>
                <a:path w="165" h="120">
                  <a:moveTo>
                    <a:pt x="0" y="120"/>
                  </a:moveTo>
                  <a:lnTo>
                    <a:pt x="165" y="60"/>
                  </a:lnTo>
                  <a:lnTo>
                    <a:pt x="15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2895" y="300"/>
              <a:ext cx="2205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48" name="Line 4"/>
            <p:cNvSpPr>
              <a:spLocks noChangeShapeType="1"/>
            </p:cNvSpPr>
            <p:nvPr/>
          </p:nvSpPr>
          <p:spPr bwMode="auto">
            <a:xfrm>
              <a:off x="3480" y="4305"/>
              <a:ext cx="60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7" name="Freeform 3"/>
            <p:cNvSpPr>
              <a:spLocks/>
            </p:cNvSpPr>
            <p:nvPr/>
          </p:nvSpPr>
          <p:spPr bwMode="auto">
            <a:xfrm>
              <a:off x="3480" y="4245"/>
              <a:ext cx="165" cy="120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60"/>
                </a:cxn>
                <a:cxn ang="0">
                  <a:pos x="165" y="120"/>
                </a:cxn>
                <a:cxn ang="0">
                  <a:pos x="165" y="0"/>
                </a:cxn>
              </a:cxnLst>
              <a:rect l="0" t="0" r="r" b="b"/>
              <a:pathLst>
                <a:path w="165" h="120">
                  <a:moveTo>
                    <a:pt x="165" y="0"/>
                  </a:moveTo>
                  <a:lnTo>
                    <a:pt x="0" y="60"/>
                  </a:lnTo>
                  <a:lnTo>
                    <a:pt x="165" y="12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6" name="Rectangle 2"/>
            <p:cNvSpPr>
              <a:spLocks noChangeArrowheads="1"/>
            </p:cNvSpPr>
            <p:nvPr/>
          </p:nvSpPr>
          <p:spPr bwMode="auto">
            <a:xfrm>
              <a:off x="2865" y="3510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0" y="432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0"/>
            <a:ext cx="3366627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Admin Collaboration to Add Categories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721" name="Group 1"/>
          <p:cNvGrpSpPr>
            <a:grpSpLocks noChangeAspect="1"/>
          </p:cNvGrpSpPr>
          <p:nvPr/>
        </p:nvGrpSpPr>
        <p:grpSpPr bwMode="auto">
          <a:xfrm>
            <a:off x="2362200" y="2667000"/>
            <a:ext cx="3687793" cy="3371849"/>
            <a:chOff x="0" y="0"/>
            <a:chExt cx="6858" cy="6270"/>
          </a:xfrm>
        </p:grpSpPr>
        <p:sp>
          <p:nvSpPr>
            <p:cNvPr id="30752" name="AutoShape 32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6858" cy="62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2190" y="538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2490" y="5445"/>
              <a:ext cx="48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Admin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3930" y="3825"/>
              <a:ext cx="1867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005" y="3885"/>
              <a:ext cx="169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 Book Categories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V="1">
              <a:off x="3060" y="4410"/>
              <a:ext cx="1245" cy="97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170" y="1965"/>
              <a:ext cx="144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4260" y="2025"/>
              <a:ext cx="124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BAL:clsBooks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 flipV="1">
              <a:off x="4740" y="2550"/>
              <a:ext cx="285" cy="127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3510" y="405"/>
              <a:ext cx="168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3660" y="465"/>
              <a:ext cx="1365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DAL:clsSqlHelper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 flipH="1" flipV="1">
              <a:off x="4230" y="990"/>
              <a:ext cx="675" cy="97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390" y="405"/>
              <a:ext cx="1020" cy="57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810" y="465"/>
              <a:ext cx="2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 flipH="1">
              <a:off x="1425" y="690"/>
              <a:ext cx="208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7" name="Freeform 17"/>
            <p:cNvSpPr>
              <a:spLocks/>
            </p:cNvSpPr>
            <p:nvPr/>
          </p:nvSpPr>
          <p:spPr bwMode="auto">
            <a:xfrm>
              <a:off x="300" y="990"/>
              <a:ext cx="3630" cy="3060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2745"/>
                </a:cxn>
                <a:cxn ang="0">
                  <a:pos x="3630" y="3060"/>
                </a:cxn>
              </a:cxnLst>
              <a:rect l="0" t="0" r="r" b="b"/>
              <a:pathLst>
                <a:path w="3630" h="3060">
                  <a:moveTo>
                    <a:pt x="540" y="0"/>
                  </a:moveTo>
                  <a:lnTo>
                    <a:pt x="0" y="2745"/>
                  </a:lnTo>
                  <a:lnTo>
                    <a:pt x="3630" y="3060"/>
                  </a:lnTo>
                </a:path>
              </a:pathLst>
            </a:cu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 flipH="1">
              <a:off x="3345" y="4590"/>
              <a:ext cx="480" cy="36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5" name="Freeform 15"/>
            <p:cNvSpPr>
              <a:spLocks/>
            </p:cNvSpPr>
            <p:nvPr/>
          </p:nvSpPr>
          <p:spPr bwMode="auto">
            <a:xfrm>
              <a:off x="3660" y="4590"/>
              <a:ext cx="165" cy="150"/>
            </a:xfrm>
            <a:custGeom>
              <a:avLst/>
              <a:gdLst/>
              <a:ahLst/>
              <a:cxnLst>
                <a:cxn ang="0">
                  <a:pos x="75" y="150"/>
                </a:cxn>
                <a:cxn ang="0">
                  <a:pos x="165" y="0"/>
                </a:cxn>
                <a:cxn ang="0">
                  <a:pos x="0" y="30"/>
                </a:cxn>
                <a:cxn ang="0">
                  <a:pos x="75" y="150"/>
                </a:cxn>
              </a:cxnLst>
              <a:rect l="0" t="0" r="r" b="b"/>
              <a:pathLst>
                <a:path w="165" h="150">
                  <a:moveTo>
                    <a:pt x="75" y="150"/>
                  </a:moveTo>
                  <a:lnTo>
                    <a:pt x="165" y="0"/>
                  </a:lnTo>
                  <a:lnTo>
                    <a:pt x="0" y="30"/>
                  </a:lnTo>
                  <a:lnTo>
                    <a:pt x="75" y="15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3855" y="5010"/>
              <a:ext cx="930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Enter Data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665" y="2850"/>
              <a:ext cx="135" cy="58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2" name="Freeform 12"/>
            <p:cNvSpPr>
              <a:spLocks/>
            </p:cNvSpPr>
            <p:nvPr/>
          </p:nvSpPr>
          <p:spPr bwMode="auto">
            <a:xfrm>
              <a:off x="4710" y="2850"/>
              <a:ext cx="105" cy="165"/>
            </a:xfrm>
            <a:custGeom>
              <a:avLst/>
              <a:gdLst/>
              <a:ahLst/>
              <a:cxnLst>
                <a:cxn ang="0">
                  <a:pos x="105" y="165"/>
                </a:cxn>
                <a:cxn ang="0">
                  <a:pos x="90" y="0"/>
                </a:cxn>
                <a:cxn ang="0">
                  <a:pos x="0" y="135"/>
                </a:cxn>
                <a:cxn ang="0">
                  <a:pos x="105" y="165"/>
                </a:cxn>
              </a:cxnLst>
              <a:rect l="0" t="0" r="r" b="b"/>
              <a:pathLst>
                <a:path w="105" h="165">
                  <a:moveTo>
                    <a:pt x="105" y="165"/>
                  </a:moveTo>
                  <a:lnTo>
                    <a:pt x="90" y="0"/>
                  </a:lnTo>
                  <a:lnTo>
                    <a:pt x="0" y="135"/>
                  </a:lnTo>
                  <a:lnTo>
                    <a:pt x="105" y="165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5190" y="2940"/>
              <a:ext cx="160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Insert  Category()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4260" y="1305"/>
              <a:ext cx="345" cy="495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9" name="Freeform 9"/>
            <p:cNvSpPr>
              <a:spLocks/>
            </p:cNvSpPr>
            <p:nvPr/>
          </p:nvSpPr>
          <p:spPr bwMode="auto">
            <a:xfrm>
              <a:off x="4260" y="1305"/>
              <a:ext cx="150" cy="165"/>
            </a:xfrm>
            <a:custGeom>
              <a:avLst/>
              <a:gdLst/>
              <a:ahLst/>
              <a:cxnLst>
                <a:cxn ang="0">
                  <a:pos x="150" y="90"/>
                </a:cxn>
                <a:cxn ang="0">
                  <a:pos x="0" y="0"/>
                </a:cxn>
                <a:cxn ang="0">
                  <a:pos x="30" y="165"/>
                </a:cxn>
                <a:cxn ang="0">
                  <a:pos x="150" y="90"/>
                </a:cxn>
              </a:cxnLst>
              <a:rect l="0" t="0" r="r" b="b"/>
              <a:pathLst>
                <a:path w="150" h="165">
                  <a:moveTo>
                    <a:pt x="150" y="90"/>
                  </a:moveTo>
                  <a:lnTo>
                    <a:pt x="0" y="0"/>
                  </a:lnTo>
                  <a:lnTo>
                    <a:pt x="30" y="165"/>
                  </a:lnTo>
                  <a:lnTo>
                    <a:pt x="150" y="9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4695" y="1200"/>
              <a:ext cx="1695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ExecuteNonQuery()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2160" y="840"/>
              <a:ext cx="60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6" name="Freeform 6"/>
            <p:cNvSpPr>
              <a:spLocks/>
            </p:cNvSpPr>
            <p:nvPr/>
          </p:nvSpPr>
          <p:spPr bwMode="auto">
            <a:xfrm>
              <a:off x="2160" y="780"/>
              <a:ext cx="165" cy="120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60"/>
                </a:cxn>
                <a:cxn ang="0">
                  <a:pos x="165" y="120"/>
                </a:cxn>
                <a:cxn ang="0">
                  <a:pos x="165" y="0"/>
                </a:cxn>
              </a:cxnLst>
              <a:rect l="0" t="0" r="r" b="b"/>
              <a:pathLst>
                <a:path w="165" h="120">
                  <a:moveTo>
                    <a:pt x="165" y="0"/>
                  </a:moveTo>
                  <a:lnTo>
                    <a:pt x="0" y="60"/>
                  </a:lnTo>
                  <a:lnTo>
                    <a:pt x="165" y="12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1755" y="300"/>
              <a:ext cx="2205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 flipH="1" flipV="1">
              <a:off x="1815" y="3705"/>
              <a:ext cx="600" cy="60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3" name="Freeform 3"/>
            <p:cNvSpPr>
              <a:spLocks/>
            </p:cNvSpPr>
            <p:nvPr/>
          </p:nvSpPr>
          <p:spPr bwMode="auto">
            <a:xfrm>
              <a:off x="2250" y="3690"/>
              <a:ext cx="165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65" y="75"/>
                </a:cxn>
                <a:cxn ang="0">
                  <a:pos x="15" y="0"/>
                </a:cxn>
                <a:cxn ang="0">
                  <a:pos x="0" y="120"/>
                </a:cxn>
              </a:cxnLst>
              <a:rect l="0" t="0" r="r" b="b"/>
              <a:pathLst>
                <a:path w="165" h="120">
                  <a:moveTo>
                    <a:pt x="0" y="120"/>
                  </a:moveTo>
                  <a:lnTo>
                    <a:pt x="165" y="75"/>
                  </a:lnTo>
                  <a:lnTo>
                    <a:pt x="15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2" name="Rectangle 2"/>
            <p:cNvSpPr>
              <a:spLocks noChangeArrowheads="1"/>
            </p:cNvSpPr>
            <p:nvPr/>
          </p:nvSpPr>
          <p:spPr bwMode="auto">
            <a:xfrm>
              <a:off x="780" y="4065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0" y="4438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2558714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u="sng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</a:t>
            </a:r>
            <a:r>
              <a:rPr kumimoji="0" lang="en-US" sz="1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Over All System Use Case Diagram:</a:t>
            </a:r>
            <a:endParaRPr kumimoji="0" lang="en-US" sz="9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2209800" y="1905000"/>
          <a:ext cx="4848225" cy="4295775"/>
        </p:xfrm>
        <a:graphic>
          <a:graphicData uri="http://schemas.openxmlformats.org/presentationml/2006/ole">
            <p:oleObj spid="_x0000_s19457" r:id="rId3" imgW="6738217" imgH="5982403" progId="Visio.Drawing.11">
              <p:embed/>
            </p:oleObj>
          </a:graphicData>
        </a:graphic>
      </p:graphicFrame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475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1295400"/>
            <a:ext cx="251383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u="sng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u="sng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u="sng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u="sng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Activity Diagrams: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Registration Activity Diagram: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3048000" y="1905000"/>
          <a:ext cx="3424209" cy="4143375"/>
        </p:xfrm>
        <a:graphic>
          <a:graphicData uri="http://schemas.openxmlformats.org/presentationml/2006/ole">
            <p:oleObj spid="_x0000_s18433" r:id="rId3" imgW="2698699" imgH="4109923" progId="Visio.Drawing.11">
              <p:embed/>
            </p:oleObj>
          </a:graphicData>
        </a:graphic>
      </p:graphicFrame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528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2015295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u="sng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u="sng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Login Activity Diagram:</a:t>
            </a:r>
            <a:endParaRPr kumimoji="0" lang="en-US" sz="9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2971800" y="2438400"/>
          <a:ext cx="3111824" cy="4048125"/>
        </p:xfrm>
        <a:graphic>
          <a:graphicData uri="http://schemas.openxmlformats.org/presentationml/2006/ole">
            <p:oleObj spid="_x0000_s20481" r:id="rId3" imgW="2538679" imgH="2969362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364234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11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Activity Diagram:  </a:t>
            </a:r>
            <a:endParaRPr kumimoji="0" lang="en-US" sz="1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590800" y="914400"/>
          <a:ext cx="4440392" cy="5562600"/>
        </p:xfrm>
        <a:graphic>
          <a:graphicData uri="http://schemas.openxmlformats.org/presentationml/2006/ole">
            <p:oleObj spid="_x0000_s21505" r:id="rId3" imgW="6081979" imgH="753892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Customer Activity Diagram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1828800" y="381000"/>
          <a:ext cx="5686425" cy="5781675"/>
        </p:xfrm>
        <a:graphic>
          <a:graphicData uri="http://schemas.openxmlformats.org/presentationml/2006/ole">
            <p:oleObj spid="_x0000_s22529" r:id="rId3" imgW="3613099" imgH="513862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242085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lang="en-US" sz="11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General User Activity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2514600" y="1066800"/>
          <a:ext cx="3954366" cy="5334000"/>
        </p:xfrm>
        <a:graphic>
          <a:graphicData uri="http://schemas.openxmlformats.org/presentationml/2006/ole">
            <p:oleObj spid="_x0000_s23553" r:id="rId3" imgW="3613099" imgH="513862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1747594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Sequence Diagrams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User Registration Sequence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577" name="Group 1"/>
          <p:cNvGrpSpPr>
            <a:grpSpLocks noChangeAspect="1"/>
          </p:cNvGrpSpPr>
          <p:nvPr/>
        </p:nvGrpSpPr>
        <p:grpSpPr bwMode="auto">
          <a:xfrm>
            <a:off x="2133600" y="2209800"/>
            <a:ext cx="5404040" cy="3581400"/>
            <a:chOff x="0" y="0"/>
            <a:chExt cx="10321" cy="6840"/>
          </a:xfrm>
        </p:grpSpPr>
        <p:sp>
          <p:nvSpPr>
            <p:cNvPr id="24617" name="AutoShape 41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10321" cy="68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300" y="36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5" name="Rectangle 39"/>
            <p:cNvSpPr>
              <a:spLocks noChangeArrowheads="1"/>
            </p:cNvSpPr>
            <p:nvPr/>
          </p:nvSpPr>
          <p:spPr bwMode="auto">
            <a:xfrm>
              <a:off x="555" y="420"/>
              <a:ext cx="435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4" name="Line 38"/>
            <p:cNvSpPr>
              <a:spLocks noChangeShapeType="1"/>
            </p:cNvSpPr>
            <p:nvPr/>
          </p:nvSpPr>
          <p:spPr bwMode="auto">
            <a:xfrm>
              <a:off x="82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040" y="360"/>
              <a:ext cx="129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130" y="420"/>
              <a:ext cx="120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frmRegistration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>
              <a:off x="256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3900" y="360"/>
              <a:ext cx="1095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3975" y="420"/>
              <a:ext cx="91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BL:cls_User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45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5760" y="360"/>
              <a:ext cx="156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5925" y="420"/>
              <a:ext cx="14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DAL:cls_SqlHelper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6285" y="96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7560" y="300"/>
              <a:ext cx="1020" cy="58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7740" y="360"/>
              <a:ext cx="73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Database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8085" y="900"/>
              <a:ext cx="1" cy="463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>
              <a:off x="825" y="1440"/>
              <a:ext cx="163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0" name="Freeform 24"/>
            <p:cNvSpPr>
              <a:spLocks/>
            </p:cNvSpPr>
            <p:nvPr/>
          </p:nvSpPr>
          <p:spPr bwMode="auto">
            <a:xfrm>
              <a:off x="2310" y="138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60" y="144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930" y="1200"/>
              <a:ext cx="1875" cy="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Get Registration Form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2565" y="1920"/>
              <a:ext cx="178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6" name="Freeform 20"/>
            <p:cNvSpPr>
              <a:spLocks/>
            </p:cNvSpPr>
            <p:nvPr/>
          </p:nvSpPr>
          <p:spPr bwMode="auto">
            <a:xfrm>
              <a:off x="4200" y="186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4350" y="192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2550" y="1680"/>
              <a:ext cx="156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insertUserData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4455" y="2400"/>
              <a:ext cx="172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2" name="Freeform 16"/>
            <p:cNvSpPr>
              <a:spLocks/>
            </p:cNvSpPr>
            <p:nvPr/>
          </p:nvSpPr>
          <p:spPr bwMode="auto">
            <a:xfrm>
              <a:off x="6030" y="234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6180" y="240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00" y="2160"/>
              <a:ext cx="174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ExecuteNonQuery 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6285" y="2880"/>
              <a:ext cx="1695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8" name="Freeform 12"/>
            <p:cNvSpPr>
              <a:spLocks/>
            </p:cNvSpPr>
            <p:nvPr/>
          </p:nvSpPr>
          <p:spPr bwMode="auto">
            <a:xfrm>
              <a:off x="7830" y="2820"/>
              <a:ext cx="150" cy="12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50" y="60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50" h="120">
                  <a:moveTo>
                    <a:pt x="0" y="120"/>
                  </a:moveTo>
                  <a:lnTo>
                    <a:pt x="150" y="60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7980" y="28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6210" y="2640"/>
              <a:ext cx="220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H="1">
              <a:off x="4607" y="3718"/>
              <a:ext cx="3479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4" name="Freeform 8"/>
            <p:cNvSpPr>
              <a:spLocks/>
            </p:cNvSpPr>
            <p:nvPr/>
          </p:nvSpPr>
          <p:spPr bwMode="auto">
            <a:xfrm>
              <a:off x="4607" y="3658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412" y="3718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952" y="3778"/>
              <a:ext cx="11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6 : Response()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 flipH="1">
              <a:off x="2655" y="4680"/>
              <a:ext cx="1800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2655" y="4620"/>
              <a:ext cx="150" cy="12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60"/>
                </a:cxn>
                <a:cxn ang="0">
                  <a:pos x="150" y="120"/>
                </a:cxn>
                <a:cxn ang="0">
                  <a:pos x="150" y="0"/>
                </a:cxn>
              </a:cxnLst>
              <a:rect l="0" t="0" r="r" b="b"/>
              <a:pathLst>
                <a:path w="150" h="120">
                  <a:moveTo>
                    <a:pt x="150" y="0"/>
                  </a:moveTo>
                  <a:lnTo>
                    <a:pt x="0" y="60"/>
                  </a:lnTo>
                  <a:lnTo>
                    <a:pt x="150" y="12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2460" y="4680"/>
              <a:ext cx="180" cy="405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2693" y="4740"/>
              <a:ext cx="261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7 : Response for InsertUserData()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0" y="420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0" y="0"/>
            <a:ext cx="294343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lang="en-US" sz="11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lang="en-US" sz="11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Login Sequence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601" name="Group 1"/>
          <p:cNvGrpSpPr>
            <a:grpSpLocks noChangeAspect="1"/>
          </p:cNvGrpSpPr>
          <p:nvPr/>
        </p:nvGrpSpPr>
        <p:grpSpPr bwMode="auto">
          <a:xfrm>
            <a:off x="2057400" y="3200400"/>
            <a:ext cx="4724400" cy="2922466"/>
            <a:chOff x="0" y="0"/>
            <a:chExt cx="9360" cy="5790"/>
          </a:xfrm>
        </p:grpSpPr>
        <p:sp>
          <p:nvSpPr>
            <p:cNvPr id="25641" name="AutoShape 41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9360" cy="57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40" name="Rectangle 40"/>
            <p:cNvSpPr>
              <a:spLocks noChangeArrowheads="1"/>
            </p:cNvSpPr>
            <p:nvPr/>
          </p:nvSpPr>
          <p:spPr bwMode="auto">
            <a:xfrm>
              <a:off x="298" y="298"/>
              <a:ext cx="1012" cy="58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9" name="Rectangle 39"/>
            <p:cNvSpPr>
              <a:spLocks noChangeArrowheads="1"/>
            </p:cNvSpPr>
            <p:nvPr/>
          </p:nvSpPr>
          <p:spPr bwMode="auto">
            <a:xfrm>
              <a:off x="595" y="357"/>
              <a:ext cx="71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>
              <a:off x="818" y="893"/>
              <a:ext cx="1" cy="4599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2083" y="298"/>
              <a:ext cx="1012" cy="58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6" name="Rectangle 36"/>
            <p:cNvSpPr>
              <a:spLocks noChangeArrowheads="1"/>
            </p:cNvSpPr>
            <p:nvPr/>
          </p:nvSpPr>
          <p:spPr bwMode="auto">
            <a:xfrm>
              <a:off x="2232" y="357"/>
              <a:ext cx="81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LoginPage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>
              <a:off x="2604" y="893"/>
              <a:ext cx="1" cy="4599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4" name="Rectangle 34"/>
            <p:cNvSpPr>
              <a:spLocks noChangeArrowheads="1"/>
            </p:cNvSpPr>
            <p:nvPr/>
          </p:nvSpPr>
          <p:spPr bwMode="auto">
            <a:xfrm>
              <a:off x="3780" y="298"/>
              <a:ext cx="2025" cy="58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3" name="Rectangle 33"/>
            <p:cNvSpPr>
              <a:spLocks noChangeArrowheads="1"/>
            </p:cNvSpPr>
            <p:nvPr/>
          </p:nvSpPr>
          <p:spPr bwMode="auto">
            <a:xfrm>
              <a:off x="3891" y="357"/>
              <a:ext cx="1914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AuthenticationService()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4747" y="893"/>
              <a:ext cx="1" cy="4599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6190" y="298"/>
              <a:ext cx="1355" cy="58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6265" y="357"/>
              <a:ext cx="124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DAL:SqlHelper()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6845" y="893"/>
              <a:ext cx="1" cy="4599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8036" y="298"/>
              <a:ext cx="1012" cy="580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8214" y="357"/>
              <a:ext cx="73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Database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8557" y="893"/>
              <a:ext cx="1" cy="4599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818" y="1250"/>
              <a:ext cx="1682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2351" y="1191"/>
              <a:ext cx="149" cy="119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149" y="59"/>
                </a:cxn>
                <a:cxn ang="0">
                  <a:pos x="0" y="0"/>
                </a:cxn>
                <a:cxn ang="0">
                  <a:pos x="0" y="119"/>
                </a:cxn>
              </a:cxnLst>
              <a:rect l="0" t="0" r="r" b="b"/>
              <a:pathLst>
                <a:path w="149" h="119">
                  <a:moveTo>
                    <a:pt x="0" y="119"/>
                  </a:moveTo>
                  <a:lnTo>
                    <a:pt x="149" y="59"/>
                  </a:lnTo>
                  <a:lnTo>
                    <a:pt x="0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2500" y="1250"/>
              <a:ext cx="179" cy="402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938" y="1012"/>
              <a:ext cx="1562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1 : Open Login Form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2604" y="1846"/>
              <a:ext cx="2039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0" name="Freeform 20"/>
            <p:cNvSpPr>
              <a:spLocks/>
            </p:cNvSpPr>
            <p:nvPr/>
          </p:nvSpPr>
          <p:spPr bwMode="auto">
            <a:xfrm>
              <a:off x="4494" y="1786"/>
              <a:ext cx="149" cy="119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149" y="60"/>
                </a:cxn>
                <a:cxn ang="0">
                  <a:pos x="0" y="0"/>
                </a:cxn>
                <a:cxn ang="0">
                  <a:pos x="0" y="119"/>
                </a:cxn>
              </a:cxnLst>
              <a:rect l="0" t="0" r="r" b="b"/>
              <a:pathLst>
                <a:path w="149" h="119">
                  <a:moveTo>
                    <a:pt x="0" y="119"/>
                  </a:moveTo>
                  <a:lnTo>
                    <a:pt x="149" y="60"/>
                  </a:lnTo>
                  <a:lnTo>
                    <a:pt x="0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4643" y="1846"/>
              <a:ext cx="178" cy="402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3095" y="1608"/>
              <a:ext cx="135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2 : ValidateUser()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4747" y="2382"/>
              <a:ext cx="1994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6" name="Freeform 16"/>
            <p:cNvSpPr>
              <a:spLocks/>
            </p:cNvSpPr>
            <p:nvPr/>
          </p:nvSpPr>
          <p:spPr bwMode="auto">
            <a:xfrm>
              <a:off x="6592" y="2322"/>
              <a:ext cx="149" cy="119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149" y="60"/>
                </a:cxn>
                <a:cxn ang="0">
                  <a:pos x="0" y="0"/>
                </a:cxn>
                <a:cxn ang="0">
                  <a:pos x="0" y="119"/>
                </a:cxn>
              </a:cxnLst>
              <a:rect l="0" t="0" r="r" b="b"/>
              <a:pathLst>
                <a:path w="149" h="119">
                  <a:moveTo>
                    <a:pt x="0" y="119"/>
                  </a:moveTo>
                  <a:lnTo>
                    <a:pt x="149" y="60"/>
                  </a:lnTo>
                  <a:lnTo>
                    <a:pt x="0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6741" y="2382"/>
              <a:ext cx="179" cy="401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5119" y="2143"/>
              <a:ext cx="169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3 : ExecuteNonQuery()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6845" y="2917"/>
              <a:ext cx="1607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2" name="Freeform 12"/>
            <p:cNvSpPr>
              <a:spLocks/>
            </p:cNvSpPr>
            <p:nvPr/>
          </p:nvSpPr>
          <p:spPr bwMode="auto">
            <a:xfrm>
              <a:off x="8304" y="2858"/>
              <a:ext cx="148" cy="119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148" y="59"/>
                </a:cxn>
                <a:cxn ang="0">
                  <a:pos x="0" y="0"/>
                </a:cxn>
                <a:cxn ang="0">
                  <a:pos x="0" y="119"/>
                </a:cxn>
              </a:cxnLst>
              <a:rect l="0" t="0" r="r" b="b"/>
              <a:pathLst>
                <a:path w="148" h="119">
                  <a:moveTo>
                    <a:pt x="0" y="119"/>
                  </a:moveTo>
                  <a:lnTo>
                    <a:pt x="148" y="59"/>
                  </a:lnTo>
                  <a:lnTo>
                    <a:pt x="0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8452" y="2917"/>
              <a:ext cx="179" cy="402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6830" y="2679"/>
              <a:ext cx="2205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4 : ExecuteStoredProcedure()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H="1">
              <a:off x="4836" y="3990"/>
              <a:ext cx="3622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4836" y="3930"/>
              <a:ext cx="149" cy="119"/>
            </a:xfrm>
            <a:custGeom>
              <a:avLst/>
              <a:gdLst/>
              <a:ahLst/>
              <a:cxnLst>
                <a:cxn ang="0">
                  <a:pos x="149" y="0"/>
                </a:cxn>
                <a:cxn ang="0">
                  <a:pos x="0" y="59"/>
                </a:cxn>
                <a:cxn ang="0">
                  <a:pos x="149" y="119"/>
                </a:cxn>
                <a:cxn ang="0">
                  <a:pos x="149" y="0"/>
                </a:cxn>
              </a:cxnLst>
              <a:rect l="0" t="0" r="r" b="b"/>
              <a:pathLst>
                <a:path w="149" h="119">
                  <a:moveTo>
                    <a:pt x="149" y="0"/>
                  </a:moveTo>
                  <a:lnTo>
                    <a:pt x="0" y="59"/>
                  </a:lnTo>
                  <a:lnTo>
                    <a:pt x="149" y="11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4643" y="3989"/>
              <a:ext cx="178" cy="402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5164" y="4049"/>
              <a:ext cx="183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5 : Return QueryResult()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 flipH="1">
              <a:off x="2693" y="4465"/>
              <a:ext cx="2054" cy="1"/>
            </a:xfrm>
            <a:prstGeom prst="line">
              <a:avLst/>
            </a:prstGeom>
            <a:noFill/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2693" y="4406"/>
              <a:ext cx="149" cy="119"/>
            </a:xfrm>
            <a:custGeom>
              <a:avLst/>
              <a:gdLst/>
              <a:ahLst/>
              <a:cxnLst>
                <a:cxn ang="0">
                  <a:pos x="149" y="0"/>
                </a:cxn>
                <a:cxn ang="0">
                  <a:pos x="0" y="59"/>
                </a:cxn>
                <a:cxn ang="0">
                  <a:pos x="149" y="119"/>
                </a:cxn>
                <a:cxn ang="0">
                  <a:pos x="149" y="0"/>
                </a:cxn>
              </a:cxnLst>
              <a:rect l="0" t="0" r="r" b="b"/>
              <a:pathLst>
                <a:path w="149" h="119">
                  <a:moveTo>
                    <a:pt x="149" y="0"/>
                  </a:moveTo>
                  <a:lnTo>
                    <a:pt x="0" y="59"/>
                  </a:lnTo>
                  <a:lnTo>
                    <a:pt x="149" y="11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800000"/>
            </a:solidFill>
            <a:ln w="15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3" name="Rectangle 3"/>
            <p:cNvSpPr>
              <a:spLocks noChangeArrowheads="1"/>
            </p:cNvSpPr>
            <p:nvPr/>
          </p:nvSpPr>
          <p:spPr bwMode="auto">
            <a:xfrm>
              <a:off x="2500" y="4465"/>
              <a:ext cx="179" cy="402"/>
            </a:xfrm>
            <a:prstGeom prst="rect">
              <a:avLst/>
            </a:prstGeom>
            <a:solidFill>
              <a:srgbClr val="FFFFB9"/>
            </a:solidFill>
            <a:ln w="15">
              <a:solidFill>
                <a:srgbClr val="8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2" name="Rectangle 2"/>
            <p:cNvSpPr>
              <a:spLocks noChangeArrowheads="1"/>
            </p:cNvSpPr>
            <p:nvPr/>
          </p:nvSpPr>
          <p:spPr bwMode="auto">
            <a:xfrm>
              <a:off x="3021" y="4525"/>
              <a:ext cx="232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ea typeface="Calibri" pitchFamily="34" charset="0"/>
                  <a:cs typeface="Tahoma" pitchFamily="34" charset="0"/>
                </a:rPr>
                <a:t>6: ResponseForValidateUser()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345</Words>
  <Application>Microsoft Office PowerPoint</Application>
  <PresentationFormat>On-screen Show (4:3)</PresentationFormat>
  <Paragraphs>197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Visio.Drawing.11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projects</dc:creator>
  <cp:lastModifiedBy>projects</cp:lastModifiedBy>
  <cp:revision>2</cp:revision>
  <dcterms:created xsi:type="dcterms:W3CDTF">2018-08-27T10:48:50Z</dcterms:created>
  <dcterms:modified xsi:type="dcterms:W3CDTF">2018-08-27T11:03:06Z</dcterms:modified>
</cp:coreProperties>
</file>