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7" r:id="rId2"/>
    <p:sldId id="259" r:id="rId3"/>
    <p:sldId id="260" r:id="rId4"/>
    <p:sldId id="261" r:id="rId5"/>
    <p:sldId id="262" r:id="rId6"/>
    <p:sldId id="264" r:id="rId7"/>
    <p:sldId id="263" r:id="rId8"/>
    <p:sldId id="265" r:id="rId9"/>
    <p:sldId id="267" r:id="rId10"/>
    <p:sldId id="276" r:id="rId11"/>
    <p:sldId id="268" r:id="rId12"/>
    <p:sldId id="273" r:id="rId13"/>
    <p:sldId id="271" r:id="rId14"/>
    <p:sldId id="269"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1"/>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11/24/2020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84398" y="-27"/>
            <a:ext cx="8020050" cy="1666875"/>
          </a:xfrm>
          <a:prstGeom prst="rect">
            <a:avLst/>
          </a:prstGeom>
        </p:spPr>
      </p:pic>
      <p:sp>
        <p:nvSpPr>
          <p:cNvPr id="3" name="Rectangle 2"/>
          <p:cNvSpPr/>
          <p:nvPr/>
        </p:nvSpPr>
        <p:spPr>
          <a:xfrm>
            <a:off x="2007805" y="1596523"/>
            <a:ext cx="4796443" cy="494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anose="02040503050406030204" pitchFamily="18" charset="0"/>
                <a:ea typeface="Cambria" panose="02040503050406030204" pitchFamily="18" charset="0"/>
              </a:rPr>
              <a:t>2</a:t>
            </a:r>
            <a:r>
              <a:rPr lang="en-US" sz="2000" baseline="30000" dirty="0" smtClean="0">
                <a:solidFill>
                  <a:schemeClr val="tx1"/>
                </a:solidFill>
                <a:latin typeface="Cambria" panose="02040503050406030204" pitchFamily="18" charset="0"/>
                <a:ea typeface="Cambria" panose="02040503050406030204" pitchFamily="18" charset="0"/>
              </a:rPr>
              <a:t>nd</a:t>
            </a:r>
            <a:r>
              <a:rPr lang="en-US" sz="2000" dirty="0" smtClean="0">
                <a:solidFill>
                  <a:schemeClr val="tx1"/>
                </a:solidFill>
                <a:latin typeface="Cambria" panose="02040503050406030204" pitchFamily="18" charset="0"/>
                <a:ea typeface="Cambria" panose="02040503050406030204" pitchFamily="18" charset="0"/>
              </a:rPr>
              <a:t> Stage Evaluation </a:t>
            </a:r>
            <a:endParaRPr lang="en-US" sz="2000" dirty="0">
              <a:solidFill>
                <a:schemeClr val="tx1"/>
              </a:solidFill>
              <a:latin typeface="Cambria" panose="02040503050406030204" pitchFamily="18" charset="0"/>
              <a:ea typeface="Cambria" panose="02040503050406030204" pitchFamily="18" charset="0"/>
            </a:endParaRPr>
          </a:p>
        </p:txBody>
      </p:sp>
      <p:sp>
        <p:nvSpPr>
          <p:cNvPr id="4" name="Title 1"/>
          <p:cNvSpPr txBox="1">
            <a:spLocks/>
          </p:cNvSpPr>
          <p:nvPr/>
        </p:nvSpPr>
        <p:spPr>
          <a:xfrm>
            <a:off x="185651" y="1988840"/>
            <a:ext cx="5826509" cy="2634159"/>
          </a:xfrm>
          <a:prstGeom prst="rect">
            <a:avLst/>
          </a:prstGeom>
        </p:spPr>
        <p:txBody>
          <a:bodyPr>
            <a:noAutofit/>
          </a:bodyPr>
          <a:lstStyle/>
          <a:p>
            <a:pPr>
              <a:spcBef>
                <a:spcPct val="0"/>
              </a:spcBef>
            </a:pPr>
            <a:r>
              <a:rPr kumimoji="0" lang="en-US" b="1"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Prototype Title</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lang="en-IN" dirty="0" smtClean="0"/>
              <a:t>Sensing Of Stress On Flyovers &amp; Give A Warning If The Situation Turns (Stress Limits) Abnormal</a:t>
            </a:r>
          </a:p>
          <a:p>
            <a:pPr>
              <a:spcBef>
                <a:spcPct val="0"/>
              </a:spcBef>
            </a:pPr>
            <a:endParaRPr lang="en-IN" dirty="0" smtClean="0"/>
          </a:p>
          <a:p>
            <a:pPr>
              <a:spcBef>
                <a:spcPct val="0"/>
              </a:spcBef>
            </a:pPr>
            <a:r>
              <a:rPr kumimoji="0" lang="en-US" b="1"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Theme</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a:t>
            </a:r>
            <a:r>
              <a:rPr lang="en-IN" dirty="0" smtClean="0"/>
              <a:t> Other Emerging area Innovation for Start-up </a:t>
            </a:r>
          </a:p>
          <a:p>
            <a:pPr>
              <a:spcBef>
                <a:spcPct val="0"/>
              </a:spcBef>
            </a:pP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r>
            <a:b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br>
            <a:r>
              <a:rPr kumimoji="0" lang="en-US" b="1"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URL</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a:t>
            </a:r>
            <a:r>
              <a:rPr lang="en-IN" dirty="0" smtClean="0"/>
              <a:t>https://drive.google.com/file/d/1FD6slgsbA29UpIw5oWL91XCd5vUkvlFF/view?usp=sharing</a:t>
            </a:r>
          </a:p>
          <a:p>
            <a:pPr>
              <a:spcBef>
                <a:spcPct val="0"/>
              </a:spcBef>
            </a:pP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r>
            <a:b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br>
            <a:r>
              <a:rPr kumimoji="0" lang="en-US" b="1"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Team Lead Name (Student):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Gourab</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Banerjee</a:t>
            </a:r>
            <a:endPar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endParaRPr>
          </a:p>
          <a:p>
            <a:pPr>
              <a:spcBef>
                <a:spcPct val="0"/>
              </a:spcBef>
            </a:pP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r>
            <a:b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br>
            <a:r>
              <a:rPr kumimoji="0" lang="en-US" b="1"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Team Members</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Sayak</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Mandal</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Anandan</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Basu</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Kumar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Suryamauli</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Shah,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Nand</a:t>
            </a:r>
            <a:r>
              <a:rPr kumimoji="0" lang="en-US" b="0" i="0" u="none" strike="noStrike" kern="1200" cap="none" spc="0" normalizeH="0" baseline="0" noProof="0" dirty="0" smtClean="0">
                <a:ln>
                  <a:noFill/>
                </a:ln>
                <a:effectLst/>
                <a:uLnTx/>
                <a:uFillTx/>
                <a:latin typeface="Cambria" panose="02040503050406030204" pitchFamily="18" charset="0"/>
                <a:ea typeface="Cambria" panose="02040503050406030204" pitchFamily="18" charset="0"/>
                <a:cs typeface="+mj-cs"/>
              </a:rPr>
              <a:t> Kumar </a:t>
            </a:r>
            <a:r>
              <a:rPr kumimoji="0" lang="en-US" b="0" i="0" u="none" strike="noStrike" kern="1200" cap="none" spc="0" normalizeH="0" baseline="0" noProof="0" dirty="0" err="1" smtClean="0">
                <a:ln>
                  <a:noFill/>
                </a:ln>
                <a:effectLst/>
                <a:uLnTx/>
                <a:uFillTx/>
                <a:latin typeface="Cambria" panose="02040503050406030204" pitchFamily="18" charset="0"/>
                <a:ea typeface="Cambria" panose="02040503050406030204" pitchFamily="18" charset="0"/>
                <a:cs typeface="+mj-cs"/>
              </a:rPr>
              <a:t>Nitesh</a:t>
            </a:r>
            <a:r>
              <a:rPr kumimoji="0" lang="en-US" b="0" i="0" u="none" strike="noStrike" kern="1200" cap="none" spc="0" normalizeH="0" baseline="0" noProof="0" dirty="0" smtClean="0">
                <a:ln>
                  <a:noFill/>
                </a:ln>
                <a:solidFill>
                  <a:schemeClr val="tx2"/>
                </a:solidFill>
                <a:effectLst/>
                <a:uLnTx/>
                <a:uFillTx/>
                <a:latin typeface="Cambria" panose="02040503050406030204" pitchFamily="18" charset="0"/>
                <a:ea typeface="Cambria" panose="02040503050406030204" pitchFamily="18" charset="0"/>
                <a:cs typeface="+mj-cs"/>
              </a:rPr>
              <a:t/>
            </a:r>
            <a:br>
              <a:rPr kumimoji="0" lang="en-US" b="0" i="0" u="none" strike="noStrike" kern="1200" cap="none" spc="0" normalizeH="0" baseline="0" noProof="0" dirty="0" smtClean="0">
                <a:ln>
                  <a:noFill/>
                </a:ln>
                <a:solidFill>
                  <a:schemeClr val="tx2"/>
                </a:solidFill>
                <a:effectLst/>
                <a:uLnTx/>
                <a:uFillTx/>
                <a:latin typeface="Cambria" panose="02040503050406030204" pitchFamily="18" charset="0"/>
                <a:ea typeface="Cambria" panose="02040503050406030204" pitchFamily="18" charset="0"/>
                <a:cs typeface="+mj-cs"/>
              </a:rPr>
            </a:br>
            <a:endParaRPr kumimoji="0" lang="en-US" b="0" i="0" u="none" strike="noStrike" kern="1200" cap="none" spc="0" normalizeH="0" baseline="0" noProof="0" dirty="0">
              <a:ln>
                <a:noFill/>
              </a:ln>
              <a:solidFill>
                <a:schemeClr val="tx2"/>
              </a:solidFill>
              <a:effectLst/>
              <a:uLnTx/>
              <a:uFillTx/>
              <a:latin typeface="Cambria" panose="02040503050406030204" pitchFamily="18" charset="0"/>
              <a:ea typeface="Cambria" panose="02040503050406030204" pitchFamily="18" charset="0"/>
              <a:cs typeface="+mj-cs"/>
            </a:endParaRPr>
          </a:p>
        </p:txBody>
      </p:sp>
      <p:sp>
        <p:nvSpPr>
          <p:cNvPr id="5" name="Subtitle 2"/>
          <p:cNvSpPr txBox="1">
            <a:spLocks/>
          </p:cNvSpPr>
          <p:nvPr/>
        </p:nvSpPr>
        <p:spPr>
          <a:xfrm>
            <a:off x="-36512" y="5229200"/>
            <a:ext cx="5688632" cy="1558663"/>
          </a:xfrm>
          <a:prstGeom prst="rect">
            <a:avLst/>
          </a:prstGeom>
        </p:spPr>
        <p:txBody>
          <a:bodyPr>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	</a:t>
            </a:r>
            <a:r>
              <a:rPr kumimoji="0" lang="en-US" sz="19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IIC Institute Name</a:t>
            </a:r>
            <a:r>
              <a:rPr kumimoji="0" lang="en-US" sz="19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 Indian</a:t>
            </a:r>
            <a:r>
              <a:rPr kumimoji="0" lang="en-US" sz="1900" b="0" i="0" u="none" strike="noStrike" kern="120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cs typeface="+mn-cs"/>
              </a:rPr>
              <a:t> Institute of Engineering Science&amp; Technology, </a:t>
            </a:r>
            <a:r>
              <a:rPr kumimoji="0" lang="en-US" sz="1900" b="0" i="0" u="none" strike="noStrike" kern="120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cs typeface="+mn-cs"/>
              </a:rPr>
              <a:t>Shibpur</a:t>
            </a:r>
            <a:endParaRPr kumimoji="0" lang="en-US" sz="19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9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endParaRPr>
          </a:p>
          <a:p>
            <a:pPr marL="274320" lvl="0" indent="-274320">
              <a:spcBef>
                <a:spcPct val="20000"/>
              </a:spcBef>
              <a:buClr>
                <a:schemeClr val="accent3"/>
              </a:buClr>
              <a:buSzPct val="95000"/>
            </a:pPr>
            <a:r>
              <a:rPr kumimoji="0" lang="en-US" sz="19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	</a:t>
            </a:r>
            <a:r>
              <a:rPr kumimoji="0" lang="en-US" sz="19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Mentors Name</a:t>
            </a:r>
            <a:r>
              <a:rPr kumimoji="0" lang="en-US" sz="1900" b="0"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 </a:t>
            </a:r>
            <a:r>
              <a:rPr lang="en-IN" sz="1900" dirty="0" smtClean="0"/>
              <a:t>Dr. Lilly </a:t>
            </a:r>
            <a:r>
              <a:rPr lang="en-IN" sz="1900" dirty="0" err="1" smtClean="0"/>
              <a:t>Raamesh</a:t>
            </a:r>
            <a:endParaRPr kumimoji="0" lang="en-US" sz="1900" b="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cs typeface="+mn-cs"/>
            </a:endParaRPr>
          </a:p>
        </p:txBody>
      </p:sp>
      <p:pic>
        <p:nvPicPr>
          <p:cNvPr id="6" name="Picture 5"/>
          <p:cNvPicPr>
            <a:picLocks noChangeAspect="1"/>
          </p:cNvPicPr>
          <p:nvPr/>
        </p:nvPicPr>
        <p:blipFill rotWithShape="1">
          <a:blip r:embed="rId3" cstate="print"/>
          <a:srcRect r="941"/>
          <a:stretch/>
        </p:blipFill>
        <p:spPr>
          <a:xfrm>
            <a:off x="5724128" y="4588072"/>
            <a:ext cx="3410391" cy="22699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CONTROL OPERATION STEPS</a:t>
            </a:r>
            <a:endParaRPr lang="en-IN" b="1" dirty="0"/>
          </a:p>
        </p:txBody>
      </p:sp>
      <p:sp>
        <p:nvSpPr>
          <p:cNvPr id="3" name="Content Placeholder 2"/>
          <p:cNvSpPr>
            <a:spLocks noGrp="1"/>
          </p:cNvSpPr>
          <p:nvPr>
            <p:ph idx="1"/>
          </p:nvPr>
        </p:nvSpPr>
        <p:spPr/>
        <p:txBody>
          <a:bodyPr/>
          <a:lstStyle/>
          <a:p>
            <a:pPr algn="just"/>
            <a:r>
              <a:rPr lang="en-IN" dirty="0" smtClean="0"/>
              <a:t>Data collected by Strain Gauge &amp; converted to voltage.</a:t>
            </a:r>
          </a:p>
          <a:p>
            <a:pPr algn="just"/>
            <a:r>
              <a:rPr lang="en-IN" dirty="0" smtClean="0"/>
              <a:t>Signal Conditioning &amp; A-D conversion of the data.</a:t>
            </a:r>
          </a:p>
          <a:p>
            <a:pPr algn="just"/>
            <a:r>
              <a:rPr lang="en-IN" dirty="0" smtClean="0"/>
              <a:t>Compare the values for each section with the corresponding reference values.</a:t>
            </a:r>
          </a:p>
          <a:p>
            <a:pPr algn="just"/>
            <a:r>
              <a:rPr lang="en-IN" dirty="0" smtClean="0"/>
              <a:t>Generate a low-to-high transition in output, if at least one of the data exceeds its corresponding limit.</a:t>
            </a:r>
          </a:p>
          <a:p>
            <a:pPr algn="just"/>
            <a:r>
              <a:rPr lang="en-IN" dirty="0" smtClean="0"/>
              <a:t>The alarm circuit is excited with the low-to high transition of the controller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VALUE ADDITION</a:t>
            </a:r>
            <a:endParaRPr lang="en-IN" b="1" dirty="0"/>
          </a:p>
        </p:txBody>
      </p:sp>
      <p:sp>
        <p:nvSpPr>
          <p:cNvPr id="3" name="Content Placeholder 2"/>
          <p:cNvSpPr>
            <a:spLocks noGrp="1"/>
          </p:cNvSpPr>
          <p:nvPr>
            <p:ph idx="1"/>
          </p:nvPr>
        </p:nvSpPr>
        <p:spPr/>
        <p:txBody>
          <a:bodyPr>
            <a:normAutofit fontScale="92500" lnSpcReduction="10000"/>
          </a:bodyPr>
          <a:lstStyle/>
          <a:p>
            <a:pPr lvl="0" algn="just">
              <a:buNone/>
            </a:pPr>
            <a:r>
              <a:rPr lang="en-IN" dirty="0" smtClean="0"/>
              <a:t>	From the analysis of Product Innovation Hypothesis, following benefits of the product can be pointed out-</a:t>
            </a:r>
          </a:p>
          <a:p>
            <a:pPr lvl="0" algn="just"/>
            <a:r>
              <a:rPr lang="en-IN" dirty="0" smtClean="0"/>
              <a:t>The proposed system increases safety for human being and vehicles.</a:t>
            </a:r>
          </a:p>
          <a:p>
            <a:pPr lvl="0" algn="just"/>
            <a:r>
              <a:rPr lang="en-IN" dirty="0" smtClean="0"/>
              <a:t>It can also estimate the health of a bridge over a long period.</a:t>
            </a:r>
          </a:p>
          <a:p>
            <a:pPr lvl="0" algn="just"/>
            <a:r>
              <a:rPr lang="en-IN" dirty="0" smtClean="0"/>
              <a:t>With constant monitoring, the system will ensure reduction of bridge collapse; thereby it will reduce the maintenance cost too.</a:t>
            </a:r>
          </a:p>
          <a:p>
            <a:pPr lvl="0" algn="just"/>
            <a:r>
              <a:rPr lang="en-IN" dirty="0" smtClean="0"/>
              <a:t>It can give us a dataset on total number of vehicles in a particular route on hourly, daily and weekly basis.</a:t>
            </a:r>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COST ESTIMATE</a:t>
            </a:r>
            <a:endParaRPr lang="en-IN" b="1" dirty="0"/>
          </a:p>
        </p:txBody>
      </p:sp>
      <p:sp>
        <p:nvSpPr>
          <p:cNvPr id="3" name="Content Placeholder 2"/>
          <p:cNvSpPr>
            <a:spLocks noGrp="1"/>
          </p:cNvSpPr>
          <p:nvPr>
            <p:ph idx="1"/>
          </p:nvPr>
        </p:nvSpPr>
        <p:spPr/>
        <p:txBody>
          <a:bodyPr>
            <a:normAutofit lnSpcReduction="10000"/>
          </a:bodyPr>
          <a:lstStyle/>
          <a:p>
            <a:pPr algn="just">
              <a:buNone/>
            </a:pPr>
            <a:r>
              <a:rPr lang="en-IN" dirty="0" smtClean="0"/>
              <a:t>	First of all, this is a value-driven product. From the analysis of Business Model Canvas, the estimate will be as follows-</a:t>
            </a:r>
          </a:p>
          <a:p>
            <a:pPr algn="just"/>
            <a:r>
              <a:rPr lang="en-IN" dirty="0" smtClean="0"/>
              <a:t>For Strain Gauge, ADC &amp; the controller will be 500/- each, other components can be gotten under 1000/-, so for the total setup the cost is 2500. Now if the bridge requires 10 similar setups, it will require 25000/-. This may vary depending upon the length, since the number of system will be different then. </a:t>
            </a:r>
          </a:p>
          <a:p>
            <a:pPr algn="just"/>
            <a:r>
              <a:rPr lang="en-IN" dirty="0" smtClean="0"/>
              <a:t>There might be some small variable cost too initially, mainly because of testing etc. purpose.</a:t>
            </a:r>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PROS &amp; CONS</a:t>
            </a:r>
            <a:endParaRPr lang="en-IN" b="1" dirty="0"/>
          </a:p>
        </p:txBody>
      </p:sp>
      <p:sp>
        <p:nvSpPr>
          <p:cNvPr id="3" name="Text Placeholder 2"/>
          <p:cNvSpPr>
            <a:spLocks noGrp="1"/>
          </p:cNvSpPr>
          <p:nvPr>
            <p:ph type="body" idx="1"/>
          </p:nvPr>
        </p:nvSpPr>
        <p:spPr/>
        <p:txBody>
          <a:bodyPr/>
          <a:lstStyle/>
          <a:p>
            <a:pPr algn="ctr"/>
            <a:r>
              <a:rPr lang="en-IN" dirty="0" smtClean="0"/>
              <a:t>PROS</a:t>
            </a:r>
            <a:endParaRPr lang="en-IN" dirty="0"/>
          </a:p>
        </p:txBody>
      </p:sp>
      <p:sp>
        <p:nvSpPr>
          <p:cNvPr id="4" name="Text Placeholder 3"/>
          <p:cNvSpPr>
            <a:spLocks noGrp="1"/>
          </p:cNvSpPr>
          <p:nvPr>
            <p:ph type="body" sz="half" idx="3"/>
          </p:nvPr>
        </p:nvSpPr>
        <p:spPr/>
        <p:txBody>
          <a:bodyPr/>
          <a:lstStyle/>
          <a:p>
            <a:pPr algn="ctr"/>
            <a:r>
              <a:rPr lang="en-IN" dirty="0" smtClean="0"/>
              <a:t>CONS</a:t>
            </a:r>
            <a:endParaRPr lang="en-IN" dirty="0"/>
          </a:p>
        </p:txBody>
      </p:sp>
      <p:sp>
        <p:nvSpPr>
          <p:cNvPr id="5" name="Content Placeholder 4"/>
          <p:cNvSpPr>
            <a:spLocks noGrp="1"/>
          </p:cNvSpPr>
          <p:nvPr>
            <p:ph sz="quarter" idx="2"/>
          </p:nvPr>
        </p:nvSpPr>
        <p:spPr/>
        <p:txBody>
          <a:bodyPr/>
          <a:lstStyle/>
          <a:p>
            <a:pPr algn="just"/>
            <a:r>
              <a:rPr lang="en-IN" dirty="0" smtClean="0"/>
              <a:t>Stress values can be accurately measured by the transducer.</a:t>
            </a:r>
          </a:p>
          <a:p>
            <a:pPr algn="just"/>
            <a:r>
              <a:rPr lang="en-IN" dirty="0" smtClean="0"/>
              <a:t>Data acquisition system can provide fast response.</a:t>
            </a:r>
          </a:p>
          <a:p>
            <a:pPr algn="just"/>
            <a:r>
              <a:rPr lang="en-IN" dirty="0" smtClean="0"/>
              <a:t>Can be capable of dealing with values in long range.</a:t>
            </a:r>
            <a:endParaRPr lang="en-IN" dirty="0"/>
          </a:p>
        </p:txBody>
      </p:sp>
      <p:sp>
        <p:nvSpPr>
          <p:cNvPr id="6" name="Content Placeholder 5"/>
          <p:cNvSpPr>
            <a:spLocks noGrp="1"/>
          </p:cNvSpPr>
          <p:nvPr>
            <p:ph sz="quarter" idx="4"/>
          </p:nvPr>
        </p:nvSpPr>
        <p:spPr/>
        <p:txBody>
          <a:bodyPr/>
          <a:lstStyle/>
          <a:p>
            <a:pPr algn="just"/>
            <a:r>
              <a:rPr lang="en-IN" dirty="0" smtClean="0"/>
              <a:t>Durability of the transducer is an issue.</a:t>
            </a:r>
          </a:p>
          <a:p>
            <a:pPr algn="just"/>
            <a:r>
              <a:rPr lang="en-IN" dirty="0" smtClean="0"/>
              <a:t>Complex internal circuit, hence to find out any system error will be difficult.</a:t>
            </a:r>
          </a:p>
          <a:p>
            <a:pPr algn="just"/>
            <a:r>
              <a:rPr lang="en-IN" dirty="0" smtClean="0"/>
              <a:t>Can arise certain difficulties in complex bridge configurations.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IMPLICATIONS</a:t>
            </a:r>
            <a:endParaRPr lang="en-IN" b="1" dirty="0"/>
          </a:p>
        </p:txBody>
      </p:sp>
      <p:sp>
        <p:nvSpPr>
          <p:cNvPr id="3" name="Content Placeholder 2"/>
          <p:cNvSpPr>
            <a:spLocks noGrp="1"/>
          </p:cNvSpPr>
          <p:nvPr>
            <p:ph idx="1"/>
          </p:nvPr>
        </p:nvSpPr>
        <p:spPr/>
        <p:txBody>
          <a:bodyPr/>
          <a:lstStyle/>
          <a:p>
            <a:pPr algn="just">
              <a:buNone/>
            </a:pPr>
            <a:r>
              <a:rPr lang="en-IN" dirty="0" smtClean="0"/>
              <a:t>	One of the attractive and popular implication may be use of Internet of Things. The advantage will be lesser number of components and cost. Also, the operation will be easier. But in remote areas, use of </a:t>
            </a:r>
            <a:r>
              <a:rPr lang="en-IN" dirty="0" err="1" smtClean="0"/>
              <a:t>IoT</a:t>
            </a:r>
            <a:r>
              <a:rPr lang="en-IN" dirty="0" smtClean="0"/>
              <a:t> may not be very useful because of the network issue.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ACKNOWLEDGEMENT</a:t>
            </a:r>
            <a:endParaRPr lang="en-IN" b="1" dirty="0"/>
          </a:p>
        </p:txBody>
      </p:sp>
      <p:sp>
        <p:nvSpPr>
          <p:cNvPr id="3" name="Content Placeholder 2"/>
          <p:cNvSpPr>
            <a:spLocks noGrp="1"/>
          </p:cNvSpPr>
          <p:nvPr>
            <p:ph idx="1"/>
          </p:nvPr>
        </p:nvSpPr>
        <p:spPr>
          <a:xfrm>
            <a:off x="457200" y="2204864"/>
            <a:ext cx="8229600" cy="4119736"/>
          </a:xfrm>
        </p:spPr>
        <p:txBody>
          <a:bodyPr/>
          <a:lstStyle/>
          <a:p>
            <a:pPr algn="just"/>
            <a:r>
              <a:rPr lang="en-IN" dirty="0" smtClean="0"/>
              <a:t>Firstly, we would like to thank MHRD for organizing this contest, which gave us the opportunity to innovate and present our idea.</a:t>
            </a:r>
          </a:p>
          <a:p>
            <a:pPr algn="just"/>
            <a:r>
              <a:rPr lang="en-IN" dirty="0" smtClean="0"/>
              <a:t>We would like to acknowledge our mentor Dr. Lilly </a:t>
            </a:r>
            <a:r>
              <a:rPr lang="en-IN" dirty="0" err="1" smtClean="0"/>
              <a:t>Raamesh</a:t>
            </a:r>
            <a:r>
              <a:rPr lang="en-IN" dirty="0" smtClean="0"/>
              <a:t> for her constant guidance and help. </a:t>
            </a:r>
          </a:p>
          <a:p>
            <a:pPr algn="just"/>
            <a:r>
              <a:rPr lang="en-IN" dirty="0" smtClean="0"/>
              <a:t>We would also like to acknowledge our Professors’ support that helped us to think in a more innovative approach.</a:t>
            </a:r>
          </a:p>
          <a:p>
            <a:pPr algn="just"/>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24944"/>
            <a:ext cx="8229600" cy="3399656"/>
          </a:xfrm>
        </p:spPr>
        <p:txBody>
          <a:bodyPr/>
          <a:lstStyle/>
          <a:p>
            <a:pPr algn="ctr">
              <a:buNone/>
            </a:pPr>
            <a:r>
              <a:rPr lang="en-IN" sz="6000" b="1" dirty="0" smtClean="0">
                <a:solidFill>
                  <a:schemeClr val="accent2">
                    <a:lumMod val="75000"/>
                  </a:schemeClr>
                </a:solidFill>
                <a:latin typeface="Castellar" pitchFamily="18" charset="0"/>
              </a:rPr>
              <a:t>THANK  YOU</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440160"/>
          </a:xfrm>
        </p:spPr>
        <p:txBody>
          <a:bodyPr>
            <a:normAutofit/>
          </a:bodyPr>
          <a:lstStyle/>
          <a:p>
            <a:pPr algn="ctr"/>
            <a:r>
              <a:rPr lang="en-IN" sz="4000" b="1" dirty="0" smtClean="0"/>
              <a:t>PROBLEM STATEMENT</a:t>
            </a:r>
            <a:endParaRPr lang="en-IN" sz="4000" dirty="0"/>
          </a:p>
        </p:txBody>
      </p:sp>
      <p:sp>
        <p:nvSpPr>
          <p:cNvPr id="3" name="Content Placeholder 2"/>
          <p:cNvSpPr>
            <a:spLocks noGrp="1"/>
          </p:cNvSpPr>
          <p:nvPr>
            <p:ph idx="1"/>
          </p:nvPr>
        </p:nvSpPr>
        <p:spPr>
          <a:xfrm>
            <a:off x="457200" y="2060849"/>
            <a:ext cx="8075240" cy="4065315"/>
          </a:xfrm>
        </p:spPr>
        <p:txBody>
          <a:bodyPr>
            <a:normAutofit/>
          </a:bodyPr>
          <a:lstStyle/>
          <a:p>
            <a:pPr algn="just">
              <a:buNone/>
            </a:pPr>
            <a:r>
              <a:rPr lang="en-IN" sz="2400" dirty="0" smtClean="0"/>
              <a:t>	Overloading of bridge or flyover has always been a problem of human civilisation. For the past few years, we have seen the rate of such accidents per year has increased in our country. The major reasons are-</a:t>
            </a:r>
          </a:p>
          <a:p>
            <a:pPr lvl="1" algn="just"/>
            <a:r>
              <a:rPr lang="en-IN" sz="2200" dirty="0" smtClean="0"/>
              <a:t>Incorrect load estimation and sometimes error in design.</a:t>
            </a:r>
          </a:p>
          <a:p>
            <a:pPr lvl="1" algn="just"/>
            <a:r>
              <a:rPr lang="en-IN" sz="2200" dirty="0" smtClean="0"/>
              <a:t>Improper maintenance</a:t>
            </a:r>
          </a:p>
          <a:p>
            <a:pPr lvl="1" algn="just">
              <a:buNone/>
            </a:pPr>
            <a:endParaRPr lang="en-IN" sz="2200" dirty="0" smtClean="0"/>
          </a:p>
          <a:p>
            <a:pPr lvl="0" algn="just">
              <a:buNone/>
            </a:pPr>
            <a:r>
              <a:rPr lang="en-IN" sz="2400" dirty="0" smtClean="0"/>
              <a:t>	Frequent accidents are occurring since the status of the bridge can’t be understood instantly.</a:t>
            </a:r>
          </a:p>
          <a:p>
            <a:pPr lvl="1" algn="just">
              <a:buNone/>
            </a:pPr>
            <a:endParaRPr lang="en-I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dirty="0" smtClean="0"/>
              <a:t>OBJECTIVE</a:t>
            </a:r>
            <a:endParaRPr lang="en-IN" dirty="0"/>
          </a:p>
        </p:txBody>
      </p:sp>
      <p:sp>
        <p:nvSpPr>
          <p:cNvPr id="3" name="Content Placeholder 2"/>
          <p:cNvSpPr>
            <a:spLocks noGrp="1"/>
          </p:cNvSpPr>
          <p:nvPr>
            <p:ph idx="1"/>
          </p:nvPr>
        </p:nvSpPr>
        <p:spPr>
          <a:xfrm>
            <a:off x="457200" y="2348880"/>
            <a:ext cx="8229600" cy="3975720"/>
          </a:xfrm>
        </p:spPr>
        <p:txBody>
          <a:bodyPr/>
          <a:lstStyle/>
          <a:p>
            <a:pPr algn="just">
              <a:buNone/>
            </a:pPr>
            <a:r>
              <a:rPr lang="en-IN" dirty="0" smtClean="0"/>
              <a:t>	The Double Diamond approach has been adopted to address the problem and find out the solution. The main objective of our innovation is-</a:t>
            </a:r>
          </a:p>
          <a:p>
            <a:pPr marL="514350" indent="-514350" algn="just"/>
            <a:r>
              <a:rPr lang="en-IN" dirty="0" smtClean="0"/>
              <a:t>To find out the stress on the flyover or bridge continuously,</a:t>
            </a:r>
          </a:p>
          <a:p>
            <a:pPr marL="514350" indent="-514350" algn="just"/>
            <a:r>
              <a:rPr lang="en-IN" dirty="0" smtClean="0"/>
              <a:t>To check if the stress is under safe limit &amp;</a:t>
            </a:r>
          </a:p>
          <a:p>
            <a:pPr marL="514350" indent="-514350" algn="just"/>
            <a:r>
              <a:rPr lang="en-IN" dirty="0" smtClean="0"/>
              <a:t>To generate an alarm signal, when the flyover/bridge is overloaded.</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500" b="1" dirty="0" smtClean="0"/>
              <a:t>BASIC IDEA OF THE SYSTEM</a:t>
            </a:r>
            <a:endParaRPr lang="en-IN" sz="4500" dirty="0"/>
          </a:p>
        </p:txBody>
      </p:sp>
      <p:sp>
        <p:nvSpPr>
          <p:cNvPr id="3" name="Content Placeholder 2"/>
          <p:cNvSpPr>
            <a:spLocks noGrp="1"/>
          </p:cNvSpPr>
          <p:nvPr>
            <p:ph idx="1"/>
          </p:nvPr>
        </p:nvSpPr>
        <p:spPr>
          <a:xfrm>
            <a:off x="457200" y="2348880"/>
            <a:ext cx="8229600" cy="3975720"/>
          </a:xfrm>
        </p:spPr>
        <p:txBody>
          <a:bodyPr/>
          <a:lstStyle/>
          <a:p>
            <a:pPr algn="just">
              <a:buNone/>
            </a:pPr>
            <a:r>
              <a:rPr lang="en-IN" dirty="0" smtClean="0"/>
              <a:t>	The system needs to fetch data from the field on a constant basis, process them in as fast as possible and smooth decision making. Therefore the solution will have certain parts-</a:t>
            </a:r>
          </a:p>
          <a:p>
            <a:pPr marL="514350" indent="-514350" algn="just"/>
            <a:r>
              <a:rPr lang="en-IN" dirty="0" smtClean="0"/>
              <a:t>Pressure Transducer</a:t>
            </a:r>
          </a:p>
          <a:p>
            <a:pPr marL="514350" indent="-514350" algn="just"/>
            <a:r>
              <a:rPr lang="en-IN" dirty="0" smtClean="0"/>
              <a:t>Data Acquisition System</a:t>
            </a:r>
          </a:p>
          <a:p>
            <a:pPr marL="514350" indent="-514350" algn="just"/>
            <a:r>
              <a:rPr lang="en-IN" dirty="0" smtClean="0"/>
              <a:t>Computational Unit</a:t>
            </a:r>
          </a:p>
          <a:p>
            <a:pPr marL="514350" indent="-514350" algn="just"/>
            <a:r>
              <a:rPr lang="en-IN" dirty="0" smtClean="0"/>
              <a:t>Actuating Components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PRESSURE TRANSDUCER</a:t>
            </a:r>
            <a:endParaRPr lang="en-IN" b="1" dirty="0"/>
          </a:p>
        </p:txBody>
      </p:sp>
      <p:sp>
        <p:nvSpPr>
          <p:cNvPr id="3" name="Content Placeholder 2"/>
          <p:cNvSpPr>
            <a:spLocks noGrp="1"/>
          </p:cNvSpPr>
          <p:nvPr>
            <p:ph idx="1"/>
          </p:nvPr>
        </p:nvSpPr>
        <p:spPr/>
        <p:txBody>
          <a:bodyPr/>
          <a:lstStyle/>
          <a:p>
            <a:pPr algn="just">
              <a:buNone/>
            </a:pPr>
            <a:r>
              <a:rPr lang="en-IN" dirty="0" smtClean="0"/>
              <a:t>	Firstly, the bridge/flyover will be divided into certain parts depending upon its length. For each section, a strain gauge will be mounted each at the entry and exit point of that section. These transducers will continuously measure the moving loads on them and convert them into proportional </a:t>
            </a:r>
            <a:r>
              <a:rPr lang="en-IN" dirty="0" err="1" smtClean="0"/>
              <a:t>analog</a:t>
            </a:r>
            <a:r>
              <a:rPr lang="en-IN" dirty="0" smtClean="0"/>
              <a:t> voltage.</a:t>
            </a:r>
            <a:endParaRPr lang="en-IN" dirty="0"/>
          </a:p>
        </p:txBody>
      </p:sp>
      <p:pic>
        <p:nvPicPr>
          <p:cNvPr id="4" name="Picture 3" descr="1452332791.gif"/>
          <p:cNvPicPr>
            <a:picLocks noChangeAspect="1"/>
          </p:cNvPicPr>
          <p:nvPr/>
        </p:nvPicPr>
        <p:blipFill>
          <a:blip r:embed="rId2" cstate="print"/>
          <a:srcRect t="10240" b="16681"/>
          <a:stretch>
            <a:fillRect/>
          </a:stretch>
        </p:blipFill>
        <p:spPr>
          <a:xfrm>
            <a:off x="2627784" y="4437113"/>
            <a:ext cx="4286251" cy="20882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pPr algn="ctr"/>
            <a:r>
              <a:rPr lang="en-IN" sz="4500" b="1" dirty="0" smtClean="0"/>
              <a:t>DATA ACQUISITION SYSTEM</a:t>
            </a:r>
            <a:endParaRPr lang="en-IN" sz="4500" b="1" dirty="0"/>
          </a:p>
        </p:txBody>
      </p:sp>
      <p:sp>
        <p:nvSpPr>
          <p:cNvPr id="3" name="Content Placeholder 2"/>
          <p:cNvSpPr>
            <a:spLocks noGrp="1"/>
          </p:cNvSpPr>
          <p:nvPr>
            <p:ph idx="1"/>
          </p:nvPr>
        </p:nvSpPr>
        <p:spPr/>
        <p:txBody>
          <a:bodyPr>
            <a:normAutofit/>
          </a:bodyPr>
          <a:lstStyle/>
          <a:p>
            <a:pPr algn="just">
              <a:buNone/>
            </a:pPr>
            <a:r>
              <a:rPr lang="en-IN" dirty="0" smtClean="0"/>
              <a:t>	This portion of the circuit consists of several data processing equipments-</a:t>
            </a:r>
          </a:p>
          <a:p>
            <a:pPr algn="just"/>
            <a:r>
              <a:rPr lang="en-IN" dirty="0" smtClean="0"/>
              <a:t>Anti-aliasing Filter</a:t>
            </a:r>
          </a:p>
          <a:p>
            <a:pPr algn="just"/>
            <a:r>
              <a:rPr lang="en-IN" dirty="0" smtClean="0"/>
              <a:t>Sample &amp; Hold Circuit</a:t>
            </a:r>
          </a:p>
          <a:p>
            <a:pPr algn="just"/>
            <a:r>
              <a:rPr lang="en-IN" dirty="0" smtClean="0"/>
              <a:t>Multiplexer</a:t>
            </a:r>
          </a:p>
          <a:p>
            <a:pPr algn="just"/>
            <a:r>
              <a:rPr lang="en-IN" dirty="0" smtClean="0"/>
              <a:t>A-D Converter</a:t>
            </a:r>
          </a:p>
          <a:p>
            <a:pPr algn="just">
              <a:buNone/>
            </a:pPr>
            <a:r>
              <a:rPr lang="en-IN" dirty="0" smtClean="0"/>
              <a:t>	In these stages, the </a:t>
            </a:r>
            <a:r>
              <a:rPr lang="en-IN" dirty="0" err="1" smtClean="0"/>
              <a:t>analog</a:t>
            </a:r>
            <a:r>
              <a:rPr lang="en-IN" dirty="0" smtClean="0"/>
              <a:t> voltage will be processed through many stages to remove noise and they will be </a:t>
            </a:r>
            <a:r>
              <a:rPr lang="en-IN" dirty="0" err="1" smtClean="0"/>
              <a:t>discretized</a:t>
            </a:r>
            <a:r>
              <a:rPr lang="en-IN" dirty="0" smtClean="0"/>
              <a:t> to feed in a controller.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COMPUTATIONAL UNIT</a:t>
            </a:r>
            <a:endParaRPr lang="en-IN" b="1" dirty="0"/>
          </a:p>
        </p:txBody>
      </p:sp>
      <p:sp>
        <p:nvSpPr>
          <p:cNvPr id="3" name="Content Placeholder 2"/>
          <p:cNvSpPr>
            <a:spLocks noGrp="1"/>
          </p:cNvSpPr>
          <p:nvPr>
            <p:ph idx="1"/>
          </p:nvPr>
        </p:nvSpPr>
        <p:spPr/>
        <p:txBody>
          <a:bodyPr/>
          <a:lstStyle/>
          <a:p>
            <a:pPr algn="just">
              <a:buNone/>
            </a:pPr>
            <a:r>
              <a:rPr lang="en-IN" dirty="0" smtClean="0"/>
              <a:t>	This part can be a micro-controller, can be a micro-computer or a processor with an interface. Its main job is-</a:t>
            </a:r>
          </a:p>
          <a:p>
            <a:pPr algn="just"/>
            <a:r>
              <a:rPr lang="en-IN" dirty="0" smtClean="0"/>
              <a:t>Calculate the stress on each section of the bridge.</a:t>
            </a:r>
          </a:p>
          <a:p>
            <a:pPr algn="just"/>
            <a:r>
              <a:rPr lang="en-IN" dirty="0" smtClean="0"/>
              <a:t>Compare the values with preset reference values. (The reference values correspond to critical stress of each section)</a:t>
            </a:r>
          </a:p>
          <a:p>
            <a:pPr algn="just"/>
            <a:r>
              <a:rPr lang="en-IN" dirty="0" smtClean="0"/>
              <a:t>If, for any section, the current value exceeds the reference value, the controller will generate a low-to-high transition.</a:t>
            </a:r>
          </a:p>
          <a:p>
            <a:pPr algn="just">
              <a:buNone/>
            </a:pP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ACTUATING COMPONENTS</a:t>
            </a:r>
            <a:endParaRPr lang="en-IN" b="1" dirty="0"/>
          </a:p>
        </p:txBody>
      </p:sp>
      <p:sp>
        <p:nvSpPr>
          <p:cNvPr id="3" name="Content Placeholder 2"/>
          <p:cNvSpPr>
            <a:spLocks noGrp="1"/>
          </p:cNvSpPr>
          <p:nvPr>
            <p:ph idx="1"/>
          </p:nvPr>
        </p:nvSpPr>
        <p:spPr/>
        <p:txBody>
          <a:bodyPr/>
          <a:lstStyle/>
          <a:p>
            <a:pPr algn="just">
              <a:buNone/>
            </a:pPr>
            <a:r>
              <a:rPr lang="en-IN" dirty="0" smtClean="0"/>
              <a:t>	The output of the controller is fed to a transistorized relay &amp; buffer circuit, which is connected to the supply terminals of an alarm circuit. </a:t>
            </a:r>
          </a:p>
          <a:p>
            <a:pPr algn="just">
              <a:buNone/>
            </a:pPr>
            <a:endParaRPr lang="en-IN" dirty="0" smtClean="0"/>
          </a:p>
          <a:p>
            <a:pPr algn="just">
              <a:buNone/>
            </a:pPr>
            <a:r>
              <a:rPr lang="en-IN" dirty="0" smtClean="0"/>
              <a:t>	When the output of the controller is high, it will activate the relay and energise the coil of the alarm circuit, thereby causing the alarm to blow.</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91).png"/>
          <p:cNvPicPr>
            <a:picLocks noChangeAspect="1"/>
          </p:cNvPicPr>
          <p:nvPr/>
        </p:nvPicPr>
        <p:blipFill>
          <a:blip r:embed="rId2" cstate="print"/>
          <a:srcRect l="25097" t="17089" r="43544" b="6910"/>
          <a:stretch>
            <a:fillRect/>
          </a:stretch>
        </p:blipFill>
        <p:spPr>
          <a:xfrm>
            <a:off x="2160240" y="0"/>
            <a:ext cx="5004048" cy="681854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209</TotalTime>
  <Words>256</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Slide 1</vt:lpstr>
      <vt:lpstr>PROBLEM STATEMENT</vt:lpstr>
      <vt:lpstr>OBJECTIVE</vt:lpstr>
      <vt:lpstr>BASIC IDEA OF THE SYSTEM</vt:lpstr>
      <vt:lpstr>PRESSURE TRANSDUCER</vt:lpstr>
      <vt:lpstr>DATA ACQUISITION SYSTEM</vt:lpstr>
      <vt:lpstr>COMPUTATIONAL UNIT</vt:lpstr>
      <vt:lpstr>ACTUATING COMPONENTS</vt:lpstr>
      <vt:lpstr>Slide 9</vt:lpstr>
      <vt:lpstr>CONTROL OPERATION STEPS</vt:lpstr>
      <vt:lpstr>VALUE ADDITION</vt:lpstr>
      <vt:lpstr>COST ESTIMATE</vt:lpstr>
      <vt:lpstr>PROS &amp; CONS</vt:lpstr>
      <vt:lpstr>FUTURE IMPLICATIONS</vt:lpstr>
      <vt:lpstr>ACKNOWLEDGEMENT</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IIC NATIONAL INNOVATION CONTEST 2020</dc:title>
  <dc:creator>Windows User</dc:creator>
  <cp:lastModifiedBy>Windows User</cp:lastModifiedBy>
  <cp:revision>23</cp:revision>
  <dcterms:created xsi:type="dcterms:W3CDTF">2020-11-23T15:56:45Z</dcterms:created>
  <dcterms:modified xsi:type="dcterms:W3CDTF">2020-11-24T13:09:21Z</dcterms:modified>
</cp:coreProperties>
</file>