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www.arrow.com/en/products/relay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arrow.com/en/products/relays"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762774-24D6-47F4-983A-5AE94BBFBB4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A786E52F-B611-4EF5-968F-7327A2F5615E}">
      <dgm:prSet/>
      <dgm:spPr/>
      <dgm:t>
        <a:bodyPr/>
        <a:lstStyle/>
        <a:p>
          <a:r>
            <a:rPr lang="en-US" b="0" i="0" dirty="0"/>
            <a:t>The NC Normally-Closed SPST (Single Pole Single Throw) relay has an initial closed circuit state when no current is applied to its internal coil therefore it connects the power to the load (fan, light bulb, </a:t>
          </a:r>
          <a:r>
            <a:rPr lang="en-US" b="0" i="0" dirty="0" err="1"/>
            <a:t>etc</a:t>
          </a:r>
          <a:r>
            <a:rPr lang="en-US" b="0" i="0" dirty="0"/>
            <a:t>). When voltage is applied to the coil of the</a:t>
          </a:r>
          <a:r>
            <a:rPr lang="en-US" b="0" i="0" dirty="0">
              <a:solidFill>
                <a:schemeClr val="bg1">
                  <a:lumMod val="95000"/>
                </a:schemeClr>
              </a:solidFill>
            </a:rPr>
            <a:t> </a:t>
          </a:r>
          <a:r>
            <a:rPr lang="en-US" b="1" i="0" dirty="0">
              <a:solidFill>
                <a:schemeClr val="bg1">
                  <a:lumMod val="95000"/>
                </a:schemeClr>
              </a:solidFill>
              <a:hlinkClick xmlns:r="http://schemas.openxmlformats.org/officeDocument/2006/relationships" r:id="rId1">
                <a:extLst>
                  <a:ext uri="{A12FA001-AC4F-418D-AE19-62706E023703}">
                    <ahyp:hlinkClr xmlns:ahyp="http://schemas.microsoft.com/office/drawing/2018/hyperlinkcolor" val="tx"/>
                  </a:ext>
                </a:extLst>
              </a:hlinkClick>
            </a:rPr>
            <a:t>relay</a:t>
          </a:r>
          <a:r>
            <a:rPr lang="en-US" b="1" i="0" dirty="0">
              <a:solidFill>
                <a:schemeClr val="bg1">
                  <a:lumMod val="95000"/>
                </a:schemeClr>
              </a:solidFill>
            </a:rPr>
            <a:t> </a:t>
          </a:r>
          <a:r>
            <a:rPr lang="en-US" b="0" i="0" dirty="0"/>
            <a:t>the internal switch goes to the open position and disconnects the power from the load. It is also called </a:t>
          </a:r>
          <a:r>
            <a:rPr lang="en-US" b="1" i="0" dirty="0"/>
            <a:t>Form B</a:t>
          </a:r>
          <a:r>
            <a:rPr lang="en-US" b="0" i="0" dirty="0"/>
            <a:t>.</a:t>
          </a:r>
          <a:endParaRPr lang="en-US" dirty="0"/>
        </a:p>
      </dgm:t>
    </dgm:pt>
    <dgm:pt modelId="{F73D23A4-92D4-44D0-8819-570F2B45C92B}" type="parTrans" cxnId="{CD0C3F87-27BF-433B-8FB7-EBE6BA966D33}">
      <dgm:prSet/>
      <dgm:spPr/>
      <dgm:t>
        <a:bodyPr/>
        <a:lstStyle/>
        <a:p>
          <a:endParaRPr lang="en-US"/>
        </a:p>
      </dgm:t>
    </dgm:pt>
    <dgm:pt modelId="{A3EA80D3-37C2-44B9-A27B-1697FFB8D29D}" type="sibTrans" cxnId="{CD0C3F87-27BF-433B-8FB7-EBE6BA966D33}">
      <dgm:prSet/>
      <dgm:spPr/>
      <dgm:t>
        <a:bodyPr/>
        <a:lstStyle/>
        <a:p>
          <a:endParaRPr lang="en-US"/>
        </a:p>
      </dgm:t>
    </dgm:pt>
    <dgm:pt modelId="{2406939F-F6EC-415F-B553-91161A37A013}">
      <dgm:prSet/>
      <dgm:spPr/>
      <dgm:t>
        <a:bodyPr/>
        <a:lstStyle/>
        <a:p>
          <a:r>
            <a:rPr lang="en-US" b="0" i="0" dirty="0"/>
            <a:t>In figure 1 </a:t>
          </a:r>
          <a:r>
            <a:rPr lang="en-US" b="1" i="0" dirty="0"/>
            <a:t>no DC voltage is applied</a:t>
          </a:r>
          <a:r>
            <a:rPr lang="en-US" b="0" i="0" dirty="0"/>
            <a:t> to points A and B therefore no current flows through the coil of the relay, the contact stays in the close position and the fan </a:t>
          </a:r>
          <a:r>
            <a:rPr lang="en-US" b="1" i="0" dirty="0"/>
            <a:t>will be switched ON</a:t>
          </a:r>
          <a:r>
            <a:rPr lang="en-US" b="0" i="0" dirty="0"/>
            <a:t> because it is connected to the 220V.</a:t>
          </a:r>
          <a:endParaRPr lang="en-US" dirty="0"/>
        </a:p>
      </dgm:t>
    </dgm:pt>
    <dgm:pt modelId="{DDAC9B0E-DD4A-4201-8356-BD43BC464228}" type="parTrans" cxnId="{03E7605B-D92B-44E7-B1E0-520C792C0F09}">
      <dgm:prSet/>
      <dgm:spPr/>
      <dgm:t>
        <a:bodyPr/>
        <a:lstStyle/>
        <a:p>
          <a:endParaRPr lang="en-US"/>
        </a:p>
      </dgm:t>
    </dgm:pt>
    <dgm:pt modelId="{218C30F2-69F3-48C9-B815-ECE394F86185}" type="sibTrans" cxnId="{03E7605B-D92B-44E7-B1E0-520C792C0F09}">
      <dgm:prSet/>
      <dgm:spPr/>
      <dgm:t>
        <a:bodyPr/>
        <a:lstStyle/>
        <a:p>
          <a:endParaRPr lang="en-US"/>
        </a:p>
      </dgm:t>
    </dgm:pt>
    <dgm:pt modelId="{48DC39EF-67A3-4952-8F84-174D3CC04DD5}">
      <dgm:prSet/>
      <dgm:spPr/>
      <dgm:t>
        <a:bodyPr/>
        <a:lstStyle/>
        <a:p>
          <a:r>
            <a:rPr lang="en-US" b="0" i="0" dirty="0"/>
            <a:t>In figure 2 we </a:t>
          </a:r>
          <a:r>
            <a:rPr lang="en-US" b="1" i="0" dirty="0"/>
            <a:t>apply a DC voltage</a:t>
          </a:r>
          <a:r>
            <a:rPr lang="en-US" b="0" i="0" dirty="0"/>
            <a:t> (let’s say 12V) to the coil (points A and B). Now the coil gets </a:t>
          </a:r>
          <a:r>
            <a:rPr lang="en-US" b="0" i="0" dirty="0" err="1"/>
            <a:t>energised</a:t>
          </a:r>
          <a:r>
            <a:rPr lang="en-US" b="0" i="0" dirty="0"/>
            <a:t> and it switches the contact to the opened position and the fan </a:t>
          </a:r>
          <a:r>
            <a:rPr lang="en-US" b="1" i="0" dirty="0"/>
            <a:t>will be switched OFF</a:t>
          </a:r>
          <a:r>
            <a:rPr lang="en-US" b="0" i="0" dirty="0"/>
            <a:t> because no current can flow from the 220V.</a:t>
          </a:r>
        </a:p>
        <a:p>
          <a:r>
            <a:rPr lang="en-IN" dirty="0"/>
            <a:t>Specifications: KT-450 </a:t>
          </a:r>
        </a:p>
        <a:p>
          <a:r>
            <a:rPr lang="en-IN" dirty="0"/>
            <a:t>5V DC</a:t>
          </a:r>
        </a:p>
        <a:p>
          <a:r>
            <a:rPr lang="en-IN" dirty="0"/>
            <a:t>1A 120 VAC</a:t>
          </a:r>
        </a:p>
        <a:p>
          <a:r>
            <a:rPr lang="en-IN" dirty="0"/>
            <a:t>2A 24 VDC</a:t>
          </a:r>
          <a:endParaRPr lang="en-US" dirty="0"/>
        </a:p>
      </dgm:t>
    </dgm:pt>
    <dgm:pt modelId="{2B8D2547-CC90-45D7-9463-29C6A13E97A2}" type="parTrans" cxnId="{301B95C0-2ACD-408E-9FE7-9F88074FC5C8}">
      <dgm:prSet/>
      <dgm:spPr/>
      <dgm:t>
        <a:bodyPr/>
        <a:lstStyle/>
        <a:p>
          <a:endParaRPr lang="en-US"/>
        </a:p>
      </dgm:t>
    </dgm:pt>
    <dgm:pt modelId="{EE276706-B019-4BC3-A238-83CDAF1693FC}" type="sibTrans" cxnId="{301B95C0-2ACD-408E-9FE7-9F88074FC5C8}">
      <dgm:prSet/>
      <dgm:spPr/>
      <dgm:t>
        <a:bodyPr/>
        <a:lstStyle/>
        <a:p>
          <a:endParaRPr lang="en-US"/>
        </a:p>
      </dgm:t>
    </dgm:pt>
    <dgm:pt modelId="{BA8E9C00-E803-4563-A8F9-17445416A5ED}" type="pres">
      <dgm:prSet presAssocID="{7A762774-24D6-47F4-983A-5AE94BBFBB47}" presName="outerComposite" presStyleCnt="0">
        <dgm:presLayoutVars>
          <dgm:chMax val="5"/>
          <dgm:dir/>
          <dgm:resizeHandles val="exact"/>
        </dgm:presLayoutVars>
      </dgm:prSet>
      <dgm:spPr/>
    </dgm:pt>
    <dgm:pt modelId="{1E692E6A-C675-4DB7-B331-A6E7B4F2D93E}" type="pres">
      <dgm:prSet presAssocID="{7A762774-24D6-47F4-983A-5AE94BBFBB47}" presName="dummyMaxCanvas" presStyleCnt="0">
        <dgm:presLayoutVars/>
      </dgm:prSet>
      <dgm:spPr/>
    </dgm:pt>
    <dgm:pt modelId="{BE9DEF52-AD4C-4C4A-99E6-6E6A5D1DFF2A}" type="pres">
      <dgm:prSet presAssocID="{7A762774-24D6-47F4-983A-5AE94BBFBB47}" presName="ThreeNodes_1" presStyleLbl="node1" presStyleIdx="0" presStyleCnt="3">
        <dgm:presLayoutVars>
          <dgm:bulletEnabled val="1"/>
        </dgm:presLayoutVars>
      </dgm:prSet>
      <dgm:spPr/>
    </dgm:pt>
    <dgm:pt modelId="{1AF854E4-4063-4990-8154-C6A26B7F4B45}" type="pres">
      <dgm:prSet presAssocID="{7A762774-24D6-47F4-983A-5AE94BBFBB47}" presName="ThreeNodes_2" presStyleLbl="node1" presStyleIdx="1" presStyleCnt="3">
        <dgm:presLayoutVars>
          <dgm:bulletEnabled val="1"/>
        </dgm:presLayoutVars>
      </dgm:prSet>
      <dgm:spPr/>
    </dgm:pt>
    <dgm:pt modelId="{C8615EC5-EC50-42C8-9DB3-E4079B2126F7}" type="pres">
      <dgm:prSet presAssocID="{7A762774-24D6-47F4-983A-5AE94BBFBB47}" presName="ThreeNodes_3" presStyleLbl="node1" presStyleIdx="2" presStyleCnt="3" custScaleX="105394" custScaleY="108123">
        <dgm:presLayoutVars>
          <dgm:bulletEnabled val="1"/>
        </dgm:presLayoutVars>
      </dgm:prSet>
      <dgm:spPr/>
    </dgm:pt>
    <dgm:pt modelId="{6462E8C3-4DD1-4BEA-8282-F5AF4F5144FB}" type="pres">
      <dgm:prSet presAssocID="{7A762774-24D6-47F4-983A-5AE94BBFBB47}" presName="ThreeConn_1-2" presStyleLbl="fgAccFollowNode1" presStyleIdx="0" presStyleCnt="2">
        <dgm:presLayoutVars>
          <dgm:bulletEnabled val="1"/>
        </dgm:presLayoutVars>
      </dgm:prSet>
      <dgm:spPr/>
    </dgm:pt>
    <dgm:pt modelId="{7B23BE46-C9B7-43F3-9710-4FAD2848B25A}" type="pres">
      <dgm:prSet presAssocID="{7A762774-24D6-47F4-983A-5AE94BBFBB47}" presName="ThreeConn_2-3" presStyleLbl="fgAccFollowNode1" presStyleIdx="1" presStyleCnt="2">
        <dgm:presLayoutVars>
          <dgm:bulletEnabled val="1"/>
        </dgm:presLayoutVars>
      </dgm:prSet>
      <dgm:spPr/>
    </dgm:pt>
    <dgm:pt modelId="{C6FE08FF-682E-47B6-B36A-3023BA08A83E}" type="pres">
      <dgm:prSet presAssocID="{7A762774-24D6-47F4-983A-5AE94BBFBB47}" presName="ThreeNodes_1_text" presStyleLbl="node1" presStyleIdx="2" presStyleCnt="3">
        <dgm:presLayoutVars>
          <dgm:bulletEnabled val="1"/>
        </dgm:presLayoutVars>
      </dgm:prSet>
      <dgm:spPr/>
    </dgm:pt>
    <dgm:pt modelId="{69682F2B-170C-4AF2-AE61-921E8C16BECF}" type="pres">
      <dgm:prSet presAssocID="{7A762774-24D6-47F4-983A-5AE94BBFBB47}" presName="ThreeNodes_2_text" presStyleLbl="node1" presStyleIdx="2" presStyleCnt="3">
        <dgm:presLayoutVars>
          <dgm:bulletEnabled val="1"/>
        </dgm:presLayoutVars>
      </dgm:prSet>
      <dgm:spPr/>
    </dgm:pt>
    <dgm:pt modelId="{ECC7BF32-6D06-43A0-839C-7C25BB056C7D}" type="pres">
      <dgm:prSet presAssocID="{7A762774-24D6-47F4-983A-5AE94BBFBB47}" presName="ThreeNodes_3_text" presStyleLbl="node1" presStyleIdx="2" presStyleCnt="3">
        <dgm:presLayoutVars>
          <dgm:bulletEnabled val="1"/>
        </dgm:presLayoutVars>
      </dgm:prSet>
      <dgm:spPr/>
    </dgm:pt>
  </dgm:ptLst>
  <dgm:cxnLst>
    <dgm:cxn modelId="{4CFF0207-EBC3-4760-B4BF-B36F4B2F4CCE}" type="presOf" srcId="{2406939F-F6EC-415F-B553-91161A37A013}" destId="{69682F2B-170C-4AF2-AE61-921E8C16BECF}" srcOrd="1" destOrd="0" presId="urn:microsoft.com/office/officeart/2005/8/layout/vProcess5"/>
    <dgm:cxn modelId="{03E7605B-D92B-44E7-B1E0-520C792C0F09}" srcId="{7A762774-24D6-47F4-983A-5AE94BBFBB47}" destId="{2406939F-F6EC-415F-B553-91161A37A013}" srcOrd="1" destOrd="0" parTransId="{DDAC9B0E-DD4A-4201-8356-BD43BC464228}" sibTransId="{218C30F2-69F3-48C9-B815-ECE394F86185}"/>
    <dgm:cxn modelId="{90D4695B-4ADA-4F6F-A044-452511563955}" type="presOf" srcId="{218C30F2-69F3-48C9-B815-ECE394F86185}" destId="{7B23BE46-C9B7-43F3-9710-4FAD2848B25A}" srcOrd="0" destOrd="0" presId="urn:microsoft.com/office/officeart/2005/8/layout/vProcess5"/>
    <dgm:cxn modelId="{0F5F4947-D3F9-4C2B-B645-2A10AD6947ED}" type="presOf" srcId="{48DC39EF-67A3-4952-8F84-174D3CC04DD5}" destId="{C8615EC5-EC50-42C8-9DB3-E4079B2126F7}" srcOrd="0" destOrd="0" presId="urn:microsoft.com/office/officeart/2005/8/layout/vProcess5"/>
    <dgm:cxn modelId="{0F44B369-32DB-417C-9318-99A7BD8BD348}" type="presOf" srcId="{7A762774-24D6-47F4-983A-5AE94BBFBB47}" destId="{BA8E9C00-E803-4563-A8F9-17445416A5ED}" srcOrd="0" destOrd="0" presId="urn:microsoft.com/office/officeart/2005/8/layout/vProcess5"/>
    <dgm:cxn modelId="{CD0C3F87-27BF-433B-8FB7-EBE6BA966D33}" srcId="{7A762774-24D6-47F4-983A-5AE94BBFBB47}" destId="{A786E52F-B611-4EF5-968F-7327A2F5615E}" srcOrd="0" destOrd="0" parTransId="{F73D23A4-92D4-44D0-8819-570F2B45C92B}" sibTransId="{A3EA80D3-37C2-44B9-A27B-1697FFB8D29D}"/>
    <dgm:cxn modelId="{FAE2858C-D904-455C-8C94-F325BC2BD293}" type="presOf" srcId="{A786E52F-B611-4EF5-968F-7327A2F5615E}" destId="{C6FE08FF-682E-47B6-B36A-3023BA08A83E}" srcOrd="1" destOrd="0" presId="urn:microsoft.com/office/officeart/2005/8/layout/vProcess5"/>
    <dgm:cxn modelId="{0A7B488E-EF00-44FF-B9D8-FEED9B2F6CB5}" type="presOf" srcId="{48DC39EF-67A3-4952-8F84-174D3CC04DD5}" destId="{ECC7BF32-6D06-43A0-839C-7C25BB056C7D}" srcOrd="1" destOrd="0" presId="urn:microsoft.com/office/officeart/2005/8/layout/vProcess5"/>
    <dgm:cxn modelId="{301B95C0-2ACD-408E-9FE7-9F88074FC5C8}" srcId="{7A762774-24D6-47F4-983A-5AE94BBFBB47}" destId="{48DC39EF-67A3-4952-8F84-174D3CC04DD5}" srcOrd="2" destOrd="0" parTransId="{2B8D2547-CC90-45D7-9463-29C6A13E97A2}" sibTransId="{EE276706-B019-4BC3-A238-83CDAF1693FC}"/>
    <dgm:cxn modelId="{34DB2CD8-8ABF-47B7-8708-AAEAA31ABD50}" type="presOf" srcId="{2406939F-F6EC-415F-B553-91161A37A013}" destId="{1AF854E4-4063-4990-8154-C6A26B7F4B45}" srcOrd="0" destOrd="0" presId="urn:microsoft.com/office/officeart/2005/8/layout/vProcess5"/>
    <dgm:cxn modelId="{096385E3-5C0D-46AB-8D2E-AB9BD9CA3830}" type="presOf" srcId="{A3EA80D3-37C2-44B9-A27B-1697FFB8D29D}" destId="{6462E8C3-4DD1-4BEA-8282-F5AF4F5144FB}" srcOrd="0" destOrd="0" presId="urn:microsoft.com/office/officeart/2005/8/layout/vProcess5"/>
    <dgm:cxn modelId="{6E5959FA-615E-4CC4-9B4C-29F77FE22927}" type="presOf" srcId="{A786E52F-B611-4EF5-968F-7327A2F5615E}" destId="{BE9DEF52-AD4C-4C4A-99E6-6E6A5D1DFF2A}" srcOrd="0" destOrd="0" presId="urn:microsoft.com/office/officeart/2005/8/layout/vProcess5"/>
    <dgm:cxn modelId="{7C8480E5-7021-4C48-B90F-51A28C0D5268}" type="presParOf" srcId="{BA8E9C00-E803-4563-A8F9-17445416A5ED}" destId="{1E692E6A-C675-4DB7-B331-A6E7B4F2D93E}" srcOrd="0" destOrd="0" presId="urn:microsoft.com/office/officeart/2005/8/layout/vProcess5"/>
    <dgm:cxn modelId="{5EB416AB-DB4A-49D0-B033-58E589890567}" type="presParOf" srcId="{BA8E9C00-E803-4563-A8F9-17445416A5ED}" destId="{BE9DEF52-AD4C-4C4A-99E6-6E6A5D1DFF2A}" srcOrd="1" destOrd="0" presId="urn:microsoft.com/office/officeart/2005/8/layout/vProcess5"/>
    <dgm:cxn modelId="{D657E81E-F974-4C8C-8525-11AA712FC5F4}" type="presParOf" srcId="{BA8E9C00-E803-4563-A8F9-17445416A5ED}" destId="{1AF854E4-4063-4990-8154-C6A26B7F4B45}" srcOrd="2" destOrd="0" presId="urn:microsoft.com/office/officeart/2005/8/layout/vProcess5"/>
    <dgm:cxn modelId="{DE3FDBF5-F3DA-4970-96D3-5352C153C280}" type="presParOf" srcId="{BA8E9C00-E803-4563-A8F9-17445416A5ED}" destId="{C8615EC5-EC50-42C8-9DB3-E4079B2126F7}" srcOrd="3" destOrd="0" presId="urn:microsoft.com/office/officeart/2005/8/layout/vProcess5"/>
    <dgm:cxn modelId="{C7C73F2F-D2D0-4054-9B42-8E78F32FA66C}" type="presParOf" srcId="{BA8E9C00-E803-4563-A8F9-17445416A5ED}" destId="{6462E8C3-4DD1-4BEA-8282-F5AF4F5144FB}" srcOrd="4" destOrd="0" presId="urn:microsoft.com/office/officeart/2005/8/layout/vProcess5"/>
    <dgm:cxn modelId="{D1A1ADA7-1788-482E-B9C6-8F9D3877E300}" type="presParOf" srcId="{BA8E9C00-E803-4563-A8F9-17445416A5ED}" destId="{7B23BE46-C9B7-43F3-9710-4FAD2848B25A}" srcOrd="5" destOrd="0" presId="urn:microsoft.com/office/officeart/2005/8/layout/vProcess5"/>
    <dgm:cxn modelId="{6363CB67-F3FE-4C0E-8CAB-4D87DE0FC6E4}" type="presParOf" srcId="{BA8E9C00-E803-4563-A8F9-17445416A5ED}" destId="{C6FE08FF-682E-47B6-B36A-3023BA08A83E}" srcOrd="6" destOrd="0" presId="urn:microsoft.com/office/officeart/2005/8/layout/vProcess5"/>
    <dgm:cxn modelId="{7D71EF2D-F540-486C-9A76-949E96698FA0}" type="presParOf" srcId="{BA8E9C00-E803-4563-A8F9-17445416A5ED}" destId="{69682F2B-170C-4AF2-AE61-921E8C16BECF}" srcOrd="7" destOrd="0" presId="urn:microsoft.com/office/officeart/2005/8/layout/vProcess5"/>
    <dgm:cxn modelId="{120BE9D3-52FB-4ED3-9D8A-F065869805A7}" type="presParOf" srcId="{BA8E9C00-E803-4563-A8F9-17445416A5ED}" destId="{ECC7BF32-6D06-43A0-839C-7C25BB056C7D}"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DEF52-AD4C-4C4A-99E6-6E6A5D1DFF2A}">
      <dsp:nvSpPr>
        <dsp:cNvPr id="0" name=""/>
        <dsp:cNvSpPr/>
      </dsp:nvSpPr>
      <dsp:spPr>
        <a:xfrm>
          <a:off x="-79263" y="-34491"/>
          <a:ext cx="5877911" cy="1698444"/>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The NC Normally-Closed SPST (Single Pole Single Throw) relay has an initial closed circuit state when no current is applied to its internal coil therefore it connects the power to the load (fan, light bulb, </a:t>
          </a:r>
          <a:r>
            <a:rPr lang="en-US" sz="1200" b="0" i="0" kern="1200" dirty="0" err="1"/>
            <a:t>etc</a:t>
          </a:r>
          <a:r>
            <a:rPr lang="en-US" sz="1200" b="0" i="0" kern="1200" dirty="0"/>
            <a:t>). When voltage is applied to the coil of the</a:t>
          </a:r>
          <a:r>
            <a:rPr lang="en-US" sz="1200" b="0" i="0" kern="1200" dirty="0">
              <a:solidFill>
                <a:schemeClr val="bg1">
                  <a:lumMod val="95000"/>
                </a:schemeClr>
              </a:solidFill>
            </a:rPr>
            <a:t> </a:t>
          </a:r>
          <a:r>
            <a:rPr lang="en-US" sz="1200" b="1" i="0" kern="1200" dirty="0">
              <a:solidFill>
                <a:schemeClr val="bg1">
                  <a:lumMod val="95000"/>
                </a:schemeClr>
              </a:solidFill>
              <a:hlinkClick xmlns:r="http://schemas.openxmlformats.org/officeDocument/2006/relationships" r:id="rId1">
                <a:extLst>
                  <a:ext uri="{A12FA001-AC4F-418D-AE19-62706E023703}">
                    <ahyp:hlinkClr xmlns:ahyp="http://schemas.microsoft.com/office/drawing/2018/hyperlinkcolor" val="tx"/>
                  </a:ext>
                </a:extLst>
              </a:hlinkClick>
            </a:rPr>
            <a:t>relay</a:t>
          </a:r>
          <a:r>
            <a:rPr lang="en-US" sz="1200" b="1" i="0" kern="1200" dirty="0">
              <a:solidFill>
                <a:schemeClr val="bg1">
                  <a:lumMod val="95000"/>
                </a:schemeClr>
              </a:solidFill>
            </a:rPr>
            <a:t> </a:t>
          </a:r>
          <a:r>
            <a:rPr lang="en-US" sz="1200" b="0" i="0" kern="1200" dirty="0"/>
            <a:t>the internal switch goes to the open position and disconnects the power from the load. It is also called </a:t>
          </a:r>
          <a:r>
            <a:rPr lang="en-US" sz="1200" b="1" i="0" kern="1200" dirty="0"/>
            <a:t>Form B</a:t>
          </a:r>
          <a:r>
            <a:rPr lang="en-US" sz="1200" b="0" i="0" kern="1200" dirty="0"/>
            <a:t>.</a:t>
          </a:r>
          <a:endParaRPr lang="en-US" sz="1200" kern="1200" dirty="0"/>
        </a:p>
      </dsp:txBody>
      <dsp:txXfrm>
        <a:off x="-29517" y="15255"/>
        <a:ext cx="4045156" cy="1598952"/>
      </dsp:txXfrm>
    </dsp:sp>
    <dsp:sp modelId="{1AF854E4-4063-4990-8154-C6A26B7F4B45}">
      <dsp:nvSpPr>
        <dsp:cNvPr id="0" name=""/>
        <dsp:cNvSpPr/>
      </dsp:nvSpPr>
      <dsp:spPr>
        <a:xfrm>
          <a:off x="439375" y="1947027"/>
          <a:ext cx="5877911" cy="1698444"/>
        </a:xfrm>
        <a:prstGeom prst="roundRect">
          <a:avLst>
            <a:gd name="adj" fmla="val 10000"/>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In figure 1 </a:t>
          </a:r>
          <a:r>
            <a:rPr lang="en-US" sz="1200" b="1" i="0" kern="1200" dirty="0"/>
            <a:t>no DC voltage is applied</a:t>
          </a:r>
          <a:r>
            <a:rPr lang="en-US" sz="1200" b="0" i="0" kern="1200" dirty="0"/>
            <a:t> to points A and B therefore no current flows through the coil of the relay, the contact stays in the close position and the fan </a:t>
          </a:r>
          <a:r>
            <a:rPr lang="en-US" sz="1200" b="1" i="0" kern="1200" dirty="0"/>
            <a:t>will be switched ON</a:t>
          </a:r>
          <a:r>
            <a:rPr lang="en-US" sz="1200" b="0" i="0" kern="1200" dirty="0"/>
            <a:t> because it is connected to the 220V.</a:t>
          </a:r>
          <a:endParaRPr lang="en-US" sz="1200" kern="1200" dirty="0"/>
        </a:p>
      </dsp:txBody>
      <dsp:txXfrm>
        <a:off x="489121" y="1996773"/>
        <a:ext cx="4155791" cy="1598952"/>
      </dsp:txXfrm>
    </dsp:sp>
    <dsp:sp modelId="{C8615EC5-EC50-42C8-9DB3-E4079B2126F7}">
      <dsp:nvSpPr>
        <dsp:cNvPr id="0" name=""/>
        <dsp:cNvSpPr/>
      </dsp:nvSpPr>
      <dsp:spPr>
        <a:xfrm>
          <a:off x="799487" y="3859564"/>
          <a:ext cx="6194966" cy="1836409"/>
        </a:xfrm>
        <a:prstGeom prst="roundRect">
          <a:avLst>
            <a:gd name="adj" fmla="val 10000"/>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In figure 2 we </a:t>
          </a:r>
          <a:r>
            <a:rPr lang="en-US" sz="1200" b="1" i="0" kern="1200" dirty="0"/>
            <a:t>apply a DC voltage</a:t>
          </a:r>
          <a:r>
            <a:rPr lang="en-US" sz="1200" b="0" i="0" kern="1200" dirty="0"/>
            <a:t> (let’s say 12V) to the coil (points A and B). Now the coil gets </a:t>
          </a:r>
          <a:r>
            <a:rPr lang="en-US" sz="1200" b="0" i="0" kern="1200" dirty="0" err="1"/>
            <a:t>energised</a:t>
          </a:r>
          <a:r>
            <a:rPr lang="en-US" sz="1200" b="0" i="0" kern="1200" dirty="0"/>
            <a:t> and it switches the contact to the opened position and the fan </a:t>
          </a:r>
          <a:r>
            <a:rPr lang="en-US" sz="1200" b="1" i="0" kern="1200" dirty="0"/>
            <a:t>will be switched OFF</a:t>
          </a:r>
          <a:r>
            <a:rPr lang="en-US" sz="1200" b="0" i="0" kern="1200" dirty="0"/>
            <a:t> because no current can flow from the 220V.</a:t>
          </a:r>
        </a:p>
        <a:p>
          <a:pPr marL="0" lvl="0" indent="0" algn="l" defTabSz="533400">
            <a:lnSpc>
              <a:spcPct val="90000"/>
            </a:lnSpc>
            <a:spcBef>
              <a:spcPct val="0"/>
            </a:spcBef>
            <a:spcAft>
              <a:spcPct val="35000"/>
            </a:spcAft>
            <a:buNone/>
          </a:pPr>
          <a:r>
            <a:rPr lang="en-IN" sz="1200" kern="1200" dirty="0"/>
            <a:t>Specifications: KT-450 </a:t>
          </a:r>
        </a:p>
        <a:p>
          <a:pPr marL="0" lvl="0" indent="0" algn="l" defTabSz="533400">
            <a:lnSpc>
              <a:spcPct val="90000"/>
            </a:lnSpc>
            <a:spcBef>
              <a:spcPct val="0"/>
            </a:spcBef>
            <a:spcAft>
              <a:spcPct val="35000"/>
            </a:spcAft>
            <a:buNone/>
          </a:pPr>
          <a:r>
            <a:rPr lang="en-IN" sz="1200" kern="1200" dirty="0"/>
            <a:t>5V DC</a:t>
          </a:r>
        </a:p>
        <a:p>
          <a:pPr marL="0" lvl="0" indent="0" algn="l" defTabSz="533400">
            <a:lnSpc>
              <a:spcPct val="90000"/>
            </a:lnSpc>
            <a:spcBef>
              <a:spcPct val="0"/>
            </a:spcBef>
            <a:spcAft>
              <a:spcPct val="35000"/>
            </a:spcAft>
            <a:buNone/>
          </a:pPr>
          <a:r>
            <a:rPr lang="en-IN" sz="1200" kern="1200" dirty="0"/>
            <a:t>1A 120 VAC</a:t>
          </a:r>
        </a:p>
        <a:p>
          <a:pPr marL="0" lvl="0" indent="0" algn="l" defTabSz="533400">
            <a:lnSpc>
              <a:spcPct val="90000"/>
            </a:lnSpc>
            <a:spcBef>
              <a:spcPct val="0"/>
            </a:spcBef>
            <a:spcAft>
              <a:spcPct val="35000"/>
            </a:spcAft>
            <a:buNone/>
          </a:pPr>
          <a:r>
            <a:rPr lang="en-IN" sz="1200" kern="1200" dirty="0"/>
            <a:t>2A 24 VDC</a:t>
          </a:r>
          <a:endParaRPr lang="en-US" sz="1200" kern="1200" dirty="0"/>
        </a:p>
      </dsp:txBody>
      <dsp:txXfrm>
        <a:off x="853274" y="3913351"/>
        <a:ext cx="4377239" cy="1728835"/>
      </dsp:txXfrm>
    </dsp:sp>
    <dsp:sp modelId="{6462E8C3-4DD1-4BEA-8282-F5AF4F5144FB}">
      <dsp:nvSpPr>
        <dsp:cNvPr id="0" name=""/>
        <dsp:cNvSpPr/>
      </dsp:nvSpPr>
      <dsp:spPr>
        <a:xfrm>
          <a:off x="4694658" y="1253496"/>
          <a:ext cx="1103989" cy="110398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43056" y="1253496"/>
        <a:ext cx="607193" cy="830752"/>
      </dsp:txXfrm>
    </dsp:sp>
    <dsp:sp modelId="{7B23BE46-C9B7-43F3-9710-4FAD2848B25A}">
      <dsp:nvSpPr>
        <dsp:cNvPr id="0" name=""/>
        <dsp:cNvSpPr/>
      </dsp:nvSpPr>
      <dsp:spPr>
        <a:xfrm>
          <a:off x="5213297" y="3223692"/>
          <a:ext cx="1103989" cy="110398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461695" y="3223692"/>
        <a:ext cx="607193" cy="83075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6CE0CE-7AFA-477A-BCBE-62F493E3C7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D139118-42C9-4421-A000-19E8AC2794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E99056-5B2B-4C99-B472-989BA6AD1C12}" type="datetimeFigureOut">
              <a:rPr lang="en-IN" smtClean="0"/>
              <a:t>08-05-2019</a:t>
            </a:fld>
            <a:endParaRPr lang="en-IN"/>
          </a:p>
        </p:txBody>
      </p:sp>
      <p:sp>
        <p:nvSpPr>
          <p:cNvPr id="4" name="Footer Placeholder 3">
            <a:extLst>
              <a:ext uri="{FF2B5EF4-FFF2-40B4-BE49-F238E27FC236}">
                <a16:creationId xmlns:a16="http://schemas.microsoft.com/office/drawing/2014/main" id="{0ECBFF5F-7B18-43B3-83D6-C11735FA8A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Mini projects</a:t>
            </a:r>
          </a:p>
        </p:txBody>
      </p:sp>
      <p:sp>
        <p:nvSpPr>
          <p:cNvPr id="5" name="Slide Number Placeholder 4">
            <a:extLst>
              <a:ext uri="{FF2B5EF4-FFF2-40B4-BE49-F238E27FC236}">
                <a16:creationId xmlns:a16="http://schemas.microsoft.com/office/drawing/2014/main" id="{A24F92F5-1902-4876-B562-238A575122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5BBE28-4314-46AC-9E27-41345F27DE8B}" type="slidenum">
              <a:rPr lang="en-IN" smtClean="0"/>
              <a:t>‹#›</a:t>
            </a:fld>
            <a:endParaRPr lang="en-IN"/>
          </a:p>
        </p:txBody>
      </p:sp>
    </p:spTree>
    <p:extLst>
      <p:ext uri="{BB962C8B-B14F-4D97-AF65-F5344CB8AC3E}">
        <p14:creationId xmlns:p14="http://schemas.microsoft.com/office/powerpoint/2010/main" val="37394959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10B89-9D6B-4695-AE88-F9B1AD2225A0}" type="datetimeFigureOut">
              <a:rPr lang="en-IN" smtClean="0"/>
              <a:t>08-05-2019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Mini projects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12673-FC2D-43E9-8991-CEBDB9EF77E5}" type="slidenum">
              <a:rPr lang="en-IN" smtClean="0"/>
              <a:t>‹#›</a:t>
            </a:fld>
            <a:endParaRPr lang="en-IN"/>
          </a:p>
        </p:txBody>
      </p:sp>
    </p:spTree>
    <p:extLst>
      <p:ext uri="{BB962C8B-B14F-4D97-AF65-F5344CB8AC3E}">
        <p14:creationId xmlns:p14="http://schemas.microsoft.com/office/powerpoint/2010/main" val="172165222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2C5D5F-1344-4330-B50B-023FE52B221A}" type="datetime1">
              <a:rPr lang="en-IN" smtClean="0"/>
              <a:t>08-05-2019</a:t>
            </a:fld>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IN"/>
              <a:t>Mini Project</a:t>
            </a:r>
          </a:p>
        </p:txBody>
      </p:sp>
      <p:sp>
        <p:nvSpPr>
          <p:cNvPr id="6" name="Slide Number Placeholder 5"/>
          <p:cNvSpPr>
            <a:spLocks noGrp="1"/>
          </p:cNvSpPr>
          <p:nvPr>
            <p:ph type="sldNum" sz="quarter" idx="12"/>
          </p:nvPr>
        </p:nvSpPr>
        <p:spPr>
          <a:xfrm>
            <a:off x="1437664" y="798973"/>
            <a:ext cx="811019" cy="503578"/>
          </a:xfrm>
        </p:spPr>
        <p:txBody>
          <a:bodyPr/>
          <a:lstStyle/>
          <a:p>
            <a:fld id="{2413CE9D-5CAA-41B2-9792-271ADD0719C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28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823B19-187B-4E2A-B494-6A0C8CCB1D0E}" type="datetime1">
              <a:rPr lang="en-IN" smtClean="0"/>
              <a:t>08-05-2019</a:t>
            </a:fld>
            <a:endParaRPr lang="en-IN"/>
          </a:p>
        </p:txBody>
      </p:sp>
      <p:sp>
        <p:nvSpPr>
          <p:cNvPr id="5" name="Footer Placeholder 4"/>
          <p:cNvSpPr>
            <a:spLocks noGrp="1"/>
          </p:cNvSpPr>
          <p:nvPr>
            <p:ph type="ftr" sz="quarter" idx="11"/>
          </p:nvPr>
        </p:nvSpPr>
        <p:spPr/>
        <p:txBody>
          <a:bodyPr/>
          <a:lstStyle/>
          <a:p>
            <a:r>
              <a:rPr lang="en-IN"/>
              <a:t>Mini Project</a:t>
            </a:r>
          </a:p>
        </p:txBody>
      </p:sp>
      <p:sp>
        <p:nvSpPr>
          <p:cNvPr id="6" name="Slide Number Placeholder 5"/>
          <p:cNvSpPr>
            <a:spLocks noGrp="1"/>
          </p:cNvSpPr>
          <p:nvPr>
            <p:ph type="sldNum" sz="quarter" idx="12"/>
          </p:nvPr>
        </p:nvSpPr>
        <p:spPr/>
        <p:txBody>
          <a:bodyPr/>
          <a:lstStyle/>
          <a:p>
            <a:fld id="{2413CE9D-5CAA-41B2-9792-271ADD0719C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3719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B14E0-2E10-488A-823F-53629E171B98}" type="datetime1">
              <a:rPr lang="en-IN" smtClean="0"/>
              <a:t>08-05-2019</a:t>
            </a:fld>
            <a:endParaRPr lang="en-IN"/>
          </a:p>
        </p:txBody>
      </p:sp>
      <p:sp>
        <p:nvSpPr>
          <p:cNvPr id="5" name="Footer Placeholder 4"/>
          <p:cNvSpPr>
            <a:spLocks noGrp="1"/>
          </p:cNvSpPr>
          <p:nvPr>
            <p:ph type="ftr" sz="quarter" idx="11"/>
          </p:nvPr>
        </p:nvSpPr>
        <p:spPr/>
        <p:txBody>
          <a:bodyPr/>
          <a:lstStyle/>
          <a:p>
            <a:r>
              <a:rPr lang="en-IN"/>
              <a:t>Mini Project</a:t>
            </a:r>
          </a:p>
        </p:txBody>
      </p:sp>
      <p:sp>
        <p:nvSpPr>
          <p:cNvPr id="6" name="Slide Number Placeholder 5"/>
          <p:cNvSpPr>
            <a:spLocks noGrp="1"/>
          </p:cNvSpPr>
          <p:nvPr>
            <p:ph type="sldNum" sz="quarter" idx="12"/>
          </p:nvPr>
        </p:nvSpPr>
        <p:spPr/>
        <p:txBody>
          <a:bodyPr/>
          <a:lstStyle/>
          <a:p>
            <a:fld id="{2413CE9D-5CAA-41B2-9792-271ADD0719C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738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136B2-89C6-48A7-9E0F-4E8DE6A5CE2E}" type="datetime1">
              <a:rPr lang="en-IN" smtClean="0"/>
              <a:t>08-05-2019</a:t>
            </a:fld>
            <a:endParaRPr lang="en-IN"/>
          </a:p>
        </p:txBody>
      </p:sp>
      <p:sp>
        <p:nvSpPr>
          <p:cNvPr id="5" name="Footer Placeholder 4"/>
          <p:cNvSpPr>
            <a:spLocks noGrp="1"/>
          </p:cNvSpPr>
          <p:nvPr>
            <p:ph type="ftr" sz="quarter" idx="11"/>
          </p:nvPr>
        </p:nvSpPr>
        <p:spPr/>
        <p:txBody>
          <a:bodyPr/>
          <a:lstStyle/>
          <a:p>
            <a:r>
              <a:rPr lang="en-IN"/>
              <a:t>Mini Project</a:t>
            </a:r>
          </a:p>
        </p:txBody>
      </p:sp>
      <p:sp>
        <p:nvSpPr>
          <p:cNvPr id="6" name="Slide Number Placeholder 5"/>
          <p:cNvSpPr>
            <a:spLocks noGrp="1"/>
          </p:cNvSpPr>
          <p:nvPr>
            <p:ph type="sldNum" sz="quarter" idx="12"/>
          </p:nvPr>
        </p:nvSpPr>
        <p:spPr/>
        <p:txBody>
          <a:bodyPr/>
          <a:lstStyle/>
          <a:p>
            <a:fld id="{2413CE9D-5CAA-41B2-9792-271ADD0719C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828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EB96E-6E1F-4786-BB07-140824C071C3}" type="datetime1">
              <a:rPr lang="en-IN" smtClean="0"/>
              <a:t>08-05-2019</a:t>
            </a:fld>
            <a:endParaRPr lang="en-IN"/>
          </a:p>
        </p:txBody>
      </p:sp>
      <p:sp>
        <p:nvSpPr>
          <p:cNvPr id="5" name="Footer Placeholder 4"/>
          <p:cNvSpPr>
            <a:spLocks noGrp="1"/>
          </p:cNvSpPr>
          <p:nvPr>
            <p:ph type="ftr" sz="quarter" idx="11"/>
          </p:nvPr>
        </p:nvSpPr>
        <p:spPr/>
        <p:txBody>
          <a:bodyPr/>
          <a:lstStyle/>
          <a:p>
            <a:r>
              <a:rPr lang="en-IN"/>
              <a:t>Mini Project</a:t>
            </a:r>
          </a:p>
        </p:txBody>
      </p:sp>
      <p:sp>
        <p:nvSpPr>
          <p:cNvPr id="6" name="Slide Number Placeholder 5"/>
          <p:cNvSpPr>
            <a:spLocks noGrp="1"/>
          </p:cNvSpPr>
          <p:nvPr>
            <p:ph type="sldNum" sz="quarter" idx="12"/>
          </p:nvPr>
        </p:nvSpPr>
        <p:spPr/>
        <p:txBody>
          <a:bodyPr/>
          <a:lstStyle/>
          <a:p>
            <a:fld id="{2413CE9D-5CAA-41B2-9792-271ADD0719C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8096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0596E-CAFE-4E30-9793-B94A345C793A}" type="datetime1">
              <a:rPr lang="en-IN" smtClean="0"/>
              <a:t>08-05-2019</a:t>
            </a:fld>
            <a:endParaRPr lang="en-IN"/>
          </a:p>
        </p:txBody>
      </p:sp>
      <p:sp>
        <p:nvSpPr>
          <p:cNvPr id="6" name="Footer Placeholder 5"/>
          <p:cNvSpPr>
            <a:spLocks noGrp="1"/>
          </p:cNvSpPr>
          <p:nvPr>
            <p:ph type="ftr" sz="quarter" idx="11"/>
          </p:nvPr>
        </p:nvSpPr>
        <p:spPr/>
        <p:txBody>
          <a:bodyPr/>
          <a:lstStyle/>
          <a:p>
            <a:r>
              <a:rPr lang="en-IN"/>
              <a:t>Mini Project</a:t>
            </a:r>
          </a:p>
        </p:txBody>
      </p:sp>
      <p:sp>
        <p:nvSpPr>
          <p:cNvPr id="7" name="Slide Number Placeholder 6"/>
          <p:cNvSpPr>
            <a:spLocks noGrp="1"/>
          </p:cNvSpPr>
          <p:nvPr>
            <p:ph type="sldNum" sz="quarter" idx="12"/>
          </p:nvPr>
        </p:nvSpPr>
        <p:spPr/>
        <p:txBody>
          <a:bodyPr/>
          <a:lstStyle/>
          <a:p>
            <a:fld id="{2413CE9D-5CAA-41B2-9792-271ADD0719C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30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7DFF5-D25C-44A8-A39B-2AA98616575F}" type="datetime1">
              <a:rPr lang="en-IN" smtClean="0"/>
              <a:t>08-05-2019</a:t>
            </a:fld>
            <a:endParaRPr lang="en-IN"/>
          </a:p>
        </p:txBody>
      </p:sp>
      <p:sp>
        <p:nvSpPr>
          <p:cNvPr id="8" name="Footer Placeholder 7"/>
          <p:cNvSpPr>
            <a:spLocks noGrp="1"/>
          </p:cNvSpPr>
          <p:nvPr>
            <p:ph type="ftr" sz="quarter" idx="11"/>
          </p:nvPr>
        </p:nvSpPr>
        <p:spPr/>
        <p:txBody>
          <a:bodyPr/>
          <a:lstStyle/>
          <a:p>
            <a:r>
              <a:rPr lang="en-IN"/>
              <a:t>Mini Project</a:t>
            </a:r>
          </a:p>
        </p:txBody>
      </p:sp>
      <p:sp>
        <p:nvSpPr>
          <p:cNvPr id="9" name="Slide Number Placeholder 8"/>
          <p:cNvSpPr>
            <a:spLocks noGrp="1"/>
          </p:cNvSpPr>
          <p:nvPr>
            <p:ph type="sldNum" sz="quarter" idx="12"/>
          </p:nvPr>
        </p:nvSpPr>
        <p:spPr/>
        <p:txBody>
          <a:bodyPr/>
          <a:lstStyle/>
          <a:p>
            <a:fld id="{2413CE9D-5CAA-41B2-9792-271ADD0719C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691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E1BEE3-03A9-4D92-9034-0A565ECBB8DA}" type="datetime1">
              <a:rPr lang="en-IN" smtClean="0"/>
              <a:t>08-05-2019</a:t>
            </a:fld>
            <a:endParaRPr lang="en-IN"/>
          </a:p>
        </p:txBody>
      </p:sp>
      <p:sp>
        <p:nvSpPr>
          <p:cNvPr id="4" name="Footer Placeholder 3"/>
          <p:cNvSpPr>
            <a:spLocks noGrp="1"/>
          </p:cNvSpPr>
          <p:nvPr>
            <p:ph type="ftr" sz="quarter" idx="11"/>
          </p:nvPr>
        </p:nvSpPr>
        <p:spPr/>
        <p:txBody>
          <a:bodyPr/>
          <a:lstStyle/>
          <a:p>
            <a:r>
              <a:rPr lang="en-IN"/>
              <a:t>Mini Project</a:t>
            </a:r>
          </a:p>
        </p:txBody>
      </p:sp>
      <p:sp>
        <p:nvSpPr>
          <p:cNvPr id="5" name="Slide Number Placeholder 4"/>
          <p:cNvSpPr>
            <a:spLocks noGrp="1"/>
          </p:cNvSpPr>
          <p:nvPr>
            <p:ph type="sldNum" sz="quarter" idx="12"/>
          </p:nvPr>
        </p:nvSpPr>
        <p:spPr/>
        <p:txBody>
          <a:bodyPr/>
          <a:lstStyle/>
          <a:p>
            <a:fld id="{2413CE9D-5CAA-41B2-9792-271ADD0719C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3112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5B14F-372A-4F98-8CFD-95E1F65D75ED}" type="datetime1">
              <a:rPr lang="en-IN" smtClean="0"/>
              <a:t>08-05-2019</a:t>
            </a:fld>
            <a:endParaRPr lang="en-IN"/>
          </a:p>
        </p:txBody>
      </p:sp>
      <p:sp>
        <p:nvSpPr>
          <p:cNvPr id="3" name="Footer Placeholder 2"/>
          <p:cNvSpPr>
            <a:spLocks noGrp="1"/>
          </p:cNvSpPr>
          <p:nvPr>
            <p:ph type="ftr" sz="quarter" idx="11"/>
          </p:nvPr>
        </p:nvSpPr>
        <p:spPr/>
        <p:txBody>
          <a:bodyPr/>
          <a:lstStyle/>
          <a:p>
            <a:r>
              <a:rPr lang="en-IN"/>
              <a:t>Mini Project</a:t>
            </a:r>
          </a:p>
        </p:txBody>
      </p:sp>
      <p:sp>
        <p:nvSpPr>
          <p:cNvPr id="4" name="Slide Number Placeholder 3"/>
          <p:cNvSpPr>
            <a:spLocks noGrp="1"/>
          </p:cNvSpPr>
          <p:nvPr>
            <p:ph type="sldNum" sz="quarter" idx="12"/>
          </p:nvPr>
        </p:nvSpPr>
        <p:spPr/>
        <p:txBody>
          <a:bodyPr/>
          <a:lstStyle/>
          <a:p>
            <a:fld id="{2413CE9D-5CAA-41B2-9792-271ADD0719C3}" type="slidenum">
              <a:rPr lang="en-IN" smtClean="0"/>
              <a:t>‹#›</a:t>
            </a:fld>
            <a:endParaRPr lang="en-IN"/>
          </a:p>
        </p:txBody>
      </p:sp>
    </p:spTree>
    <p:extLst>
      <p:ext uri="{BB962C8B-B14F-4D97-AF65-F5344CB8AC3E}">
        <p14:creationId xmlns:p14="http://schemas.microsoft.com/office/powerpoint/2010/main" val="282635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50603-45F2-41EE-B5C7-1686EFA4BE11}" type="datetime1">
              <a:rPr lang="en-IN" smtClean="0"/>
              <a:t>08-05-2019</a:t>
            </a:fld>
            <a:endParaRPr lang="en-IN"/>
          </a:p>
        </p:txBody>
      </p:sp>
      <p:sp>
        <p:nvSpPr>
          <p:cNvPr id="6" name="Footer Placeholder 5"/>
          <p:cNvSpPr>
            <a:spLocks noGrp="1"/>
          </p:cNvSpPr>
          <p:nvPr>
            <p:ph type="ftr" sz="quarter" idx="11"/>
          </p:nvPr>
        </p:nvSpPr>
        <p:spPr/>
        <p:txBody>
          <a:bodyPr/>
          <a:lstStyle/>
          <a:p>
            <a:r>
              <a:rPr lang="en-IN"/>
              <a:t>Mini Project</a:t>
            </a:r>
          </a:p>
        </p:txBody>
      </p:sp>
      <p:sp>
        <p:nvSpPr>
          <p:cNvPr id="7" name="Slide Number Placeholder 6"/>
          <p:cNvSpPr>
            <a:spLocks noGrp="1"/>
          </p:cNvSpPr>
          <p:nvPr>
            <p:ph type="sldNum" sz="quarter" idx="12"/>
          </p:nvPr>
        </p:nvSpPr>
        <p:spPr/>
        <p:txBody>
          <a:bodyPr/>
          <a:lstStyle/>
          <a:p>
            <a:fld id="{2413CE9D-5CAA-41B2-9792-271ADD0719C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773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D036FF6-7FC7-42D8-B4C6-4D54049FBBE7}" type="datetime1">
              <a:rPr lang="en-IN" smtClean="0"/>
              <a:t>08-05-2019</a:t>
            </a:fld>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IN"/>
              <a:t>Mini Project</a:t>
            </a:r>
          </a:p>
        </p:txBody>
      </p:sp>
      <p:sp>
        <p:nvSpPr>
          <p:cNvPr id="7" name="Slide Number Placeholder 6"/>
          <p:cNvSpPr>
            <a:spLocks noGrp="1"/>
          </p:cNvSpPr>
          <p:nvPr>
            <p:ph type="sldNum" sz="quarter" idx="12"/>
          </p:nvPr>
        </p:nvSpPr>
        <p:spPr/>
        <p:txBody>
          <a:bodyPr/>
          <a:lstStyle/>
          <a:p>
            <a:fld id="{2413CE9D-5CAA-41B2-9792-271ADD0719C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420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568AE07-AEE9-4BDA-A1B2-2BDF214BA3E4}" type="datetime1">
              <a:rPr lang="en-IN" smtClean="0"/>
              <a:t>08-05-2019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a:t>Mini Project</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413CE9D-5CAA-41B2-9792-271ADD0719C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376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elprocus.com/operational-amplifiers/" TargetMode="External"/><Relationship Id="rId2" Type="http://schemas.openxmlformats.org/officeDocument/2006/relationships/hyperlink" Target="https://www.elprocus.com/ac-power-supplies-home/" TargetMode="External"/><Relationship Id="rId1" Type="http://schemas.openxmlformats.org/officeDocument/2006/relationships/slideLayout" Target="../slideLayouts/slideLayout2.xml"/><Relationship Id="rId6" Type="http://schemas.openxmlformats.org/officeDocument/2006/relationships/hyperlink" Target="https://www.elprocus.com/how-relays-work/" TargetMode="External"/><Relationship Id="rId5" Type="http://schemas.openxmlformats.org/officeDocument/2006/relationships/hyperlink" Target="https://www.elprocus.com/how-does-a-zener-works-as-a-voltage-regulator/" TargetMode="External"/><Relationship Id="rId4" Type="http://schemas.openxmlformats.org/officeDocument/2006/relationships/hyperlink" Target="https://www.elprocus.com/op-amp-ics-pin-configuration-features-work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lprocus.com/basic-components-used-electronics-electric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circuitglobe.com/wp-content/uploads/2016/11/step-up-transformer.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lprocus.com/types-power-supplies/"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www.elprocus.com/3-different-types-diode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omparator" TargetMode="External"/><Relationship Id="rId2" Type="http://schemas.openxmlformats.org/officeDocument/2006/relationships/hyperlink" Target="https://en.wikipedia.org/wiki/Voltage"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en.wikipedia.org/wiki/Computers" TargetMode="External"/><Relationship Id="rId4" Type="http://schemas.openxmlformats.org/officeDocument/2006/relationships/hyperlink" Target="https://en.wikipedia.org/wiki/Level_sensor"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CAC3D59-B18E-47AC-BAC4-6D40C9C4F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0D0E55C-3C32-4FD2-A2F8-EEA12C285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solidFill>
            <a:srgbClr val="FFFFFF"/>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1FEC21E-102D-426A-9A93-48E62F37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44256" y="910754"/>
            <a:ext cx="8303491" cy="4322618"/>
          </a:xfrm>
          <a:prstGeom prst="rect">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3A6AC08-8A48-48C7-9852-B8EEB905BB8A}"/>
              </a:ext>
            </a:extLst>
          </p:cNvPr>
          <p:cNvPicPr/>
          <p:nvPr/>
        </p:nvPicPr>
        <p:blipFill>
          <a:blip r:embed="rId3">
            <a:extLst/>
          </a:blip>
          <a:stretch>
            <a:fillRect/>
          </a:stretch>
        </p:blipFill>
        <p:spPr bwMode="auto">
          <a:xfrm>
            <a:off x="2277957" y="1247835"/>
            <a:ext cx="3648456" cy="3648456"/>
          </a:xfrm>
          <a:prstGeom prst="rect">
            <a:avLst/>
          </a:prstGeom>
          <a:noFill/>
        </p:spPr>
      </p:pic>
      <p:pic>
        <p:nvPicPr>
          <p:cNvPr id="9" name="Picture 8">
            <a:extLst>
              <a:ext uri="{FF2B5EF4-FFF2-40B4-BE49-F238E27FC236}">
                <a16:creationId xmlns:a16="http://schemas.microsoft.com/office/drawing/2014/main" id="{24373870-B008-485B-B565-AA79699CA58A}"/>
              </a:ext>
            </a:extLst>
          </p:cNvPr>
          <p:cNvPicPr>
            <a:picLocks noChangeAspect="1"/>
          </p:cNvPicPr>
          <p:nvPr/>
        </p:nvPicPr>
        <p:blipFill>
          <a:blip r:embed="rId4"/>
          <a:stretch>
            <a:fillRect/>
          </a:stretch>
        </p:blipFill>
        <p:spPr>
          <a:xfrm>
            <a:off x="5818771" y="1233099"/>
            <a:ext cx="4272880" cy="3837665"/>
          </a:xfrm>
          <a:prstGeom prst="rect">
            <a:avLst/>
          </a:prstGeom>
        </p:spPr>
      </p:pic>
    </p:spTree>
    <p:extLst>
      <p:ext uri="{BB962C8B-B14F-4D97-AF65-F5344CB8AC3E}">
        <p14:creationId xmlns:p14="http://schemas.microsoft.com/office/powerpoint/2010/main" val="2270313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C887-A033-4A60-8AB4-5840FEE90DF1}"/>
              </a:ext>
            </a:extLst>
          </p:cNvPr>
          <p:cNvSpPr>
            <a:spLocks noGrp="1"/>
          </p:cNvSpPr>
          <p:nvPr>
            <p:ph type="title"/>
          </p:nvPr>
        </p:nvSpPr>
        <p:spPr>
          <a:xfrm>
            <a:off x="1451579" y="804519"/>
            <a:ext cx="9603275" cy="1049235"/>
          </a:xfrm>
        </p:spPr>
        <p:txBody>
          <a:bodyPr>
            <a:normAutofit/>
          </a:bodyPr>
          <a:lstStyle/>
          <a:p>
            <a:r>
              <a:rPr lang="en-IN" dirty="0"/>
              <a:t>f.) </a:t>
            </a:r>
            <a:r>
              <a:rPr lang="en-IN" u="sng" dirty="0" err="1"/>
              <a:t>preset</a:t>
            </a:r>
            <a:endParaRPr lang="en-IN" u="sng" dirty="0"/>
          </a:p>
        </p:txBody>
      </p:sp>
      <p:sp>
        <p:nvSpPr>
          <p:cNvPr id="4" name="Slide Number Placeholder 3">
            <a:extLst>
              <a:ext uri="{FF2B5EF4-FFF2-40B4-BE49-F238E27FC236}">
                <a16:creationId xmlns:a16="http://schemas.microsoft.com/office/drawing/2014/main" id="{8662B620-10E8-4657-9BA4-4632C29EC243}"/>
              </a:ext>
            </a:extLst>
          </p:cNvPr>
          <p:cNvSpPr>
            <a:spLocks noGrp="1"/>
          </p:cNvSpPr>
          <p:nvPr>
            <p:ph type="sldNum" sz="quarter" idx="12"/>
          </p:nvPr>
        </p:nvSpPr>
        <p:spPr>
          <a:xfrm>
            <a:off x="11238852" y="5594709"/>
            <a:ext cx="811019" cy="503578"/>
          </a:xfrm>
        </p:spPr>
        <p:txBody>
          <a:bodyPr>
            <a:normAutofit/>
          </a:bodyPr>
          <a:lstStyle/>
          <a:p>
            <a:pPr>
              <a:lnSpc>
                <a:spcPct val="90000"/>
              </a:lnSpc>
              <a:spcAft>
                <a:spcPts val="600"/>
              </a:spcAft>
            </a:pPr>
            <a:fld id="{2413CE9D-5CAA-41B2-9792-271ADD0719C3}" type="slidenum">
              <a:rPr lang="en-IN" smtClean="0"/>
              <a:pPr>
                <a:lnSpc>
                  <a:spcPct val="90000"/>
                </a:lnSpc>
                <a:spcAft>
                  <a:spcPts val="600"/>
                </a:spcAft>
              </a:pPr>
              <a:t>10</a:t>
            </a:fld>
            <a:endParaRPr lang="en-IN" dirty="0"/>
          </a:p>
        </p:txBody>
      </p:sp>
      <p:pic>
        <p:nvPicPr>
          <p:cNvPr id="24" name="Content Placeholder 4" descr="https://calcuttaelectronics.com/wp-content/uploads/2018/08/10K-trimmer002.jpg">
            <a:extLst>
              <a:ext uri="{FF2B5EF4-FFF2-40B4-BE49-F238E27FC236}">
                <a16:creationId xmlns:a16="http://schemas.microsoft.com/office/drawing/2014/main" id="{7D65C46F-0626-47EE-B9B8-4A0FFB2456E7}"/>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1450462" y="2277991"/>
            <a:ext cx="2926098" cy="2926098"/>
          </a:xfrm>
          <a:prstGeom prst="rect">
            <a:avLst/>
          </a:prstGeom>
          <a:noFill/>
        </p:spPr>
      </p:pic>
      <p:sp>
        <p:nvSpPr>
          <p:cNvPr id="23" name="Content Placeholder 9">
            <a:extLst>
              <a:ext uri="{FF2B5EF4-FFF2-40B4-BE49-F238E27FC236}">
                <a16:creationId xmlns:a16="http://schemas.microsoft.com/office/drawing/2014/main" id="{28559A33-4A9D-4D90-B18E-2BCFB8164A67}"/>
              </a:ext>
            </a:extLst>
          </p:cNvPr>
          <p:cNvSpPr>
            <a:spLocks noGrp="1"/>
          </p:cNvSpPr>
          <p:nvPr>
            <p:ph idx="1"/>
          </p:nvPr>
        </p:nvSpPr>
        <p:spPr>
          <a:xfrm>
            <a:off x="4859070" y="2015734"/>
            <a:ext cx="6379782" cy="3686797"/>
          </a:xfrm>
        </p:spPr>
        <p:txBody>
          <a:bodyPr>
            <a:normAutofit lnSpcReduction="10000"/>
          </a:bodyPr>
          <a:lstStyle/>
          <a:p>
            <a:pPr>
              <a:lnSpc>
                <a:spcPct val="110000"/>
              </a:lnSpc>
            </a:pPr>
            <a:r>
              <a:rPr lang="en-IN" sz="1600" dirty="0"/>
              <a:t>A </a:t>
            </a:r>
            <a:r>
              <a:rPr lang="en-IN" sz="1600" dirty="0" err="1"/>
              <a:t>preset</a:t>
            </a:r>
            <a:r>
              <a:rPr lang="en-IN" sz="1600" dirty="0"/>
              <a:t> is a three legged electronic component which can be made to offer varying resistance in a circuit. The resistance is varied by adjusting the rotary control over it. The adjustment can be done by using a small screw driver or a similar tool. The resistance does not vary linearly but rather varies in exponential or logarithmic manner. Such variable resistors are commonly used for adjusting sensitivity along with a sensor.</a:t>
            </a:r>
          </a:p>
          <a:p>
            <a:pPr>
              <a:lnSpc>
                <a:spcPct val="110000"/>
              </a:lnSpc>
            </a:pPr>
            <a:r>
              <a:rPr lang="en-IN" sz="1600" dirty="0"/>
              <a:t>The variable resistance is obtained across the single terminal at front and one of the two other terminals. The two legs at back offer fixed resistance which is divided by the front leg. So whenever only the back terminals are used, a </a:t>
            </a:r>
            <a:r>
              <a:rPr lang="en-IN" sz="1600" dirty="0" err="1"/>
              <a:t>preset</a:t>
            </a:r>
            <a:r>
              <a:rPr lang="en-IN" sz="1600" dirty="0"/>
              <a:t> acts as a fixed resistor. </a:t>
            </a:r>
            <a:r>
              <a:rPr lang="en-IN" sz="1600" dirty="0" err="1"/>
              <a:t>Presets</a:t>
            </a:r>
            <a:r>
              <a:rPr lang="en-IN" sz="1600" dirty="0"/>
              <a:t> are specified by their fixed value resistance.</a:t>
            </a:r>
          </a:p>
          <a:p>
            <a:pPr>
              <a:lnSpc>
                <a:spcPct val="110000"/>
              </a:lnSpc>
            </a:pPr>
            <a:r>
              <a:rPr lang="en-IN" dirty="0"/>
              <a:t>Specifications: 0-11 ohm</a:t>
            </a:r>
          </a:p>
          <a:p>
            <a:pPr>
              <a:lnSpc>
                <a:spcPct val="110000"/>
              </a:lnSpc>
            </a:pPr>
            <a:endParaRPr lang="en-IN" sz="1600" dirty="0"/>
          </a:p>
          <a:p>
            <a:pPr>
              <a:lnSpc>
                <a:spcPct val="110000"/>
              </a:lnSpc>
            </a:pPr>
            <a:endParaRPr lang="en-US" sz="1600" dirty="0"/>
          </a:p>
        </p:txBody>
      </p:sp>
    </p:spTree>
    <p:extLst>
      <p:ext uri="{BB962C8B-B14F-4D97-AF65-F5344CB8AC3E}">
        <p14:creationId xmlns:p14="http://schemas.microsoft.com/office/powerpoint/2010/main" val="236511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9726F-7FA4-489C-9D0C-09D54C7E4E8C}"/>
              </a:ext>
            </a:extLst>
          </p:cNvPr>
          <p:cNvSpPr>
            <a:spLocks noGrp="1"/>
          </p:cNvSpPr>
          <p:nvPr>
            <p:ph idx="1"/>
          </p:nvPr>
        </p:nvSpPr>
        <p:spPr>
          <a:xfrm>
            <a:off x="365761" y="274320"/>
            <a:ext cx="10869686" cy="5477618"/>
          </a:xfrm>
        </p:spPr>
        <p:txBody>
          <a:bodyPr>
            <a:normAutofit fontScale="92500" lnSpcReduction="10000"/>
          </a:bodyPr>
          <a:lstStyle/>
          <a:p>
            <a:pPr marL="0" indent="0">
              <a:spcAft>
                <a:spcPts val="0"/>
              </a:spcAft>
              <a:buNone/>
            </a:pPr>
            <a:r>
              <a:rPr lang="en-IN" sz="2400" dirty="0">
                <a:latin typeface="Arial" panose="020B0604020202020204" pitchFamily="34" charset="0"/>
                <a:ea typeface="Arial" panose="020B0604020202020204" pitchFamily="34" charset="0"/>
              </a:rPr>
              <a:t>g.) </a:t>
            </a:r>
            <a:r>
              <a:rPr lang="en-IN" sz="2400" u="sng" dirty="0">
                <a:latin typeface="Arial" panose="020B0604020202020204" pitchFamily="34" charset="0"/>
                <a:ea typeface="Arial" panose="020B0604020202020204" pitchFamily="34" charset="0"/>
              </a:rPr>
              <a:t>Zener Diode</a:t>
            </a:r>
            <a:r>
              <a:rPr lang="en-IN" sz="2400" dirty="0">
                <a:latin typeface="Arial" panose="020B0604020202020204" pitchFamily="34" charset="0"/>
                <a:ea typeface="Arial" panose="020B0604020202020204" pitchFamily="34" charset="0"/>
              </a:rPr>
              <a:t> </a:t>
            </a:r>
            <a:endParaRPr lang="en-IN" sz="1400" dirty="0">
              <a:latin typeface="Times New Roman" panose="02020603050405020304" pitchFamily="18" charset="0"/>
              <a:ea typeface="Times New Roman" panose="02020603050405020304" pitchFamily="18" charset="0"/>
            </a:endParaRPr>
          </a:p>
          <a:p>
            <a:pPr>
              <a:spcAft>
                <a:spcPts val="0"/>
              </a:spcAft>
            </a:pPr>
            <a:r>
              <a:rPr lang="en-IN" dirty="0">
                <a:latin typeface="Arial" panose="020B0604020202020204" pitchFamily="34" charset="0"/>
                <a:ea typeface="Arial" panose="020B0604020202020204" pitchFamily="34" charset="0"/>
              </a:rPr>
              <a:t>Acts as a voltage regulator.</a:t>
            </a:r>
            <a:endParaRPr lang="en-IN" sz="1400" dirty="0">
              <a:latin typeface="Times New Roman" panose="02020603050405020304" pitchFamily="18" charset="0"/>
              <a:ea typeface="Times New Roman" panose="02020603050405020304" pitchFamily="18" charset="0"/>
            </a:endParaRPr>
          </a:p>
          <a:p>
            <a:pPr>
              <a:spcAft>
                <a:spcPts val="0"/>
              </a:spcAft>
            </a:pPr>
            <a:r>
              <a:rPr lang="en-IN" dirty="0">
                <a:latin typeface="Arial" panose="020B0604020202020204" pitchFamily="34" charset="0"/>
                <a:ea typeface="Arial" panose="020B0604020202020204" pitchFamily="34" charset="0"/>
              </a:rPr>
              <a:t>Specifications: KA7809 (9 V)</a:t>
            </a:r>
            <a:endParaRPr lang="en-IN" sz="1400" dirty="0">
              <a:latin typeface="Times New Roman" panose="02020603050405020304" pitchFamily="18" charset="0"/>
              <a:ea typeface="Times New Roman" panose="02020603050405020304" pitchFamily="18" charset="0"/>
            </a:endParaRPr>
          </a:p>
          <a:p>
            <a:pPr marL="0" indent="0">
              <a:buNone/>
            </a:pPr>
            <a:r>
              <a:rPr lang="en-IN" sz="2200" dirty="0"/>
              <a:t>h.) </a:t>
            </a:r>
            <a:r>
              <a:rPr lang="en-IN" sz="2200" u="sng" dirty="0"/>
              <a:t>LED</a:t>
            </a:r>
            <a:r>
              <a:rPr lang="en-IN" dirty="0"/>
              <a:t>	</a:t>
            </a:r>
          </a:p>
          <a:p>
            <a:r>
              <a:rPr lang="en-IN" dirty="0"/>
              <a:t>acts as indicator</a:t>
            </a:r>
          </a:p>
          <a:p>
            <a:pPr marL="0" indent="0">
              <a:buNone/>
            </a:pPr>
            <a:r>
              <a:rPr lang="en-IN" sz="2200" dirty="0" err="1"/>
              <a:t>i</a:t>
            </a:r>
            <a:r>
              <a:rPr lang="en-IN" sz="2200" dirty="0"/>
              <a:t>.) </a:t>
            </a:r>
            <a:r>
              <a:rPr lang="en-IN" sz="2200" u="sng" dirty="0"/>
              <a:t>Resistances</a:t>
            </a:r>
            <a:endParaRPr lang="en-IN" sz="2200" dirty="0"/>
          </a:p>
          <a:p>
            <a:pPr marL="0" indent="0">
              <a:buNone/>
            </a:pPr>
            <a:r>
              <a:rPr lang="en-IN" dirty="0"/>
              <a:t>   10k ohm,41k ohm,1k ohm (with 5% tolerance)</a:t>
            </a:r>
          </a:p>
          <a:p>
            <a:pPr marL="0" indent="0">
              <a:buNone/>
            </a:pPr>
            <a:r>
              <a:rPr lang="en-IN" sz="2200" dirty="0"/>
              <a:t>j.) </a:t>
            </a:r>
            <a:r>
              <a:rPr lang="en-IN" sz="2200" u="sng" dirty="0"/>
              <a:t>Capacitors</a:t>
            </a:r>
            <a:endParaRPr lang="en-IN" sz="2200" dirty="0"/>
          </a:p>
          <a:p>
            <a:r>
              <a:rPr lang="en-IN" dirty="0"/>
              <a:t>470 micro F, 25 V			 </a:t>
            </a:r>
          </a:p>
          <a:p>
            <a:r>
              <a:rPr lang="en-IN" dirty="0"/>
              <a:t>0.1 micro F, 25 V                                                 </a:t>
            </a:r>
          </a:p>
          <a:p>
            <a:pPr marL="0" indent="0">
              <a:buNone/>
            </a:pPr>
            <a:r>
              <a:rPr lang="en-IN" sz="2200" dirty="0"/>
              <a:t>k.) </a:t>
            </a:r>
            <a:r>
              <a:rPr lang="en-IN" sz="2200" u="sng" dirty="0"/>
              <a:t>Transistor</a:t>
            </a:r>
            <a:endParaRPr lang="en-IN" sz="2200" dirty="0"/>
          </a:p>
          <a:p>
            <a:pPr marL="0" indent="0">
              <a:buNone/>
            </a:pPr>
            <a:r>
              <a:rPr lang="en-IN" dirty="0"/>
              <a:t>   N-P-N transistor (BC547)</a:t>
            </a:r>
          </a:p>
          <a:p>
            <a:endParaRPr lang="en-IN" dirty="0"/>
          </a:p>
        </p:txBody>
      </p:sp>
      <p:sp>
        <p:nvSpPr>
          <p:cNvPr id="4" name="Slide Number Placeholder 3">
            <a:extLst>
              <a:ext uri="{FF2B5EF4-FFF2-40B4-BE49-F238E27FC236}">
                <a16:creationId xmlns:a16="http://schemas.microsoft.com/office/drawing/2014/main" id="{D155A299-E074-4181-B298-A384C3E8C8AF}"/>
              </a:ext>
            </a:extLst>
          </p:cNvPr>
          <p:cNvSpPr>
            <a:spLocks noGrp="1"/>
          </p:cNvSpPr>
          <p:nvPr>
            <p:ph type="sldNum" sz="quarter" idx="12"/>
          </p:nvPr>
        </p:nvSpPr>
        <p:spPr>
          <a:xfrm>
            <a:off x="11380981" y="5603730"/>
            <a:ext cx="811019" cy="503578"/>
          </a:xfrm>
        </p:spPr>
        <p:txBody>
          <a:bodyPr/>
          <a:lstStyle/>
          <a:p>
            <a:fld id="{2413CE9D-5CAA-41B2-9792-271ADD0719C3}" type="slidenum">
              <a:rPr lang="en-IN" smtClean="0"/>
              <a:t>11</a:t>
            </a:fld>
            <a:endParaRPr lang="en-IN" dirty="0"/>
          </a:p>
        </p:txBody>
      </p:sp>
      <p:pic>
        <p:nvPicPr>
          <p:cNvPr id="8" name="Picture 7" descr="https://5.imimg.com/data5/PT/QR/MY-3157248/zener-diode-500x500.jpg">
            <a:extLst>
              <a:ext uri="{FF2B5EF4-FFF2-40B4-BE49-F238E27FC236}">
                <a16:creationId xmlns:a16="http://schemas.microsoft.com/office/drawing/2014/main" id="{D7942C04-9150-4426-9153-D5C22F3CAD5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2711" y="120565"/>
            <a:ext cx="1615440" cy="1615440"/>
          </a:xfrm>
          <a:prstGeom prst="rect">
            <a:avLst/>
          </a:prstGeom>
          <a:noFill/>
          <a:ln>
            <a:noFill/>
          </a:ln>
        </p:spPr>
      </p:pic>
      <p:pic>
        <p:nvPicPr>
          <p:cNvPr id="9" name="Picture 8">
            <a:extLst>
              <a:ext uri="{FF2B5EF4-FFF2-40B4-BE49-F238E27FC236}">
                <a16:creationId xmlns:a16="http://schemas.microsoft.com/office/drawing/2014/main" id="{7B1800D8-08F0-4602-BF1E-E6CED6F8F677}"/>
              </a:ext>
            </a:extLst>
          </p:cNvPr>
          <p:cNvPicPr/>
          <p:nvPr/>
        </p:nvPicPr>
        <p:blipFill>
          <a:blip r:embed="rId3"/>
          <a:stretch>
            <a:fillRect/>
          </a:stretch>
        </p:blipFill>
        <p:spPr>
          <a:xfrm>
            <a:off x="3025302" y="1802883"/>
            <a:ext cx="1346098" cy="1067449"/>
          </a:xfrm>
          <a:prstGeom prst="rect">
            <a:avLst/>
          </a:prstGeom>
        </p:spPr>
      </p:pic>
      <p:pic>
        <p:nvPicPr>
          <p:cNvPr id="10" name="Picture 9" descr="Image result for resistors">
            <a:extLst>
              <a:ext uri="{FF2B5EF4-FFF2-40B4-BE49-F238E27FC236}">
                <a16:creationId xmlns:a16="http://schemas.microsoft.com/office/drawing/2014/main" id="{9F340099-CF00-4EE2-9A62-C0ED02BBFE2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8436" y="2490281"/>
            <a:ext cx="1443990" cy="1066800"/>
          </a:xfrm>
          <a:prstGeom prst="rect">
            <a:avLst/>
          </a:prstGeom>
          <a:noFill/>
          <a:ln>
            <a:noFill/>
          </a:ln>
        </p:spPr>
      </p:pic>
      <p:pic>
        <p:nvPicPr>
          <p:cNvPr id="11" name="Picture 10" descr="Image result for capacitor">
            <a:extLst>
              <a:ext uri="{FF2B5EF4-FFF2-40B4-BE49-F238E27FC236}">
                <a16:creationId xmlns:a16="http://schemas.microsoft.com/office/drawing/2014/main" id="{6648BA93-77BE-4D5C-B631-DD25DC9967B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32870" y="3638588"/>
            <a:ext cx="851535" cy="786130"/>
          </a:xfrm>
          <a:prstGeom prst="rect">
            <a:avLst/>
          </a:prstGeom>
          <a:noFill/>
          <a:ln>
            <a:noFill/>
          </a:ln>
        </p:spPr>
      </p:pic>
      <p:pic>
        <p:nvPicPr>
          <p:cNvPr id="12" name="Picture 11" descr="Related image">
            <a:extLst>
              <a:ext uri="{FF2B5EF4-FFF2-40B4-BE49-F238E27FC236}">
                <a16:creationId xmlns:a16="http://schemas.microsoft.com/office/drawing/2014/main" id="{2AE26DE8-9875-4B7D-A738-9DA8C6B570F9}"/>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5408" y="4865478"/>
            <a:ext cx="886460" cy="886460"/>
          </a:xfrm>
          <a:prstGeom prst="rect">
            <a:avLst/>
          </a:prstGeom>
          <a:noFill/>
          <a:ln>
            <a:noFill/>
          </a:ln>
        </p:spPr>
      </p:pic>
    </p:spTree>
    <p:extLst>
      <p:ext uri="{BB962C8B-B14F-4D97-AF65-F5344CB8AC3E}">
        <p14:creationId xmlns:p14="http://schemas.microsoft.com/office/powerpoint/2010/main" val="303860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6CDD-20EA-41CB-B325-A1902394C571}"/>
              </a:ext>
            </a:extLst>
          </p:cNvPr>
          <p:cNvSpPr>
            <a:spLocks noGrp="1"/>
          </p:cNvSpPr>
          <p:nvPr>
            <p:ph type="title"/>
          </p:nvPr>
        </p:nvSpPr>
        <p:spPr/>
        <p:txBody>
          <a:bodyPr/>
          <a:lstStyle/>
          <a:p>
            <a:pPr algn="ctr"/>
            <a:r>
              <a:rPr lang="en-IN" u="sng" dirty="0"/>
              <a:t>implementation</a:t>
            </a:r>
          </a:p>
        </p:txBody>
      </p:sp>
      <p:sp>
        <p:nvSpPr>
          <p:cNvPr id="3" name="Content Placeholder 2">
            <a:extLst>
              <a:ext uri="{FF2B5EF4-FFF2-40B4-BE49-F238E27FC236}">
                <a16:creationId xmlns:a16="http://schemas.microsoft.com/office/drawing/2014/main" id="{E5DA227D-1093-4E2C-8A8E-37DE40F07012}"/>
              </a:ext>
            </a:extLst>
          </p:cNvPr>
          <p:cNvSpPr>
            <a:spLocks noGrp="1"/>
          </p:cNvSpPr>
          <p:nvPr>
            <p:ph idx="1"/>
          </p:nvPr>
        </p:nvSpPr>
        <p:spPr/>
        <p:txBody>
          <a:bodyPr/>
          <a:lstStyle/>
          <a:p>
            <a:r>
              <a:rPr lang="en-IN" dirty="0"/>
              <a:t>Here we implement the circuit using comparators &amp; the other elements.</a:t>
            </a:r>
          </a:p>
          <a:p>
            <a:pPr marL="0" indent="0">
              <a:buNone/>
            </a:pPr>
            <a:endParaRPr lang="en-IN" dirty="0"/>
          </a:p>
        </p:txBody>
      </p:sp>
      <p:sp>
        <p:nvSpPr>
          <p:cNvPr id="4" name="Slide Number Placeholder 3">
            <a:extLst>
              <a:ext uri="{FF2B5EF4-FFF2-40B4-BE49-F238E27FC236}">
                <a16:creationId xmlns:a16="http://schemas.microsoft.com/office/drawing/2014/main" id="{2151AEE7-0D83-4598-876C-C48C5BA04D6D}"/>
              </a:ext>
            </a:extLst>
          </p:cNvPr>
          <p:cNvSpPr>
            <a:spLocks noGrp="1"/>
          </p:cNvSpPr>
          <p:nvPr>
            <p:ph type="sldNum" sz="quarter" idx="12"/>
          </p:nvPr>
        </p:nvSpPr>
        <p:spPr>
          <a:xfrm>
            <a:off x="11236729" y="5537227"/>
            <a:ext cx="811019" cy="503578"/>
          </a:xfrm>
        </p:spPr>
        <p:txBody>
          <a:bodyPr/>
          <a:lstStyle/>
          <a:p>
            <a:fld id="{2413CE9D-5CAA-41B2-9792-271ADD0719C3}" type="slidenum">
              <a:rPr lang="en-IN" smtClean="0"/>
              <a:t>12</a:t>
            </a:fld>
            <a:endParaRPr lang="en-IN" dirty="0"/>
          </a:p>
        </p:txBody>
      </p:sp>
      <p:pic>
        <p:nvPicPr>
          <p:cNvPr id="5" name="Picture 4" descr="https://www.elprocus.com/wp-content/uploads/2014/08/over-voltage-circuit-using-comparators..jpg">
            <a:extLst>
              <a:ext uri="{FF2B5EF4-FFF2-40B4-BE49-F238E27FC236}">
                <a16:creationId xmlns:a16="http://schemas.microsoft.com/office/drawing/2014/main" id="{3AD6ABEE-3BDD-4354-A303-6961A879BD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53244" y="2510444"/>
            <a:ext cx="7789025" cy="353036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65791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7D42-5A33-4C9B-874A-561F4C6DB2FD}"/>
              </a:ext>
            </a:extLst>
          </p:cNvPr>
          <p:cNvSpPr>
            <a:spLocks noGrp="1"/>
          </p:cNvSpPr>
          <p:nvPr>
            <p:ph type="title"/>
          </p:nvPr>
        </p:nvSpPr>
        <p:spPr/>
        <p:txBody>
          <a:bodyPr/>
          <a:lstStyle/>
          <a:p>
            <a:pPr algn="ctr"/>
            <a:r>
              <a:rPr lang="en-IN" u="sng" dirty="0"/>
              <a:t>Working of the circuit</a:t>
            </a:r>
          </a:p>
        </p:txBody>
      </p:sp>
      <p:sp>
        <p:nvSpPr>
          <p:cNvPr id="3" name="Content Placeholder 2">
            <a:extLst>
              <a:ext uri="{FF2B5EF4-FFF2-40B4-BE49-F238E27FC236}">
                <a16:creationId xmlns:a16="http://schemas.microsoft.com/office/drawing/2014/main" id="{9059B77F-676A-4D93-8B29-DC49638EB519}"/>
              </a:ext>
            </a:extLst>
          </p:cNvPr>
          <p:cNvSpPr>
            <a:spLocks noGrp="1"/>
          </p:cNvSpPr>
          <p:nvPr>
            <p:ph idx="1"/>
          </p:nvPr>
        </p:nvSpPr>
        <p:spPr>
          <a:xfrm>
            <a:off x="943583" y="1853754"/>
            <a:ext cx="10552918" cy="4322602"/>
          </a:xfrm>
        </p:spPr>
        <p:txBody>
          <a:bodyPr>
            <a:normAutofit fontScale="70000" lnSpcReduction="20000"/>
          </a:bodyPr>
          <a:lstStyle/>
          <a:p>
            <a:pPr marL="342900" lvl="0" indent="-342900" algn="just" fontAlgn="base">
              <a:spcAft>
                <a:spcPts val="0"/>
              </a:spcAft>
              <a:buSzPts val="1000"/>
              <a:buFont typeface="Symbol" panose="05050102010706020507" pitchFamily="18" charset="2"/>
              <a:buChar char=""/>
              <a:tabLst>
                <a:tab pos="457200" algn="l"/>
              </a:tabLst>
            </a:pPr>
            <a:r>
              <a:rPr lang="en-IN" dirty="0">
                <a:solidFill>
                  <a:srgbClr val="000000"/>
                </a:solidFill>
                <a:latin typeface="inherit"/>
                <a:ea typeface="Times New Roman" panose="02020603050405020304" pitchFamily="18" charset="0"/>
                <a:cs typeface="Arial" panose="020B0604020202020204" pitchFamily="34" charset="0"/>
              </a:rPr>
              <a:t>As shown in the above block diagram, the </a:t>
            </a:r>
            <a:r>
              <a:rPr lang="en-IN" dirty="0">
                <a:solidFill>
                  <a:srgbClr val="000000"/>
                </a:solidFill>
                <a:latin typeface="inherit"/>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mains AC power supplies</a:t>
            </a:r>
            <a:r>
              <a:rPr lang="en-IN" dirty="0">
                <a:solidFill>
                  <a:srgbClr val="000000"/>
                </a:solidFill>
                <a:latin typeface="inherit"/>
                <a:ea typeface="Times New Roman" panose="02020603050405020304" pitchFamily="18" charset="0"/>
                <a:cs typeface="Arial" panose="020B0604020202020204" pitchFamily="34" charset="0"/>
              </a:rPr>
              <a:t> the power to the whole circuit and for operating loads by using relays, and also for tripping the load (lamps) in the presence of the input voltage which falls above or below a set value.</a:t>
            </a:r>
            <a:endParaRPr lang="en-IN" sz="1600" dirty="0">
              <a:latin typeface="Times New Roman" panose="02020603050405020304" pitchFamily="18" charset="0"/>
              <a:ea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IN" dirty="0">
                <a:solidFill>
                  <a:srgbClr val="000000"/>
                </a:solidFill>
                <a:latin typeface="inherit"/>
                <a:ea typeface="Times New Roman" panose="02020603050405020304" pitchFamily="18" charset="0"/>
                <a:cs typeface="Arial" panose="020B0604020202020204" pitchFamily="34" charset="0"/>
              </a:rPr>
              <a:t>Two comparators used as a window comparator formed out of one quad </a:t>
            </a:r>
            <a:r>
              <a:rPr lang="en-IN" dirty="0">
                <a:solidFill>
                  <a:srgbClr val="000000"/>
                </a:solidFill>
                <a:latin typeface="inherit"/>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comparator IC</a:t>
            </a:r>
            <a:r>
              <a:rPr lang="en-IN" dirty="0">
                <a:solidFill>
                  <a:srgbClr val="000000"/>
                </a:solidFill>
                <a:latin typeface="inherit"/>
                <a:ea typeface="Times New Roman" panose="02020603050405020304" pitchFamily="18" charset="0"/>
                <a:cs typeface="Arial" panose="020B0604020202020204" pitchFamily="34" charset="0"/>
              </a:rPr>
              <a:t>. This operation delivers an error in the output if the input voltage to the comparator crosses the limit beyond the voltage window.</a:t>
            </a:r>
            <a:endParaRPr lang="en-IN" sz="1600" dirty="0">
              <a:latin typeface="Times New Roman" panose="02020603050405020304" pitchFamily="18" charset="0"/>
              <a:ea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IN" dirty="0">
                <a:solidFill>
                  <a:srgbClr val="000000"/>
                </a:solidFill>
                <a:latin typeface="inherit"/>
                <a:ea typeface="Times New Roman" panose="02020603050405020304" pitchFamily="18" charset="0"/>
                <a:cs typeface="Arial" panose="020B0604020202020204" pitchFamily="34" charset="0"/>
              </a:rPr>
              <a:t>In this circuit, an unregulated power supply is connected to both</a:t>
            </a:r>
            <a:r>
              <a:rPr lang="en-IN" dirty="0">
                <a:solidFill>
                  <a:srgbClr val="000000"/>
                </a:solidFill>
                <a:latin typeface="inherit"/>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 op-amps terminals</a:t>
            </a:r>
            <a:r>
              <a:rPr lang="en-IN" dirty="0">
                <a:solidFill>
                  <a:srgbClr val="000000"/>
                </a:solidFill>
                <a:latin typeface="inherit"/>
                <a:ea typeface="Times New Roman" panose="02020603050405020304" pitchFamily="18" charset="0"/>
                <a:cs typeface="Arial" panose="020B0604020202020204" pitchFamily="34" charset="0"/>
              </a:rPr>
              <a:t>, wherein each non-inverting terminal is connected through the two series resistors and a potentiometer arrangement. Similarly, the inverting terminal is also powered through </a:t>
            </a:r>
            <a:r>
              <a:rPr lang="en-IN" dirty="0">
                <a:solidFill>
                  <a:srgbClr val="000000"/>
                </a:solidFill>
                <a:latin typeface="inherit"/>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Zener diode</a:t>
            </a:r>
            <a:r>
              <a:rPr lang="en-IN" dirty="0">
                <a:solidFill>
                  <a:srgbClr val="000000"/>
                </a:solidFill>
                <a:latin typeface="inherit"/>
                <a:ea typeface="Times New Roman" panose="02020603050405020304" pitchFamily="18" charset="0"/>
                <a:cs typeface="Arial" panose="020B0604020202020204" pitchFamily="34" charset="0"/>
              </a:rPr>
              <a:t> and resistance arrangements, as shown in the given under or overvoltage protection circuit.</a:t>
            </a:r>
            <a:endParaRPr lang="en-IN" sz="1600" dirty="0">
              <a:latin typeface="Times New Roman" panose="02020603050405020304" pitchFamily="18" charset="0"/>
              <a:ea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IN" dirty="0">
                <a:solidFill>
                  <a:srgbClr val="000000"/>
                </a:solidFill>
                <a:latin typeface="inherit"/>
                <a:ea typeface="Times New Roman" panose="02020603050405020304" pitchFamily="18" charset="0"/>
                <a:cs typeface="Arial" panose="020B0604020202020204" pitchFamily="34" charset="0"/>
              </a:rPr>
              <a:t>The Potentiometer’s </a:t>
            </a:r>
            <a:r>
              <a:rPr lang="en-IN" dirty="0" err="1">
                <a:solidFill>
                  <a:srgbClr val="000000"/>
                </a:solidFill>
                <a:latin typeface="inherit"/>
                <a:ea typeface="Times New Roman" panose="02020603050405020304" pitchFamily="18" charset="0"/>
                <a:cs typeface="Arial" panose="020B0604020202020204" pitchFamily="34" charset="0"/>
              </a:rPr>
              <a:t>preset</a:t>
            </a:r>
            <a:r>
              <a:rPr lang="en-IN" dirty="0">
                <a:solidFill>
                  <a:srgbClr val="000000"/>
                </a:solidFill>
                <a:latin typeface="inherit"/>
                <a:ea typeface="Times New Roman" panose="02020603050405020304" pitchFamily="18" charset="0"/>
                <a:cs typeface="Arial" panose="020B0604020202020204" pitchFamily="34" charset="0"/>
              </a:rPr>
              <a:t> VR1 is adjusted such that the voltage at non-inverting is less than 6.8V for stable maintenance of load for the normal supply range of 180V-240V and the voltage of inverting terminal is 6.8V constant due to Zener diode.</a:t>
            </a:r>
            <a:endParaRPr lang="en-IN" sz="1600" dirty="0">
              <a:latin typeface="Times New Roman" panose="02020603050405020304" pitchFamily="18" charset="0"/>
              <a:ea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IN" dirty="0">
                <a:solidFill>
                  <a:srgbClr val="000000"/>
                </a:solidFill>
                <a:latin typeface="inherit"/>
                <a:ea typeface="Times New Roman" panose="02020603050405020304" pitchFamily="18" charset="0"/>
                <a:cs typeface="Arial" panose="020B0604020202020204" pitchFamily="34" charset="0"/>
              </a:rPr>
              <a:t>Hence the op-amp output is zero under this range and thus the</a:t>
            </a:r>
            <a:r>
              <a:rPr lang="en-IN" dirty="0">
                <a:solidFill>
                  <a:srgbClr val="000000"/>
                </a:solidFill>
                <a:latin typeface="inherit"/>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 relay coil is de-energized</a:t>
            </a:r>
            <a:r>
              <a:rPr lang="en-IN" dirty="0">
                <a:solidFill>
                  <a:srgbClr val="000000"/>
                </a:solidFill>
                <a:latin typeface="inherit"/>
                <a:ea typeface="Times New Roman" panose="02020603050405020304" pitchFamily="18" charset="0"/>
                <a:cs typeface="Arial" panose="020B0604020202020204" pitchFamily="34" charset="0"/>
              </a:rPr>
              <a:t> and the load is not interrupted during this stable operation.</a:t>
            </a:r>
            <a:endParaRPr lang="en-IN" sz="1600" dirty="0">
              <a:latin typeface="Times New Roman" panose="02020603050405020304" pitchFamily="18" charset="0"/>
              <a:ea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IN" dirty="0">
                <a:solidFill>
                  <a:srgbClr val="000000"/>
                </a:solidFill>
                <a:latin typeface="inherit"/>
                <a:ea typeface="Times New Roman" panose="02020603050405020304" pitchFamily="18" charset="0"/>
                <a:cs typeface="Arial" panose="020B0604020202020204" pitchFamily="34" charset="0"/>
              </a:rPr>
              <a:t>When the voltage is beyond the 240 V the voltage at the non-inverting terminal is more than 6.8,  so the operational amplifier output goes high. This output drives the transistor and thus the relay coil gets energized and finally loads are turned off due to overvoltage.</a:t>
            </a:r>
            <a:endParaRPr lang="en-IN" sz="1600" dirty="0">
              <a:latin typeface="Times New Roman" panose="02020603050405020304" pitchFamily="18" charset="0"/>
              <a:ea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IN" dirty="0">
                <a:solidFill>
                  <a:srgbClr val="000000"/>
                </a:solidFill>
                <a:latin typeface="inherit"/>
                <a:ea typeface="Times New Roman" panose="02020603050405020304" pitchFamily="18" charset="0"/>
                <a:cs typeface="Arial" panose="020B0604020202020204" pitchFamily="34" charset="0"/>
              </a:rPr>
              <a:t>Similarly, for under voltage protection, lower comparator energizes the relay when the supply voltage falls below 180 V by maintaining 6V at the inverting terminal. These under and overvoltage settings can be changed by varying the respective potentiometers.</a:t>
            </a:r>
            <a:endParaRPr lang="en-IN" sz="1600" dirty="0">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1085D4E2-0B54-4FAE-96C0-566E843DF5AC}"/>
              </a:ext>
            </a:extLst>
          </p:cNvPr>
          <p:cNvSpPr>
            <a:spLocks noGrp="1"/>
          </p:cNvSpPr>
          <p:nvPr>
            <p:ph type="sldNum" sz="quarter" idx="12"/>
          </p:nvPr>
        </p:nvSpPr>
        <p:spPr>
          <a:xfrm>
            <a:off x="11380981" y="5612042"/>
            <a:ext cx="811019" cy="503578"/>
          </a:xfrm>
        </p:spPr>
        <p:txBody>
          <a:bodyPr/>
          <a:lstStyle/>
          <a:p>
            <a:fld id="{2413CE9D-5CAA-41B2-9792-271ADD0719C3}" type="slidenum">
              <a:rPr lang="en-IN" smtClean="0"/>
              <a:t>13</a:t>
            </a:fld>
            <a:endParaRPr lang="en-IN" dirty="0"/>
          </a:p>
        </p:txBody>
      </p:sp>
    </p:spTree>
    <p:extLst>
      <p:ext uri="{BB962C8B-B14F-4D97-AF65-F5344CB8AC3E}">
        <p14:creationId xmlns:p14="http://schemas.microsoft.com/office/powerpoint/2010/main" val="1724686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211574-9574-4683-BBAA-A7C6EECD17A7}"/>
              </a:ext>
            </a:extLst>
          </p:cNvPr>
          <p:cNvSpPr>
            <a:spLocks noGrp="1"/>
          </p:cNvSpPr>
          <p:nvPr>
            <p:ph idx="1"/>
          </p:nvPr>
        </p:nvSpPr>
        <p:spPr>
          <a:xfrm>
            <a:off x="689957" y="241070"/>
            <a:ext cx="10364898" cy="5225276"/>
          </a:xfrm>
        </p:spPr>
        <p:txBody>
          <a:bodyPr>
            <a:normAutofit fontScale="77500" lnSpcReduction="20000"/>
          </a:bodyPr>
          <a:lstStyle/>
          <a:p>
            <a:r>
              <a:rPr lang="en-US" sz="3100" u="sng" dirty="0"/>
              <a:t>Advantages:</a:t>
            </a:r>
          </a:p>
          <a:p>
            <a:r>
              <a:rPr lang="en-US" dirty="0"/>
              <a:t> We can use this circuit to protect voltage sensitive devices from high and low voltages to ensure proper working of the devices.</a:t>
            </a:r>
          </a:p>
          <a:p>
            <a:r>
              <a:rPr lang="en-US" sz="2200" dirty="0"/>
              <a:t>This device is not very expensive.</a:t>
            </a:r>
          </a:p>
          <a:p>
            <a:r>
              <a:rPr lang="en-US" dirty="0"/>
              <a:t>The similar model can be used for mains supply to provide only a range of voltages to the house else no supply.</a:t>
            </a:r>
          </a:p>
          <a:p>
            <a:r>
              <a:rPr lang="en-US" dirty="0"/>
              <a:t>The range of voltage, in which the switch is needed to ON can be changed by changing the voltage divider resistances.</a:t>
            </a:r>
          </a:p>
          <a:p>
            <a:r>
              <a:rPr lang="en-US" sz="3100" u="sng" dirty="0"/>
              <a:t>Disadvantages:</a:t>
            </a:r>
          </a:p>
          <a:p>
            <a:r>
              <a:rPr lang="en-US" dirty="0"/>
              <a:t>Due to noise the circuit operation will not be proper.</a:t>
            </a:r>
          </a:p>
          <a:p>
            <a:r>
              <a:rPr lang="en-US" dirty="0"/>
              <a:t>For providing the constant voltage input to the terminal of comparator we have used </a:t>
            </a:r>
            <a:r>
              <a:rPr lang="en-US" dirty="0" err="1"/>
              <a:t>zener</a:t>
            </a:r>
            <a:r>
              <a:rPr lang="en-US" dirty="0"/>
              <a:t> diodes, which is not purely constant.</a:t>
            </a:r>
          </a:p>
          <a:p>
            <a:r>
              <a:rPr lang="en-US" dirty="0"/>
              <a:t>The circuit works on the supply voltage of AC source. If it is too low than circuit will not work because different elements of the circuit needs a minimum voltage to operate.</a:t>
            </a:r>
          </a:p>
          <a:p>
            <a:r>
              <a:rPr lang="en-US" dirty="0"/>
              <a:t> To remove multiple switching due to noise, we need to implement hysteresis comparator by providing feedback to the comparator.</a:t>
            </a:r>
            <a:endParaRPr lang="en-IN" dirty="0"/>
          </a:p>
        </p:txBody>
      </p:sp>
      <p:sp>
        <p:nvSpPr>
          <p:cNvPr id="4" name="Slide Number Placeholder 3">
            <a:extLst>
              <a:ext uri="{FF2B5EF4-FFF2-40B4-BE49-F238E27FC236}">
                <a16:creationId xmlns:a16="http://schemas.microsoft.com/office/drawing/2014/main" id="{9A292AEB-1D26-4F5C-973F-5DBA2DB7FDFA}"/>
              </a:ext>
            </a:extLst>
          </p:cNvPr>
          <p:cNvSpPr>
            <a:spLocks noGrp="1"/>
          </p:cNvSpPr>
          <p:nvPr>
            <p:ph type="sldNum" sz="quarter" idx="12"/>
          </p:nvPr>
        </p:nvSpPr>
        <p:spPr>
          <a:xfrm>
            <a:off x="11236729" y="5595416"/>
            <a:ext cx="811019" cy="503578"/>
          </a:xfrm>
        </p:spPr>
        <p:txBody>
          <a:bodyPr/>
          <a:lstStyle/>
          <a:p>
            <a:fld id="{2413CE9D-5CAA-41B2-9792-271ADD0719C3}" type="slidenum">
              <a:rPr lang="en-IN" smtClean="0"/>
              <a:t>14</a:t>
            </a:fld>
            <a:endParaRPr lang="en-IN" dirty="0"/>
          </a:p>
        </p:txBody>
      </p:sp>
    </p:spTree>
    <p:extLst>
      <p:ext uri="{BB962C8B-B14F-4D97-AF65-F5344CB8AC3E}">
        <p14:creationId xmlns:p14="http://schemas.microsoft.com/office/powerpoint/2010/main" val="1283678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602F-B630-4EE2-9880-D074E40229B2}"/>
              </a:ext>
            </a:extLst>
          </p:cNvPr>
          <p:cNvSpPr>
            <a:spLocks noGrp="1"/>
          </p:cNvSpPr>
          <p:nvPr>
            <p:ph type="title"/>
          </p:nvPr>
        </p:nvSpPr>
        <p:spPr/>
        <p:txBody>
          <a:bodyPr/>
          <a:lstStyle/>
          <a:p>
            <a:pPr algn="ctr"/>
            <a:r>
              <a:rPr lang="en-IN" u="sng" dirty="0"/>
              <a:t>Conclusion</a:t>
            </a:r>
          </a:p>
        </p:txBody>
      </p:sp>
      <p:sp>
        <p:nvSpPr>
          <p:cNvPr id="3" name="Content Placeholder 2">
            <a:extLst>
              <a:ext uri="{FF2B5EF4-FFF2-40B4-BE49-F238E27FC236}">
                <a16:creationId xmlns:a16="http://schemas.microsoft.com/office/drawing/2014/main" id="{D0D23003-3F46-42FB-BEFD-30340661B6F5}"/>
              </a:ext>
            </a:extLst>
          </p:cNvPr>
          <p:cNvSpPr>
            <a:spLocks noGrp="1"/>
          </p:cNvSpPr>
          <p:nvPr>
            <p:ph idx="1"/>
          </p:nvPr>
        </p:nvSpPr>
        <p:spPr/>
        <p:txBody>
          <a:bodyPr/>
          <a:lstStyle/>
          <a:p>
            <a:pPr marL="0" indent="0">
              <a:buNone/>
            </a:pPr>
            <a:r>
              <a:rPr lang="en-IN" dirty="0"/>
              <a:t>It has been a very valuable experience working with the team for the project. We have devised a very simple model for the under and overvolt protection but we expect it to work in other circumstances just by  small modifications in the comparators.  Although we have not trained it much to variable circumstances we are quite pleased that the protection principle is working well and good in our real time environment.</a:t>
            </a:r>
          </a:p>
        </p:txBody>
      </p:sp>
      <p:sp>
        <p:nvSpPr>
          <p:cNvPr id="4" name="Slide Number Placeholder 3">
            <a:extLst>
              <a:ext uri="{FF2B5EF4-FFF2-40B4-BE49-F238E27FC236}">
                <a16:creationId xmlns:a16="http://schemas.microsoft.com/office/drawing/2014/main" id="{C16DC935-8ED3-423E-BE36-B13F42CD8930}"/>
              </a:ext>
            </a:extLst>
          </p:cNvPr>
          <p:cNvSpPr>
            <a:spLocks noGrp="1"/>
          </p:cNvSpPr>
          <p:nvPr>
            <p:ph type="sldNum" sz="quarter" idx="12"/>
          </p:nvPr>
        </p:nvSpPr>
        <p:spPr>
          <a:xfrm>
            <a:off x="11380981" y="5612042"/>
            <a:ext cx="811019" cy="503578"/>
          </a:xfrm>
        </p:spPr>
        <p:txBody>
          <a:bodyPr/>
          <a:lstStyle/>
          <a:p>
            <a:fld id="{2413CE9D-5CAA-41B2-9792-271ADD0719C3}" type="slidenum">
              <a:rPr lang="en-IN" smtClean="0"/>
              <a:t>15</a:t>
            </a:fld>
            <a:endParaRPr lang="en-IN" dirty="0"/>
          </a:p>
        </p:txBody>
      </p:sp>
    </p:spTree>
    <p:extLst>
      <p:ext uri="{BB962C8B-B14F-4D97-AF65-F5344CB8AC3E}">
        <p14:creationId xmlns:p14="http://schemas.microsoft.com/office/powerpoint/2010/main" val="191924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E6C9D-820F-4F05-B493-B6E585CAEF20}"/>
              </a:ext>
            </a:extLst>
          </p:cNvPr>
          <p:cNvSpPr>
            <a:spLocks noGrp="1"/>
          </p:cNvSpPr>
          <p:nvPr>
            <p:ph type="title"/>
          </p:nvPr>
        </p:nvSpPr>
        <p:spPr/>
        <p:txBody>
          <a:bodyPr/>
          <a:lstStyle/>
          <a:p>
            <a:pPr algn="ctr"/>
            <a:r>
              <a:rPr lang="en-IN" u="sng" dirty="0"/>
              <a:t>References</a:t>
            </a:r>
          </a:p>
        </p:txBody>
      </p:sp>
      <p:sp>
        <p:nvSpPr>
          <p:cNvPr id="3" name="Content Placeholder 2">
            <a:extLst>
              <a:ext uri="{FF2B5EF4-FFF2-40B4-BE49-F238E27FC236}">
                <a16:creationId xmlns:a16="http://schemas.microsoft.com/office/drawing/2014/main" id="{DDBCAA35-2DF7-4E22-9CCA-0B60FB1E2312}"/>
              </a:ext>
            </a:extLst>
          </p:cNvPr>
          <p:cNvSpPr>
            <a:spLocks noGrp="1"/>
          </p:cNvSpPr>
          <p:nvPr>
            <p:ph idx="1"/>
          </p:nvPr>
        </p:nvSpPr>
        <p:spPr/>
        <p:txBody>
          <a:bodyPr/>
          <a:lstStyle/>
          <a:p>
            <a:pPr algn="just"/>
            <a:r>
              <a:rPr lang="en-IN" dirty="0">
                <a:latin typeface="Source Sans Pro" panose="020B0503030403020204" pitchFamily="34" charset="0"/>
              </a:rPr>
              <a:t>a.) Integrated Electronics – </a:t>
            </a:r>
            <a:r>
              <a:rPr lang="en-IN" dirty="0" err="1">
                <a:latin typeface="Source Sans Pro" panose="020B0503030403020204" pitchFamily="34" charset="0"/>
              </a:rPr>
              <a:t>Millman</a:t>
            </a:r>
            <a:r>
              <a:rPr lang="en-IN" dirty="0">
                <a:latin typeface="Source Sans Pro" panose="020B0503030403020204" pitchFamily="34" charset="0"/>
              </a:rPr>
              <a:t> </a:t>
            </a:r>
            <a:r>
              <a:rPr lang="en-IN" dirty="0" err="1">
                <a:latin typeface="Source Sans Pro" panose="020B0503030403020204" pitchFamily="34" charset="0"/>
              </a:rPr>
              <a:t>Halkias</a:t>
            </a:r>
            <a:endParaRPr lang="en-IN" dirty="0">
              <a:latin typeface="Source Sans Pro" panose="020B0503030403020204" pitchFamily="34" charset="0"/>
            </a:endParaRPr>
          </a:p>
          <a:p>
            <a:pPr algn="just"/>
            <a:r>
              <a:rPr lang="en-IN" dirty="0">
                <a:latin typeface="Source Sans Pro" panose="020B0503030403020204" pitchFamily="34" charset="0"/>
              </a:rPr>
              <a:t>b.) Op-Amps and Linear Integrated Circuits- </a:t>
            </a:r>
            <a:r>
              <a:rPr lang="en-IN" dirty="0" err="1">
                <a:latin typeface="Source Sans Pro" panose="020B0503030403020204" pitchFamily="34" charset="0"/>
              </a:rPr>
              <a:t>Ramakanth</a:t>
            </a:r>
            <a:r>
              <a:rPr lang="en-IN" dirty="0">
                <a:latin typeface="Source Sans Pro" panose="020B0503030403020204" pitchFamily="34" charset="0"/>
              </a:rPr>
              <a:t> A. Gaikwad</a:t>
            </a:r>
          </a:p>
          <a:p>
            <a:pPr algn="just"/>
            <a:r>
              <a:rPr lang="en-IN" dirty="0">
                <a:latin typeface="Source Sans Pro" panose="020B0503030403020204" pitchFamily="34" charset="0"/>
              </a:rPr>
              <a:t>c.) Wikipedia Circuit Breakers.</a:t>
            </a:r>
          </a:p>
          <a:p>
            <a:endParaRPr lang="en-IN" dirty="0"/>
          </a:p>
        </p:txBody>
      </p:sp>
      <p:sp>
        <p:nvSpPr>
          <p:cNvPr id="4" name="Slide Number Placeholder 3">
            <a:extLst>
              <a:ext uri="{FF2B5EF4-FFF2-40B4-BE49-F238E27FC236}">
                <a16:creationId xmlns:a16="http://schemas.microsoft.com/office/drawing/2014/main" id="{3453028F-52F3-4325-B0A9-3A9212CCABE5}"/>
              </a:ext>
            </a:extLst>
          </p:cNvPr>
          <p:cNvSpPr>
            <a:spLocks noGrp="1"/>
          </p:cNvSpPr>
          <p:nvPr>
            <p:ph type="sldNum" sz="quarter" idx="12"/>
          </p:nvPr>
        </p:nvSpPr>
        <p:spPr>
          <a:xfrm>
            <a:off x="11236729" y="5506093"/>
            <a:ext cx="811019" cy="503578"/>
          </a:xfrm>
        </p:spPr>
        <p:txBody>
          <a:bodyPr/>
          <a:lstStyle/>
          <a:p>
            <a:fld id="{2413CE9D-5CAA-41B2-9792-271ADD0719C3}" type="slidenum">
              <a:rPr lang="en-IN" smtClean="0"/>
              <a:t>16</a:t>
            </a:fld>
            <a:endParaRPr lang="en-IN" dirty="0"/>
          </a:p>
        </p:txBody>
      </p:sp>
    </p:spTree>
    <p:extLst>
      <p:ext uri="{BB962C8B-B14F-4D97-AF65-F5344CB8AC3E}">
        <p14:creationId xmlns:p14="http://schemas.microsoft.com/office/powerpoint/2010/main" val="211302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B2EF6-5F69-49D8-A995-0435E3C64795}"/>
              </a:ext>
            </a:extLst>
          </p:cNvPr>
          <p:cNvSpPr>
            <a:spLocks noGrp="1"/>
          </p:cNvSpPr>
          <p:nvPr>
            <p:ph idx="1"/>
          </p:nvPr>
        </p:nvSpPr>
        <p:spPr>
          <a:xfrm>
            <a:off x="382385" y="382386"/>
            <a:ext cx="10672469" cy="5083960"/>
          </a:xfrm>
        </p:spPr>
        <p:txBody>
          <a:bodyPr>
            <a:normAutofit/>
          </a:bodyPr>
          <a:lstStyle/>
          <a:p>
            <a:pPr marL="0" indent="0" algn="ctr">
              <a:buNone/>
            </a:pPr>
            <a:endParaRPr lang="en-IN" sz="3400" dirty="0"/>
          </a:p>
          <a:p>
            <a:pPr marL="0" indent="0" algn="ctr">
              <a:buNone/>
            </a:pPr>
            <a:endParaRPr lang="en-IN" sz="3400" dirty="0"/>
          </a:p>
          <a:p>
            <a:pPr marL="0" indent="0" algn="ctr">
              <a:buNone/>
            </a:pPr>
            <a:r>
              <a:rPr lang="en-IN" sz="3400" dirty="0"/>
              <a:t>THANK  YOU!!!</a:t>
            </a:r>
          </a:p>
        </p:txBody>
      </p:sp>
      <p:sp>
        <p:nvSpPr>
          <p:cNvPr id="4" name="Slide Number Placeholder 3">
            <a:extLst>
              <a:ext uri="{FF2B5EF4-FFF2-40B4-BE49-F238E27FC236}">
                <a16:creationId xmlns:a16="http://schemas.microsoft.com/office/drawing/2014/main" id="{EADDB65C-27F7-4C4B-8579-68D7E1C61B73}"/>
              </a:ext>
            </a:extLst>
          </p:cNvPr>
          <p:cNvSpPr>
            <a:spLocks noGrp="1"/>
          </p:cNvSpPr>
          <p:nvPr>
            <p:ph type="sldNum" sz="quarter" idx="12"/>
          </p:nvPr>
        </p:nvSpPr>
        <p:spPr>
          <a:xfrm>
            <a:off x="11380981" y="5578791"/>
            <a:ext cx="811019" cy="503578"/>
          </a:xfrm>
        </p:spPr>
        <p:txBody>
          <a:bodyPr/>
          <a:lstStyle/>
          <a:p>
            <a:fld id="{2413CE9D-5CAA-41B2-9792-271ADD0719C3}" type="slidenum">
              <a:rPr lang="en-IN" smtClean="0"/>
              <a:t>17</a:t>
            </a:fld>
            <a:endParaRPr lang="en-IN" dirty="0"/>
          </a:p>
        </p:txBody>
      </p:sp>
    </p:spTree>
    <p:extLst>
      <p:ext uri="{BB962C8B-B14F-4D97-AF65-F5344CB8AC3E}">
        <p14:creationId xmlns:p14="http://schemas.microsoft.com/office/powerpoint/2010/main" val="62001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1C6F-FEDD-489B-94A9-E1C21A1222AE}"/>
              </a:ext>
            </a:extLst>
          </p:cNvPr>
          <p:cNvSpPr>
            <a:spLocks noGrp="1"/>
          </p:cNvSpPr>
          <p:nvPr>
            <p:ph type="title"/>
          </p:nvPr>
        </p:nvSpPr>
        <p:spPr/>
        <p:txBody>
          <a:bodyPr/>
          <a:lstStyle/>
          <a:p>
            <a:pPr algn="ctr"/>
            <a:r>
              <a:rPr lang="en-IN" u="sng" dirty="0"/>
              <a:t>Introduction</a:t>
            </a:r>
          </a:p>
        </p:txBody>
      </p:sp>
      <p:sp>
        <p:nvSpPr>
          <p:cNvPr id="3" name="Content Placeholder 2">
            <a:extLst>
              <a:ext uri="{FF2B5EF4-FFF2-40B4-BE49-F238E27FC236}">
                <a16:creationId xmlns:a16="http://schemas.microsoft.com/office/drawing/2014/main" id="{72935022-1305-4708-8500-055A61924268}"/>
              </a:ext>
            </a:extLst>
          </p:cNvPr>
          <p:cNvSpPr>
            <a:spLocks noGrp="1"/>
          </p:cNvSpPr>
          <p:nvPr>
            <p:ph idx="1"/>
          </p:nvPr>
        </p:nvSpPr>
        <p:spPr>
          <a:xfrm>
            <a:off x="1288473" y="2015732"/>
            <a:ext cx="9766382" cy="3877992"/>
          </a:xfrm>
        </p:spPr>
        <p:txBody>
          <a:bodyPr>
            <a:normAutofit fontScale="92500" lnSpcReduction="10000"/>
          </a:bodyPr>
          <a:lstStyle/>
          <a:p>
            <a:pPr marL="0" lvl="0" indent="0" algn="ctr">
              <a:buNone/>
            </a:pPr>
            <a:endParaRPr lang="en-IN" dirty="0"/>
          </a:p>
          <a:p>
            <a:r>
              <a:rPr lang="en-IN" dirty="0"/>
              <a:t>There are many reasons for over voltages and under voltages in power system. The overvoltage causes number of effects in the power system. It may cause insulation failure of the </a:t>
            </a:r>
            <a:r>
              <a:rPr lang="en-IN" dirty="0" err="1"/>
              <a:t>equipments</a:t>
            </a:r>
            <a:r>
              <a:rPr lang="en-IN" dirty="0"/>
              <a:t>, malfunction of the </a:t>
            </a:r>
            <a:r>
              <a:rPr lang="en-IN" dirty="0" err="1"/>
              <a:t>equipments</a:t>
            </a:r>
            <a:r>
              <a:rPr lang="en-IN" dirty="0"/>
              <a:t>. Undervoltage occurs when the average voltage of a three-phase power system drops below intended levels, and is sometimes referred to as a brown-out. Electromechanical devices, including three phase motors and pumps, are designed to be operated at very specific voltage levels. If these devices are allowed to operate at reduced voltage levels they will draw higher currents. The increase in current causes increased heat in the winding and coils of the equipment damaging the critical insulation protecting them. Operating in Undervoltage conditions can drastically reduce the life of the electromechanical equipment and lead to premature failure.</a:t>
            </a:r>
          </a:p>
          <a:p>
            <a:endParaRPr lang="en-IN" dirty="0"/>
          </a:p>
        </p:txBody>
      </p:sp>
      <p:sp>
        <p:nvSpPr>
          <p:cNvPr id="6" name="Slide Number Placeholder 5">
            <a:extLst>
              <a:ext uri="{FF2B5EF4-FFF2-40B4-BE49-F238E27FC236}">
                <a16:creationId xmlns:a16="http://schemas.microsoft.com/office/drawing/2014/main" id="{4F0D562C-42C1-4050-9B0E-49D1BBCB338A}"/>
              </a:ext>
            </a:extLst>
          </p:cNvPr>
          <p:cNvSpPr>
            <a:spLocks noGrp="1"/>
          </p:cNvSpPr>
          <p:nvPr>
            <p:ph type="sldNum" sz="quarter" idx="12"/>
          </p:nvPr>
        </p:nvSpPr>
        <p:spPr>
          <a:xfrm>
            <a:off x="11128663" y="5578792"/>
            <a:ext cx="811019" cy="503578"/>
          </a:xfrm>
        </p:spPr>
        <p:txBody>
          <a:bodyPr/>
          <a:lstStyle/>
          <a:p>
            <a:fld id="{2413CE9D-5CAA-41B2-9792-271ADD0719C3}" type="slidenum">
              <a:rPr lang="en-IN" smtClean="0"/>
              <a:t>2</a:t>
            </a:fld>
            <a:endParaRPr lang="en-IN" dirty="0"/>
          </a:p>
        </p:txBody>
      </p:sp>
    </p:spTree>
    <p:extLst>
      <p:ext uri="{BB962C8B-B14F-4D97-AF65-F5344CB8AC3E}">
        <p14:creationId xmlns:p14="http://schemas.microsoft.com/office/powerpoint/2010/main" val="258174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CA33-41C0-4630-8BA6-82523CF29AED}"/>
              </a:ext>
            </a:extLst>
          </p:cNvPr>
          <p:cNvSpPr>
            <a:spLocks noGrp="1"/>
          </p:cNvSpPr>
          <p:nvPr>
            <p:ph type="title"/>
          </p:nvPr>
        </p:nvSpPr>
        <p:spPr>
          <a:xfrm>
            <a:off x="1451579" y="804519"/>
            <a:ext cx="9603275" cy="1049235"/>
          </a:xfrm>
        </p:spPr>
        <p:txBody>
          <a:bodyPr>
            <a:normAutofit/>
          </a:bodyPr>
          <a:lstStyle/>
          <a:p>
            <a:r>
              <a:rPr lang="en-IN" u="sng" dirty="0"/>
              <a:t>Background</a:t>
            </a:r>
          </a:p>
        </p:txBody>
      </p:sp>
      <p:sp>
        <p:nvSpPr>
          <p:cNvPr id="3" name="Content Placeholder 2">
            <a:extLst>
              <a:ext uri="{FF2B5EF4-FFF2-40B4-BE49-F238E27FC236}">
                <a16:creationId xmlns:a16="http://schemas.microsoft.com/office/drawing/2014/main" id="{2C4612A2-253B-46C0-B165-863C0CC45095}"/>
              </a:ext>
            </a:extLst>
          </p:cNvPr>
          <p:cNvSpPr>
            <a:spLocks noGrp="1"/>
          </p:cNvSpPr>
          <p:nvPr>
            <p:ph idx="1"/>
          </p:nvPr>
        </p:nvSpPr>
        <p:spPr>
          <a:xfrm>
            <a:off x="1451579" y="2015734"/>
            <a:ext cx="6573740" cy="3840317"/>
          </a:xfrm>
        </p:spPr>
        <p:txBody>
          <a:bodyPr>
            <a:normAutofit/>
          </a:bodyPr>
          <a:lstStyle/>
          <a:p>
            <a:pPr>
              <a:lnSpc>
                <a:spcPct val="110000"/>
              </a:lnSpc>
            </a:pPr>
            <a:r>
              <a:rPr lang="en-IN" sz="1500" dirty="0"/>
              <a:t> </a:t>
            </a:r>
            <a:r>
              <a:rPr lang="en-IN" sz="1800" dirty="0"/>
              <a:t>For the satisfactory working of all </a:t>
            </a:r>
            <a:r>
              <a:rPr lang="en-IN" sz="1800" u="sng" dirty="0">
                <a:hlinkClick r:id="rId2">
                  <a:extLst>
                    <a:ext uri="{A12FA001-AC4F-418D-AE19-62706E023703}">
                      <ahyp:hlinkClr xmlns:ahyp="http://schemas.microsoft.com/office/drawing/2018/hyperlinkcolor" val="tx"/>
                    </a:ext>
                  </a:extLst>
                </a:hlinkClick>
              </a:rPr>
              <a:t>electrical and electronic devices</a:t>
            </a:r>
            <a:r>
              <a:rPr lang="en-IN" sz="1800" dirty="0"/>
              <a:t>, it is   recommended to allow voltage at prescribed limits.  Voltage fluctuations in electric power supply certainly have adverse effects on connected loads. These fluctuations can be of over voltage and under voltages which are caused by several reasons like voltage surges, lightning, overload, etc. Over voltages are the voltages that exceed the normal or rated values which cause insulation damage to electrical appliances leading to short circuits. Similarly, under-voltage causes overloading of the equipment leading to lamp flickers and inefficient performance of the equipment.</a:t>
            </a:r>
          </a:p>
          <a:p>
            <a:pPr marL="0" indent="0">
              <a:lnSpc>
                <a:spcPct val="110000"/>
              </a:lnSpc>
              <a:buNone/>
            </a:pPr>
            <a:endParaRPr lang="en-IN" sz="1300" dirty="0"/>
          </a:p>
        </p:txBody>
      </p:sp>
      <p:pic>
        <p:nvPicPr>
          <p:cNvPr id="4" name="Picture 3">
            <a:extLst>
              <a:ext uri="{FF2B5EF4-FFF2-40B4-BE49-F238E27FC236}">
                <a16:creationId xmlns:a16="http://schemas.microsoft.com/office/drawing/2014/main" id="{EB1C2740-9367-4180-9FEB-2E69C15030F2}"/>
              </a:ext>
            </a:extLst>
          </p:cNvPr>
          <p:cNvPicPr>
            <a:picLocks noChangeAspect="1"/>
          </p:cNvPicPr>
          <p:nvPr/>
        </p:nvPicPr>
        <p:blipFill>
          <a:blip r:embed="rId3"/>
          <a:stretch>
            <a:fillRect/>
          </a:stretch>
        </p:blipFill>
        <p:spPr>
          <a:xfrm>
            <a:off x="8128756" y="2830291"/>
            <a:ext cx="3876172" cy="241291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Slide Number Placeholder 6">
            <a:extLst>
              <a:ext uri="{FF2B5EF4-FFF2-40B4-BE49-F238E27FC236}">
                <a16:creationId xmlns:a16="http://schemas.microsoft.com/office/drawing/2014/main" id="{5175A54A-C08A-4A3A-A9D0-A7C55FFBEA27}"/>
              </a:ext>
            </a:extLst>
          </p:cNvPr>
          <p:cNvSpPr>
            <a:spLocks noGrp="1"/>
          </p:cNvSpPr>
          <p:nvPr>
            <p:ph type="sldNum" sz="quarter" idx="12"/>
          </p:nvPr>
        </p:nvSpPr>
        <p:spPr>
          <a:xfrm>
            <a:off x="11054854" y="5564713"/>
            <a:ext cx="811019" cy="503578"/>
          </a:xfrm>
        </p:spPr>
        <p:txBody>
          <a:bodyPr/>
          <a:lstStyle/>
          <a:p>
            <a:fld id="{2413CE9D-5CAA-41B2-9792-271ADD0719C3}" type="slidenum">
              <a:rPr lang="en-IN" smtClean="0"/>
              <a:t>3</a:t>
            </a:fld>
            <a:endParaRPr lang="en-IN" dirty="0"/>
          </a:p>
        </p:txBody>
      </p:sp>
    </p:spTree>
    <p:extLst>
      <p:ext uri="{BB962C8B-B14F-4D97-AF65-F5344CB8AC3E}">
        <p14:creationId xmlns:p14="http://schemas.microsoft.com/office/powerpoint/2010/main" val="149290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3C34-5C40-4839-90B7-F87E662E129E}"/>
              </a:ext>
            </a:extLst>
          </p:cNvPr>
          <p:cNvSpPr>
            <a:spLocks noGrp="1"/>
          </p:cNvSpPr>
          <p:nvPr>
            <p:ph type="title"/>
          </p:nvPr>
        </p:nvSpPr>
        <p:spPr>
          <a:xfrm>
            <a:off x="1451579" y="804519"/>
            <a:ext cx="9603275" cy="1049235"/>
          </a:xfrm>
        </p:spPr>
        <p:txBody>
          <a:bodyPr>
            <a:normAutofit/>
          </a:bodyPr>
          <a:lstStyle/>
          <a:p>
            <a:r>
              <a:rPr lang="en-IN" u="sng" dirty="0"/>
              <a:t>Analysis and design (using comparators</a:t>
            </a:r>
            <a:r>
              <a:rPr lang="en-IN" dirty="0"/>
              <a:t>)</a:t>
            </a:r>
            <a:endParaRPr lang="en-IN"/>
          </a:p>
        </p:txBody>
      </p:sp>
      <p:sp>
        <p:nvSpPr>
          <p:cNvPr id="3" name="Content Placeholder 2">
            <a:extLst>
              <a:ext uri="{FF2B5EF4-FFF2-40B4-BE49-F238E27FC236}">
                <a16:creationId xmlns:a16="http://schemas.microsoft.com/office/drawing/2014/main" id="{799F5C41-1358-4995-8620-96199B773800}"/>
              </a:ext>
            </a:extLst>
          </p:cNvPr>
          <p:cNvSpPr>
            <a:spLocks noGrp="1"/>
          </p:cNvSpPr>
          <p:nvPr>
            <p:ph idx="1"/>
          </p:nvPr>
        </p:nvSpPr>
        <p:spPr>
          <a:xfrm>
            <a:off x="1451579" y="2015734"/>
            <a:ext cx="6195784" cy="3450613"/>
          </a:xfrm>
        </p:spPr>
        <p:txBody>
          <a:bodyPr>
            <a:normAutofit/>
          </a:bodyPr>
          <a:lstStyle/>
          <a:p>
            <a:pPr marL="0" indent="0">
              <a:lnSpc>
                <a:spcPct val="110000"/>
              </a:lnSpc>
              <a:buNone/>
            </a:pPr>
            <a:endParaRPr lang="en-IN" sz="1900"/>
          </a:p>
          <a:p>
            <a:pPr fontAlgn="base">
              <a:lnSpc>
                <a:spcPct val="110000"/>
              </a:lnSpc>
            </a:pPr>
            <a:r>
              <a:rPr lang="en-IN" sz="1900"/>
              <a:t>This voltage protection circuit is designed to develop a low-voltage and high-voltage  tripping mechanism to protect a load from any damage. In many of the homes and industries fluctuations in AC mains supply take place frequently. The electronic devices get easily damaged due to fluctuations. To overcome this problem, we can implement a tripping mechanism of under / overvoltage protection circuit to protect the loads from the undue damage.</a:t>
            </a:r>
          </a:p>
          <a:p>
            <a:pPr>
              <a:lnSpc>
                <a:spcPct val="110000"/>
              </a:lnSpc>
            </a:pPr>
            <a:endParaRPr lang="en-IN" sz="1900"/>
          </a:p>
        </p:txBody>
      </p:sp>
      <p:pic>
        <p:nvPicPr>
          <p:cNvPr id="4" name="Picture 3">
            <a:extLst>
              <a:ext uri="{FF2B5EF4-FFF2-40B4-BE49-F238E27FC236}">
                <a16:creationId xmlns:a16="http://schemas.microsoft.com/office/drawing/2014/main" id="{A162CD76-EF09-4E93-8EFA-99001D5DDB6C}"/>
              </a:ext>
            </a:extLst>
          </p:cNvPr>
          <p:cNvPicPr>
            <a:picLocks noChangeAspect="1"/>
          </p:cNvPicPr>
          <p:nvPr/>
        </p:nvPicPr>
        <p:blipFill>
          <a:blip r:embed="rId2"/>
          <a:stretch>
            <a:fillRect/>
          </a:stretch>
        </p:blipFill>
        <p:spPr>
          <a:xfrm>
            <a:off x="7630817" y="2344367"/>
            <a:ext cx="4383387" cy="312198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Slide Number Placeholder 6">
            <a:extLst>
              <a:ext uri="{FF2B5EF4-FFF2-40B4-BE49-F238E27FC236}">
                <a16:creationId xmlns:a16="http://schemas.microsoft.com/office/drawing/2014/main" id="{504FE917-3411-4276-BFDE-84DF329F6382}"/>
              </a:ext>
            </a:extLst>
          </p:cNvPr>
          <p:cNvSpPr>
            <a:spLocks noGrp="1"/>
          </p:cNvSpPr>
          <p:nvPr>
            <p:ph type="sldNum" sz="quarter" idx="12"/>
          </p:nvPr>
        </p:nvSpPr>
        <p:spPr>
          <a:xfrm>
            <a:off x="11203185" y="5543191"/>
            <a:ext cx="811019" cy="503578"/>
          </a:xfrm>
        </p:spPr>
        <p:txBody>
          <a:bodyPr/>
          <a:lstStyle/>
          <a:p>
            <a:fld id="{2413CE9D-5CAA-41B2-9792-271ADD0719C3}" type="slidenum">
              <a:rPr lang="en-IN" smtClean="0"/>
              <a:t>4</a:t>
            </a:fld>
            <a:endParaRPr lang="en-IN" dirty="0"/>
          </a:p>
        </p:txBody>
      </p:sp>
    </p:spTree>
    <p:extLst>
      <p:ext uri="{BB962C8B-B14F-4D97-AF65-F5344CB8AC3E}">
        <p14:creationId xmlns:p14="http://schemas.microsoft.com/office/powerpoint/2010/main" val="134151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0273-8156-4C36-BE66-CCCCE2F9CF61}"/>
              </a:ext>
            </a:extLst>
          </p:cNvPr>
          <p:cNvSpPr>
            <a:spLocks noGrp="1"/>
          </p:cNvSpPr>
          <p:nvPr>
            <p:ph type="title"/>
          </p:nvPr>
        </p:nvSpPr>
        <p:spPr>
          <a:xfrm>
            <a:off x="1150022" y="804519"/>
            <a:ext cx="9603275" cy="1049235"/>
          </a:xfrm>
        </p:spPr>
        <p:txBody>
          <a:bodyPr>
            <a:normAutofit/>
          </a:bodyPr>
          <a:lstStyle/>
          <a:p>
            <a:pPr algn="ctr"/>
            <a:r>
              <a:rPr lang="en-IN" u="sng" dirty="0"/>
              <a:t>List of components and their uses</a:t>
            </a:r>
          </a:p>
        </p:txBody>
      </p:sp>
      <p:sp>
        <p:nvSpPr>
          <p:cNvPr id="3" name="Content Placeholder 2">
            <a:extLst>
              <a:ext uri="{FF2B5EF4-FFF2-40B4-BE49-F238E27FC236}">
                <a16:creationId xmlns:a16="http://schemas.microsoft.com/office/drawing/2014/main" id="{2350E0D3-A76B-49C9-BF69-E7FBC34A890C}"/>
              </a:ext>
            </a:extLst>
          </p:cNvPr>
          <p:cNvSpPr>
            <a:spLocks noGrp="1"/>
          </p:cNvSpPr>
          <p:nvPr>
            <p:ph idx="1"/>
          </p:nvPr>
        </p:nvSpPr>
        <p:spPr>
          <a:xfrm>
            <a:off x="389106" y="1478604"/>
            <a:ext cx="8326878" cy="4737371"/>
          </a:xfrm>
        </p:spPr>
        <p:txBody>
          <a:bodyPr>
            <a:noAutofit/>
          </a:bodyPr>
          <a:lstStyle/>
          <a:p>
            <a:pPr marL="0" indent="0">
              <a:lnSpc>
                <a:spcPct val="110000"/>
              </a:lnSpc>
              <a:buNone/>
            </a:pPr>
            <a:r>
              <a:rPr lang="en-IN" dirty="0"/>
              <a:t>A.)  </a:t>
            </a:r>
            <a:r>
              <a:rPr lang="en-IN" u="sng" dirty="0"/>
              <a:t>Step-down Transformer</a:t>
            </a:r>
          </a:p>
          <a:p>
            <a:pPr>
              <a:lnSpc>
                <a:spcPct val="110000"/>
              </a:lnSpc>
            </a:pPr>
            <a:r>
              <a:rPr lang="en-IN" sz="1500" dirty="0"/>
              <a:t>A transformer in which the output (secondary) voltage is less than its input (primary) voltage is called a step-down transformer. The number of turns on the primary of the transformer is greater than the turn on the secondary of the transformer, i.e., T</a:t>
            </a:r>
            <a:r>
              <a:rPr lang="en-IN" sz="1500" baseline="-25000" dirty="0"/>
              <a:t>2</a:t>
            </a:r>
            <a:r>
              <a:rPr lang="en-IN" sz="1500" dirty="0"/>
              <a:t> &lt; T</a:t>
            </a:r>
            <a:r>
              <a:rPr lang="en-IN" sz="1500" baseline="-25000" dirty="0"/>
              <a:t>1</a:t>
            </a:r>
            <a:r>
              <a:rPr lang="en-IN" sz="1500" dirty="0"/>
              <a:t>. The step-down transformer is shown in the figure below.</a:t>
            </a:r>
          </a:p>
          <a:p>
            <a:pPr>
              <a:lnSpc>
                <a:spcPct val="110000"/>
              </a:lnSpc>
            </a:pPr>
            <a:r>
              <a:rPr lang="en-IN" sz="1500" dirty="0"/>
              <a:t>The voltage turn ratio of the step-down transformer is 2:1. The voltage turn ratio determines the magnitude of voltage transforms from primary to secondary windings of the transformer.</a:t>
            </a:r>
          </a:p>
          <a:p>
            <a:pPr>
              <a:lnSpc>
                <a:spcPct val="110000"/>
              </a:lnSpc>
            </a:pPr>
            <a:r>
              <a:rPr lang="en-IN" sz="1500" dirty="0"/>
              <a:t>Step-down transformer is made up of two or more coil wound on the iron core of the transformer. It works on the principle of magnetic induction between the coils. The voltage applied to the primary of the coil magnetise the iron core which induces the secondary windings of the transformer. Thus the voltage transforms from primary to the secondary winding of the transformer.</a:t>
            </a:r>
          </a:p>
          <a:p>
            <a:pPr>
              <a:lnSpc>
                <a:spcPct val="110000"/>
              </a:lnSpc>
            </a:pPr>
            <a:r>
              <a:rPr lang="en-IN" sz="1500" b="1" dirty="0"/>
              <a:t>Applications</a:t>
            </a:r>
            <a:r>
              <a:rPr lang="en-IN" sz="1500" dirty="0"/>
              <a:t> – It is used for electrical isolation, in a power distribution network, for controlling the home appliances, in a doorbell, etc.</a:t>
            </a:r>
          </a:p>
          <a:p>
            <a:pPr>
              <a:lnSpc>
                <a:spcPct val="110000"/>
              </a:lnSpc>
            </a:pPr>
            <a:r>
              <a:rPr lang="en-IN" u="sng" dirty="0"/>
              <a:t>Specifications:</a:t>
            </a:r>
            <a:r>
              <a:rPr lang="en-IN" dirty="0"/>
              <a:t> 220V/ 12-0-12 V</a:t>
            </a:r>
          </a:p>
          <a:p>
            <a:pPr>
              <a:lnSpc>
                <a:spcPct val="110000"/>
              </a:lnSpc>
            </a:pPr>
            <a:endParaRPr lang="en-IN" sz="1500" dirty="0"/>
          </a:p>
          <a:p>
            <a:pPr>
              <a:lnSpc>
                <a:spcPct val="110000"/>
              </a:lnSpc>
            </a:pPr>
            <a:endParaRPr lang="en-IN" sz="1500" dirty="0"/>
          </a:p>
        </p:txBody>
      </p:sp>
      <p:pic>
        <p:nvPicPr>
          <p:cNvPr id="4" name="Picture 3" descr="step-up-transformer">
            <a:hlinkClick r:id="rId2"/>
            <a:extLst>
              <a:ext uri="{FF2B5EF4-FFF2-40B4-BE49-F238E27FC236}">
                <a16:creationId xmlns:a16="http://schemas.microsoft.com/office/drawing/2014/main" id="{5B949759-F9D4-49DF-A0D4-7715626532B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8595361" y="3034145"/>
            <a:ext cx="3405448" cy="197010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Slide Number Placeholder 6">
            <a:extLst>
              <a:ext uri="{FF2B5EF4-FFF2-40B4-BE49-F238E27FC236}">
                <a16:creationId xmlns:a16="http://schemas.microsoft.com/office/drawing/2014/main" id="{BB43028F-FAFF-4BE7-9654-85C623710798}"/>
              </a:ext>
            </a:extLst>
          </p:cNvPr>
          <p:cNvSpPr>
            <a:spLocks noGrp="1"/>
          </p:cNvSpPr>
          <p:nvPr>
            <p:ph type="sldNum" sz="quarter" idx="12"/>
          </p:nvPr>
        </p:nvSpPr>
        <p:spPr>
          <a:xfrm>
            <a:off x="11189789" y="5578791"/>
            <a:ext cx="811019" cy="503578"/>
          </a:xfrm>
        </p:spPr>
        <p:txBody>
          <a:bodyPr/>
          <a:lstStyle/>
          <a:p>
            <a:fld id="{2413CE9D-5CAA-41B2-9792-271ADD0719C3}" type="slidenum">
              <a:rPr lang="en-IN" smtClean="0"/>
              <a:t>5</a:t>
            </a:fld>
            <a:endParaRPr lang="en-IN" dirty="0"/>
          </a:p>
        </p:txBody>
      </p:sp>
    </p:spTree>
    <p:extLst>
      <p:ext uri="{BB962C8B-B14F-4D97-AF65-F5344CB8AC3E}">
        <p14:creationId xmlns:p14="http://schemas.microsoft.com/office/powerpoint/2010/main" val="1272478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descr="Image result for bridge rectifier">
            <a:extLst>
              <a:ext uri="{FF2B5EF4-FFF2-40B4-BE49-F238E27FC236}">
                <a16:creationId xmlns:a16="http://schemas.microsoft.com/office/drawing/2014/main" id="{72D960C5-B8F2-4928-9286-4BDEF82B3EC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7549" y="1099225"/>
            <a:ext cx="4212078" cy="39299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Content Placeholder 2">
            <a:extLst>
              <a:ext uri="{FF2B5EF4-FFF2-40B4-BE49-F238E27FC236}">
                <a16:creationId xmlns:a16="http://schemas.microsoft.com/office/drawing/2014/main" id="{9FB2719E-8ECA-4D86-8C77-19974978CCAA}"/>
              </a:ext>
            </a:extLst>
          </p:cNvPr>
          <p:cNvSpPr>
            <a:spLocks noGrp="1"/>
          </p:cNvSpPr>
          <p:nvPr>
            <p:ph idx="1"/>
          </p:nvPr>
        </p:nvSpPr>
        <p:spPr>
          <a:xfrm>
            <a:off x="4299626" y="330740"/>
            <a:ext cx="7062280" cy="5639185"/>
          </a:xfrm>
        </p:spPr>
        <p:txBody>
          <a:bodyPr>
            <a:normAutofit/>
          </a:bodyPr>
          <a:lstStyle/>
          <a:p>
            <a:pPr marL="0" indent="0" fontAlgn="base">
              <a:lnSpc>
                <a:spcPct val="110000"/>
              </a:lnSpc>
              <a:buNone/>
            </a:pPr>
            <a:r>
              <a:rPr lang="en-IN" sz="1500" dirty="0"/>
              <a:t>		B</a:t>
            </a:r>
            <a:r>
              <a:rPr lang="en-IN" sz="1600" dirty="0"/>
              <a:t>.) </a:t>
            </a:r>
            <a:r>
              <a:rPr lang="en-IN" u="sng" dirty="0"/>
              <a:t>BRIDGE RECTIFIER</a:t>
            </a:r>
          </a:p>
          <a:p>
            <a:pPr fontAlgn="base">
              <a:lnSpc>
                <a:spcPct val="110000"/>
              </a:lnSpc>
            </a:pPr>
            <a:r>
              <a:rPr lang="en-IN" sz="1500" dirty="0"/>
              <a:t>This bridge rectifier uses diodes for rectifying the input as shown in the figure. Since the diode is a unidirectional device that allows the current flow in one direction only. With this configuration of diodes in the rectifier, it doesn’t allow the power to vary depending on the load requirement. So this type of rectifier is used </a:t>
            </a:r>
          </a:p>
          <a:p>
            <a:pPr marL="0" indent="0" fontAlgn="base">
              <a:lnSpc>
                <a:spcPct val="110000"/>
              </a:lnSpc>
              <a:buNone/>
            </a:pPr>
            <a:r>
              <a:rPr lang="en-IN" sz="1500" dirty="0"/>
              <a:t>     in </a:t>
            </a:r>
            <a:r>
              <a:rPr lang="en-IN" sz="1500" dirty="0">
                <a:hlinkClick r:id="rId3">
                  <a:extLst>
                    <a:ext uri="{A12FA001-AC4F-418D-AE19-62706E023703}">
                      <ahyp:hlinkClr xmlns:ahyp="http://schemas.microsoft.com/office/drawing/2018/hyperlinkcolor" val="tx"/>
                    </a:ext>
                  </a:extLst>
                </a:hlinkClick>
              </a:rPr>
              <a:t>constant or fixed power supplies</a:t>
            </a:r>
            <a:r>
              <a:rPr lang="en-IN" sz="1500" dirty="0"/>
              <a:t>.</a:t>
            </a:r>
          </a:p>
          <a:p>
            <a:pPr fontAlgn="base">
              <a:lnSpc>
                <a:spcPct val="110000"/>
              </a:lnSpc>
            </a:pPr>
            <a:r>
              <a:rPr lang="en-IN" sz="1500" dirty="0"/>
              <a:t>During the Positive half cycle of the input AC waveform diodes D1 and D2 are forward biased and D3 and D4 are reverse biased. When the voltage, more than the</a:t>
            </a:r>
            <a:r>
              <a:rPr lang="en-IN" sz="1500" dirty="0">
                <a:hlinkClick r:id="rId4">
                  <a:extLst>
                    <a:ext uri="{A12FA001-AC4F-418D-AE19-62706E023703}">
                      <ahyp:hlinkClr xmlns:ahyp="http://schemas.microsoft.com/office/drawing/2018/hyperlinkcolor" val="tx"/>
                    </a:ext>
                  </a:extLst>
                </a:hlinkClick>
              </a:rPr>
              <a:t> threshold level of the diodes</a:t>
            </a:r>
            <a:r>
              <a:rPr lang="en-IN" sz="1500" dirty="0"/>
              <a:t> D1 and D2, starts conducting – the load current starts flowing through it, as shown as red lines path in the diagram below.</a:t>
            </a:r>
          </a:p>
          <a:p>
            <a:pPr fontAlgn="base">
              <a:lnSpc>
                <a:spcPct val="110000"/>
              </a:lnSpc>
            </a:pPr>
            <a:r>
              <a:rPr lang="en-IN" sz="1500" dirty="0"/>
              <a:t>During the negative half cycle of the input AC waveform, the diodes D3 and D4 are forward biased, and D1 and D2 are reverse biased. Load current starts flowing through the D3 and D4 diodes when these diodes start conducting as shown in the figure.</a:t>
            </a:r>
          </a:p>
          <a:p>
            <a:pPr fontAlgn="base">
              <a:lnSpc>
                <a:spcPct val="110000"/>
              </a:lnSpc>
            </a:pPr>
            <a:r>
              <a:rPr lang="en-IN" sz="1500" dirty="0"/>
              <a:t> We can observe that in both the cases, the load current direction is same, i.e., up to down as shown in the figure – so unidirectional, which means DC current. Thus, by the usage of a bridge rectifier, the input AC current is converted into a DC current. The output at the load with this bridge wave rectifier is pulsating in nature, but for producing a pure DC requires additional filter like capacitor. </a:t>
            </a:r>
          </a:p>
          <a:p>
            <a:pPr fontAlgn="base">
              <a:lnSpc>
                <a:spcPct val="110000"/>
              </a:lnSpc>
            </a:pPr>
            <a:endParaRPr lang="en-IN" sz="1500" dirty="0"/>
          </a:p>
          <a:p>
            <a:pPr>
              <a:lnSpc>
                <a:spcPct val="110000"/>
              </a:lnSpc>
            </a:pPr>
            <a:endParaRPr lang="en-IN" sz="1000" dirty="0"/>
          </a:p>
        </p:txBody>
      </p:sp>
      <p:sp>
        <p:nvSpPr>
          <p:cNvPr id="7" name="Slide Number Placeholder 6">
            <a:extLst>
              <a:ext uri="{FF2B5EF4-FFF2-40B4-BE49-F238E27FC236}">
                <a16:creationId xmlns:a16="http://schemas.microsoft.com/office/drawing/2014/main" id="{DA48504A-70C9-4044-82E0-53B3940CAAC5}"/>
              </a:ext>
            </a:extLst>
          </p:cNvPr>
          <p:cNvSpPr>
            <a:spLocks noGrp="1"/>
          </p:cNvSpPr>
          <p:nvPr>
            <p:ph type="sldNum" sz="quarter" idx="12"/>
          </p:nvPr>
        </p:nvSpPr>
        <p:spPr>
          <a:xfrm>
            <a:off x="11054854" y="5466347"/>
            <a:ext cx="811019" cy="503578"/>
          </a:xfrm>
        </p:spPr>
        <p:txBody>
          <a:bodyPr/>
          <a:lstStyle/>
          <a:p>
            <a:fld id="{2413CE9D-5CAA-41B2-9792-271ADD0719C3}" type="slidenum">
              <a:rPr lang="en-IN" smtClean="0"/>
              <a:t>6</a:t>
            </a:fld>
            <a:endParaRPr lang="en-IN" dirty="0"/>
          </a:p>
        </p:txBody>
      </p:sp>
    </p:spTree>
    <p:extLst>
      <p:ext uri="{BB962C8B-B14F-4D97-AF65-F5344CB8AC3E}">
        <p14:creationId xmlns:p14="http://schemas.microsoft.com/office/powerpoint/2010/main" val="115617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A19E6-1D36-4869-9ECD-9943BC997718}"/>
              </a:ext>
            </a:extLst>
          </p:cNvPr>
          <p:cNvSpPr>
            <a:spLocks noGrp="1"/>
          </p:cNvSpPr>
          <p:nvPr>
            <p:ph idx="1"/>
          </p:nvPr>
        </p:nvSpPr>
        <p:spPr>
          <a:xfrm>
            <a:off x="875489" y="97278"/>
            <a:ext cx="10179365" cy="5369068"/>
          </a:xfrm>
        </p:spPr>
        <p:txBody>
          <a:bodyPr>
            <a:normAutofit/>
          </a:bodyPr>
          <a:lstStyle/>
          <a:p>
            <a:pPr marL="0" indent="0">
              <a:buNone/>
            </a:pPr>
            <a:r>
              <a:rPr lang="en-IN" sz="2400" dirty="0"/>
              <a:t>				C.) </a:t>
            </a:r>
            <a:r>
              <a:rPr lang="en-IN" sz="2400" u="sng" dirty="0"/>
              <a:t>Voltage Regulator</a:t>
            </a:r>
            <a:endParaRPr lang="en-IN" sz="2400" dirty="0"/>
          </a:p>
          <a:p>
            <a:pPr marL="0" indent="0">
              <a:buNone/>
            </a:pPr>
            <a:endParaRPr lang="en-IN" dirty="0"/>
          </a:p>
          <a:p>
            <a:r>
              <a:rPr lang="en-IN" sz="1800" dirty="0"/>
              <a:t>This type of regulator acts as a voltage divider in the circuit and is the kind of regulator commonly used for designing low power and low-cost applications. With the linear regulator, we will be taking advantage of a power transistor (BJT or MOSFET) that plays the role of a variable resistor, raising and lowering the output voltage of your circuit as your input supply changes.</a:t>
            </a:r>
          </a:p>
          <a:p>
            <a:r>
              <a:rPr lang="en-IN" sz="1800" dirty="0"/>
              <a:t>Regardless of what kind of load is placed on the circuit, a linear voltage regulator will always keep pace to provide you with a constant, steady output voltage. For example, a 3-pin linear voltage regulator like the LM7805 provides a consistent, 5 volt 1 amp output so long as the input voltage doesn’t exceed 36 volts.</a:t>
            </a:r>
          </a:p>
          <a:p>
            <a:r>
              <a:rPr lang="en-IN" u="sng" dirty="0"/>
              <a:t>Specifications:</a:t>
            </a:r>
            <a:r>
              <a:rPr lang="en-IN" dirty="0"/>
              <a:t>  KA-7809</a:t>
            </a:r>
          </a:p>
          <a:p>
            <a:endParaRPr lang="en-IN" dirty="0"/>
          </a:p>
        </p:txBody>
      </p:sp>
      <p:sp>
        <p:nvSpPr>
          <p:cNvPr id="4" name="Slide Number Placeholder 3">
            <a:extLst>
              <a:ext uri="{FF2B5EF4-FFF2-40B4-BE49-F238E27FC236}">
                <a16:creationId xmlns:a16="http://schemas.microsoft.com/office/drawing/2014/main" id="{1B75E11F-4E8B-4228-AD78-2B3A943E72CB}"/>
              </a:ext>
            </a:extLst>
          </p:cNvPr>
          <p:cNvSpPr>
            <a:spLocks noGrp="1"/>
          </p:cNvSpPr>
          <p:nvPr>
            <p:ph type="sldNum" sz="quarter" idx="12"/>
          </p:nvPr>
        </p:nvSpPr>
        <p:spPr>
          <a:xfrm>
            <a:off x="11209669" y="5584982"/>
            <a:ext cx="811019" cy="503578"/>
          </a:xfrm>
        </p:spPr>
        <p:txBody>
          <a:bodyPr/>
          <a:lstStyle/>
          <a:p>
            <a:fld id="{2413CE9D-5CAA-41B2-9792-271ADD0719C3}" type="slidenum">
              <a:rPr lang="en-IN" smtClean="0"/>
              <a:t>7</a:t>
            </a:fld>
            <a:endParaRPr lang="en-IN" dirty="0"/>
          </a:p>
        </p:txBody>
      </p:sp>
      <p:pic>
        <p:nvPicPr>
          <p:cNvPr id="5" name="Picture 4" descr="lm705-linear-regulator">
            <a:extLst>
              <a:ext uri="{FF2B5EF4-FFF2-40B4-BE49-F238E27FC236}">
                <a16:creationId xmlns:a16="http://schemas.microsoft.com/office/drawing/2014/main" id="{B4A9ACB7-BA50-4DA3-85C3-ADE84C0484E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78875" y="3773249"/>
            <a:ext cx="5135880" cy="258318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3909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EA20-ACDF-4D64-B4D3-A5C6C32CD0BF}"/>
              </a:ext>
            </a:extLst>
          </p:cNvPr>
          <p:cNvSpPr>
            <a:spLocks noGrp="1"/>
          </p:cNvSpPr>
          <p:nvPr>
            <p:ph type="title"/>
          </p:nvPr>
        </p:nvSpPr>
        <p:spPr>
          <a:xfrm>
            <a:off x="1451579" y="804519"/>
            <a:ext cx="9603275" cy="1049235"/>
          </a:xfrm>
        </p:spPr>
        <p:txBody>
          <a:bodyPr>
            <a:normAutofit/>
          </a:bodyPr>
          <a:lstStyle/>
          <a:p>
            <a:pPr algn="ctr"/>
            <a:r>
              <a:rPr lang="en-IN" sz="2000" dirty="0"/>
              <a:t>D.) </a:t>
            </a:r>
            <a:r>
              <a:rPr lang="en-IN" sz="2400" u="sng" dirty="0"/>
              <a:t>Window comparator</a:t>
            </a:r>
          </a:p>
        </p:txBody>
      </p:sp>
      <p:sp>
        <p:nvSpPr>
          <p:cNvPr id="4" name="Slide Number Placeholder 3">
            <a:extLst>
              <a:ext uri="{FF2B5EF4-FFF2-40B4-BE49-F238E27FC236}">
                <a16:creationId xmlns:a16="http://schemas.microsoft.com/office/drawing/2014/main" id="{A342ADE2-2D2E-482C-A769-C294DE709C4F}"/>
              </a:ext>
            </a:extLst>
          </p:cNvPr>
          <p:cNvSpPr>
            <a:spLocks noGrp="1"/>
          </p:cNvSpPr>
          <p:nvPr>
            <p:ph type="sldNum" sz="quarter" idx="12"/>
          </p:nvPr>
        </p:nvSpPr>
        <p:spPr>
          <a:xfrm>
            <a:off x="11131847" y="5633620"/>
            <a:ext cx="811019" cy="503578"/>
          </a:xfrm>
        </p:spPr>
        <p:txBody>
          <a:bodyPr>
            <a:normAutofit/>
          </a:bodyPr>
          <a:lstStyle/>
          <a:p>
            <a:pPr>
              <a:lnSpc>
                <a:spcPct val="90000"/>
              </a:lnSpc>
              <a:spcAft>
                <a:spcPts val="600"/>
              </a:spcAft>
            </a:pPr>
            <a:fld id="{2413CE9D-5CAA-41B2-9792-271ADD0719C3}" type="slidenum">
              <a:rPr lang="en-IN" smtClean="0"/>
              <a:pPr>
                <a:lnSpc>
                  <a:spcPct val="90000"/>
                </a:lnSpc>
                <a:spcAft>
                  <a:spcPts val="600"/>
                </a:spcAft>
              </a:pPr>
              <a:t>8</a:t>
            </a:fld>
            <a:endParaRPr lang="en-IN" dirty="0"/>
          </a:p>
        </p:txBody>
      </p:sp>
      <p:sp>
        <p:nvSpPr>
          <p:cNvPr id="33" name="Content Placeholder 32">
            <a:extLst>
              <a:ext uri="{FF2B5EF4-FFF2-40B4-BE49-F238E27FC236}">
                <a16:creationId xmlns:a16="http://schemas.microsoft.com/office/drawing/2014/main" id="{004AC886-4A3E-423A-8C02-89C496ED41F1}"/>
              </a:ext>
            </a:extLst>
          </p:cNvPr>
          <p:cNvSpPr>
            <a:spLocks noGrp="1"/>
          </p:cNvSpPr>
          <p:nvPr>
            <p:ph idx="1"/>
          </p:nvPr>
        </p:nvSpPr>
        <p:spPr>
          <a:xfrm>
            <a:off x="249135" y="1936865"/>
            <a:ext cx="5262203" cy="4838008"/>
          </a:xfrm>
        </p:spPr>
        <p:txBody>
          <a:bodyPr>
            <a:normAutofit/>
          </a:bodyPr>
          <a:lstStyle/>
          <a:p>
            <a:pPr>
              <a:spcBef>
                <a:spcPts val="600"/>
              </a:spcBef>
              <a:spcAft>
                <a:spcPts val="600"/>
              </a:spcAft>
            </a:pPr>
            <a:r>
              <a:rPr lang="en-IN" sz="1400" dirty="0">
                <a:solidFill>
                  <a:srgbClr val="000000"/>
                </a:solidFill>
                <a:latin typeface="Arial" panose="020B0604020202020204" pitchFamily="34" charset="0"/>
                <a:ea typeface="Times New Roman" panose="02020603050405020304" pitchFamily="18" charset="0"/>
              </a:rPr>
              <a:t>A </a:t>
            </a:r>
            <a:r>
              <a:rPr lang="en-IN" sz="1400" b="1" dirty="0">
                <a:solidFill>
                  <a:srgbClr val="000000"/>
                </a:solidFill>
                <a:latin typeface="Arial" panose="020B0604020202020204" pitchFamily="34" charset="0"/>
                <a:ea typeface="Times New Roman" panose="02020603050405020304" pitchFamily="18" charset="0"/>
              </a:rPr>
              <a:t>window detector circuit</a:t>
            </a:r>
            <a:r>
              <a:rPr lang="en-IN" sz="1400" dirty="0">
                <a:solidFill>
                  <a:srgbClr val="000000"/>
                </a:solidFill>
                <a:latin typeface="Arial" panose="020B0604020202020204" pitchFamily="34" charset="0"/>
                <a:ea typeface="Times New Roman" panose="02020603050405020304" pitchFamily="18" charset="0"/>
              </a:rPr>
              <a:t>, also called </a:t>
            </a:r>
            <a:r>
              <a:rPr lang="en-IN" sz="1400" b="1" dirty="0">
                <a:solidFill>
                  <a:srgbClr val="000000"/>
                </a:solidFill>
                <a:latin typeface="Arial" panose="020B0604020202020204" pitchFamily="34" charset="0"/>
                <a:ea typeface="Times New Roman" panose="02020603050405020304" pitchFamily="18" charset="0"/>
              </a:rPr>
              <a:t>window comparator circuit</a:t>
            </a:r>
            <a:r>
              <a:rPr lang="en-IN" sz="1400" dirty="0">
                <a:solidFill>
                  <a:srgbClr val="000000"/>
                </a:solidFill>
                <a:latin typeface="Arial" panose="020B0604020202020204" pitchFamily="34" charset="0"/>
                <a:ea typeface="Times New Roman" panose="02020603050405020304" pitchFamily="18" charset="0"/>
              </a:rPr>
              <a:t> or </a:t>
            </a:r>
            <a:r>
              <a:rPr lang="en-IN" sz="1400" b="1" dirty="0">
                <a:solidFill>
                  <a:srgbClr val="000000"/>
                </a:solidFill>
                <a:latin typeface="Arial" panose="020B0604020202020204" pitchFamily="34" charset="0"/>
                <a:ea typeface="Times New Roman" panose="02020603050405020304" pitchFamily="18" charset="0"/>
              </a:rPr>
              <a:t>dual edge limit detector circuits</a:t>
            </a:r>
            <a:r>
              <a:rPr lang="en-IN" sz="1400" dirty="0">
                <a:solidFill>
                  <a:srgbClr val="000000"/>
                </a:solidFill>
                <a:latin typeface="Arial" panose="020B0604020202020204" pitchFamily="34" charset="0"/>
                <a:ea typeface="Times New Roman" panose="02020603050405020304" pitchFamily="18" charset="0"/>
              </a:rPr>
              <a:t> is used to determine whether an unknown input is between two precise reference threshold </a:t>
            </a:r>
            <a:r>
              <a:rPr lang="en-IN" sz="1400" dirty="0">
                <a:solidFill>
                  <a:srgbClr val="000000"/>
                </a:solidFill>
                <a:latin typeface="Arial" panose="020B0604020202020204" pitchFamily="34" charset="0"/>
                <a:ea typeface="Times New Roman" panose="02020603050405020304" pitchFamily="18" charset="0"/>
                <a:hlinkClick r:id="rId2" tooltip="Voltage">
                  <a:extLst>
                    <a:ext uri="{A12FA001-AC4F-418D-AE19-62706E023703}">
                      <ahyp:hlinkClr xmlns:ahyp="http://schemas.microsoft.com/office/drawing/2018/hyperlinkcolor" val="tx"/>
                    </a:ext>
                  </a:extLst>
                </a:hlinkClick>
              </a:rPr>
              <a:t>voltages</a:t>
            </a:r>
            <a:r>
              <a:rPr lang="en-IN" sz="1400" dirty="0">
                <a:solidFill>
                  <a:srgbClr val="000000"/>
                </a:solidFill>
                <a:latin typeface="Arial" panose="020B0604020202020204" pitchFamily="34" charset="0"/>
                <a:ea typeface="Times New Roman" panose="02020603050405020304" pitchFamily="18" charset="0"/>
              </a:rPr>
              <a:t>. It employs two </a:t>
            </a:r>
            <a:r>
              <a:rPr lang="en-IN" sz="1400" dirty="0">
                <a:solidFill>
                  <a:srgbClr val="000000"/>
                </a:solidFill>
                <a:latin typeface="Arial" panose="020B0604020202020204" pitchFamily="34" charset="0"/>
                <a:ea typeface="Times New Roman" panose="02020603050405020304" pitchFamily="18" charset="0"/>
                <a:hlinkClick r:id="rId3" tooltip="Comparator">
                  <a:extLst>
                    <a:ext uri="{A12FA001-AC4F-418D-AE19-62706E023703}">
                      <ahyp:hlinkClr xmlns:ahyp="http://schemas.microsoft.com/office/drawing/2018/hyperlinkcolor" val="tx"/>
                    </a:ext>
                  </a:extLst>
                </a:hlinkClick>
              </a:rPr>
              <a:t>comparators</a:t>
            </a:r>
            <a:r>
              <a:rPr lang="en-IN" sz="1400" dirty="0">
                <a:solidFill>
                  <a:srgbClr val="000000"/>
                </a:solidFill>
                <a:latin typeface="Arial" panose="020B0604020202020204" pitchFamily="34" charset="0"/>
                <a:ea typeface="Times New Roman" panose="02020603050405020304" pitchFamily="18" charset="0"/>
              </a:rPr>
              <a:t> to detect over-voltage or under-voltage. </a:t>
            </a:r>
            <a:endParaRPr lang="en-IN" sz="1400" dirty="0">
              <a:latin typeface="Times New Roman" panose="02020603050405020304" pitchFamily="18" charset="0"/>
              <a:ea typeface="Times New Roman" panose="02020603050405020304" pitchFamily="18" charset="0"/>
            </a:endParaRPr>
          </a:p>
          <a:p>
            <a:pPr>
              <a:spcBef>
                <a:spcPts val="600"/>
              </a:spcBef>
              <a:spcAft>
                <a:spcPts val="600"/>
              </a:spcAft>
            </a:pPr>
            <a:r>
              <a:rPr lang="en-IN" sz="1400" dirty="0">
                <a:solidFill>
                  <a:srgbClr val="000000"/>
                </a:solidFill>
                <a:latin typeface="Arial" panose="020B0604020202020204" pitchFamily="34" charset="0"/>
                <a:ea typeface="Times New Roman" panose="02020603050405020304" pitchFamily="18" charset="0"/>
              </a:rPr>
              <a:t>Each single comparator detects the common input voltage against one of two reference voltages, normally upper and lower limits. Outputs behind a logic gate like AND detect the input as in range of the so-called "window" between upper and lower reference.</a:t>
            </a:r>
            <a:endParaRPr lang="en-IN" sz="1400" dirty="0">
              <a:latin typeface="Times New Roman" panose="02020603050405020304" pitchFamily="18" charset="0"/>
              <a:ea typeface="Times New Roman" panose="02020603050405020304" pitchFamily="18" charset="0"/>
            </a:endParaRPr>
          </a:p>
          <a:p>
            <a:pPr>
              <a:spcBef>
                <a:spcPts val="600"/>
              </a:spcBef>
              <a:spcAft>
                <a:spcPts val="600"/>
              </a:spcAft>
            </a:pPr>
            <a:r>
              <a:rPr lang="en-IN" sz="1400" dirty="0">
                <a:solidFill>
                  <a:srgbClr val="000000"/>
                </a:solidFill>
                <a:latin typeface="Arial" panose="020B0604020202020204" pitchFamily="34" charset="0"/>
                <a:ea typeface="Times New Roman" panose="02020603050405020304" pitchFamily="18" charset="0"/>
              </a:rPr>
              <a:t>Window detectors are used in industrial alarms, </a:t>
            </a:r>
            <a:r>
              <a:rPr lang="en-IN" sz="1400" dirty="0">
                <a:solidFill>
                  <a:srgbClr val="000000"/>
                </a:solidFill>
                <a:latin typeface="Arial" panose="020B0604020202020204" pitchFamily="34" charset="0"/>
                <a:ea typeface="Times New Roman" panose="02020603050405020304" pitchFamily="18" charset="0"/>
                <a:hlinkClick r:id="rId4" tooltip="Level sensor">
                  <a:extLst>
                    <a:ext uri="{A12FA001-AC4F-418D-AE19-62706E023703}">
                      <ahyp:hlinkClr xmlns:ahyp="http://schemas.microsoft.com/office/drawing/2018/hyperlinkcolor" val="tx"/>
                    </a:ext>
                  </a:extLst>
                </a:hlinkClick>
              </a:rPr>
              <a:t>level sensor</a:t>
            </a:r>
            <a:r>
              <a:rPr lang="en-IN" sz="1400" dirty="0">
                <a:solidFill>
                  <a:srgbClr val="000000"/>
                </a:solidFill>
                <a:latin typeface="Arial" panose="020B0604020202020204" pitchFamily="34" charset="0"/>
                <a:ea typeface="Times New Roman" panose="02020603050405020304" pitchFamily="18" charset="0"/>
              </a:rPr>
              <a:t> and controls, digital </a:t>
            </a:r>
            <a:r>
              <a:rPr lang="en-IN" sz="1400" dirty="0">
                <a:solidFill>
                  <a:srgbClr val="000000"/>
                </a:solidFill>
                <a:latin typeface="Arial" panose="020B0604020202020204" pitchFamily="34" charset="0"/>
                <a:ea typeface="Times New Roman" panose="02020603050405020304" pitchFamily="18" charset="0"/>
                <a:hlinkClick r:id="rId5" tooltip="Computers">
                  <a:extLst>
                    <a:ext uri="{A12FA001-AC4F-418D-AE19-62706E023703}">
                      <ahyp:hlinkClr xmlns:ahyp="http://schemas.microsoft.com/office/drawing/2018/hyperlinkcolor" val="tx"/>
                    </a:ext>
                  </a:extLst>
                </a:hlinkClick>
              </a:rPr>
              <a:t>computers</a:t>
            </a:r>
            <a:r>
              <a:rPr lang="en-IN" sz="1400" dirty="0">
                <a:solidFill>
                  <a:srgbClr val="000000"/>
                </a:solidFill>
                <a:latin typeface="Arial" panose="020B0604020202020204" pitchFamily="34" charset="0"/>
                <a:ea typeface="Times New Roman" panose="02020603050405020304" pitchFamily="18" charset="0"/>
              </a:rPr>
              <a:t> and production-line testing.</a:t>
            </a:r>
          </a:p>
          <a:p>
            <a:pPr>
              <a:spcBef>
                <a:spcPts val="600"/>
              </a:spcBef>
              <a:spcAft>
                <a:spcPts val="600"/>
              </a:spcAft>
            </a:pPr>
            <a:r>
              <a:rPr lang="en-IN" sz="1400" u="sng" dirty="0"/>
              <a:t>Specifications</a:t>
            </a:r>
            <a:r>
              <a:rPr lang="en-IN" sz="1400" dirty="0"/>
              <a:t>: LM358 IC</a:t>
            </a:r>
            <a:endParaRPr lang="en-IN" sz="1400" dirty="0">
              <a:latin typeface="Times New Roman" panose="02020603050405020304" pitchFamily="18" charset="0"/>
              <a:ea typeface="Times New Roman" panose="02020603050405020304" pitchFamily="18" charset="0"/>
            </a:endParaRPr>
          </a:p>
          <a:p>
            <a:endParaRPr lang="en-US" sz="1400" dirty="0"/>
          </a:p>
        </p:txBody>
      </p:sp>
      <p:pic>
        <p:nvPicPr>
          <p:cNvPr id="59" name="Content Placeholder 4">
            <a:extLst>
              <a:ext uri="{FF2B5EF4-FFF2-40B4-BE49-F238E27FC236}">
                <a16:creationId xmlns:a16="http://schemas.microsoft.com/office/drawing/2014/main" id="{C8527090-0F19-4595-AAA2-9271EF11B85B}"/>
              </a:ext>
            </a:extLst>
          </p:cNvPr>
          <p:cNvPicPr>
            <a:picLocks noChangeAspect="1"/>
          </p:cNvPicPr>
          <p:nvPr/>
        </p:nvPicPr>
        <p:blipFill>
          <a:blip r:embed="rId6"/>
          <a:stretch>
            <a:fillRect/>
          </a:stretch>
        </p:blipFill>
        <p:spPr>
          <a:xfrm>
            <a:off x="5678009" y="2169622"/>
            <a:ext cx="6076911" cy="3296725"/>
          </a:xfrm>
          <a:prstGeom prst="rect">
            <a:avLst/>
          </a:prstGeom>
          <a:gradFill>
            <a:gsLst>
              <a:gs pos="0">
                <a:schemeClr val="accent1">
                  <a:lumMod val="5000"/>
                  <a:lumOff val="95000"/>
                </a:schemeClr>
              </a:gs>
              <a:gs pos="100000">
                <a:schemeClr val="accent1">
                  <a:lumMod val="45000"/>
                  <a:lumOff val="55000"/>
                </a:schemeClr>
              </a:gs>
              <a:gs pos="100000">
                <a:schemeClr val="accent1">
                  <a:lumMod val="45000"/>
                  <a:lumOff val="55000"/>
                </a:schemeClr>
              </a:gs>
              <a:gs pos="98000">
                <a:schemeClr val="accent3">
                  <a:lumMod val="40000"/>
                  <a:lumOff val="60000"/>
                </a:schemeClr>
              </a:gs>
            </a:gsLst>
            <a:lin ang="5400000" scaled="1"/>
          </a:gradFill>
        </p:spPr>
      </p:pic>
    </p:spTree>
    <p:extLst>
      <p:ext uri="{BB962C8B-B14F-4D97-AF65-F5344CB8AC3E}">
        <p14:creationId xmlns:p14="http://schemas.microsoft.com/office/powerpoint/2010/main" val="366092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A57930B-25E7-4E72-B3E4-3A3FA7C4F31E}"/>
              </a:ext>
            </a:extLst>
          </p:cNvPr>
          <p:cNvSpPr>
            <a:spLocks noGrp="1"/>
          </p:cNvSpPr>
          <p:nvPr>
            <p:ph type="title"/>
          </p:nvPr>
        </p:nvSpPr>
        <p:spPr>
          <a:xfrm>
            <a:off x="1451579" y="2303047"/>
            <a:ext cx="3272093" cy="2674198"/>
          </a:xfrm>
        </p:spPr>
        <p:txBody>
          <a:bodyPr anchor="t">
            <a:normAutofit/>
          </a:bodyPr>
          <a:lstStyle/>
          <a:p>
            <a:r>
              <a:rPr lang="en-IN"/>
              <a:t>e.) Relay</a:t>
            </a:r>
          </a:p>
        </p:txBody>
      </p:sp>
      <p:cxnSp>
        <p:nvCxnSpPr>
          <p:cNvPr id="15" name="Straight Connector 14">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294B06BD-C50E-41B5-874A-9A851C6BA098}"/>
              </a:ext>
            </a:extLst>
          </p:cNvPr>
          <p:cNvSpPr>
            <a:spLocks noGrp="1"/>
          </p:cNvSpPr>
          <p:nvPr>
            <p:ph type="sldNum" sz="quarter" idx="12"/>
          </p:nvPr>
        </p:nvSpPr>
        <p:spPr>
          <a:xfrm>
            <a:off x="11177348" y="5807411"/>
            <a:ext cx="811019" cy="503578"/>
          </a:xfrm>
        </p:spPr>
        <p:txBody>
          <a:bodyPr>
            <a:normAutofit/>
          </a:bodyPr>
          <a:lstStyle/>
          <a:p>
            <a:pPr>
              <a:lnSpc>
                <a:spcPct val="90000"/>
              </a:lnSpc>
              <a:spcAft>
                <a:spcPts val="600"/>
              </a:spcAft>
            </a:pPr>
            <a:fld id="{2413CE9D-5CAA-41B2-9792-271ADD0719C3}" type="slidenum">
              <a:rPr lang="en-IN" smtClean="0"/>
              <a:pPr>
                <a:lnSpc>
                  <a:spcPct val="90000"/>
                </a:lnSpc>
                <a:spcAft>
                  <a:spcPts val="600"/>
                </a:spcAft>
              </a:pPr>
              <a:t>9</a:t>
            </a:fld>
            <a:endParaRPr lang="en-IN" dirty="0"/>
          </a:p>
        </p:txBody>
      </p:sp>
      <p:sp>
        <p:nvSpPr>
          <p:cNvPr id="17"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9" name="Picture 18">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97E2E7F0-D2F5-4986-864E-86380DDF4019}"/>
              </a:ext>
            </a:extLst>
          </p:cNvPr>
          <p:cNvGraphicFramePr>
            <a:graphicFrameLocks noGrp="1"/>
          </p:cNvGraphicFramePr>
          <p:nvPr>
            <p:ph idx="1"/>
            <p:extLst>
              <p:ext uri="{D42A27DB-BD31-4B8C-83A1-F6EECF244321}">
                <p14:modId xmlns:p14="http://schemas.microsoft.com/office/powerpoint/2010/main" val="1117778810"/>
              </p:ext>
            </p:extLst>
          </p:nvPr>
        </p:nvGraphicFramePr>
        <p:xfrm>
          <a:off x="4981737" y="145928"/>
          <a:ext cx="6915190" cy="56614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7" name="Picture 5" descr="https://www.electroschematics.com/wp-content/uploads/2014/01/NC-normally-closed-relay.png">
            <a:extLst>
              <a:ext uri="{FF2B5EF4-FFF2-40B4-BE49-F238E27FC236}">
                <a16:creationId xmlns:a16="http://schemas.microsoft.com/office/drawing/2014/main" id="{1938CF75-C0EB-4841-BD43-B6E26C2FFB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80" y="3345899"/>
            <a:ext cx="5287595" cy="2315059"/>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3387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282</TotalTime>
  <Words>826</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Gill Sans MT</vt:lpstr>
      <vt:lpstr>inherit</vt:lpstr>
      <vt:lpstr>Source Sans Pro</vt:lpstr>
      <vt:lpstr>Symbol</vt:lpstr>
      <vt:lpstr>Times New Roman</vt:lpstr>
      <vt:lpstr>Gallery</vt:lpstr>
      <vt:lpstr>PowerPoint Presentation</vt:lpstr>
      <vt:lpstr>Introduction</vt:lpstr>
      <vt:lpstr>Background</vt:lpstr>
      <vt:lpstr>Analysis and design (using comparators)</vt:lpstr>
      <vt:lpstr>List of components and their uses</vt:lpstr>
      <vt:lpstr>PowerPoint Presentation</vt:lpstr>
      <vt:lpstr>PowerPoint Presentation</vt:lpstr>
      <vt:lpstr>D.) Window comparator</vt:lpstr>
      <vt:lpstr>e.) Relay</vt:lpstr>
      <vt:lpstr>f.) preset</vt:lpstr>
      <vt:lpstr>PowerPoint Presentation</vt:lpstr>
      <vt:lpstr>implementation</vt:lpstr>
      <vt:lpstr>Working of the circuit</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Angshuman Ray</dc:creator>
  <cp:lastModifiedBy>Angshuman Ray</cp:lastModifiedBy>
  <cp:revision>24</cp:revision>
  <dcterms:created xsi:type="dcterms:W3CDTF">2019-05-07T12:01:22Z</dcterms:created>
  <dcterms:modified xsi:type="dcterms:W3CDTF">2019-05-08T08:10:51Z</dcterms:modified>
</cp:coreProperties>
</file>