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4" r:id="rId3"/>
    <p:sldId id="259" r:id="rId4"/>
    <p:sldId id="257" r:id="rId5"/>
    <p:sldId id="258" r:id="rId6"/>
    <p:sldId id="260" r:id="rId7"/>
    <p:sldId id="261" r:id="rId8"/>
    <p:sldId id="262" r:id="rId9"/>
    <p:sldId id="263"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3164" autoAdjust="0"/>
  </p:normalViewPr>
  <p:slideViewPr>
    <p:cSldViewPr snapToGrid="0">
      <p:cViewPr varScale="1">
        <p:scale>
          <a:sx n="71" d="100"/>
          <a:sy n="71" d="100"/>
        </p:scale>
        <p:origin x="1090" y="28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D61584-E1B7-4464-962F-AA03108C04DF}"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US"/>
        </a:p>
      </dgm:t>
    </dgm:pt>
    <dgm:pt modelId="{CFB99DEA-2192-4E52-89DB-35661CE2A78A}">
      <dgm:prSet phldrT="[Text]"/>
      <dgm:spPr/>
      <dgm:t>
        <a:bodyPr/>
        <a:lstStyle/>
        <a:p>
          <a:r>
            <a:rPr lang="en-US" b="1" i="0" dirty="0">
              <a:latin typeface="Times New Roman" panose="02020603050405020304" pitchFamily="18" charset="0"/>
              <a:cs typeface="Times New Roman" panose="02020603050405020304" pitchFamily="18" charset="0"/>
            </a:rPr>
            <a:t>Data Extraction</a:t>
          </a:r>
          <a:endParaRPr lang="en-US" dirty="0">
            <a:latin typeface="Times New Roman" panose="02020603050405020304" pitchFamily="18" charset="0"/>
            <a:cs typeface="Times New Roman" panose="02020603050405020304" pitchFamily="18" charset="0"/>
          </a:endParaRPr>
        </a:p>
      </dgm:t>
    </dgm:pt>
    <dgm:pt modelId="{19A0FD25-16C9-475B-A2B3-52633C5DBABD}" type="parTrans" cxnId="{302ADAF5-E2DC-4C4E-8798-D142F4CAF36C}">
      <dgm:prSet/>
      <dgm:spPr/>
      <dgm:t>
        <a:bodyPr/>
        <a:lstStyle/>
        <a:p>
          <a:endParaRPr lang="en-US"/>
        </a:p>
      </dgm:t>
    </dgm:pt>
    <dgm:pt modelId="{D913CD2A-032F-4062-A0D3-51F2760EE25E}" type="sibTrans" cxnId="{302ADAF5-E2DC-4C4E-8798-D142F4CAF36C}">
      <dgm:prSet/>
      <dgm:spPr/>
      <dgm:t>
        <a:bodyPr/>
        <a:lstStyle/>
        <a:p>
          <a:endParaRPr lang="en-US"/>
        </a:p>
      </dgm:t>
    </dgm:pt>
    <dgm:pt modelId="{B6E63562-0C26-48DB-AE1E-D79A15202B24}">
      <dgm:prSet phldrT="[Text]"/>
      <dgm:spPr/>
      <dgm:t>
        <a:bodyPr/>
        <a:lstStyle/>
        <a:p>
          <a:r>
            <a:rPr lang="en-US" dirty="0">
              <a:latin typeface="Times New Roman" panose="02020603050405020304" pitchFamily="18" charset="0"/>
              <a:cs typeface="Times New Roman" panose="02020603050405020304" pitchFamily="18" charset="0"/>
            </a:rPr>
            <a:t>Data Cleaning &amp; Transformation</a:t>
          </a:r>
        </a:p>
      </dgm:t>
    </dgm:pt>
    <dgm:pt modelId="{F0F1DEC4-9D46-473E-BCC9-C98C9061A8E2}" type="parTrans" cxnId="{545CAA82-4243-4659-B509-BE0D8ABB7E90}">
      <dgm:prSet/>
      <dgm:spPr/>
      <dgm:t>
        <a:bodyPr/>
        <a:lstStyle/>
        <a:p>
          <a:endParaRPr lang="en-US"/>
        </a:p>
      </dgm:t>
    </dgm:pt>
    <dgm:pt modelId="{8EFB85BB-7880-4DC7-95B6-66AA703D4F22}" type="sibTrans" cxnId="{545CAA82-4243-4659-B509-BE0D8ABB7E90}">
      <dgm:prSet/>
      <dgm:spPr/>
      <dgm:t>
        <a:bodyPr/>
        <a:lstStyle/>
        <a:p>
          <a:endParaRPr lang="en-US"/>
        </a:p>
      </dgm:t>
    </dgm:pt>
    <dgm:pt modelId="{B9946BD7-61B0-46BA-A259-8779C577ADFC}">
      <dgm:prSet phldrT="[Text]"/>
      <dgm:spPr/>
      <dgm:t>
        <a:bodyPr/>
        <a:lstStyle/>
        <a:p>
          <a:r>
            <a:rPr lang="en-US" dirty="0">
              <a:latin typeface="Times New Roman" panose="02020603050405020304" pitchFamily="18" charset="0"/>
              <a:cs typeface="Times New Roman" panose="02020603050405020304" pitchFamily="18" charset="0"/>
            </a:rPr>
            <a:t>Data Validation &amp; Quality Checks</a:t>
          </a:r>
        </a:p>
      </dgm:t>
    </dgm:pt>
    <dgm:pt modelId="{FDFD40E4-A2CE-4250-B031-2D1C4BCA36EE}" type="parTrans" cxnId="{388957BF-9298-4A82-A0EF-BD27EDF08D7C}">
      <dgm:prSet/>
      <dgm:spPr/>
      <dgm:t>
        <a:bodyPr/>
        <a:lstStyle/>
        <a:p>
          <a:endParaRPr lang="en-US"/>
        </a:p>
      </dgm:t>
    </dgm:pt>
    <dgm:pt modelId="{E52EE4E3-497A-41C1-983E-AA5FE6CEC7D1}" type="sibTrans" cxnId="{388957BF-9298-4A82-A0EF-BD27EDF08D7C}">
      <dgm:prSet/>
      <dgm:spPr/>
      <dgm:t>
        <a:bodyPr/>
        <a:lstStyle/>
        <a:p>
          <a:endParaRPr lang="en-US"/>
        </a:p>
      </dgm:t>
    </dgm:pt>
    <dgm:pt modelId="{1EA327CD-394E-4983-ABC2-39078B71F12D}">
      <dgm:prSet phldrT="[Text]"/>
      <dgm:spPr/>
      <dgm:t>
        <a:bodyPr/>
        <a:lstStyle/>
        <a:p>
          <a:r>
            <a:rPr lang="en-US" dirty="0">
              <a:latin typeface="Times New Roman" panose="02020603050405020304" pitchFamily="18" charset="0"/>
              <a:cs typeface="Times New Roman" panose="02020603050405020304" pitchFamily="18" charset="0"/>
            </a:rPr>
            <a:t>Feature Preprocessing</a:t>
          </a:r>
        </a:p>
      </dgm:t>
    </dgm:pt>
    <dgm:pt modelId="{EEF0C47C-818F-4B1C-B12B-CF6AD003920C}" type="parTrans" cxnId="{A11D9BC7-B2FF-476D-BC35-8FC0524739BE}">
      <dgm:prSet/>
      <dgm:spPr/>
      <dgm:t>
        <a:bodyPr/>
        <a:lstStyle/>
        <a:p>
          <a:endParaRPr lang="en-US"/>
        </a:p>
      </dgm:t>
    </dgm:pt>
    <dgm:pt modelId="{C6DFA0A5-4242-4B49-BB9F-E2073FEDBB76}" type="sibTrans" cxnId="{A11D9BC7-B2FF-476D-BC35-8FC0524739BE}">
      <dgm:prSet/>
      <dgm:spPr/>
      <dgm:t>
        <a:bodyPr/>
        <a:lstStyle/>
        <a:p>
          <a:endParaRPr lang="en-US"/>
        </a:p>
      </dgm:t>
    </dgm:pt>
    <dgm:pt modelId="{B67B2607-DC75-4004-A8EF-67E976811BC1}">
      <dgm:prSet phldrT="[Text]"/>
      <dgm:spPr/>
      <dgm:t>
        <a:bodyPr/>
        <a:lstStyle/>
        <a:p>
          <a:r>
            <a:rPr lang="en-US" dirty="0">
              <a:latin typeface="Times New Roman" panose="02020603050405020304" pitchFamily="18" charset="0"/>
              <a:cs typeface="Times New Roman" panose="02020603050405020304" pitchFamily="18" charset="0"/>
            </a:rPr>
            <a:t>Feature Engineering</a:t>
          </a:r>
        </a:p>
      </dgm:t>
    </dgm:pt>
    <dgm:pt modelId="{CE13BFD4-9568-495C-80CE-0349434B1F9D}" type="parTrans" cxnId="{68C2CB4D-9985-457B-A31F-22F6B25BC13D}">
      <dgm:prSet/>
      <dgm:spPr/>
      <dgm:t>
        <a:bodyPr/>
        <a:lstStyle/>
        <a:p>
          <a:endParaRPr lang="en-US"/>
        </a:p>
      </dgm:t>
    </dgm:pt>
    <dgm:pt modelId="{FAB69397-3089-4784-B8F7-C04C49A2CA85}" type="sibTrans" cxnId="{68C2CB4D-9985-457B-A31F-22F6B25BC13D}">
      <dgm:prSet/>
      <dgm:spPr/>
      <dgm:t>
        <a:bodyPr/>
        <a:lstStyle/>
        <a:p>
          <a:endParaRPr lang="en-US"/>
        </a:p>
      </dgm:t>
    </dgm:pt>
    <dgm:pt modelId="{3037713F-31CD-4671-8EA3-348916BA635C}">
      <dgm:prSet phldrT="[Text]"/>
      <dgm:spPr/>
      <dgm:t>
        <a:bodyPr/>
        <a:lstStyle/>
        <a:p>
          <a:r>
            <a:rPr lang="en-US" dirty="0">
              <a:latin typeface="Times New Roman" panose="02020603050405020304" pitchFamily="18" charset="0"/>
              <a:cs typeface="Times New Roman" panose="02020603050405020304" pitchFamily="18" charset="0"/>
            </a:rPr>
            <a:t>Model Training/Inference</a:t>
          </a:r>
        </a:p>
      </dgm:t>
    </dgm:pt>
    <dgm:pt modelId="{9A71ACD5-1775-41A7-BCAC-FB586E6D164A}" type="parTrans" cxnId="{DC5805B4-236E-46F2-9A69-8FB1B3A5394F}">
      <dgm:prSet/>
      <dgm:spPr/>
      <dgm:t>
        <a:bodyPr/>
        <a:lstStyle/>
        <a:p>
          <a:endParaRPr lang="en-US"/>
        </a:p>
      </dgm:t>
    </dgm:pt>
    <dgm:pt modelId="{5E6DDE34-3FF4-4D74-961A-BF3E87E9CDC2}" type="sibTrans" cxnId="{DC5805B4-236E-46F2-9A69-8FB1B3A5394F}">
      <dgm:prSet/>
      <dgm:spPr/>
      <dgm:t>
        <a:bodyPr/>
        <a:lstStyle/>
        <a:p>
          <a:endParaRPr lang="en-US"/>
        </a:p>
      </dgm:t>
    </dgm:pt>
    <dgm:pt modelId="{F1DEACB6-ACF5-4D21-946A-DEF978ECA4FE}">
      <dgm:prSet phldrT="[Text]"/>
      <dgm:spPr/>
      <dgm:t>
        <a:bodyPr/>
        <a:lstStyle/>
        <a:p>
          <a:r>
            <a:rPr lang="en-US" dirty="0">
              <a:latin typeface="Times New Roman" panose="02020603050405020304" pitchFamily="18" charset="0"/>
              <a:cs typeface="Times New Roman" panose="02020603050405020304" pitchFamily="18" charset="0"/>
            </a:rPr>
            <a:t>Data Storage</a:t>
          </a:r>
        </a:p>
      </dgm:t>
    </dgm:pt>
    <dgm:pt modelId="{2C7B9912-E404-46D3-86A4-AD45D0573CDA}" type="parTrans" cxnId="{979F5929-5473-48DB-B6AC-4A29007924B8}">
      <dgm:prSet/>
      <dgm:spPr/>
      <dgm:t>
        <a:bodyPr/>
        <a:lstStyle/>
        <a:p>
          <a:endParaRPr lang="en-US"/>
        </a:p>
      </dgm:t>
    </dgm:pt>
    <dgm:pt modelId="{954EFB3A-A446-4266-BBEC-6BABD9AC4AD2}" type="sibTrans" cxnId="{979F5929-5473-48DB-B6AC-4A29007924B8}">
      <dgm:prSet/>
      <dgm:spPr/>
      <dgm:t>
        <a:bodyPr/>
        <a:lstStyle/>
        <a:p>
          <a:endParaRPr lang="en-US"/>
        </a:p>
      </dgm:t>
    </dgm:pt>
    <dgm:pt modelId="{9DC0617C-2773-4F97-B3D6-DF9254D85701}">
      <dgm:prSet phldrT="[Text]"/>
      <dgm:spPr/>
      <dgm:t>
        <a:bodyPr/>
        <a:lstStyle/>
        <a:p>
          <a:r>
            <a:rPr lang="en-US" dirty="0">
              <a:latin typeface="Times New Roman" panose="02020603050405020304" pitchFamily="18" charset="0"/>
              <a:cs typeface="Times New Roman" panose="02020603050405020304" pitchFamily="18" charset="0"/>
            </a:rPr>
            <a:t>Model Training Data Preparation</a:t>
          </a:r>
        </a:p>
      </dgm:t>
    </dgm:pt>
    <dgm:pt modelId="{ECE6F4D1-463A-4F70-9570-A9F79F0F95E5}" type="parTrans" cxnId="{80A7D914-78B3-4807-928D-6C1679FDADF4}">
      <dgm:prSet/>
      <dgm:spPr/>
      <dgm:t>
        <a:bodyPr/>
        <a:lstStyle/>
        <a:p>
          <a:endParaRPr lang="en-US"/>
        </a:p>
      </dgm:t>
    </dgm:pt>
    <dgm:pt modelId="{B7636B7E-1376-4A7C-B53C-6869AF7E7B86}" type="sibTrans" cxnId="{80A7D914-78B3-4807-928D-6C1679FDADF4}">
      <dgm:prSet/>
      <dgm:spPr/>
      <dgm:t>
        <a:bodyPr/>
        <a:lstStyle/>
        <a:p>
          <a:endParaRPr lang="en-US"/>
        </a:p>
      </dgm:t>
    </dgm:pt>
    <dgm:pt modelId="{234174D3-1388-483C-96B9-8EA9DABB4359}">
      <dgm:prSet phldrT="[Text]"/>
      <dgm:spPr/>
      <dgm:t>
        <a:bodyPr/>
        <a:lstStyle/>
        <a:p>
          <a:r>
            <a:rPr lang="en-US">
              <a:latin typeface="Times New Roman" panose="02020603050405020304" pitchFamily="18" charset="0"/>
              <a:cs typeface="Times New Roman" panose="02020603050405020304" pitchFamily="18" charset="0"/>
            </a:rPr>
            <a:t>Monitoring &amp; Feedback</a:t>
          </a:r>
          <a:endParaRPr lang="en-US" dirty="0">
            <a:latin typeface="Times New Roman" panose="02020603050405020304" pitchFamily="18" charset="0"/>
            <a:cs typeface="Times New Roman" panose="02020603050405020304" pitchFamily="18" charset="0"/>
          </a:endParaRPr>
        </a:p>
      </dgm:t>
    </dgm:pt>
    <dgm:pt modelId="{DE925AC4-C11C-4C99-8649-D3D959B9CB54}" type="parTrans" cxnId="{A0767C3F-0F37-49E3-A5FB-79D39E869720}">
      <dgm:prSet/>
      <dgm:spPr/>
      <dgm:t>
        <a:bodyPr/>
        <a:lstStyle/>
        <a:p>
          <a:endParaRPr lang="en-US"/>
        </a:p>
      </dgm:t>
    </dgm:pt>
    <dgm:pt modelId="{0FA11CF6-7079-4A47-9A81-89D018FC5D6B}" type="sibTrans" cxnId="{A0767C3F-0F37-49E3-A5FB-79D39E869720}">
      <dgm:prSet/>
      <dgm:spPr/>
      <dgm:t>
        <a:bodyPr/>
        <a:lstStyle/>
        <a:p>
          <a:endParaRPr lang="en-US"/>
        </a:p>
      </dgm:t>
    </dgm:pt>
    <dgm:pt modelId="{162E283F-3843-4A08-8639-BF2E7C459CE4}" type="pres">
      <dgm:prSet presAssocID="{91D61584-E1B7-4464-962F-AA03108C04DF}" presName="Name0" presStyleCnt="0">
        <dgm:presLayoutVars>
          <dgm:dir/>
          <dgm:resizeHandles val="exact"/>
        </dgm:presLayoutVars>
      </dgm:prSet>
      <dgm:spPr/>
    </dgm:pt>
    <dgm:pt modelId="{112F44F1-5591-49F0-9825-DAB015938CA7}" type="pres">
      <dgm:prSet presAssocID="{CFB99DEA-2192-4E52-89DB-35661CE2A78A}" presName="node" presStyleLbl="node1" presStyleIdx="0" presStyleCnt="9">
        <dgm:presLayoutVars>
          <dgm:bulletEnabled val="1"/>
        </dgm:presLayoutVars>
      </dgm:prSet>
      <dgm:spPr/>
    </dgm:pt>
    <dgm:pt modelId="{D6DC408D-3E28-40B5-8885-ACC50AF03120}" type="pres">
      <dgm:prSet presAssocID="{D913CD2A-032F-4062-A0D3-51F2760EE25E}" presName="sibTrans" presStyleLbl="sibTrans1D1" presStyleIdx="0" presStyleCnt="8"/>
      <dgm:spPr/>
    </dgm:pt>
    <dgm:pt modelId="{85637D6C-5EBB-4AB4-BD59-2986637B841D}" type="pres">
      <dgm:prSet presAssocID="{D913CD2A-032F-4062-A0D3-51F2760EE25E}" presName="connectorText" presStyleLbl="sibTrans1D1" presStyleIdx="0" presStyleCnt="8"/>
      <dgm:spPr/>
    </dgm:pt>
    <dgm:pt modelId="{5F7AB93E-4A93-4A2F-AF09-4A17D6394610}" type="pres">
      <dgm:prSet presAssocID="{B6E63562-0C26-48DB-AE1E-D79A15202B24}" presName="node" presStyleLbl="node1" presStyleIdx="1" presStyleCnt="9">
        <dgm:presLayoutVars>
          <dgm:bulletEnabled val="1"/>
        </dgm:presLayoutVars>
      </dgm:prSet>
      <dgm:spPr/>
    </dgm:pt>
    <dgm:pt modelId="{2A2E414D-42C6-47B6-93C3-ABEE23E6241C}" type="pres">
      <dgm:prSet presAssocID="{8EFB85BB-7880-4DC7-95B6-66AA703D4F22}" presName="sibTrans" presStyleLbl="sibTrans1D1" presStyleIdx="1" presStyleCnt="8"/>
      <dgm:spPr/>
    </dgm:pt>
    <dgm:pt modelId="{E778A639-2AB9-4DCD-8B1E-AAC598A51098}" type="pres">
      <dgm:prSet presAssocID="{8EFB85BB-7880-4DC7-95B6-66AA703D4F22}" presName="connectorText" presStyleLbl="sibTrans1D1" presStyleIdx="1" presStyleCnt="8"/>
      <dgm:spPr/>
    </dgm:pt>
    <dgm:pt modelId="{7C6B4424-D50E-4D49-8BED-0343077D3FCC}" type="pres">
      <dgm:prSet presAssocID="{B9946BD7-61B0-46BA-A259-8779C577ADFC}" presName="node" presStyleLbl="node1" presStyleIdx="2" presStyleCnt="9">
        <dgm:presLayoutVars>
          <dgm:bulletEnabled val="1"/>
        </dgm:presLayoutVars>
      </dgm:prSet>
      <dgm:spPr/>
    </dgm:pt>
    <dgm:pt modelId="{124A5474-6439-456C-B1B5-045CAE031BC7}" type="pres">
      <dgm:prSet presAssocID="{E52EE4E3-497A-41C1-983E-AA5FE6CEC7D1}" presName="sibTrans" presStyleLbl="sibTrans1D1" presStyleIdx="2" presStyleCnt="8"/>
      <dgm:spPr/>
    </dgm:pt>
    <dgm:pt modelId="{78213EEC-C6A9-4A0C-BD51-384E5D19908C}" type="pres">
      <dgm:prSet presAssocID="{E52EE4E3-497A-41C1-983E-AA5FE6CEC7D1}" presName="connectorText" presStyleLbl="sibTrans1D1" presStyleIdx="2" presStyleCnt="8"/>
      <dgm:spPr/>
    </dgm:pt>
    <dgm:pt modelId="{77A0FDDB-DA99-4CCE-AD9A-9503F3F2054A}" type="pres">
      <dgm:prSet presAssocID="{1EA327CD-394E-4983-ABC2-39078B71F12D}" presName="node" presStyleLbl="node1" presStyleIdx="3" presStyleCnt="9">
        <dgm:presLayoutVars>
          <dgm:bulletEnabled val="1"/>
        </dgm:presLayoutVars>
      </dgm:prSet>
      <dgm:spPr/>
    </dgm:pt>
    <dgm:pt modelId="{E9462569-9523-45A3-9245-7D982C71CAE8}" type="pres">
      <dgm:prSet presAssocID="{C6DFA0A5-4242-4B49-BB9F-E2073FEDBB76}" presName="sibTrans" presStyleLbl="sibTrans1D1" presStyleIdx="3" presStyleCnt="8"/>
      <dgm:spPr/>
    </dgm:pt>
    <dgm:pt modelId="{1A1F2DB8-B380-463A-BAD9-1398D4A96943}" type="pres">
      <dgm:prSet presAssocID="{C6DFA0A5-4242-4B49-BB9F-E2073FEDBB76}" presName="connectorText" presStyleLbl="sibTrans1D1" presStyleIdx="3" presStyleCnt="8"/>
      <dgm:spPr/>
    </dgm:pt>
    <dgm:pt modelId="{9B81052D-34E7-42E3-809C-8B73EE14B7F6}" type="pres">
      <dgm:prSet presAssocID="{B67B2607-DC75-4004-A8EF-67E976811BC1}" presName="node" presStyleLbl="node1" presStyleIdx="4" presStyleCnt="9">
        <dgm:presLayoutVars>
          <dgm:bulletEnabled val="1"/>
        </dgm:presLayoutVars>
      </dgm:prSet>
      <dgm:spPr/>
    </dgm:pt>
    <dgm:pt modelId="{CBA9A7C2-1B22-4541-9136-3BBC538BC32A}" type="pres">
      <dgm:prSet presAssocID="{FAB69397-3089-4784-B8F7-C04C49A2CA85}" presName="sibTrans" presStyleLbl="sibTrans1D1" presStyleIdx="4" presStyleCnt="8"/>
      <dgm:spPr/>
    </dgm:pt>
    <dgm:pt modelId="{76E7D369-C83B-4306-BB5C-2DE5DDD704A6}" type="pres">
      <dgm:prSet presAssocID="{FAB69397-3089-4784-B8F7-C04C49A2CA85}" presName="connectorText" presStyleLbl="sibTrans1D1" presStyleIdx="4" presStyleCnt="8"/>
      <dgm:spPr/>
    </dgm:pt>
    <dgm:pt modelId="{7826B71C-4521-49BA-BA0E-8F6FA3A333F3}" type="pres">
      <dgm:prSet presAssocID="{F1DEACB6-ACF5-4D21-946A-DEF978ECA4FE}" presName="node" presStyleLbl="node1" presStyleIdx="5" presStyleCnt="9">
        <dgm:presLayoutVars>
          <dgm:bulletEnabled val="1"/>
        </dgm:presLayoutVars>
      </dgm:prSet>
      <dgm:spPr/>
    </dgm:pt>
    <dgm:pt modelId="{4E6680D7-D92D-43BD-975B-4F33488EAA3D}" type="pres">
      <dgm:prSet presAssocID="{954EFB3A-A446-4266-BBEC-6BABD9AC4AD2}" presName="sibTrans" presStyleLbl="sibTrans1D1" presStyleIdx="5" presStyleCnt="8"/>
      <dgm:spPr/>
    </dgm:pt>
    <dgm:pt modelId="{48D3ABEF-777D-487C-9C33-2D09AD9ECB22}" type="pres">
      <dgm:prSet presAssocID="{954EFB3A-A446-4266-BBEC-6BABD9AC4AD2}" presName="connectorText" presStyleLbl="sibTrans1D1" presStyleIdx="5" presStyleCnt="8"/>
      <dgm:spPr/>
    </dgm:pt>
    <dgm:pt modelId="{C15EB2E8-43E5-4CE6-A6BB-355C50A4A07F}" type="pres">
      <dgm:prSet presAssocID="{9DC0617C-2773-4F97-B3D6-DF9254D85701}" presName="node" presStyleLbl="node1" presStyleIdx="6" presStyleCnt="9">
        <dgm:presLayoutVars>
          <dgm:bulletEnabled val="1"/>
        </dgm:presLayoutVars>
      </dgm:prSet>
      <dgm:spPr/>
    </dgm:pt>
    <dgm:pt modelId="{86E60549-0784-421C-8EA0-845A45E1AAA3}" type="pres">
      <dgm:prSet presAssocID="{B7636B7E-1376-4A7C-B53C-6869AF7E7B86}" presName="sibTrans" presStyleLbl="sibTrans1D1" presStyleIdx="6" presStyleCnt="8"/>
      <dgm:spPr/>
    </dgm:pt>
    <dgm:pt modelId="{293106DC-C9CB-4CB4-A65A-73DFE8C60525}" type="pres">
      <dgm:prSet presAssocID="{B7636B7E-1376-4A7C-B53C-6869AF7E7B86}" presName="connectorText" presStyleLbl="sibTrans1D1" presStyleIdx="6" presStyleCnt="8"/>
      <dgm:spPr/>
    </dgm:pt>
    <dgm:pt modelId="{4358E6A9-8CED-42B5-8D9F-C32DEB17641D}" type="pres">
      <dgm:prSet presAssocID="{234174D3-1388-483C-96B9-8EA9DABB4359}" presName="node" presStyleLbl="node1" presStyleIdx="7" presStyleCnt="9">
        <dgm:presLayoutVars>
          <dgm:bulletEnabled val="1"/>
        </dgm:presLayoutVars>
      </dgm:prSet>
      <dgm:spPr/>
    </dgm:pt>
    <dgm:pt modelId="{3A801375-5007-4EB0-8449-6E6701C9D089}" type="pres">
      <dgm:prSet presAssocID="{0FA11CF6-7079-4A47-9A81-89D018FC5D6B}" presName="sibTrans" presStyleLbl="sibTrans1D1" presStyleIdx="7" presStyleCnt="8"/>
      <dgm:spPr/>
    </dgm:pt>
    <dgm:pt modelId="{6A4409F3-2A6D-4708-97DD-A1257748E544}" type="pres">
      <dgm:prSet presAssocID="{0FA11CF6-7079-4A47-9A81-89D018FC5D6B}" presName="connectorText" presStyleLbl="sibTrans1D1" presStyleIdx="7" presStyleCnt="8"/>
      <dgm:spPr/>
    </dgm:pt>
    <dgm:pt modelId="{022BEE3E-5C6A-4EB3-B900-B109E8C4D227}" type="pres">
      <dgm:prSet presAssocID="{3037713F-31CD-4671-8EA3-348916BA635C}" presName="node" presStyleLbl="node1" presStyleIdx="8" presStyleCnt="9">
        <dgm:presLayoutVars>
          <dgm:bulletEnabled val="1"/>
        </dgm:presLayoutVars>
      </dgm:prSet>
      <dgm:spPr/>
    </dgm:pt>
  </dgm:ptLst>
  <dgm:cxnLst>
    <dgm:cxn modelId="{FDACC312-A368-4FB1-8D3B-DBF3CD8E8C3C}" type="presOf" srcId="{8EFB85BB-7880-4DC7-95B6-66AA703D4F22}" destId="{E778A639-2AB9-4DCD-8B1E-AAC598A51098}" srcOrd="1" destOrd="0" presId="urn:microsoft.com/office/officeart/2005/8/layout/bProcess3"/>
    <dgm:cxn modelId="{80A7D914-78B3-4807-928D-6C1679FDADF4}" srcId="{91D61584-E1B7-4464-962F-AA03108C04DF}" destId="{9DC0617C-2773-4F97-B3D6-DF9254D85701}" srcOrd="6" destOrd="0" parTransId="{ECE6F4D1-463A-4F70-9570-A9F79F0F95E5}" sibTransId="{B7636B7E-1376-4A7C-B53C-6869AF7E7B86}"/>
    <dgm:cxn modelId="{2849201C-E7E9-41EC-97DA-EE73709E72E7}" type="presOf" srcId="{B67B2607-DC75-4004-A8EF-67E976811BC1}" destId="{9B81052D-34E7-42E3-809C-8B73EE14B7F6}" srcOrd="0" destOrd="0" presId="urn:microsoft.com/office/officeart/2005/8/layout/bProcess3"/>
    <dgm:cxn modelId="{FBB14221-512C-4BE1-8B72-E9C616A604E0}" type="presOf" srcId="{CFB99DEA-2192-4E52-89DB-35661CE2A78A}" destId="{112F44F1-5591-49F0-9825-DAB015938CA7}" srcOrd="0" destOrd="0" presId="urn:microsoft.com/office/officeart/2005/8/layout/bProcess3"/>
    <dgm:cxn modelId="{979F5929-5473-48DB-B6AC-4A29007924B8}" srcId="{91D61584-E1B7-4464-962F-AA03108C04DF}" destId="{F1DEACB6-ACF5-4D21-946A-DEF978ECA4FE}" srcOrd="5" destOrd="0" parTransId="{2C7B9912-E404-46D3-86A4-AD45D0573CDA}" sibTransId="{954EFB3A-A446-4266-BBEC-6BABD9AC4AD2}"/>
    <dgm:cxn modelId="{39AB0039-9034-455C-B758-2B4F1E063EA6}" type="presOf" srcId="{234174D3-1388-483C-96B9-8EA9DABB4359}" destId="{4358E6A9-8CED-42B5-8D9F-C32DEB17641D}" srcOrd="0" destOrd="0" presId="urn:microsoft.com/office/officeart/2005/8/layout/bProcess3"/>
    <dgm:cxn modelId="{A0767C3F-0F37-49E3-A5FB-79D39E869720}" srcId="{91D61584-E1B7-4464-962F-AA03108C04DF}" destId="{234174D3-1388-483C-96B9-8EA9DABB4359}" srcOrd="7" destOrd="0" parTransId="{DE925AC4-C11C-4C99-8649-D3D959B9CB54}" sibTransId="{0FA11CF6-7079-4A47-9A81-89D018FC5D6B}"/>
    <dgm:cxn modelId="{049E5C5B-2EDE-4235-B275-27CA9EB71058}" type="presOf" srcId="{FAB69397-3089-4784-B8F7-C04C49A2CA85}" destId="{CBA9A7C2-1B22-4541-9136-3BBC538BC32A}" srcOrd="0" destOrd="0" presId="urn:microsoft.com/office/officeart/2005/8/layout/bProcess3"/>
    <dgm:cxn modelId="{54B8D45B-4B3C-460C-9D63-2178235C900B}" type="presOf" srcId="{0FA11CF6-7079-4A47-9A81-89D018FC5D6B}" destId="{6A4409F3-2A6D-4708-97DD-A1257748E544}" srcOrd="1" destOrd="0" presId="urn:microsoft.com/office/officeart/2005/8/layout/bProcess3"/>
    <dgm:cxn modelId="{41B85663-877E-4429-9357-92D7D2323FF1}" type="presOf" srcId="{E52EE4E3-497A-41C1-983E-AA5FE6CEC7D1}" destId="{124A5474-6439-456C-B1B5-045CAE031BC7}" srcOrd="0" destOrd="0" presId="urn:microsoft.com/office/officeart/2005/8/layout/bProcess3"/>
    <dgm:cxn modelId="{4331C944-CACF-4C85-84E7-E6C9315BFBCA}" type="presOf" srcId="{D913CD2A-032F-4062-A0D3-51F2760EE25E}" destId="{85637D6C-5EBB-4AB4-BD59-2986637B841D}" srcOrd="1" destOrd="0" presId="urn:microsoft.com/office/officeart/2005/8/layout/bProcess3"/>
    <dgm:cxn modelId="{BFF08547-DA2D-48B8-A24F-ED1C5ED06A1C}" type="presOf" srcId="{B6E63562-0C26-48DB-AE1E-D79A15202B24}" destId="{5F7AB93E-4A93-4A2F-AF09-4A17D6394610}" srcOrd="0" destOrd="0" presId="urn:microsoft.com/office/officeart/2005/8/layout/bProcess3"/>
    <dgm:cxn modelId="{68C2CB4D-9985-457B-A31F-22F6B25BC13D}" srcId="{91D61584-E1B7-4464-962F-AA03108C04DF}" destId="{B67B2607-DC75-4004-A8EF-67E976811BC1}" srcOrd="4" destOrd="0" parTransId="{CE13BFD4-9568-495C-80CE-0349434B1F9D}" sibTransId="{FAB69397-3089-4784-B8F7-C04C49A2CA85}"/>
    <dgm:cxn modelId="{70303071-B130-4EBF-AB0B-30F2EEEC7176}" type="presOf" srcId="{C6DFA0A5-4242-4B49-BB9F-E2073FEDBB76}" destId="{1A1F2DB8-B380-463A-BAD9-1398D4A96943}" srcOrd="1" destOrd="0" presId="urn:microsoft.com/office/officeart/2005/8/layout/bProcess3"/>
    <dgm:cxn modelId="{17B72672-C7D7-4BA9-A07B-DC1C15787EC9}" type="presOf" srcId="{E52EE4E3-497A-41C1-983E-AA5FE6CEC7D1}" destId="{78213EEC-C6A9-4A0C-BD51-384E5D19908C}" srcOrd="1" destOrd="0" presId="urn:microsoft.com/office/officeart/2005/8/layout/bProcess3"/>
    <dgm:cxn modelId="{8F03875A-C366-4869-BD7E-8711B1B3E16D}" type="presOf" srcId="{1EA327CD-394E-4983-ABC2-39078B71F12D}" destId="{77A0FDDB-DA99-4CCE-AD9A-9503F3F2054A}" srcOrd="0" destOrd="0" presId="urn:microsoft.com/office/officeart/2005/8/layout/bProcess3"/>
    <dgm:cxn modelId="{7634A27A-C0A3-4215-951E-B8D2FCF4D7C0}" type="presOf" srcId="{8EFB85BB-7880-4DC7-95B6-66AA703D4F22}" destId="{2A2E414D-42C6-47B6-93C3-ABEE23E6241C}" srcOrd="0" destOrd="0" presId="urn:microsoft.com/office/officeart/2005/8/layout/bProcess3"/>
    <dgm:cxn modelId="{BAA4EA7B-7C91-44CB-9AC4-73F5CEB70335}" type="presOf" srcId="{0FA11CF6-7079-4A47-9A81-89D018FC5D6B}" destId="{3A801375-5007-4EB0-8449-6E6701C9D089}" srcOrd="0" destOrd="0" presId="urn:microsoft.com/office/officeart/2005/8/layout/bProcess3"/>
    <dgm:cxn modelId="{545CAA82-4243-4659-B509-BE0D8ABB7E90}" srcId="{91D61584-E1B7-4464-962F-AA03108C04DF}" destId="{B6E63562-0C26-48DB-AE1E-D79A15202B24}" srcOrd="1" destOrd="0" parTransId="{F0F1DEC4-9D46-473E-BCC9-C98C9061A8E2}" sibTransId="{8EFB85BB-7880-4DC7-95B6-66AA703D4F22}"/>
    <dgm:cxn modelId="{57E6A488-68B1-4229-8971-86E10C75D49D}" type="presOf" srcId="{3037713F-31CD-4671-8EA3-348916BA635C}" destId="{022BEE3E-5C6A-4EB3-B900-B109E8C4D227}" srcOrd="0" destOrd="0" presId="urn:microsoft.com/office/officeart/2005/8/layout/bProcess3"/>
    <dgm:cxn modelId="{1B4785A3-09F5-406E-8B48-23EA97BF9139}" type="presOf" srcId="{B7636B7E-1376-4A7C-B53C-6869AF7E7B86}" destId="{86E60549-0784-421C-8EA0-845A45E1AAA3}" srcOrd="0" destOrd="0" presId="urn:microsoft.com/office/officeart/2005/8/layout/bProcess3"/>
    <dgm:cxn modelId="{BAAF7DAC-B4B3-4BD5-802B-EF9E1B208EAE}" type="presOf" srcId="{954EFB3A-A446-4266-BBEC-6BABD9AC4AD2}" destId="{4E6680D7-D92D-43BD-975B-4F33488EAA3D}" srcOrd="0" destOrd="0" presId="urn:microsoft.com/office/officeart/2005/8/layout/bProcess3"/>
    <dgm:cxn modelId="{ABA2B1AC-0782-4C82-B0CE-4CF5E6718F41}" type="presOf" srcId="{D913CD2A-032F-4062-A0D3-51F2760EE25E}" destId="{D6DC408D-3E28-40B5-8885-ACC50AF03120}" srcOrd="0" destOrd="0" presId="urn:microsoft.com/office/officeart/2005/8/layout/bProcess3"/>
    <dgm:cxn modelId="{CAC713B1-63B9-4349-9A56-0261D5D82C7C}" type="presOf" srcId="{9DC0617C-2773-4F97-B3D6-DF9254D85701}" destId="{C15EB2E8-43E5-4CE6-A6BB-355C50A4A07F}" srcOrd="0" destOrd="0" presId="urn:microsoft.com/office/officeart/2005/8/layout/bProcess3"/>
    <dgm:cxn modelId="{DC5805B4-236E-46F2-9A69-8FB1B3A5394F}" srcId="{91D61584-E1B7-4464-962F-AA03108C04DF}" destId="{3037713F-31CD-4671-8EA3-348916BA635C}" srcOrd="8" destOrd="0" parTransId="{9A71ACD5-1775-41A7-BCAC-FB586E6D164A}" sibTransId="{5E6DDE34-3FF4-4D74-961A-BF3E87E9CDC2}"/>
    <dgm:cxn modelId="{BC1C0CB8-5FAE-4137-AEDD-B79C8E6D3BB0}" type="presOf" srcId="{C6DFA0A5-4242-4B49-BB9F-E2073FEDBB76}" destId="{E9462569-9523-45A3-9245-7D982C71CAE8}" srcOrd="0" destOrd="0" presId="urn:microsoft.com/office/officeart/2005/8/layout/bProcess3"/>
    <dgm:cxn modelId="{98CA3FB8-68B4-4D1C-B3D0-F91D47B6E873}" type="presOf" srcId="{B7636B7E-1376-4A7C-B53C-6869AF7E7B86}" destId="{293106DC-C9CB-4CB4-A65A-73DFE8C60525}" srcOrd="1" destOrd="0" presId="urn:microsoft.com/office/officeart/2005/8/layout/bProcess3"/>
    <dgm:cxn modelId="{388957BF-9298-4A82-A0EF-BD27EDF08D7C}" srcId="{91D61584-E1B7-4464-962F-AA03108C04DF}" destId="{B9946BD7-61B0-46BA-A259-8779C577ADFC}" srcOrd="2" destOrd="0" parTransId="{FDFD40E4-A2CE-4250-B031-2D1C4BCA36EE}" sibTransId="{E52EE4E3-497A-41C1-983E-AA5FE6CEC7D1}"/>
    <dgm:cxn modelId="{A11D9BC7-B2FF-476D-BC35-8FC0524739BE}" srcId="{91D61584-E1B7-4464-962F-AA03108C04DF}" destId="{1EA327CD-394E-4983-ABC2-39078B71F12D}" srcOrd="3" destOrd="0" parTransId="{EEF0C47C-818F-4B1C-B12B-CF6AD003920C}" sibTransId="{C6DFA0A5-4242-4B49-BB9F-E2073FEDBB76}"/>
    <dgm:cxn modelId="{FAA905CC-5A00-4A7F-9A69-E98FE5DBE640}" type="presOf" srcId="{B9946BD7-61B0-46BA-A259-8779C577ADFC}" destId="{7C6B4424-D50E-4D49-8BED-0343077D3FCC}" srcOrd="0" destOrd="0" presId="urn:microsoft.com/office/officeart/2005/8/layout/bProcess3"/>
    <dgm:cxn modelId="{4CAF68CC-3D1F-4ACC-B46C-63335CD89331}" type="presOf" srcId="{FAB69397-3089-4784-B8F7-C04C49A2CA85}" destId="{76E7D369-C83B-4306-BB5C-2DE5DDD704A6}" srcOrd="1" destOrd="0" presId="urn:microsoft.com/office/officeart/2005/8/layout/bProcess3"/>
    <dgm:cxn modelId="{179877CF-2EF7-4811-8615-E15AF1D1CBFB}" type="presOf" srcId="{91D61584-E1B7-4464-962F-AA03108C04DF}" destId="{162E283F-3843-4A08-8639-BF2E7C459CE4}" srcOrd="0" destOrd="0" presId="urn:microsoft.com/office/officeart/2005/8/layout/bProcess3"/>
    <dgm:cxn modelId="{D31E2ED2-9118-4CF8-A9AC-41F8DCCFC49D}" type="presOf" srcId="{F1DEACB6-ACF5-4D21-946A-DEF978ECA4FE}" destId="{7826B71C-4521-49BA-BA0E-8F6FA3A333F3}" srcOrd="0" destOrd="0" presId="urn:microsoft.com/office/officeart/2005/8/layout/bProcess3"/>
    <dgm:cxn modelId="{8A8CC6D9-A49E-4BFD-B9C5-C3281E5497B6}" type="presOf" srcId="{954EFB3A-A446-4266-BBEC-6BABD9AC4AD2}" destId="{48D3ABEF-777D-487C-9C33-2D09AD9ECB22}" srcOrd="1" destOrd="0" presId="urn:microsoft.com/office/officeart/2005/8/layout/bProcess3"/>
    <dgm:cxn modelId="{302ADAF5-E2DC-4C4E-8798-D142F4CAF36C}" srcId="{91D61584-E1B7-4464-962F-AA03108C04DF}" destId="{CFB99DEA-2192-4E52-89DB-35661CE2A78A}" srcOrd="0" destOrd="0" parTransId="{19A0FD25-16C9-475B-A2B3-52633C5DBABD}" sibTransId="{D913CD2A-032F-4062-A0D3-51F2760EE25E}"/>
    <dgm:cxn modelId="{2FDAEAB4-E66B-44BC-B080-25119753A851}" type="presParOf" srcId="{162E283F-3843-4A08-8639-BF2E7C459CE4}" destId="{112F44F1-5591-49F0-9825-DAB015938CA7}" srcOrd="0" destOrd="0" presId="urn:microsoft.com/office/officeart/2005/8/layout/bProcess3"/>
    <dgm:cxn modelId="{188CB7E3-A155-4DAB-A6A8-1BAFDC90D9F1}" type="presParOf" srcId="{162E283F-3843-4A08-8639-BF2E7C459CE4}" destId="{D6DC408D-3E28-40B5-8885-ACC50AF03120}" srcOrd="1" destOrd="0" presId="urn:microsoft.com/office/officeart/2005/8/layout/bProcess3"/>
    <dgm:cxn modelId="{5E4E7250-D6DD-4023-A4C9-348A4361D7A5}" type="presParOf" srcId="{D6DC408D-3E28-40B5-8885-ACC50AF03120}" destId="{85637D6C-5EBB-4AB4-BD59-2986637B841D}" srcOrd="0" destOrd="0" presId="urn:microsoft.com/office/officeart/2005/8/layout/bProcess3"/>
    <dgm:cxn modelId="{6AD4461A-C73E-4CB1-8DDF-AD7742B58A59}" type="presParOf" srcId="{162E283F-3843-4A08-8639-BF2E7C459CE4}" destId="{5F7AB93E-4A93-4A2F-AF09-4A17D6394610}" srcOrd="2" destOrd="0" presId="urn:microsoft.com/office/officeart/2005/8/layout/bProcess3"/>
    <dgm:cxn modelId="{5D9CA80E-286D-4D7E-A1F1-759F6D4B72C5}" type="presParOf" srcId="{162E283F-3843-4A08-8639-BF2E7C459CE4}" destId="{2A2E414D-42C6-47B6-93C3-ABEE23E6241C}" srcOrd="3" destOrd="0" presId="urn:microsoft.com/office/officeart/2005/8/layout/bProcess3"/>
    <dgm:cxn modelId="{E5A9BEFC-9671-4F07-91F4-4B236F0E4EF0}" type="presParOf" srcId="{2A2E414D-42C6-47B6-93C3-ABEE23E6241C}" destId="{E778A639-2AB9-4DCD-8B1E-AAC598A51098}" srcOrd="0" destOrd="0" presId="urn:microsoft.com/office/officeart/2005/8/layout/bProcess3"/>
    <dgm:cxn modelId="{B9CBB9AD-B6B3-4817-9FF2-32BFBB3FE6A0}" type="presParOf" srcId="{162E283F-3843-4A08-8639-BF2E7C459CE4}" destId="{7C6B4424-D50E-4D49-8BED-0343077D3FCC}" srcOrd="4" destOrd="0" presId="urn:microsoft.com/office/officeart/2005/8/layout/bProcess3"/>
    <dgm:cxn modelId="{F5116CA1-72A5-4E20-B174-829AD5CCD1FE}" type="presParOf" srcId="{162E283F-3843-4A08-8639-BF2E7C459CE4}" destId="{124A5474-6439-456C-B1B5-045CAE031BC7}" srcOrd="5" destOrd="0" presId="urn:microsoft.com/office/officeart/2005/8/layout/bProcess3"/>
    <dgm:cxn modelId="{79D66210-61BF-4953-96D0-18C36AB8ECD8}" type="presParOf" srcId="{124A5474-6439-456C-B1B5-045CAE031BC7}" destId="{78213EEC-C6A9-4A0C-BD51-384E5D19908C}" srcOrd="0" destOrd="0" presId="urn:microsoft.com/office/officeart/2005/8/layout/bProcess3"/>
    <dgm:cxn modelId="{AB1F930A-5160-4E24-9E0D-01DEE3AB05D5}" type="presParOf" srcId="{162E283F-3843-4A08-8639-BF2E7C459CE4}" destId="{77A0FDDB-DA99-4CCE-AD9A-9503F3F2054A}" srcOrd="6" destOrd="0" presId="urn:microsoft.com/office/officeart/2005/8/layout/bProcess3"/>
    <dgm:cxn modelId="{2B2C340D-2F42-4DF5-8C40-1C04A2C1CA8F}" type="presParOf" srcId="{162E283F-3843-4A08-8639-BF2E7C459CE4}" destId="{E9462569-9523-45A3-9245-7D982C71CAE8}" srcOrd="7" destOrd="0" presId="urn:microsoft.com/office/officeart/2005/8/layout/bProcess3"/>
    <dgm:cxn modelId="{495D9DE2-E241-4E42-AB01-DC709632A5B7}" type="presParOf" srcId="{E9462569-9523-45A3-9245-7D982C71CAE8}" destId="{1A1F2DB8-B380-463A-BAD9-1398D4A96943}" srcOrd="0" destOrd="0" presId="urn:microsoft.com/office/officeart/2005/8/layout/bProcess3"/>
    <dgm:cxn modelId="{3FF7D2BB-F4CB-4404-99BC-6A97AE441290}" type="presParOf" srcId="{162E283F-3843-4A08-8639-BF2E7C459CE4}" destId="{9B81052D-34E7-42E3-809C-8B73EE14B7F6}" srcOrd="8" destOrd="0" presId="urn:microsoft.com/office/officeart/2005/8/layout/bProcess3"/>
    <dgm:cxn modelId="{09ADA4CB-C1C9-4878-AD93-F55F90C957AC}" type="presParOf" srcId="{162E283F-3843-4A08-8639-BF2E7C459CE4}" destId="{CBA9A7C2-1B22-4541-9136-3BBC538BC32A}" srcOrd="9" destOrd="0" presId="urn:microsoft.com/office/officeart/2005/8/layout/bProcess3"/>
    <dgm:cxn modelId="{3FB22FA8-831A-465A-843A-985EE0EEF627}" type="presParOf" srcId="{CBA9A7C2-1B22-4541-9136-3BBC538BC32A}" destId="{76E7D369-C83B-4306-BB5C-2DE5DDD704A6}" srcOrd="0" destOrd="0" presId="urn:microsoft.com/office/officeart/2005/8/layout/bProcess3"/>
    <dgm:cxn modelId="{55E72451-E14A-4B60-B828-591547B8B8A4}" type="presParOf" srcId="{162E283F-3843-4A08-8639-BF2E7C459CE4}" destId="{7826B71C-4521-49BA-BA0E-8F6FA3A333F3}" srcOrd="10" destOrd="0" presId="urn:microsoft.com/office/officeart/2005/8/layout/bProcess3"/>
    <dgm:cxn modelId="{4A6298D5-92D3-4294-AD29-BE8B732E7F75}" type="presParOf" srcId="{162E283F-3843-4A08-8639-BF2E7C459CE4}" destId="{4E6680D7-D92D-43BD-975B-4F33488EAA3D}" srcOrd="11" destOrd="0" presId="urn:microsoft.com/office/officeart/2005/8/layout/bProcess3"/>
    <dgm:cxn modelId="{FB759369-6B26-4815-B2C6-CA9D86ED31A8}" type="presParOf" srcId="{4E6680D7-D92D-43BD-975B-4F33488EAA3D}" destId="{48D3ABEF-777D-487C-9C33-2D09AD9ECB22}" srcOrd="0" destOrd="0" presId="urn:microsoft.com/office/officeart/2005/8/layout/bProcess3"/>
    <dgm:cxn modelId="{1933AD32-3E28-4426-8E17-100F387903E3}" type="presParOf" srcId="{162E283F-3843-4A08-8639-BF2E7C459CE4}" destId="{C15EB2E8-43E5-4CE6-A6BB-355C50A4A07F}" srcOrd="12" destOrd="0" presId="urn:microsoft.com/office/officeart/2005/8/layout/bProcess3"/>
    <dgm:cxn modelId="{0FD4B040-AE56-43E4-B198-451699BA9E34}" type="presParOf" srcId="{162E283F-3843-4A08-8639-BF2E7C459CE4}" destId="{86E60549-0784-421C-8EA0-845A45E1AAA3}" srcOrd="13" destOrd="0" presId="urn:microsoft.com/office/officeart/2005/8/layout/bProcess3"/>
    <dgm:cxn modelId="{7E8482DB-3CF2-46A4-918C-0426E5E2E9E0}" type="presParOf" srcId="{86E60549-0784-421C-8EA0-845A45E1AAA3}" destId="{293106DC-C9CB-4CB4-A65A-73DFE8C60525}" srcOrd="0" destOrd="0" presId="urn:microsoft.com/office/officeart/2005/8/layout/bProcess3"/>
    <dgm:cxn modelId="{D9C5E399-34B7-47BE-A240-1BC35092D38B}" type="presParOf" srcId="{162E283F-3843-4A08-8639-BF2E7C459CE4}" destId="{4358E6A9-8CED-42B5-8D9F-C32DEB17641D}" srcOrd="14" destOrd="0" presId="urn:microsoft.com/office/officeart/2005/8/layout/bProcess3"/>
    <dgm:cxn modelId="{918E2FED-A829-4225-BC1A-6B1D256E382D}" type="presParOf" srcId="{162E283F-3843-4A08-8639-BF2E7C459CE4}" destId="{3A801375-5007-4EB0-8449-6E6701C9D089}" srcOrd="15" destOrd="0" presId="urn:microsoft.com/office/officeart/2005/8/layout/bProcess3"/>
    <dgm:cxn modelId="{2DAA1B4F-F77D-4EDE-8D1B-044E77BCDA27}" type="presParOf" srcId="{3A801375-5007-4EB0-8449-6E6701C9D089}" destId="{6A4409F3-2A6D-4708-97DD-A1257748E544}" srcOrd="0" destOrd="0" presId="urn:microsoft.com/office/officeart/2005/8/layout/bProcess3"/>
    <dgm:cxn modelId="{0FD23B9D-F687-4A55-8F74-61BBB2B05085}" type="presParOf" srcId="{162E283F-3843-4A08-8639-BF2E7C459CE4}" destId="{022BEE3E-5C6A-4EB3-B900-B109E8C4D227}" srcOrd="16"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DC408D-3E28-40B5-8885-ACC50AF03120}">
      <dsp:nvSpPr>
        <dsp:cNvPr id="0" name=""/>
        <dsp:cNvSpPr/>
      </dsp:nvSpPr>
      <dsp:spPr>
        <a:xfrm>
          <a:off x="2669704" y="533944"/>
          <a:ext cx="411666" cy="91440"/>
        </a:xfrm>
        <a:custGeom>
          <a:avLst/>
          <a:gdLst/>
          <a:ahLst/>
          <a:cxnLst/>
          <a:rect l="0" t="0" r="0" b="0"/>
          <a:pathLst>
            <a:path>
              <a:moveTo>
                <a:pt x="0" y="45720"/>
              </a:moveTo>
              <a:lnTo>
                <a:pt x="411666"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64480" y="577453"/>
        <a:ext cx="22113" cy="4422"/>
      </dsp:txXfrm>
    </dsp:sp>
    <dsp:sp modelId="{112F44F1-5591-49F0-9825-DAB015938CA7}">
      <dsp:nvSpPr>
        <dsp:cNvPr id="0" name=""/>
        <dsp:cNvSpPr/>
      </dsp:nvSpPr>
      <dsp:spPr>
        <a:xfrm>
          <a:off x="748607" y="2795"/>
          <a:ext cx="1922896" cy="1153737"/>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b="1" i="0" kern="1200" dirty="0">
              <a:latin typeface="Times New Roman" panose="02020603050405020304" pitchFamily="18" charset="0"/>
              <a:cs typeface="Times New Roman" panose="02020603050405020304" pitchFamily="18" charset="0"/>
            </a:rPr>
            <a:t>Data Extraction</a:t>
          </a:r>
          <a:endParaRPr lang="en-US" sz="1700" kern="1200" dirty="0">
            <a:latin typeface="Times New Roman" panose="02020603050405020304" pitchFamily="18" charset="0"/>
            <a:cs typeface="Times New Roman" panose="02020603050405020304" pitchFamily="18" charset="0"/>
          </a:endParaRPr>
        </a:p>
      </dsp:txBody>
      <dsp:txXfrm>
        <a:off x="748607" y="2795"/>
        <a:ext cx="1922896" cy="1153737"/>
      </dsp:txXfrm>
    </dsp:sp>
    <dsp:sp modelId="{2A2E414D-42C6-47B6-93C3-ABEE23E6241C}">
      <dsp:nvSpPr>
        <dsp:cNvPr id="0" name=""/>
        <dsp:cNvSpPr/>
      </dsp:nvSpPr>
      <dsp:spPr>
        <a:xfrm>
          <a:off x="5034866" y="533944"/>
          <a:ext cx="411666" cy="91440"/>
        </a:xfrm>
        <a:custGeom>
          <a:avLst/>
          <a:gdLst/>
          <a:ahLst/>
          <a:cxnLst/>
          <a:rect l="0" t="0" r="0" b="0"/>
          <a:pathLst>
            <a:path>
              <a:moveTo>
                <a:pt x="0" y="45720"/>
              </a:moveTo>
              <a:lnTo>
                <a:pt x="411666"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9643" y="577453"/>
        <a:ext cx="22113" cy="4422"/>
      </dsp:txXfrm>
    </dsp:sp>
    <dsp:sp modelId="{5F7AB93E-4A93-4A2F-AF09-4A17D6394610}">
      <dsp:nvSpPr>
        <dsp:cNvPr id="0" name=""/>
        <dsp:cNvSpPr/>
      </dsp:nvSpPr>
      <dsp:spPr>
        <a:xfrm>
          <a:off x="3113770" y="2795"/>
          <a:ext cx="1922896" cy="1153737"/>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Times New Roman" panose="02020603050405020304" pitchFamily="18" charset="0"/>
              <a:cs typeface="Times New Roman" panose="02020603050405020304" pitchFamily="18" charset="0"/>
            </a:rPr>
            <a:t>Data Cleaning &amp; Transformation</a:t>
          </a:r>
        </a:p>
      </dsp:txBody>
      <dsp:txXfrm>
        <a:off x="3113770" y="2795"/>
        <a:ext cx="1922896" cy="1153737"/>
      </dsp:txXfrm>
    </dsp:sp>
    <dsp:sp modelId="{124A5474-6439-456C-B1B5-045CAE031BC7}">
      <dsp:nvSpPr>
        <dsp:cNvPr id="0" name=""/>
        <dsp:cNvSpPr/>
      </dsp:nvSpPr>
      <dsp:spPr>
        <a:xfrm>
          <a:off x="7400029" y="533944"/>
          <a:ext cx="411666" cy="91440"/>
        </a:xfrm>
        <a:custGeom>
          <a:avLst/>
          <a:gdLst/>
          <a:ahLst/>
          <a:cxnLst/>
          <a:rect l="0" t="0" r="0" b="0"/>
          <a:pathLst>
            <a:path>
              <a:moveTo>
                <a:pt x="0" y="45720"/>
              </a:moveTo>
              <a:lnTo>
                <a:pt x="411666"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594806" y="577453"/>
        <a:ext cx="22113" cy="4422"/>
      </dsp:txXfrm>
    </dsp:sp>
    <dsp:sp modelId="{7C6B4424-D50E-4D49-8BED-0343077D3FCC}">
      <dsp:nvSpPr>
        <dsp:cNvPr id="0" name=""/>
        <dsp:cNvSpPr/>
      </dsp:nvSpPr>
      <dsp:spPr>
        <a:xfrm>
          <a:off x="5478933" y="2795"/>
          <a:ext cx="1922896" cy="1153737"/>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Times New Roman" panose="02020603050405020304" pitchFamily="18" charset="0"/>
              <a:cs typeface="Times New Roman" panose="02020603050405020304" pitchFamily="18" charset="0"/>
            </a:rPr>
            <a:t>Data Validation &amp; Quality Checks</a:t>
          </a:r>
        </a:p>
      </dsp:txBody>
      <dsp:txXfrm>
        <a:off x="5478933" y="2795"/>
        <a:ext cx="1922896" cy="1153737"/>
      </dsp:txXfrm>
    </dsp:sp>
    <dsp:sp modelId="{E9462569-9523-45A3-9245-7D982C71CAE8}">
      <dsp:nvSpPr>
        <dsp:cNvPr id="0" name=""/>
        <dsp:cNvSpPr/>
      </dsp:nvSpPr>
      <dsp:spPr>
        <a:xfrm>
          <a:off x="1710055" y="1154733"/>
          <a:ext cx="7095488" cy="411666"/>
        </a:xfrm>
        <a:custGeom>
          <a:avLst/>
          <a:gdLst/>
          <a:ahLst/>
          <a:cxnLst/>
          <a:rect l="0" t="0" r="0" b="0"/>
          <a:pathLst>
            <a:path>
              <a:moveTo>
                <a:pt x="7095488" y="0"/>
              </a:moveTo>
              <a:lnTo>
                <a:pt x="7095488" y="222933"/>
              </a:lnTo>
              <a:lnTo>
                <a:pt x="0" y="222933"/>
              </a:lnTo>
              <a:lnTo>
                <a:pt x="0" y="411666"/>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80068" y="1358355"/>
        <a:ext cx="355462" cy="4422"/>
      </dsp:txXfrm>
    </dsp:sp>
    <dsp:sp modelId="{77A0FDDB-DA99-4CCE-AD9A-9503F3F2054A}">
      <dsp:nvSpPr>
        <dsp:cNvPr id="0" name=""/>
        <dsp:cNvSpPr/>
      </dsp:nvSpPr>
      <dsp:spPr>
        <a:xfrm>
          <a:off x="7844095" y="2795"/>
          <a:ext cx="1922896" cy="1153737"/>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Times New Roman" panose="02020603050405020304" pitchFamily="18" charset="0"/>
              <a:cs typeface="Times New Roman" panose="02020603050405020304" pitchFamily="18" charset="0"/>
            </a:rPr>
            <a:t>Feature Preprocessing</a:t>
          </a:r>
        </a:p>
      </dsp:txBody>
      <dsp:txXfrm>
        <a:off x="7844095" y="2795"/>
        <a:ext cx="1922896" cy="1153737"/>
      </dsp:txXfrm>
    </dsp:sp>
    <dsp:sp modelId="{CBA9A7C2-1B22-4541-9136-3BBC538BC32A}">
      <dsp:nvSpPr>
        <dsp:cNvPr id="0" name=""/>
        <dsp:cNvSpPr/>
      </dsp:nvSpPr>
      <dsp:spPr>
        <a:xfrm>
          <a:off x="2669704" y="2129949"/>
          <a:ext cx="411666" cy="91440"/>
        </a:xfrm>
        <a:custGeom>
          <a:avLst/>
          <a:gdLst/>
          <a:ahLst/>
          <a:cxnLst/>
          <a:rect l="0" t="0" r="0" b="0"/>
          <a:pathLst>
            <a:path>
              <a:moveTo>
                <a:pt x="0" y="45720"/>
              </a:moveTo>
              <a:lnTo>
                <a:pt x="411666"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64480" y="2173457"/>
        <a:ext cx="22113" cy="4422"/>
      </dsp:txXfrm>
    </dsp:sp>
    <dsp:sp modelId="{9B81052D-34E7-42E3-809C-8B73EE14B7F6}">
      <dsp:nvSpPr>
        <dsp:cNvPr id="0" name=""/>
        <dsp:cNvSpPr/>
      </dsp:nvSpPr>
      <dsp:spPr>
        <a:xfrm>
          <a:off x="748607" y="1598800"/>
          <a:ext cx="1922896" cy="1153737"/>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Times New Roman" panose="02020603050405020304" pitchFamily="18" charset="0"/>
              <a:cs typeface="Times New Roman" panose="02020603050405020304" pitchFamily="18" charset="0"/>
            </a:rPr>
            <a:t>Feature Engineering</a:t>
          </a:r>
        </a:p>
      </dsp:txBody>
      <dsp:txXfrm>
        <a:off x="748607" y="1598800"/>
        <a:ext cx="1922896" cy="1153737"/>
      </dsp:txXfrm>
    </dsp:sp>
    <dsp:sp modelId="{4E6680D7-D92D-43BD-975B-4F33488EAA3D}">
      <dsp:nvSpPr>
        <dsp:cNvPr id="0" name=""/>
        <dsp:cNvSpPr/>
      </dsp:nvSpPr>
      <dsp:spPr>
        <a:xfrm>
          <a:off x="5034866" y="2129949"/>
          <a:ext cx="411666" cy="91440"/>
        </a:xfrm>
        <a:custGeom>
          <a:avLst/>
          <a:gdLst/>
          <a:ahLst/>
          <a:cxnLst/>
          <a:rect l="0" t="0" r="0" b="0"/>
          <a:pathLst>
            <a:path>
              <a:moveTo>
                <a:pt x="0" y="45720"/>
              </a:moveTo>
              <a:lnTo>
                <a:pt x="411666"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9643" y="2173457"/>
        <a:ext cx="22113" cy="4422"/>
      </dsp:txXfrm>
    </dsp:sp>
    <dsp:sp modelId="{7826B71C-4521-49BA-BA0E-8F6FA3A333F3}">
      <dsp:nvSpPr>
        <dsp:cNvPr id="0" name=""/>
        <dsp:cNvSpPr/>
      </dsp:nvSpPr>
      <dsp:spPr>
        <a:xfrm>
          <a:off x="3113770" y="1598800"/>
          <a:ext cx="1922896" cy="1153737"/>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Times New Roman" panose="02020603050405020304" pitchFamily="18" charset="0"/>
              <a:cs typeface="Times New Roman" panose="02020603050405020304" pitchFamily="18" charset="0"/>
            </a:rPr>
            <a:t>Data Storage</a:t>
          </a:r>
        </a:p>
      </dsp:txBody>
      <dsp:txXfrm>
        <a:off x="3113770" y="1598800"/>
        <a:ext cx="1922896" cy="1153737"/>
      </dsp:txXfrm>
    </dsp:sp>
    <dsp:sp modelId="{86E60549-0784-421C-8EA0-845A45E1AAA3}">
      <dsp:nvSpPr>
        <dsp:cNvPr id="0" name=""/>
        <dsp:cNvSpPr/>
      </dsp:nvSpPr>
      <dsp:spPr>
        <a:xfrm>
          <a:off x="7400029" y="2129949"/>
          <a:ext cx="411666" cy="91440"/>
        </a:xfrm>
        <a:custGeom>
          <a:avLst/>
          <a:gdLst/>
          <a:ahLst/>
          <a:cxnLst/>
          <a:rect l="0" t="0" r="0" b="0"/>
          <a:pathLst>
            <a:path>
              <a:moveTo>
                <a:pt x="0" y="45720"/>
              </a:moveTo>
              <a:lnTo>
                <a:pt x="411666"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594806" y="2173457"/>
        <a:ext cx="22113" cy="4422"/>
      </dsp:txXfrm>
    </dsp:sp>
    <dsp:sp modelId="{C15EB2E8-43E5-4CE6-A6BB-355C50A4A07F}">
      <dsp:nvSpPr>
        <dsp:cNvPr id="0" name=""/>
        <dsp:cNvSpPr/>
      </dsp:nvSpPr>
      <dsp:spPr>
        <a:xfrm>
          <a:off x="5478933" y="1598800"/>
          <a:ext cx="1922896" cy="1153737"/>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Times New Roman" panose="02020603050405020304" pitchFamily="18" charset="0"/>
              <a:cs typeface="Times New Roman" panose="02020603050405020304" pitchFamily="18" charset="0"/>
            </a:rPr>
            <a:t>Model Training Data Preparation</a:t>
          </a:r>
        </a:p>
      </dsp:txBody>
      <dsp:txXfrm>
        <a:off x="5478933" y="1598800"/>
        <a:ext cx="1922896" cy="1153737"/>
      </dsp:txXfrm>
    </dsp:sp>
    <dsp:sp modelId="{3A801375-5007-4EB0-8449-6E6701C9D089}">
      <dsp:nvSpPr>
        <dsp:cNvPr id="0" name=""/>
        <dsp:cNvSpPr/>
      </dsp:nvSpPr>
      <dsp:spPr>
        <a:xfrm>
          <a:off x="1710055" y="2750737"/>
          <a:ext cx="7095488" cy="411666"/>
        </a:xfrm>
        <a:custGeom>
          <a:avLst/>
          <a:gdLst/>
          <a:ahLst/>
          <a:cxnLst/>
          <a:rect l="0" t="0" r="0" b="0"/>
          <a:pathLst>
            <a:path>
              <a:moveTo>
                <a:pt x="7095488" y="0"/>
              </a:moveTo>
              <a:lnTo>
                <a:pt x="7095488" y="222933"/>
              </a:lnTo>
              <a:lnTo>
                <a:pt x="0" y="222933"/>
              </a:lnTo>
              <a:lnTo>
                <a:pt x="0" y="411666"/>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80068" y="2954359"/>
        <a:ext cx="355462" cy="4422"/>
      </dsp:txXfrm>
    </dsp:sp>
    <dsp:sp modelId="{4358E6A9-8CED-42B5-8D9F-C32DEB17641D}">
      <dsp:nvSpPr>
        <dsp:cNvPr id="0" name=""/>
        <dsp:cNvSpPr/>
      </dsp:nvSpPr>
      <dsp:spPr>
        <a:xfrm>
          <a:off x="7844095" y="1598800"/>
          <a:ext cx="1922896" cy="1153737"/>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latin typeface="Times New Roman" panose="02020603050405020304" pitchFamily="18" charset="0"/>
              <a:cs typeface="Times New Roman" panose="02020603050405020304" pitchFamily="18" charset="0"/>
            </a:rPr>
            <a:t>Monitoring &amp; Feedback</a:t>
          </a:r>
          <a:endParaRPr lang="en-US" sz="1700" kern="1200" dirty="0">
            <a:latin typeface="Times New Roman" panose="02020603050405020304" pitchFamily="18" charset="0"/>
            <a:cs typeface="Times New Roman" panose="02020603050405020304" pitchFamily="18" charset="0"/>
          </a:endParaRPr>
        </a:p>
      </dsp:txBody>
      <dsp:txXfrm>
        <a:off x="7844095" y="1598800"/>
        <a:ext cx="1922896" cy="1153737"/>
      </dsp:txXfrm>
    </dsp:sp>
    <dsp:sp modelId="{022BEE3E-5C6A-4EB3-B900-B109E8C4D227}">
      <dsp:nvSpPr>
        <dsp:cNvPr id="0" name=""/>
        <dsp:cNvSpPr/>
      </dsp:nvSpPr>
      <dsp:spPr>
        <a:xfrm>
          <a:off x="748607" y="3194804"/>
          <a:ext cx="1922896" cy="1153737"/>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Times New Roman" panose="02020603050405020304" pitchFamily="18" charset="0"/>
              <a:cs typeface="Times New Roman" panose="02020603050405020304" pitchFamily="18" charset="0"/>
            </a:rPr>
            <a:t>Model Training/Inference</a:t>
          </a:r>
        </a:p>
      </dsp:txBody>
      <dsp:txXfrm>
        <a:off x="748607" y="3194804"/>
        <a:ext cx="1922896" cy="1153737"/>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6C8E8C-8E54-46B9-A69B-8281B0603690}" type="datetimeFigureOut">
              <a:rPr lang="en-US" smtClean="0"/>
              <a:t>2/3/2025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35340C-7144-464A-9093-894976EF7832}" type="slidenum">
              <a:rPr lang="en-US" smtClean="0"/>
              <a:t>‹#›</a:t>
            </a:fld>
            <a:endParaRPr lang="en-US"/>
          </a:p>
        </p:txBody>
      </p:sp>
    </p:spTree>
    <p:extLst>
      <p:ext uri="{BB962C8B-B14F-4D97-AF65-F5344CB8AC3E}">
        <p14:creationId xmlns:p14="http://schemas.microsoft.com/office/powerpoint/2010/main" val="11844179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1" i="0" dirty="0">
                <a:solidFill>
                  <a:srgbClr val="404040"/>
                </a:solidFill>
                <a:effectLst/>
                <a:latin typeface="Times New Roman" panose="02020603050405020304" pitchFamily="18" charset="0"/>
                <a:cs typeface="Times New Roman" panose="02020603050405020304" pitchFamily="18" charset="0"/>
              </a:rPr>
              <a:t>Data Extraction:</a:t>
            </a:r>
            <a:r>
              <a:rPr lang="en-US" b="0" i="0" dirty="0">
                <a:solidFill>
                  <a:srgbClr val="404040"/>
                </a:solidFill>
                <a:effectLst/>
                <a:latin typeface="Times New Roman" panose="02020603050405020304" pitchFamily="18" charset="0"/>
                <a:cs typeface="Times New Roman" panose="02020603050405020304" pitchFamily="18" charset="0"/>
              </a:rPr>
              <a:t> Extract raw data from PostgreSQL.</a:t>
            </a:r>
          </a:p>
          <a:p>
            <a:pPr algn="l">
              <a:spcBef>
                <a:spcPts val="300"/>
              </a:spcBef>
              <a:buFont typeface="+mj-lt"/>
              <a:buNone/>
            </a:pPr>
            <a:r>
              <a:rPr lang="en-US" b="1" i="0" dirty="0">
                <a:solidFill>
                  <a:srgbClr val="404040"/>
                </a:solidFill>
                <a:effectLst/>
                <a:latin typeface="Times New Roman" panose="02020603050405020304" pitchFamily="18" charset="0"/>
                <a:cs typeface="Times New Roman" panose="02020603050405020304" pitchFamily="18" charset="0"/>
              </a:rPr>
              <a:t>Data Cleaning &amp; Transformation:</a:t>
            </a:r>
            <a:r>
              <a:rPr lang="en-US" b="0" i="0" dirty="0">
                <a:solidFill>
                  <a:srgbClr val="404040"/>
                </a:solidFill>
                <a:effectLst/>
                <a:latin typeface="Times New Roman" panose="02020603050405020304" pitchFamily="18" charset="0"/>
                <a:cs typeface="Times New Roman" panose="02020603050405020304" pitchFamily="18" charset="0"/>
              </a:rPr>
              <a:t> Handle missing values, duplicates, and outliers. We can drop the duplicates here and handle the missing values using imputation methods and remove the outliers using IQR  methods</a:t>
            </a:r>
          </a:p>
          <a:p>
            <a:pPr algn="l">
              <a:spcBef>
                <a:spcPts val="300"/>
              </a:spcBef>
              <a:buFont typeface="+mj-lt"/>
              <a:buNone/>
            </a:pPr>
            <a:r>
              <a:rPr lang="en-US" b="1" i="0" dirty="0">
                <a:solidFill>
                  <a:srgbClr val="404040"/>
                </a:solidFill>
                <a:effectLst/>
                <a:latin typeface="Times New Roman" panose="02020603050405020304" pitchFamily="18" charset="0"/>
                <a:cs typeface="Times New Roman" panose="02020603050405020304" pitchFamily="18" charset="0"/>
              </a:rPr>
              <a:t>Data Validation &amp; Quality Checks:</a:t>
            </a:r>
            <a:r>
              <a:rPr lang="en-US" b="0" i="0" dirty="0">
                <a:solidFill>
                  <a:srgbClr val="404040"/>
                </a:solidFill>
                <a:effectLst/>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Validation ensures our cleaning worked as expected. We're checking for consistency, verifying values are within acceptable ranges, examining distributions, and confirming that our imputation strategy was effective.</a:t>
            </a:r>
          </a:p>
          <a:p>
            <a:pPr marL="0" marR="0" lvl="0" indent="0" algn="l" defTabSz="914400" rtl="0" eaLnBrk="1" fontAlgn="auto" latinLnBrk="0" hangingPunct="1">
              <a:lnSpc>
                <a:spcPct val="100000"/>
              </a:lnSpc>
              <a:spcBef>
                <a:spcPts val="300"/>
              </a:spcBef>
              <a:spcAft>
                <a:spcPts val="0"/>
              </a:spcAft>
              <a:buClrTx/>
              <a:buSzTx/>
              <a:buFont typeface="+mj-lt"/>
              <a:buNone/>
              <a:tabLst/>
              <a:defRPr/>
            </a:pPr>
            <a:r>
              <a:rPr lang="en-US" b="1" i="0" dirty="0">
                <a:solidFill>
                  <a:srgbClr val="404040"/>
                </a:solidFill>
                <a:effectLst/>
                <a:latin typeface="Times New Roman" panose="02020603050405020304" pitchFamily="18" charset="0"/>
                <a:cs typeface="Times New Roman" panose="02020603050405020304" pitchFamily="18" charset="0"/>
              </a:rPr>
              <a:t>Feature Preprocessing:</a:t>
            </a:r>
            <a:r>
              <a:rPr lang="en-US" b="0" i="0" dirty="0">
                <a:solidFill>
                  <a:srgbClr val="404040"/>
                </a:solidFill>
                <a:effectLst/>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Preprocessing prepares features for modeling. Scaling ensures that all numerical features contribute equally, and encoding converts categorical variables into a numerical format suitable for machine learning algorithms.</a:t>
            </a:r>
            <a:endParaRPr lang="en-US" b="0" i="0" dirty="0">
              <a:solidFill>
                <a:srgbClr val="404040"/>
              </a:solidFill>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300"/>
              </a:spcBef>
              <a:spcAft>
                <a:spcPts val="0"/>
              </a:spcAft>
              <a:buClrTx/>
              <a:buSzTx/>
              <a:buFont typeface="+mj-lt"/>
              <a:buNone/>
              <a:tabLst/>
              <a:defRPr/>
            </a:pPr>
            <a:r>
              <a:rPr lang="en-US" b="1" i="0" dirty="0">
                <a:solidFill>
                  <a:srgbClr val="404040"/>
                </a:solidFill>
                <a:effectLst/>
                <a:latin typeface="Times New Roman" panose="02020603050405020304" pitchFamily="18" charset="0"/>
                <a:cs typeface="Times New Roman" panose="02020603050405020304" pitchFamily="18" charset="0"/>
              </a:rPr>
              <a:t>Feature Engineering:</a:t>
            </a:r>
            <a:r>
              <a:rPr lang="en-US" b="0" i="0" dirty="0">
                <a:solidFill>
                  <a:srgbClr val="404040"/>
                </a:solidFill>
                <a:effectLst/>
                <a:latin typeface="Times New Roman" panose="02020603050405020304" pitchFamily="18" charset="0"/>
                <a:cs typeface="Times New Roman" panose="02020603050405020304" pitchFamily="18" charset="0"/>
              </a:rPr>
              <a:t> Create new features for model training.</a:t>
            </a:r>
            <a:r>
              <a:rPr lang="en-US" dirty="0">
                <a:latin typeface="Times New Roman" panose="02020603050405020304" pitchFamily="18" charset="0"/>
                <a:cs typeface="Times New Roman" panose="02020603050405020304" pitchFamily="18" charset="0"/>
              </a:rPr>
              <a:t> Feature engineering creates potentially more informative features.</a:t>
            </a:r>
            <a:endParaRPr lang="en-US" b="0" i="0" dirty="0">
              <a:solidFill>
                <a:srgbClr val="404040"/>
              </a:solidFill>
              <a:effectLst/>
              <a:latin typeface="Times New Roman" panose="02020603050405020304" pitchFamily="18" charset="0"/>
              <a:cs typeface="Times New Roman" panose="02020603050405020304" pitchFamily="18" charset="0"/>
            </a:endParaRPr>
          </a:p>
          <a:p>
            <a:pPr algn="l">
              <a:spcBef>
                <a:spcPts val="300"/>
              </a:spcBef>
              <a:buFont typeface="+mj-lt"/>
              <a:buNone/>
            </a:pPr>
            <a:r>
              <a:rPr lang="en-US" b="1" i="0" dirty="0">
                <a:solidFill>
                  <a:srgbClr val="404040"/>
                </a:solidFill>
                <a:effectLst/>
                <a:latin typeface="Times New Roman" panose="02020603050405020304" pitchFamily="18" charset="0"/>
                <a:cs typeface="Times New Roman" panose="02020603050405020304" pitchFamily="18" charset="0"/>
              </a:rPr>
              <a:t>Data Storage:</a:t>
            </a:r>
            <a:r>
              <a:rPr lang="en-US" b="0" i="0" dirty="0">
                <a:solidFill>
                  <a:srgbClr val="404040"/>
                </a:solidFill>
                <a:effectLst/>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Store the processed and engineered data in Parquet format</a:t>
            </a:r>
            <a:endParaRPr lang="en-US" b="0" i="0" dirty="0">
              <a:solidFill>
                <a:srgbClr val="404040"/>
              </a:solidFill>
              <a:effectLst/>
              <a:latin typeface="Times New Roman" panose="02020603050405020304" pitchFamily="18" charset="0"/>
              <a:cs typeface="Times New Roman" panose="02020603050405020304" pitchFamily="18" charset="0"/>
            </a:endParaRPr>
          </a:p>
          <a:p>
            <a:pPr algn="l">
              <a:spcBef>
                <a:spcPts val="300"/>
              </a:spcBef>
              <a:buFont typeface="+mj-lt"/>
              <a:buNone/>
            </a:pPr>
            <a:r>
              <a:rPr lang="en-US" b="1" i="0" dirty="0">
                <a:solidFill>
                  <a:srgbClr val="404040"/>
                </a:solidFill>
                <a:effectLst/>
                <a:latin typeface="Times New Roman" panose="02020603050405020304" pitchFamily="18" charset="0"/>
                <a:cs typeface="Times New Roman" panose="02020603050405020304" pitchFamily="18" charset="0"/>
              </a:rPr>
              <a:t>Model Training Data:</a:t>
            </a:r>
            <a:r>
              <a:rPr lang="en-US" b="0" i="0" dirty="0">
                <a:solidFill>
                  <a:srgbClr val="404040"/>
                </a:solidFill>
                <a:effectLst/>
                <a:latin typeface="Times New Roman" panose="02020603050405020304" pitchFamily="18" charset="0"/>
                <a:cs typeface="Times New Roman" panose="02020603050405020304" pitchFamily="18" charset="0"/>
              </a:rPr>
              <a:t> Prepare the final dataset for model training.</a:t>
            </a:r>
            <a:r>
              <a:rPr lang="en-US" dirty="0">
                <a:latin typeface="Times New Roman" panose="02020603050405020304" pitchFamily="18" charset="0"/>
                <a:cs typeface="Times New Roman" panose="02020603050405020304" pitchFamily="18" charset="0"/>
              </a:rPr>
              <a:t> Split data into training (70%), validation (15%), and test (15%) sets, stratified by target.</a:t>
            </a:r>
            <a:endParaRPr lang="en-US" b="0" i="0" dirty="0">
              <a:solidFill>
                <a:srgbClr val="404040"/>
              </a:solidFill>
              <a:effectLst/>
              <a:latin typeface="Times New Roman" panose="02020603050405020304" pitchFamily="18" charset="0"/>
              <a:cs typeface="Times New Roman" panose="02020603050405020304" pitchFamily="18" charset="0"/>
            </a:endParaRPr>
          </a:p>
          <a:p>
            <a:pPr algn="l">
              <a:spcBef>
                <a:spcPts val="300"/>
              </a:spcBef>
              <a:buFont typeface="+mj-lt"/>
              <a:buNone/>
            </a:pPr>
            <a:r>
              <a:rPr lang="en-US" b="1" i="0" dirty="0">
                <a:solidFill>
                  <a:srgbClr val="404040"/>
                </a:solidFill>
                <a:effectLst/>
                <a:latin typeface="Times New Roman" panose="02020603050405020304" pitchFamily="18" charset="0"/>
                <a:cs typeface="Times New Roman" panose="02020603050405020304" pitchFamily="18" charset="0"/>
              </a:rPr>
              <a:t>Model Training/Inference:</a:t>
            </a:r>
            <a:r>
              <a:rPr lang="en-US" b="0" i="0" dirty="0">
                <a:solidFill>
                  <a:srgbClr val="404040"/>
                </a:solidFill>
                <a:effectLst/>
                <a:latin typeface="Times New Roman" panose="02020603050405020304" pitchFamily="18" charset="0"/>
                <a:cs typeface="Times New Roman" panose="02020603050405020304" pitchFamily="18" charset="0"/>
              </a:rPr>
              <a:t> Train the model and generate predictions.</a:t>
            </a:r>
          </a:p>
          <a:p>
            <a:pPr algn="l">
              <a:spcBef>
                <a:spcPts val="300"/>
              </a:spcBef>
              <a:buFont typeface="+mj-lt"/>
              <a:buNone/>
            </a:pPr>
            <a:r>
              <a:rPr lang="en-US" b="1" i="0" dirty="0">
                <a:solidFill>
                  <a:srgbClr val="404040"/>
                </a:solidFill>
                <a:effectLst/>
                <a:latin typeface="Times New Roman" panose="02020603050405020304" pitchFamily="18" charset="0"/>
                <a:cs typeface="Times New Roman" panose="02020603050405020304" pitchFamily="18" charset="0"/>
              </a:rPr>
              <a:t>Monitoring &amp; Feedback:</a:t>
            </a:r>
            <a:r>
              <a:rPr lang="en-US" b="0" i="0" dirty="0">
                <a:solidFill>
                  <a:srgbClr val="404040"/>
                </a:solidFill>
                <a:effectLst/>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Continuously monitor the data pipeline to ensure it is running smoothly and provide feedback for improvements.</a:t>
            </a:r>
            <a:r>
              <a:rPr lang="en-US" b="0" i="0" dirty="0">
                <a:solidFill>
                  <a:srgbClr val="404040"/>
                </a:solidFill>
                <a:effectLst/>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9F35340C-7144-464A-9093-894976EF7832}" type="slidenum">
              <a:rPr lang="en-US" smtClean="0"/>
              <a:t>3</a:t>
            </a:fld>
            <a:endParaRPr lang="en-US"/>
          </a:p>
        </p:txBody>
      </p:sp>
    </p:spTree>
    <p:extLst>
      <p:ext uri="{BB962C8B-B14F-4D97-AF65-F5344CB8AC3E}">
        <p14:creationId xmlns:p14="http://schemas.microsoft.com/office/powerpoint/2010/main" val="2654349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lgn="l">
              <a:spcBef>
                <a:spcPts val="300"/>
              </a:spcBef>
              <a:buFont typeface="Arial" panose="020B0604020202020204" pitchFamily="34" charset="0"/>
              <a:buNone/>
            </a:pPr>
            <a:endParaRPr lang="en-US" b="0" i="0" dirty="0">
              <a:solidFill>
                <a:srgbClr val="404040"/>
              </a:solidFill>
              <a:effectLst/>
              <a:latin typeface="Times New Roman" panose="02020603050405020304" pitchFamily="18" charset="0"/>
              <a:cs typeface="Times New Roman" panose="02020603050405020304" pitchFamily="18" charset="0"/>
            </a:endParaRPr>
          </a:p>
          <a:p>
            <a:pPr marL="457200" lvl="1" indent="0" algn="l">
              <a:spcBef>
                <a:spcPts val="300"/>
              </a:spcBef>
              <a:buFont typeface="Arial" panose="020B0604020202020204" pitchFamily="34" charset="0"/>
              <a:buNone/>
            </a:pPr>
            <a:r>
              <a:rPr lang="en-US" b="0" i="0" dirty="0">
                <a:solidFill>
                  <a:srgbClr val="404040"/>
                </a:solidFill>
                <a:effectLst/>
                <a:latin typeface="Times New Roman" panose="02020603050405020304" pitchFamily="18" charset="0"/>
                <a:cs typeface="Times New Roman" panose="02020603050405020304" pitchFamily="18" charset="0"/>
              </a:rPr>
              <a:t>The reasons to implement batch processing are:</a:t>
            </a:r>
          </a:p>
          <a:p>
            <a:pPr marL="628650" lvl="1" indent="-171450" algn="l">
              <a:spcBef>
                <a:spcPts val="300"/>
              </a:spcBef>
              <a:buFont typeface="Arial" panose="020B0604020202020204" pitchFamily="34" charset="0"/>
              <a:buChar char="•"/>
            </a:pPr>
            <a:r>
              <a:rPr lang="en-US" b="0" i="0" dirty="0">
                <a:solidFill>
                  <a:srgbClr val="404040"/>
                </a:solidFill>
                <a:effectLst/>
                <a:latin typeface="Times New Roman" panose="02020603050405020304" pitchFamily="18" charset="0"/>
                <a:cs typeface="Times New Roman" panose="02020603050405020304" pitchFamily="18" charset="0"/>
              </a:rPr>
              <a:t>Batch processing is chosen because the dataset is not updated in real-time.</a:t>
            </a:r>
          </a:p>
          <a:p>
            <a:pPr marL="628650" lvl="1" indent="-171450" algn="l">
              <a:spcBef>
                <a:spcPts val="300"/>
              </a:spcBef>
              <a:buFont typeface="Arial" panose="020B0604020202020204" pitchFamily="34" charset="0"/>
              <a:buChar char="•"/>
            </a:pPr>
            <a:r>
              <a:rPr lang="en-US" b="0" i="0" dirty="0">
                <a:solidFill>
                  <a:srgbClr val="404040"/>
                </a:solidFill>
                <a:effectLst/>
                <a:latin typeface="Times New Roman" panose="02020603050405020304" pitchFamily="18" charset="0"/>
                <a:cs typeface="Times New Roman" panose="02020603050405020304" pitchFamily="18" charset="0"/>
              </a:rPr>
              <a:t>This approach is cost-effective and suitable for daily or weekly model updates.</a:t>
            </a:r>
          </a:p>
          <a:p>
            <a:pPr marL="628650" lvl="1" indent="-171450" algn="l">
              <a:spcBef>
                <a:spcPts val="300"/>
              </a:spcBef>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Daily model training suggests periodic processing is sufficient.</a:t>
            </a:r>
          </a:p>
          <a:p>
            <a:pPr marL="628650" lvl="1" indent="-171450" algn="l">
              <a:spcBef>
                <a:spcPts val="300"/>
              </a:spcBef>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Batch processing allows for more comprehensive data quality checks.</a:t>
            </a:r>
          </a:p>
          <a:p>
            <a:pPr marL="628650" lvl="1" indent="-171450" algn="l">
              <a:spcBef>
                <a:spcPts val="30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can efficiently process the entire dataset at once, and then periodically retrain the model on updated data batches.</a:t>
            </a:r>
            <a:endParaRPr lang="en-US" b="0" i="0" dirty="0">
              <a:solidFill>
                <a:schemeClr val="tx1"/>
              </a:solidFill>
              <a:effectLst/>
              <a:latin typeface="Times New Roman" panose="02020603050405020304" pitchFamily="18" charset="0"/>
              <a:cs typeface="Times New Roman" panose="02020603050405020304" pitchFamily="18" charset="0"/>
            </a:endParaRPr>
          </a:p>
          <a:p>
            <a:pPr marL="457200" lvl="1" indent="0" algn="l">
              <a:spcBef>
                <a:spcPts val="300"/>
              </a:spcBef>
              <a:buFont typeface="Arial" panose="020B0604020202020204" pitchFamily="34" charset="0"/>
              <a:buNone/>
            </a:pPr>
            <a:r>
              <a:rPr lang="en-US" b="0" i="0" dirty="0">
                <a:solidFill>
                  <a:schemeClr val="tx1"/>
                </a:solidFill>
                <a:effectLst/>
                <a:latin typeface="Times New Roman" panose="02020603050405020304" pitchFamily="18" charset="0"/>
                <a:cs typeface="Times New Roman" panose="02020603050405020304" pitchFamily="18" charset="0"/>
              </a:rPr>
              <a:t>Finally </a:t>
            </a:r>
            <a:r>
              <a:rPr lang="en-US" dirty="0">
                <a:latin typeface="Times New Roman" panose="02020603050405020304" pitchFamily="18" charset="0"/>
                <a:cs typeface="Times New Roman" panose="02020603050405020304" pitchFamily="18" charset="0"/>
              </a:rPr>
              <a:t>Batch processing is well-suited for this project because our primary task is to train a model on historical sleep data. Model training is inherently a batch operation. We can efficiently process the entire dataset at once, and then periodically retrain the model on updated data batches. While real-time processing might be relevant for future extensions like integrating data from wearable devices, for the initial model development and training phase, batch processing offers a good balance of simplicity and efficiency</a:t>
            </a:r>
            <a:endParaRPr lang="en-US" b="0" i="0" dirty="0">
              <a:solidFill>
                <a:srgbClr val="404040"/>
              </a:solidFill>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9F35340C-7144-464A-9093-894976EF7832}" type="slidenum">
              <a:rPr lang="en-US" smtClean="0"/>
              <a:t>4</a:t>
            </a:fld>
            <a:endParaRPr lang="en-US"/>
          </a:p>
        </p:txBody>
      </p:sp>
    </p:spTree>
    <p:extLst>
      <p:ext uri="{BB962C8B-B14F-4D97-AF65-F5344CB8AC3E}">
        <p14:creationId xmlns:p14="http://schemas.microsoft.com/office/powerpoint/2010/main" val="4232631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Parquet is a columnar storage format that is highly optimized for analytical queries and machine learning. It offers significant advantages in terms of storage efficiency and query performance compared to row-based formats like CSV. Its columnar nature allows for efficient retrieval of specific columns, which is very beneficial when training machine learning models that might only use a subset of the features. Its columnar nature allows for efficient retrieval of specific columns, which is very beneficial when training machine learning models that might only use a subset of the features.</a:t>
            </a:r>
          </a:p>
        </p:txBody>
      </p:sp>
      <p:sp>
        <p:nvSpPr>
          <p:cNvPr id="4" name="Slide Number Placeholder 3"/>
          <p:cNvSpPr>
            <a:spLocks noGrp="1"/>
          </p:cNvSpPr>
          <p:nvPr>
            <p:ph type="sldNum" sz="quarter" idx="5"/>
          </p:nvPr>
        </p:nvSpPr>
        <p:spPr/>
        <p:txBody>
          <a:bodyPr/>
          <a:lstStyle/>
          <a:p>
            <a:fld id="{9F35340C-7144-464A-9093-894976EF7832}" type="slidenum">
              <a:rPr lang="en-US" smtClean="0"/>
              <a:t>5</a:t>
            </a:fld>
            <a:endParaRPr lang="en-US"/>
          </a:p>
        </p:txBody>
      </p:sp>
    </p:spTree>
    <p:extLst>
      <p:ext uri="{BB962C8B-B14F-4D97-AF65-F5344CB8AC3E}">
        <p14:creationId xmlns:p14="http://schemas.microsoft.com/office/powerpoint/2010/main" val="32533736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This involves handling missing values, removing duplicates, and addressing outliers. For instance, if we find missing values in the 'Sleep Disorder' column, we might impute them with ‘No sleep disorder’ as it indicates no sleep disorder value. If found any duplicate values I will drop the duplicated records. Outlier handling will be done using the IQR method, where we identify and remove data points that fall outside a certain range of the interquartile range. But choosing  this can be sensitive on some data and so outliers can be removed based on the some of the  columns like physical activity sleep duration and stress level</a:t>
            </a:r>
          </a:p>
        </p:txBody>
      </p:sp>
      <p:sp>
        <p:nvSpPr>
          <p:cNvPr id="4" name="Slide Number Placeholder 3"/>
          <p:cNvSpPr>
            <a:spLocks noGrp="1"/>
          </p:cNvSpPr>
          <p:nvPr>
            <p:ph type="sldNum" sz="quarter" idx="5"/>
          </p:nvPr>
        </p:nvSpPr>
        <p:spPr/>
        <p:txBody>
          <a:bodyPr/>
          <a:lstStyle/>
          <a:p>
            <a:fld id="{9F35340C-7144-464A-9093-894976EF7832}" type="slidenum">
              <a:rPr lang="en-US" smtClean="0"/>
              <a:t>6</a:t>
            </a:fld>
            <a:endParaRPr lang="en-US"/>
          </a:p>
        </p:txBody>
      </p:sp>
    </p:spTree>
    <p:extLst>
      <p:ext uri="{BB962C8B-B14F-4D97-AF65-F5344CB8AC3E}">
        <p14:creationId xmlns:p14="http://schemas.microsoft.com/office/powerpoint/2010/main" val="218888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For handling missing values I  considered the distribution of data in each column. For numerical columns, </a:t>
            </a:r>
            <a:r>
              <a:rPr lang="en-US" b="0" i="0" dirty="0" err="1">
                <a:effectLst/>
                <a:latin typeface="Times New Roman" panose="02020603050405020304" pitchFamily="18" charset="0"/>
                <a:cs typeface="Times New Roman" panose="02020603050405020304" pitchFamily="18" charset="0"/>
              </a:rPr>
              <a:t>i</a:t>
            </a:r>
            <a:r>
              <a:rPr lang="en-US" b="0" i="0" dirty="0">
                <a:effectLst/>
                <a:latin typeface="Times New Roman" panose="02020603050405020304" pitchFamily="18" charset="0"/>
                <a:cs typeface="Times New Roman" panose="02020603050405020304" pitchFamily="18" charset="0"/>
              </a:rPr>
              <a:t> checked the skewness to decide between mean and median imputation where if skewness exists I choose  median otherwise mode . For non-numerical columns, I am using mode imputation, which is appropriate for categorical data. For duplicate rows I am dropping them directly. </a:t>
            </a:r>
            <a:r>
              <a:rPr lang="en-US" b="0" i="0" dirty="0" err="1">
                <a:effectLst/>
                <a:latin typeface="Times New Roman" panose="02020603050405020304" pitchFamily="18" charset="0"/>
                <a:cs typeface="Times New Roman" panose="02020603050405020304" pitchFamily="18" charset="0"/>
              </a:rPr>
              <a:t>i</a:t>
            </a:r>
            <a:r>
              <a:rPr lang="en-US" b="0" i="0" dirty="0">
                <a:effectLst/>
                <a:latin typeface="Times New Roman" panose="02020603050405020304" pitchFamily="18" charset="0"/>
                <a:cs typeface="Times New Roman" panose="02020603050405020304" pitchFamily="18" charset="0"/>
              </a:rPr>
              <a:t> removed, using the Interquartile Range (IQR) method to identify outliers .</a:t>
            </a:r>
            <a:r>
              <a:rPr lang="en-US" b="0" i="0" dirty="0" err="1">
                <a:effectLst/>
                <a:latin typeface="Times New Roman" panose="02020603050405020304" pitchFamily="18" charset="0"/>
                <a:cs typeface="Times New Roman" panose="02020603050405020304" pitchFamily="18" charset="0"/>
              </a:rPr>
              <a:t>i</a:t>
            </a:r>
            <a:r>
              <a:rPr lang="en-US" b="0" i="0" dirty="0">
                <a:effectLst/>
                <a:latin typeface="Times New Roman" panose="02020603050405020304" pitchFamily="18" charset="0"/>
                <a:cs typeface="Times New Roman" panose="02020603050405020304" pitchFamily="18" charset="0"/>
              </a:rPr>
              <a:t>  have applied this method to specific numerical columns that are relevant for outlier detection in sleep health data. The function I used  returns both the cleaned </a:t>
            </a:r>
            <a:r>
              <a:rPr lang="en-US" b="0" i="0" dirty="0" err="1">
                <a:effectLst/>
                <a:latin typeface="Times New Roman" panose="02020603050405020304" pitchFamily="18" charset="0"/>
                <a:cs typeface="Times New Roman" panose="02020603050405020304" pitchFamily="18" charset="0"/>
              </a:rPr>
              <a:t>dataframe</a:t>
            </a:r>
            <a:r>
              <a:rPr lang="en-US" b="0" i="0" dirty="0">
                <a:effectLst/>
                <a:latin typeface="Times New Roman" panose="02020603050405020304" pitchFamily="18" charset="0"/>
                <a:cs typeface="Times New Roman" panose="02020603050405020304" pitchFamily="18" charset="0"/>
              </a:rPr>
              <a:t> and the outliers, which is useful for further analysis if needed. After this I have kept some validation checks Checking for missing values across the entire </a:t>
            </a:r>
            <a:r>
              <a:rPr lang="en-US" b="0" i="0" dirty="0" err="1">
                <a:effectLst/>
                <a:latin typeface="Times New Roman" panose="02020603050405020304" pitchFamily="18" charset="0"/>
                <a:cs typeface="Times New Roman" panose="02020603050405020304" pitchFamily="18" charset="0"/>
              </a:rPr>
              <a:t>dataframe</a:t>
            </a:r>
            <a:r>
              <a:rPr lang="en-US" b="0" i="0" dirty="0">
                <a:effectLst/>
                <a:latin typeface="Times New Roman" panose="02020603050405020304" pitchFamily="18" charset="0"/>
                <a:cs typeface="Times New Roman" panose="02020603050405020304" pitchFamily="18" charset="0"/>
              </a:rPr>
              <a:t> , the duplicate check ensures all duplicates have been removed and the outlier check using IQR is consistent with your removal method and verifies that outliers have been addressed in the specified columns.</a:t>
            </a:r>
          </a:p>
          <a:p>
            <a:pPr algn="l">
              <a:buFont typeface="Arial" panose="020B0604020202020204" pitchFamily="34" charset="0"/>
              <a:buChar char="•"/>
            </a:pPr>
            <a:endParaRPr lang="en-US"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None/>
            </a:pPr>
            <a:endParaRPr lang="en-US" b="0" i="0" dirty="0">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9F35340C-7144-464A-9093-894976EF7832}" type="slidenum">
              <a:rPr lang="en-US" smtClean="0"/>
              <a:t>7</a:t>
            </a:fld>
            <a:endParaRPr lang="en-US"/>
          </a:p>
        </p:txBody>
      </p:sp>
    </p:spTree>
    <p:extLst>
      <p:ext uri="{BB962C8B-B14F-4D97-AF65-F5344CB8AC3E}">
        <p14:creationId xmlns:p14="http://schemas.microsoft.com/office/powerpoint/2010/main" val="272447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We have to Regularly calculate and track key statistical properties (mean, standard deviation, distributions) of  input features. Compare these statistics over time to identify significant deviations from the baseline. Statistical tests (e.g., Kolmogorov-Smirnov test, Chi-squared test)  formally compare the distributions of  current data and the training data. These tests can help quantify the degree of drift. Implementing automated schema validation checks in data pipeline. These checks should compare the current data schema against a predefined or expected schema. By proactively monitoring for data drift and schema changes, we can ensure your data pipeline remains reliable, your machine learning models continue to perform accurately, and we can take timely action to address any issues that arise. This is a critical aspect of building and maintaining machine learning systems in real-world applications.</a:t>
            </a:r>
          </a:p>
        </p:txBody>
      </p:sp>
      <p:sp>
        <p:nvSpPr>
          <p:cNvPr id="4" name="Slide Number Placeholder 3"/>
          <p:cNvSpPr>
            <a:spLocks noGrp="1"/>
          </p:cNvSpPr>
          <p:nvPr>
            <p:ph type="sldNum" sz="quarter" idx="5"/>
          </p:nvPr>
        </p:nvSpPr>
        <p:spPr/>
        <p:txBody>
          <a:bodyPr/>
          <a:lstStyle/>
          <a:p>
            <a:fld id="{9F35340C-7144-464A-9093-894976EF7832}" type="slidenum">
              <a:rPr lang="en-US" smtClean="0"/>
              <a:t>8</a:t>
            </a:fld>
            <a:endParaRPr lang="en-US"/>
          </a:p>
        </p:txBody>
      </p:sp>
    </p:spTree>
    <p:extLst>
      <p:ext uri="{BB962C8B-B14F-4D97-AF65-F5344CB8AC3E}">
        <p14:creationId xmlns:p14="http://schemas.microsoft.com/office/powerpoint/2010/main" val="2897150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35340C-7144-464A-9093-894976EF7832}" type="slidenum">
              <a:rPr lang="en-US" smtClean="0"/>
              <a:t>9</a:t>
            </a:fld>
            <a:endParaRPr lang="en-US"/>
          </a:p>
        </p:txBody>
      </p:sp>
    </p:spTree>
    <p:extLst>
      <p:ext uri="{BB962C8B-B14F-4D97-AF65-F5344CB8AC3E}">
        <p14:creationId xmlns:p14="http://schemas.microsoft.com/office/powerpoint/2010/main" val="1030226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404040"/>
                </a:solidFill>
                <a:effectLst/>
                <a:latin typeface="Times New Roman" panose="02020603050405020304" pitchFamily="18" charset="0"/>
                <a:cs typeface="Times New Roman" panose="02020603050405020304" pitchFamily="18" charset="0"/>
              </a:rPr>
              <a:t> Definition:</a:t>
            </a:r>
          </a:p>
          <a:p>
            <a:pPr algn="l">
              <a:buFont typeface="Arial" panose="020B0604020202020204" pitchFamily="34" charset="0"/>
              <a:buChar char="•"/>
            </a:pPr>
            <a:r>
              <a:rPr lang="en-US" b="0" i="0" dirty="0">
                <a:solidFill>
                  <a:srgbClr val="404040"/>
                </a:solidFill>
                <a:effectLst/>
                <a:latin typeface="Times New Roman" panose="02020603050405020304" pitchFamily="18" charset="0"/>
                <a:cs typeface="Times New Roman" panose="02020603050405020304" pitchFamily="18" charset="0"/>
              </a:rPr>
              <a:t>A star schema is a type of database schema commonly used in data warehousing and analytics.</a:t>
            </a:r>
          </a:p>
          <a:p>
            <a:pPr algn="l">
              <a:spcBef>
                <a:spcPts val="300"/>
              </a:spcBef>
              <a:buFont typeface="Arial" panose="020B0604020202020204" pitchFamily="34" charset="0"/>
              <a:buChar char="•"/>
            </a:pPr>
            <a:r>
              <a:rPr lang="en-US" b="0" i="0" dirty="0">
                <a:solidFill>
                  <a:srgbClr val="404040"/>
                </a:solidFill>
                <a:effectLst/>
                <a:latin typeface="Times New Roman" panose="02020603050405020304" pitchFamily="18" charset="0"/>
                <a:cs typeface="Times New Roman" panose="02020603050405020304" pitchFamily="18" charset="0"/>
              </a:rPr>
              <a:t>It is designed to make data retrieval and analysis efficient by organizing data into a central fact table and surrounding dimension tables.</a:t>
            </a:r>
          </a:p>
          <a:p>
            <a:pPr algn="l">
              <a:spcBef>
                <a:spcPts val="300"/>
              </a:spcBef>
              <a:buFont typeface="Arial" panose="020B0604020202020204" pitchFamily="34" charset="0"/>
              <a:buChar char="•"/>
            </a:pPr>
            <a:r>
              <a:rPr lang="en-US" b="0" i="0" dirty="0">
                <a:solidFill>
                  <a:srgbClr val="404040"/>
                </a:solidFill>
                <a:effectLst/>
                <a:latin typeface="Times New Roman" panose="02020603050405020304" pitchFamily="18" charset="0"/>
                <a:cs typeface="Times New Roman" panose="02020603050405020304" pitchFamily="18" charset="0"/>
              </a:rPr>
              <a:t>The fact table contains the measurable, quantitative data, while the dimension tables contain descriptive attributes.</a:t>
            </a:r>
          </a:p>
          <a:p>
            <a:pPr algn="l"/>
            <a:endParaRPr lang="en-US" b="1" i="0" dirty="0">
              <a:solidFill>
                <a:srgbClr val="404040"/>
              </a:solidFill>
              <a:effectLst/>
              <a:latin typeface="Times New Roman" panose="02020603050405020304" pitchFamily="18" charset="0"/>
              <a:cs typeface="Times New Roman" panose="02020603050405020304" pitchFamily="18" charset="0"/>
            </a:endParaRPr>
          </a:p>
          <a:p>
            <a:pPr algn="l"/>
            <a:endParaRPr lang="en-US" b="1" i="0" dirty="0">
              <a:solidFill>
                <a:srgbClr val="404040"/>
              </a:solidFill>
              <a:effectLst/>
              <a:latin typeface="Times New Roman" panose="02020603050405020304" pitchFamily="18" charset="0"/>
              <a:cs typeface="Times New Roman" panose="02020603050405020304" pitchFamily="18" charset="0"/>
            </a:endParaRPr>
          </a:p>
          <a:p>
            <a:pPr algn="l"/>
            <a:r>
              <a:rPr lang="en-US" b="1" i="0" dirty="0">
                <a:solidFill>
                  <a:srgbClr val="404040"/>
                </a:solidFill>
                <a:effectLst/>
                <a:latin typeface="Times New Roman" panose="02020603050405020304" pitchFamily="18" charset="0"/>
                <a:cs typeface="Times New Roman" panose="02020603050405020304" pitchFamily="18" charset="0"/>
              </a:rPr>
              <a:t>Structure:</a:t>
            </a:r>
          </a:p>
          <a:p>
            <a:pPr algn="l">
              <a:buFont typeface="Arial" panose="020B0604020202020204" pitchFamily="34" charset="0"/>
              <a:buChar char="•"/>
            </a:pPr>
            <a:r>
              <a:rPr lang="en-US" b="0" i="0" dirty="0">
                <a:solidFill>
                  <a:srgbClr val="404040"/>
                </a:solidFill>
                <a:effectLst/>
                <a:latin typeface="Times New Roman" panose="02020603050405020304" pitchFamily="18" charset="0"/>
                <a:cs typeface="Times New Roman" panose="02020603050405020304" pitchFamily="18" charset="0"/>
              </a:rPr>
              <a:t>The fact table is the core of the star schema. It stores the numerical data that we want to analyze.</a:t>
            </a:r>
          </a:p>
          <a:p>
            <a:pPr algn="l">
              <a:spcBef>
                <a:spcPts val="300"/>
              </a:spcBef>
              <a:spcAft>
                <a:spcPts val="300"/>
              </a:spcAft>
              <a:buFont typeface="Arial" panose="020B0604020202020204" pitchFamily="34" charset="0"/>
              <a:buChar char="•"/>
            </a:pPr>
            <a:r>
              <a:rPr lang="en-US" b="0" i="0" dirty="0">
                <a:solidFill>
                  <a:srgbClr val="404040"/>
                </a:solidFill>
                <a:effectLst/>
                <a:latin typeface="Times New Roman" panose="02020603050405020304" pitchFamily="18" charset="0"/>
                <a:cs typeface="Times New Roman" panose="02020603050405020304" pitchFamily="18" charset="0"/>
              </a:rPr>
              <a:t>The dimension tables provide context to the data in the fact table. For example:</a:t>
            </a:r>
          </a:p>
          <a:p>
            <a:pPr marL="742950" lvl="1" indent="-285750" algn="l">
              <a:spcBef>
                <a:spcPts val="300"/>
              </a:spcBef>
              <a:buFont typeface="Arial" panose="020B0604020202020204" pitchFamily="34" charset="0"/>
              <a:buChar char="•"/>
            </a:pPr>
            <a:r>
              <a:rPr lang="en-US" b="0" i="0" dirty="0" err="1">
                <a:solidFill>
                  <a:srgbClr val="404040"/>
                </a:solidFill>
                <a:effectLst/>
                <a:latin typeface="Times New Roman" panose="02020603050405020304" pitchFamily="18" charset="0"/>
                <a:cs typeface="Times New Roman" panose="02020603050405020304" pitchFamily="18" charset="0"/>
              </a:rPr>
              <a:t>dim_person</a:t>
            </a:r>
            <a:r>
              <a:rPr lang="en-US" b="0" i="0" dirty="0">
                <a:solidFill>
                  <a:srgbClr val="404040"/>
                </a:solidFill>
                <a:effectLst/>
                <a:latin typeface="Times New Roman" panose="02020603050405020304" pitchFamily="18" charset="0"/>
                <a:cs typeface="Times New Roman" panose="02020603050405020304" pitchFamily="18" charset="0"/>
              </a:rPr>
              <a:t>: Contains information about individuals</a:t>
            </a:r>
          </a:p>
          <a:p>
            <a:pPr marL="742950" lvl="1" indent="-285750" algn="l">
              <a:spcBef>
                <a:spcPts val="300"/>
              </a:spcBef>
              <a:buFont typeface="Arial" panose="020B0604020202020204" pitchFamily="34" charset="0"/>
              <a:buChar char="•"/>
            </a:pPr>
            <a:r>
              <a:rPr lang="en-US" b="0" i="0" dirty="0" err="1">
                <a:solidFill>
                  <a:srgbClr val="404040"/>
                </a:solidFill>
                <a:effectLst/>
                <a:latin typeface="Times New Roman" panose="02020603050405020304" pitchFamily="18" charset="0"/>
                <a:cs typeface="Times New Roman" panose="02020603050405020304" pitchFamily="18" charset="0"/>
              </a:rPr>
              <a:t>dim_sleep_disorder</a:t>
            </a:r>
            <a:r>
              <a:rPr lang="en-US" b="0" i="0" dirty="0">
                <a:solidFill>
                  <a:srgbClr val="404040"/>
                </a:solidFill>
                <a:effectLst/>
                <a:latin typeface="Times New Roman" panose="02020603050405020304" pitchFamily="18" charset="0"/>
                <a:cs typeface="Times New Roman" panose="02020603050405020304" pitchFamily="18" charset="0"/>
              </a:rPr>
              <a:t>: Contains information about sleep disorders.</a:t>
            </a:r>
          </a:p>
          <a:p>
            <a:pPr algn="l">
              <a:spcBef>
                <a:spcPts val="300"/>
              </a:spcBef>
              <a:buFont typeface="Arial" panose="020B0604020202020204" pitchFamily="34" charset="0"/>
              <a:buChar char="•"/>
            </a:pPr>
            <a:r>
              <a:rPr lang="en-US" b="0" i="0" dirty="0">
                <a:solidFill>
                  <a:srgbClr val="404040"/>
                </a:solidFill>
                <a:effectLst/>
                <a:latin typeface="Times New Roman" panose="02020603050405020304" pitchFamily="18" charset="0"/>
                <a:cs typeface="Times New Roman" panose="02020603050405020304" pitchFamily="18" charset="0"/>
              </a:rPr>
              <a:t>Each dimension table is connected to the fact table through a </a:t>
            </a:r>
            <a:r>
              <a:rPr lang="en-US" b="1" i="0" dirty="0">
                <a:solidFill>
                  <a:srgbClr val="404040"/>
                </a:solidFill>
                <a:effectLst/>
                <a:latin typeface="Times New Roman" panose="02020603050405020304" pitchFamily="18" charset="0"/>
                <a:cs typeface="Times New Roman" panose="02020603050405020304" pitchFamily="18" charset="0"/>
              </a:rPr>
              <a:t>foreign key</a:t>
            </a:r>
            <a:r>
              <a:rPr lang="en-US" b="0" i="0" dirty="0">
                <a:solidFill>
                  <a:srgbClr val="404040"/>
                </a:solidFill>
                <a:effectLst/>
                <a:latin typeface="Times New Roman" panose="02020603050405020304" pitchFamily="18" charset="0"/>
                <a:cs typeface="Times New Roman" panose="02020603050405020304" pitchFamily="18" charset="0"/>
              </a:rPr>
              <a:t>.</a:t>
            </a:r>
          </a:p>
          <a:p>
            <a:pPr algn="l"/>
            <a:endParaRPr lang="en-US" b="1" i="0" dirty="0">
              <a:solidFill>
                <a:srgbClr val="404040"/>
              </a:solidFill>
              <a:effectLst/>
              <a:latin typeface="Times New Roman" panose="02020603050405020304" pitchFamily="18" charset="0"/>
              <a:cs typeface="Times New Roman" panose="02020603050405020304" pitchFamily="18" charset="0"/>
            </a:endParaRPr>
          </a:p>
          <a:p>
            <a:pPr algn="l"/>
            <a:endParaRPr lang="en-US" b="1" i="0" dirty="0">
              <a:solidFill>
                <a:srgbClr val="404040"/>
              </a:solidFill>
              <a:effectLst/>
              <a:latin typeface="Times New Roman" panose="02020603050405020304" pitchFamily="18" charset="0"/>
              <a:cs typeface="Times New Roman" panose="02020603050405020304" pitchFamily="18" charset="0"/>
            </a:endParaRPr>
          </a:p>
          <a:p>
            <a:pPr algn="l"/>
            <a:r>
              <a:rPr lang="en-US" b="1" i="0" dirty="0">
                <a:solidFill>
                  <a:srgbClr val="404040"/>
                </a:solidFill>
                <a:effectLst/>
                <a:latin typeface="Times New Roman" panose="02020603050405020304" pitchFamily="18" charset="0"/>
                <a:cs typeface="Times New Roman" panose="02020603050405020304" pitchFamily="18" charset="0"/>
              </a:rPr>
              <a:t>Key Features:</a:t>
            </a:r>
          </a:p>
          <a:p>
            <a:pPr algn="l">
              <a:buFont typeface="Arial" panose="020B0604020202020204" pitchFamily="34" charset="0"/>
              <a:buChar char="•"/>
            </a:pPr>
            <a:r>
              <a:rPr lang="en-US" b="0" i="0" dirty="0">
                <a:solidFill>
                  <a:srgbClr val="404040"/>
                </a:solidFill>
                <a:effectLst/>
                <a:latin typeface="Times New Roman" panose="02020603050405020304" pitchFamily="18" charset="0"/>
                <a:cs typeface="Times New Roman" panose="02020603050405020304" pitchFamily="18" charset="0"/>
              </a:rPr>
              <a:t>Simplicity: The star schema is easy to understand and implement, even for non-technical users.</a:t>
            </a:r>
          </a:p>
          <a:p>
            <a:pPr algn="l">
              <a:spcBef>
                <a:spcPts val="300"/>
              </a:spcBef>
              <a:buFont typeface="Arial" panose="020B0604020202020204" pitchFamily="34" charset="0"/>
              <a:buChar char="•"/>
            </a:pPr>
            <a:r>
              <a:rPr lang="en-US" b="0" i="0" dirty="0">
                <a:solidFill>
                  <a:srgbClr val="404040"/>
                </a:solidFill>
                <a:effectLst/>
                <a:latin typeface="Times New Roman" panose="02020603050405020304" pitchFamily="18" charset="0"/>
                <a:cs typeface="Times New Roman" panose="02020603050405020304" pitchFamily="18" charset="0"/>
              </a:rPr>
              <a:t>Query Optimization: It is optimized for read-heavy operations like aggregations and joins, making it ideal for analytics.</a:t>
            </a: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9F35340C-7144-464A-9093-894976EF7832}" type="slidenum">
              <a:rPr lang="en-US" smtClean="0"/>
              <a:t>10</a:t>
            </a:fld>
            <a:endParaRPr lang="en-US"/>
          </a:p>
        </p:txBody>
      </p:sp>
    </p:spTree>
    <p:extLst>
      <p:ext uri="{BB962C8B-B14F-4D97-AF65-F5344CB8AC3E}">
        <p14:creationId xmlns:p14="http://schemas.microsoft.com/office/powerpoint/2010/main" val="2951185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53BB7-DD58-8D1E-3D3D-4871FDD266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78DF4D-5781-5BAC-E686-140408011B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4D1CB8-D2F8-80A3-0F32-9FB6535D16FB}"/>
              </a:ext>
            </a:extLst>
          </p:cNvPr>
          <p:cNvSpPr>
            <a:spLocks noGrp="1"/>
          </p:cNvSpPr>
          <p:nvPr>
            <p:ph type="dt" sz="half" idx="10"/>
          </p:nvPr>
        </p:nvSpPr>
        <p:spPr/>
        <p:txBody>
          <a:bodyPr/>
          <a:lstStyle/>
          <a:p>
            <a:fld id="{C96F6079-E2B4-4C38-BAE9-0AAF0772DFE2}" type="datetimeFigureOut">
              <a:rPr lang="en-US" smtClean="0"/>
              <a:t>2/3/2025</a:t>
            </a:fld>
            <a:endParaRPr lang="en-US"/>
          </a:p>
        </p:txBody>
      </p:sp>
      <p:sp>
        <p:nvSpPr>
          <p:cNvPr id="5" name="Footer Placeholder 4">
            <a:extLst>
              <a:ext uri="{FF2B5EF4-FFF2-40B4-BE49-F238E27FC236}">
                <a16:creationId xmlns:a16="http://schemas.microsoft.com/office/drawing/2014/main" id="{37A527D7-DBA7-26A1-F34A-1D44F718AF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64B0DD-6D9D-5F4C-C002-B79ABE90B7B9}"/>
              </a:ext>
            </a:extLst>
          </p:cNvPr>
          <p:cNvSpPr>
            <a:spLocks noGrp="1"/>
          </p:cNvSpPr>
          <p:nvPr>
            <p:ph type="sldNum" sz="quarter" idx="12"/>
          </p:nvPr>
        </p:nvSpPr>
        <p:spPr/>
        <p:txBody>
          <a:bodyPr/>
          <a:lstStyle/>
          <a:p>
            <a:fld id="{025E990B-A0B6-47C6-AFB5-E9BD2E6FEE55}" type="slidenum">
              <a:rPr lang="en-US" smtClean="0"/>
              <a:t>‹#›</a:t>
            </a:fld>
            <a:endParaRPr lang="en-US"/>
          </a:p>
        </p:txBody>
      </p:sp>
    </p:spTree>
    <p:extLst>
      <p:ext uri="{BB962C8B-B14F-4D97-AF65-F5344CB8AC3E}">
        <p14:creationId xmlns:p14="http://schemas.microsoft.com/office/powerpoint/2010/main" val="3040985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C7B9B-0AD3-ADE3-814E-B1EF976135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610CB8-DDC9-ADA5-B939-ADF4A27665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5C65B8-0173-C56E-4262-0ED734E8440C}"/>
              </a:ext>
            </a:extLst>
          </p:cNvPr>
          <p:cNvSpPr>
            <a:spLocks noGrp="1"/>
          </p:cNvSpPr>
          <p:nvPr>
            <p:ph type="dt" sz="half" idx="10"/>
          </p:nvPr>
        </p:nvSpPr>
        <p:spPr/>
        <p:txBody>
          <a:bodyPr/>
          <a:lstStyle/>
          <a:p>
            <a:fld id="{C96F6079-E2B4-4C38-BAE9-0AAF0772DFE2}" type="datetimeFigureOut">
              <a:rPr lang="en-US" smtClean="0"/>
              <a:t>2/3/2025</a:t>
            </a:fld>
            <a:endParaRPr lang="en-US"/>
          </a:p>
        </p:txBody>
      </p:sp>
      <p:sp>
        <p:nvSpPr>
          <p:cNvPr id="5" name="Footer Placeholder 4">
            <a:extLst>
              <a:ext uri="{FF2B5EF4-FFF2-40B4-BE49-F238E27FC236}">
                <a16:creationId xmlns:a16="http://schemas.microsoft.com/office/drawing/2014/main" id="{75317AB5-329B-EF4D-2E31-8A94201182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EFE125-2B4A-9230-488B-4F29363BF381}"/>
              </a:ext>
            </a:extLst>
          </p:cNvPr>
          <p:cNvSpPr>
            <a:spLocks noGrp="1"/>
          </p:cNvSpPr>
          <p:nvPr>
            <p:ph type="sldNum" sz="quarter" idx="12"/>
          </p:nvPr>
        </p:nvSpPr>
        <p:spPr/>
        <p:txBody>
          <a:bodyPr/>
          <a:lstStyle/>
          <a:p>
            <a:fld id="{025E990B-A0B6-47C6-AFB5-E9BD2E6FEE55}" type="slidenum">
              <a:rPr lang="en-US" smtClean="0"/>
              <a:t>‹#›</a:t>
            </a:fld>
            <a:endParaRPr lang="en-US"/>
          </a:p>
        </p:txBody>
      </p:sp>
    </p:spTree>
    <p:extLst>
      <p:ext uri="{BB962C8B-B14F-4D97-AF65-F5344CB8AC3E}">
        <p14:creationId xmlns:p14="http://schemas.microsoft.com/office/powerpoint/2010/main" val="1860238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180DCA-1295-4906-BFA2-4FC110C3F3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56E191-D007-E9B4-8CA8-7FA07F3066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1790A7-8335-E3BB-C675-7351B42BD14A}"/>
              </a:ext>
            </a:extLst>
          </p:cNvPr>
          <p:cNvSpPr>
            <a:spLocks noGrp="1"/>
          </p:cNvSpPr>
          <p:nvPr>
            <p:ph type="dt" sz="half" idx="10"/>
          </p:nvPr>
        </p:nvSpPr>
        <p:spPr/>
        <p:txBody>
          <a:bodyPr/>
          <a:lstStyle/>
          <a:p>
            <a:fld id="{C96F6079-E2B4-4C38-BAE9-0AAF0772DFE2}" type="datetimeFigureOut">
              <a:rPr lang="en-US" smtClean="0"/>
              <a:t>2/3/2025</a:t>
            </a:fld>
            <a:endParaRPr lang="en-US"/>
          </a:p>
        </p:txBody>
      </p:sp>
      <p:sp>
        <p:nvSpPr>
          <p:cNvPr id="5" name="Footer Placeholder 4">
            <a:extLst>
              <a:ext uri="{FF2B5EF4-FFF2-40B4-BE49-F238E27FC236}">
                <a16:creationId xmlns:a16="http://schemas.microsoft.com/office/drawing/2014/main" id="{7D4E92D0-9A33-8AB2-9AB5-B93063E126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F1E7B-9C95-F2B5-F5C9-B1C1CDDC1B5B}"/>
              </a:ext>
            </a:extLst>
          </p:cNvPr>
          <p:cNvSpPr>
            <a:spLocks noGrp="1"/>
          </p:cNvSpPr>
          <p:nvPr>
            <p:ph type="sldNum" sz="quarter" idx="12"/>
          </p:nvPr>
        </p:nvSpPr>
        <p:spPr/>
        <p:txBody>
          <a:bodyPr/>
          <a:lstStyle/>
          <a:p>
            <a:fld id="{025E990B-A0B6-47C6-AFB5-E9BD2E6FEE55}" type="slidenum">
              <a:rPr lang="en-US" smtClean="0"/>
              <a:t>‹#›</a:t>
            </a:fld>
            <a:endParaRPr lang="en-US"/>
          </a:p>
        </p:txBody>
      </p:sp>
    </p:spTree>
    <p:extLst>
      <p:ext uri="{BB962C8B-B14F-4D97-AF65-F5344CB8AC3E}">
        <p14:creationId xmlns:p14="http://schemas.microsoft.com/office/powerpoint/2010/main" val="309843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B0F6E-4251-1866-BAF2-DA0FEE4858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2D4E6F-72E8-197E-DEFB-8C1002B840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DB3450-1EED-1C58-C1ED-8BC117601C18}"/>
              </a:ext>
            </a:extLst>
          </p:cNvPr>
          <p:cNvSpPr>
            <a:spLocks noGrp="1"/>
          </p:cNvSpPr>
          <p:nvPr>
            <p:ph type="dt" sz="half" idx="10"/>
          </p:nvPr>
        </p:nvSpPr>
        <p:spPr/>
        <p:txBody>
          <a:bodyPr/>
          <a:lstStyle/>
          <a:p>
            <a:fld id="{C96F6079-E2B4-4C38-BAE9-0AAF0772DFE2}" type="datetimeFigureOut">
              <a:rPr lang="en-US" smtClean="0"/>
              <a:t>2/3/2025</a:t>
            </a:fld>
            <a:endParaRPr lang="en-US"/>
          </a:p>
        </p:txBody>
      </p:sp>
      <p:sp>
        <p:nvSpPr>
          <p:cNvPr id="5" name="Footer Placeholder 4">
            <a:extLst>
              <a:ext uri="{FF2B5EF4-FFF2-40B4-BE49-F238E27FC236}">
                <a16:creationId xmlns:a16="http://schemas.microsoft.com/office/drawing/2014/main" id="{56CE2ED0-CC9C-6A6C-C035-BC7DD1C5A4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7CA37B-1EBC-5884-FAE0-35A3D23CD3B2}"/>
              </a:ext>
            </a:extLst>
          </p:cNvPr>
          <p:cNvSpPr>
            <a:spLocks noGrp="1"/>
          </p:cNvSpPr>
          <p:nvPr>
            <p:ph type="sldNum" sz="quarter" idx="12"/>
          </p:nvPr>
        </p:nvSpPr>
        <p:spPr/>
        <p:txBody>
          <a:bodyPr/>
          <a:lstStyle/>
          <a:p>
            <a:fld id="{025E990B-A0B6-47C6-AFB5-E9BD2E6FEE55}" type="slidenum">
              <a:rPr lang="en-US" smtClean="0"/>
              <a:t>‹#›</a:t>
            </a:fld>
            <a:endParaRPr lang="en-US"/>
          </a:p>
        </p:txBody>
      </p:sp>
    </p:spTree>
    <p:extLst>
      <p:ext uri="{BB962C8B-B14F-4D97-AF65-F5344CB8AC3E}">
        <p14:creationId xmlns:p14="http://schemas.microsoft.com/office/powerpoint/2010/main" val="3157230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8E994-5065-B73A-0E3B-8D717FB7AF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EAB4C22-9B4C-1EFA-8AD4-2DA34D312E3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0BC62C-E85E-57D5-F18D-76BD5DD6B69A}"/>
              </a:ext>
            </a:extLst>
          </p:cNvPr>
          <p:cNvSpPr>
            <a:spLocks noGrp="1"/>
          </p:cNvSpPr>
          <p:nvPr>
            <p:ph type="dt" sz="half" idx="10"/>
          </p:nvPr>
        </p:nvSpPr>
        <p:spPr/>
        <p:txBody>
          <a:bodyPr/>
          <a:lstStyle/>
          <a:p>
            <a:fld id="{C96F6079-E2B4-4C38-BAE9-0AAF0772DFE2}" type="datetimeFigureOut">
              <a:rPr lang="en-US" smtClean="0"/>
              <a:t>2/3/2025</a:t>
            </a:fld>
            <a:endParaRPr lang="en-US"/>
          </a:p>
        </p:txBody>
      </p:sp>
      <p:sp>
        <p:nvSpPr>
          <p:cNvPr id="5" name="Footer Placeholder 4">
            <a:extLst>
              <a:ext uri="{FF2B5EF4-FFF2-40B4-BE49-F238E27FC236}">
                <a16:creationId xmlns:a16="http://schemas.microsoft.com/office/drawing/2014/main" id="{CF8DE4ED-45D9-4F23-F824-B529F8858C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41A84D-51F2-C1A5-2F6F-CB0C39FE70F5}"/>
              </a:ext>
            </a:extLst>
          </p:cNvPr>
          <p:cNvSpPr>
            <a:spLocks noGrp="1"/>
          </p:cNvSpPr>
          <p:nvPr>
            <p:ph type="sldNum" sz="quarter" idx="12"/>
          </p:nvPr>
        </p:nvSpPr>
        <p:spPr/>
        <p:txBody>
          <a:bodyPr/>
          <a:lstStyle/>
          <a:p>
            <a:fld id="{025E990B-A0B6-47C6-AFB5-E9BD2E6FEE55}" type="slidenum">
              <a:rPr lang="en-US" smtClean="0"/>
              <a:t>‹#›</a:t>
            </a:fld>
            <a:endParaRPr lang="en-US"/>
          </a:p>
        </p:txBody>
      </p:sp>
    </p:spTree>
    <p:extLst>
      <p:ext uri="{BB962C8B-B14F-4D97-AF65-F5344CB8AC3E}">
        <p14:creationId xmlns:p14="http://schemas.microsoft.com/office/powerpoint/2010/main" val="3051553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90F8B-8783-04E3-AC82-357B9E414E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551468-5907-86CF-E811-112443A239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367067F-4128-B529-183A-15369A778D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D9ECEC0-54B4-5A75-9F34-7B469CF38C54}"/>
              </a:ext>
            </a:extLst>
          </p:cNvPr>
          <p:cNvSpPr>
            <a:spLocks noGrp="1"/>
          </p:cNvSpPr>
          <p:nvPr>
            <p:ph type="dt" sz="half" idx="10"/>
          </p:nvPr>
        </p:nvSpPr>
        <p:spPr/>
        <p:txBody>
          <a:bodyPr/>
          <a:lstStyle/>
          <a:p>
            <a:fld id="{C96F6079-E2B4-4C38-BAE9-0AAF0772DFE2}" type="datetimeFigureOut">
              <a:rPr lang="en-US" smtClean="0"/>
              <a:t>2/3/2025</a:t>
            </a:fld>
            <a:endParaRPr lang="en-US"/>
          </a:p>
        </p:txBody>
      </p:sp>
      <p:sp>
        <p:nvSpPr>
          <p:cNvPr id="6" name="Footer Placeholder 5">
            <a:extLst>
              <a:ext uri="{FF2B5EF4-FFF2-40B4-BE49-F238E27FC236}">
                <a16:creationId xmlns:a16="http://schemas.microsoft.com/office/drawing/2014/main" id="{8C231C5B-0E06-27F1-AC7F-3359FE21A3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EF5006-0943-066E-C4E2-7672CFD5FA97}"/>
              </a:ext>
            </a:extLst>
          </p:cNvPr>
          <p:cNvSpPr>
            <a:spLocks noGrp="1"/>
          </p:cNvSpPr>
          <p:nvPr>
            <p:ph type="sldNum" sz="quarter" idx="12"/>
          </p:nvPr>
        </p:nvSpPr>
        <p:spPr/>
        <p:txBody>
          <a:bodyPr/>
          <a:lstStyle/>
          <a:p>
            <a:fld id="{025E990B-A0B6-47C6-AFB5-E9BD2E6FEE55}" type="slidenum">
              <a:rPr lang="en-US" smtClean="0"/>
              <a:t>‹#›</a:t>
            </a:fld>
            <a:endParaRPr lang="en-US"/>
          </a:p>
        </p:txBody>
      </p:sp>
    </p:spTree>
    <p:extLst>
      <p:ext uri="{BB962C8B-B14F-4D97-AF65-F5344CB8AC3E}">
        <p14:creationId xmlns:p14="http://schemas.microsoft.com/office/powerpoint/2010/main" val="3765490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BBBB3-CE64-D872-FF16-7CBD2667B89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713F4D-9F46-C62B-B907-71114C7FB9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AA33B0-A51F-B16D-970D-D7DE5B904A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6B44A5-1F16-3044-7987-841378B5E8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E583A6-769C-D846-2AAE-9EFC905A00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B41A316-E474-3537-ABE7-B61C52A2EB9A}"/>
              </a:ext>
            </a:extLst>
          </p:cNvPr>
          <p:cNvSpPr>
            <a:spLocks noGrp="1"/>
          </p:cNvSpPr>
          <p:nvPr>
            <p:ph type="dt" sz="half" idx="10"/>
          </p:nvPr>
        </p:nvSpPr>
        <p:spPr/>
        <p:txBody>
          <a:bodyPr/>
          <a:lstStyle/>
          <a:p>
            <a:fld id="{C96F6079-E2B4-4C38-BAE9-0AAF0772DFE2}" type="datetimeFigureOut">
              <a:rPr lang="en-US" smtClean="0"/>
              <a:t>2/3/2025</a:t>
            </a:fld>
            <a:endParaRPr lang="en-US"/>
          </a:p>
        </p:txBody>
      </p:sp>
      <p:sp>
        <p:nvSpPr>
          <p:cNvPr id="8" name="Footer Placeholder 7">
            <a:extLst>
              <a:ext uri="{FF2B5EF4-FFF2-40B4-BE49-F238E27FC236}">
                <a16:creationId xmlns:a16="http://schemas.microsoft.com/office/drawing/2014/main" id="{C7691503-33F7-B2E6-7017-C8E9E1E108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9953379-666C-FA36-486E-B12FE9A7E04A}"/>
              </a:ext>
            </a:extLst>
          </p:cNvPr>
          <p:cNvSpPr>
            <a:spLocks noGrp="1"/>
          </p:cNvSpPr>
          <p:nvPr>
            <p:ph type="sldNum" sz="quarter" idx="12"/>
          </p:nvPr>
        </p:nvSpPr>
        <p:spPr/>
        <p:txBody>
          <a:bodyPr/>
          <a:lstStyle/>
          <a:p>
            <a:fld id="{025E990B-A0B6-47C6-AFB5-E9BD2E6FEE55}" type="slidenum">
              <a:rPr lang="en-US" smtClean="0"/>
              <a:t>‹#›</a:t>
            </a:fld>
            <a:endParaRPr lang="en-US"/>
          </a:p>
        </p:txBody>
      </p:sp>
    </p:spTree>
    <p:extLst>
      <p:ext uri="{BB962C8B-B14F-4D97-AF65-F5344CB8AC3E}">
        <p14:creationId xmlns:p14="http://schemas.microsoft.com/office/powerpoint/2010/main" val="1567054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C347C-C8E4-00A9-40EC-EC955D715C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DC4189D-C821-1289-3B25-3375AA3FE686}"/>
              </a:ext>
            </a:extLst>
          </p:cNvPr>
          <p:cNvSpPr>
            <a:spLocks noGrp="1"/>
          </p:cNvSpPr>
          <p:nvPr>
            <p:ph type="dt" sz="half" idx="10"/>
          </p:nvPr>
        </p:nvSpPr>
        <p:spPr/>
        <p:txBody>
          <a:bodyPr/>
          <a:lstStyle/>
          <a:p>
            <a:fld id="{C96F6079-E2B4-4C38-BAE9-0AAF0772DFE2}" type="datetimeFigureOut">
              <a:rPr lang="en-US" smtClean="0"/>
              <a:t>2/3/2025</a:t>
            </a:fld>
            <a:endParaRPr lang="en-US"/>
          </a:p>
        </p:txBody>
      </p:sp>
      <p:sp>
        <p:nvSpPr>
          <p:cNvPr id="4" name="Footer Placeholder 3">
            <a:extLst>
              <a:ext uri="{FF2B5EF4-FFF2-40B4-BE49-F238E27FC236}">
                <a16:creationId xmlns:a16="http://schemas.microsoft.com/office/drawing/2014/main" id="{0A7A0E41-2C14-F7A0-FE69-52C454A0417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4A6EEE8-C34D-71BD-CF9F-56D5B15D6ABA}"/>
              </a:ext>
            </a:extLst>
          </p:cNvPr>
          <p:cNvSpPr>
            <a:spLocks noGrp="1"/>
          </p:cNvSpPr>
          <p:nvPr>
            <p:ph type="sldNum" sz="quarter" idx="12"/>
          </p:nvPr>
        </p:nvSpPr>
        <p:spPr/>
        <p:txBody>
          <a:bodyPr/>
          <a:lstStyle/>
          <a:p>
            <a:fld id="{025E990B-A0B6-47C6-AFB5-E9BD2E6FEE55}" type="slidenum">
              <a:rPr lang="en-US" smtClean="0"/>
              <a:t>‹#›</a:t>
            </a:fld>
            <a:endParaRPr lang="en-US"/>
          </a:p>
        </p:txBody>
      </p:sp>
    </p:spTree>
    <p:extLst>
      <p:ext uri="{BB962C8B-B14F-4D97-AF65-F5344CB8AC3E}">
        <p14:creationId xmlns:p14="http://schemas.microsoft.com/office/powerpoint/2010/main" val="4245446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E09831-7423-3C00-3764-E6E237DB98CC}"/>
              </a:ext>
            </a:extLst>
          </p:cNvPr>
          <p:cNvSpPr>
            <a:spLocks noGrp="1"/>
          </p:cNvSpPr>
          <p:nvPr>
            <p:ph type="dt" sz="half" idx="10"/>
          </p:nvPr>
        </p:nvSpPr>
        <p:spPr/>
        <p:txBody>
          <a:bodyPr/>
          <a:lstStyle/>
          <a:p>
            <a:fld id="{C96F6079-E2B4-4C38-BAE9-0AAF0772DFE2}" type="datetimeFigureOut">
              <a:rPr lang="en-US" smtClean="0"/>
              <a:t>2/3/2025</a:t>
            </a:fld>
            <a:endParaRPr lang="en-US"/>
          </a:p>
        </p:txBody>
      </p:sp>
      <p:sp>
        <p:nvSpPr>
          <p:cNvPr id="3" name="Footer Placeholder 2">
            <a:extLst>
              <a:ext uri="{FF2B5EF4-FFF2-40B4-BE49-F238E27FC236}">
                <a16:creationId xmlns:a16="http://schemas.microsoft.com/office/drawing/2014/main" id="{E4684497-F9DF-67E4-66E7-2356A1332C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69E4AD-8184-D64A-BBB6-6691BBD80C76}"/>
              </a:ext>
            </a:extLst>
          </p:cNvPr>
          <p:cNvSpPr>
            <a:spLocks noGrp="1"/>
          </p:cNvSpPr>
          <p:nvPr>
            <p:ph type="sldNum" sz="quarter" idx="12"/>
          </p:nvPr>
        </p:nvSpPr>
        <p:spPr/>
        <p:txBody>
          <a:bodyPr/>
          <a:lstStyle/>
          <a:p>
            <a:fld id="{025E990B-A0B6-47C6-AFB5-E9BD2E6FEE55}" type="slidenum">
              <a:rPr lang="en-US" smtClean="0"/>
              <a:t>‹#›</a:t>
            </a:fld>
            <a:endParaRPr lang="en-US"/>
          </a:p>
        </p:txBody>
      </p:sp>
    </p:spTree>
    <p:extLst>
      <p:ext uri="{BB962C8B-B14F-4D97-AF65-F5344CB8AC3E}">
        <p14:creationId xmlns:p14="http://schemas.microsoft.com/office/powerpoint/2010/main" val="2503483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A4463-93DC-24F0-FF14-335CAF02E5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445A0B-6140-D707-3059-B702D8BC27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F6BAD5-5584-40E4-4C44-6F9FC02A10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8BAD5C-B1F8-8655-75F9-4105532CEC88}"/>
              </a:ext>
            </a:extLst>
          </p:cNvPr>
          <p:cNvSpPr>
            <a:spLocks noGrp="1"/>
          </p:cNvSpPr>
          <p:nvPr>
            <p:ph type="dt" sz="half" idx="10"/>
          </p:nvPr>
        </p:nvSpPr>
        <p:spPr/>
        <p:txBody>
          <a:bodyPr/>
          <a:lstStyle/>
          <a:p>
            <a:fld id="{C96F6079-E2B4-4C38-BAE9-0AAF0772DFE2}" type="datetimeFigureOut">
              <a:rPr lang="en-US" smtClean="0"/>
              <a:t>2/3/2025</a:t>
            </a:fld>
            <a:endParaRPr lang="en-US"/>
          </a:p>
        </p:txBody>
      </p:sp>
      <p:sp>
        <p:nvSpPr>
          <p:cNvPr id="6" name="Footer Placeholder 5">
            <a:extLst>
              <a:ext uri="{FF2B5EF4-FFF2-40B4-BE49-F238E27FC236}">
                <a16:creationId xmlns:a16="http://schemas.microsoft.com/office/drawing/2014/main" id="{2D3B8F2A-D312-B6D1-87E0-15C00F1814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654F1B-6AC4-8B0F-7BA3-916704FCAC87}"/>
              </a:ext>
            </a:extLst>
          </p:cNvPr>
          <p:cNvSpPr>
            <a:spLocks noGrp="1"/>
          </p:cNvSpPr>
          <p:nvPr>
            <p:ph type="sldNum" sz="quarter" idx="12"/>
          </p:nvPr>
        </p:nvSpPr>
        <p:spPr/>
        <p:txBody>
          <a:bodyPr/>
          <a:lstStyle/>
          <a:p>
            <a:fld id="{025E990B-A0B6-47C6-AFB5-E9BD2E6FEE55}" type="slidenum">
              <a:rPr lang="en-US" smtClean="0"/>
              <a:t>‹#›</a:t>
            </a:fld>
            <a:endParaRPr lang="en-US"/>
          </a:p>
        </p:txBody>
      </p:sp>
    </p:spTree>
    <p:extLst>
      <p:ext uri="{BB962C8B-B14F-4D97-AF65-F5344CB8AC3E}">
        <p14:creationId xmlns:p14="http://schemas.microsoft.com/office/powerpoint/2010/main" val="53840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9B23D-3C7E-8347-D88B-2437253BD3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6A70EBB-3C18-D00E-90E9-41F037A2C4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CDB372-E613-F323-1AAC-743CAD5364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5CCB35-A01B-4B33-30BD-D523C0554FD1}"/>
              </a:ext>
            </a:extLst>
          </p:cNvPr>
          <p:cNvSpPr>
            <a:spLocks noGrp="1"/>
          </p:cNvSpPr>
          <p:nvPr>
            <p:ph type="dt" sz="half" idx="10"/>
          </p:nvPr>
        </p:nvSpPr>
        <p:spPr/>
        <p:txBody>
          <a:bodyPr/>
          <a:lstStyle/>
          <a:p>
            <a:fld id="{C96F6079-E2B4-4C38-BAE9-0AAF0772DFE2}" type="datetimeFigureOut">
              <a:rPr lang="en-US" smtClean="0"/>
              <a:t>2/3/2025</a:t>
            </a:fld>
            <a:endParaRPr lang="en-US"/>
          </a:p>
        </p:txBody>
      </p:sp>
      <p:sp>
        <p:nvSpPr>
          <p:cNvPr id="6" name="Footer Placeholder 5">
            <a:extLst>
              <a:ext uri="{FF2B5EF4-FFF2-40B4-BE49-F238E27FC236}">
                <a16:creationId xmlns:a16="http://schemas.microsoft.com/office/drawing/2014/main" id="{FE26955F-73E1-DABA-60F1-3237F0675F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950529-12C9-8946-A65B-F7D63EAE12B0}"/>
              </a:ext>
            </a:extLst>
          </p:cNvPr>
          <p:cNvSpPr>
            <a:spLocks noGrp="1"/>
          </p:cNvSpPr>
          <p:nvPr>
            <p:ph type="sldNum" sz="quarter" idx="12"/>
          </p:nvPr>
        </p:nvSpPr>
        <p:spPr/>
        <p:txBody>
          <a:bodyPr/>
          <a:lstStyle/>
          <a:p>
            <a:fld id="{025E990B-A0B6-47C6-AFB5-E9BD2E6FEE55}" type="slidenum">
              <a:rPr lang="en-US" smtClean="0"/>
              <a:t>‹#›</a:t>
            </a:fld>
            <a:endParaRPr lang="en-US"/>
          </a:p>
        </p:txBody>
      </p:sp>
    </p:spTree>
    <p:extLst>
      <p:ext uri="{BB962C8B-B14F-4D97-AF65-F5344CB8AC3E}">
        <p14:creationId xmlns:p14="http://schemas.microsoft.com/office/powerpoint/2010/main" val="2690540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8B17AC-09BF-10E4-BD46-78D8D30C34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B2C7583-F784-5401-8FC7-5CF3153074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DA6EEB-EA57-47BB-4FBA-984F7D7861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96F6079-E2B4-4C38-BAE9-0AAF0772DFE2}" type="datetimeFigureOut">
              <a:rPr lang="en-US" smtClean="0"/>
              <a:t>2/3/2025</a:t>
            </a:fld>
            <a:endParaRPr lang="en-US"/>
          </a:p>
        </p:txBody>
      </p:sp>
      <p:sp>
        <p:nvSpPr>
          <p:cNvPr id="5" name="Footer Placeholder 4">
            <a:extLst>
              <a:ext uri="{FF2B5EF4-FFF2-40B4-BE49-F238E27FC236}">
                <a16:creationId xmlns:a16="http://schemas.microsoft.com/office/drawing/2014/main" id="{8FB67FFB-2A63-4047-5F1D-2F89D3F8EC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A569DF6-21BD-157A-2F7D-8FFCDD632E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25E990B-A0B6-47C6-AFB5-E9BD2E6FEE55}" type="slidenum">
              <a:rPr lang="en-US" smtClean="0"/>
              <a:t>‹#›</a:t>
            </a:fld>
            <a:endParaRPr lang="en-US"/>
          </a:p>
        </p:txBody>
      </p:sp>
    </p:spTree>
    <p:extLst>
      <p:ext uri="{BB962C8B-B14F-4D97-AF65-F5344CB8AC3E}">
        <p14:creationId xmlns:p14="http://schemas.microsoft.com/office/powerpoint/2010/main" val="9885550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485D6-D756-85BE-6E79-0DE9AD16FBF1}"/>
              </a:ext>
            </a:extLst>
          </p:cNvPr>
          <p:cNvSpPr>
            <a:spLocks noGrp="1"/>
          </p:cNvSpPr>
          <p:nvPr>
            <p:ph type="ctrTitle"/>
          </p:nvPr>
        </p:nvSpPr>
        <p:spPr/>
        <p:txBody>
          <a:bodyPr/>
          <a:lstStyle/>
          <a:p>
            <a:r>
              <a:rPr lang="en-US" dirty="0"/>
              <a:t>Building a Data Pipeline for Sleep Health Analysis</a:t>
            </a:r>
          </a:p>
        </p:txBody>
      </p:sp>
      <p:sp>
        <p:nvSpPr>
          <p:cNvPr id="3" name="Subtitle 2">
            <a:extLst>
              <a:ext uri="{FF2B5EF4-FFF2-40B4-BE49-F238E27FC236}">
                <a16:creationId xmlns:a16="http://schemas.microsoft.com/office/drawing/2014/main" id="{E3960AF4-469D-C4EB-A6D0-3467E1627B7C}"/>
              </a:ext>
            </a:extLst>
          </p:cNvPr>
          <p:cNvSpPr>
            <a:spLocks noGrp="1"/>
          </p:cNvSpPr>
          <p:nvPr>
            <p:ph type="subTitle" idx="1"/>
          </p:nvPr>
        </p:nvSpPr>
        <p:spPr/>
        <p:txBody>
          <a:bodyPr/>
          <a:lstStyle/>
          <a:p>
            <a:r>
              <a:rPr lang="en-US" dirty="0"/>
              <a:t>Rameswaram Kumar Viswanath</a:t>
            </a:r>
            <a:br>
              <a:rPr lang="en-US" dirty="0"/>
            </a:br>
            <a:r>
              <a:rPr lang="en-US" dirty="0"/>
              <a:t>MSDS - 610</a:t>
            </a:r>
          </a:p>
          <a:p>
            <a:endParaRPr lang="en-US" dirty="0"/>
          </a:p>
        </p:txBody>
      </p:sp>
    </p:spTree>
    <p:extLst>
      <p:ext uri="{BB962C8B-B14F-4D97-AF65-F5344CB8AC3E}">
        <p14:creationId xmlns:p14="http://schemas.microsoft.com/office/powerpoint/2010/main" val="2361684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13E574-FA46-B61C-6B58-12E3920FAFB9}"/>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Star schema</a:t>
            </a:r>
          </a:p>
        </p:txBody>
      </p:sp>
      <p:pic>
        <p:nvPicPr>
          <p:cNvPr id="5" name="Content Placeholder 4">
            <a:extLst>
              <a:ext uri="{FF2B5EF4-FFF2-40B4-BE49-F238E27FC236}">
                <a16:creationId xmlns:a16="http://schemas.microsoft.com/office/drawing/2014/main" id="{26326963-9DA5-0619-7977-B593A935FC80}"/>
              </a:ext>
            </a:extLst>
          </p:cNvPr>
          <p:cNvPicPr>
            <a:picLocks noGrp="1" noChangeAspect="1"/>
          </p:cNvPicPr>
          <p:nvPr>
            <p:ph idx="1"/>
          </p:nvPr>
        </p:nvPicPr>
        <p:blipFill>
          <a:blip r:embed="rId3"/>
          <a:stretch>
            <a:fillRect/>
          </a:stretch>
        </p:blipFill>
        <p:spPr>
          <a:xfrm>
            <a:off x="4216526" y="279698"/>
            <a:ext cx="7341490" cy="6303981"/>
          </a:xfrm>
          <a:prstGeom prst="rect">
            <a:avLst/>
          </a:prstGeom>
        </p:spPr>
      </p:pic>
    </p:spTree>
    <p:extLst>
      <p:ext uri="{BB962C8B-B14F-4D97-AF65-F5344CB8AC3E}">
        <p14:creationId xmlns:p14="http://schemas.microsoft.com/office/powerpoint/2010/main" val="2294228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4339D-C991-ADD7-3285-2FE5CB3761A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Project Overview</a:t>
            </a:r>
          </a:p>
        </p:txBody>
      </p:sp>
      <p:sp>
        <p:nvSpPr>
          <p:cNvPr id="3" name="Content Placeholder 2">
            <a:extLst>
              <a:ext uri="{FF2B5EF4-FFF2-40B4-BE49-F238E27FC236}">
                <a16:creationId xmlns:a16="http://schemas.microsoft.com/office/drawing/2014/main" id="{983C3CBC-E8B3-14CB-6B45-5D305E6F0A72}"/>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primary objective of this project is to build a robust data pipeline that can effectively process and prepare sleep health data for machine learning tasks. We'll be using the Sleep Health and Lifestyle Dataset from Kaggle, which contains various features related to sleep patterns, lifestyle, and health indicators. This processed data can then be used to train models for predicting sleep quality and identifying key factors that influence sleep</a:t>
            </a:r>
          </a:p>
        </p:txBody>
      </p:sp>
    </p:spTree>
    <p:extLst>
      <p:ext uri="{BB962C8B-B14F-4D97-AF65-F5344CB8AC3E}">
        <p14:creationId xmlns:p14="http://schemas.microsoft.com/office/powerpoint/2010/main" val="601136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E6A20-681D-B365-30FD-19BA7396C17D}"/>
              </a:ext>
            </a:extLst>
          </p:cNvPr>
          <p:cNvSpPr>
            <a:spLocks noGrp="1"/>
          </p:cNvSpPr>
          <p:nvPr>
            <p:ph type="title"/>
          </p:nvPr>
        </p:nvSpPr>
        <p:spPr/>
        <p:txBody>
          <a:bodyPr/>
          <a:lstStyle/>
          <a:p>
            <a:r>
              <a:rPr lang="en-US" b="1" i="0" dirty="0">
                <a:solidFill>
                  <a:srgbClr val="404040"/>
                </a:solidFill>
                <a:effectLst/>
                <a:latin typeface="Inter"/>
              </a:rPr>
              <a:t>Data Pipeline</a:t>
            </a:r>
            <a:br>
              <a:rPr lang="en-US" b="1" i="0" dirty="0">
                <a:solidFill>
                  <a:srgbClr val="404040"/>
                </a:solidFill>
                <a:effectLst/>
                <a:latin typeface="Inter"/>
              </a:rPr>
            </a:br>
            <a:endParaRPr lang="en-US" dirty="0"/>
          </a:p>
        </p:txBody>
      </p:sp>
      <p:graphicFrame>
        <p:nvGraphicFramePr>
          <p:cNvPr id="4" name="Content Placeholder 3">
            <a:extLst>
              <a:ext uri="{FF2B5EF4-FFF2-40B4-BE49-F238E27FC236}">
                <a16:creationId xmlns:a16="http://schemas.microsoft.com/office/drawing/2014/main" id="{0C7C02B2-BCE1-DC07-933B-21286C701581}"/>
              </a:ext>
            </a:extLst>
          </p:cNvPr>
          <p:cNvGraphicFramePr>
            <a:graphicFrameLocks noGrp="1"/>
          </p:cNvGraphicFramePr>
          <p:nvPr>
            <p:ph idx="1"/>
            <p:extLst>
              <p:ext uri="{D42A27DB-BD31-4B8C-83A1-F6EECF244321}">
                <p14:modId xmlns:p14="http://schemas.microsoft.com/office/powerpoint/2010/main" val="347357787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61845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72FF8-2926-C712-B85B-D8CFDC5231B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Pipeline Type</a:t>
            </a:r>
          </a:p>
        </p:txBody>
      </p:sp>
      <p:sp>
        <p:nvSpPr>
          <p:cNvPr id="3" name="Content Placeholder 2">
            <a:extLst>
              <a:ext uri="{FF2B5EF4-FFF2-40B4-BE49-F238E27FC236}">
                <a16:creationId xmlns:a16="http://schemas.microsoft.com/office/drawing/2014/main" id="{7A55FDBE-7F52-F031-8DF1-8601A57D5395}"/>
              </a:ext>
            </a:extLst>
          </p:cNvPr>
          <p:cNvSpPr>
            <a:spLocks noGrp="1"/>
          </p:cNvSpPr>
          <p:nvPr>
            <p:ph idx="1"/>
          </p:nvPr>
        </p:nvSpPr>
        <p:spPr/>
        <p:txBody>
          <a:bodyPr/>
          <a:lstStyle/>
          <a:p>
            <a:pPr algn="l">
              <a:buFont typeface="Arial" panose="020B0604020202020204" pitchFamily="34" charset="0"/>
              <a:buChar char="•"/>
            </a:pPr>
            <a:r>
              <a:rPr lang="en-US" b="1" i="0" dirty="0">
                <a:solidFill>
                  <a:srgbClr val="404040"/>
                </a:solidFill>
                <a:effectLst/>
                <a:latin typeface="Times New Roman" panose="02020603050405020304" pitchFamily="18" charset="0"/>
                <a:cs typeface="Times New Roman" panose="02020603050405020304" pitchFamily="18" charset="0"/>
              </a:rPr>
              <a:t>Pipeline Type:</a:t>
            </a:r>
            <a:r>
              <a:rPr lang="en-US" b="0" i="0" dirty="0">
                <a:solidFill>
                  <a:srgbClr val="404040"/>
                </a:solidFill>
                <a:effectLst/>
                <a:latin typeface="Times New Roman" panose="02020603050405020304" pitchFamily="18" charset="0"/>
                <a:cs typeface="Times New Roman" panose="02020603050405020304" pitchFamily="18" charset="0"/>
              </a:rPr>
              <a:t> Batch Processing</a:t>
            </a:r>
          </a:p>
          <a:p>
            <a:pPr algn="l">
              <a:spcBef>
                <a:spcPts val="300"/>
              </a:spcBef>
              <a:spcAft>
                <a:spcPts val="300"/>
              </a:spcAft>
              <a:buFont typeface="Arial" panose="020B0604020202020204" pitchFamily="34" charset="0"/>
              <a:buChar char="•"/>
            </a:pPr>
            <a:r>
              <a:rPr lang="en-US" b="1" i="0" dirty="0">
                <a:solidFill>
                  <a:srgbClr val="404040"/>
                </a:solidFill>
                <a:effectLst/>
                <a:latin typeface="Times New Roman" panose="02020603050405020304" pitchFamily="18" charset="0"/>
                <a:cs typeface="Times New Roman" panose="02020603050405020304" pitchFamily="18" charset="0"/>
              </a:rPr>
              <a:t>Justification:</a:t>
            </a:r>
            <a:endParaRPr lang="en-US" b="0" i="0" dirty="0">
              <a:solidFill>
                <a:srgbClr val="404040"/>
              </a:solidFill>
              <a:effectLst/>
              <a:latin typeface="Times New Roman" panose="02020603050405020304" pitchFamily="18" charset="0"/>
              <a:cs typeface="Times New Roman" panose="02020603050405020304" pitchFamily="18" charset="0"/>
            </a:endParaRPr>
          </a:p>
          <a:p>
            <a:pPr marL="742950" lvl="1" indent="-285750" algn="l">
              <a:spcBef>
                <a:spcPts val="300"/>
              </a:spcBef>
              <a:buFont typeface="Arial" panose="020B0604020202020204" pitchFamily="34" charset="0"/>
              <a:buChar char="•"/>
            </a:pPr>
            <a:r>
              <a:rPr lang="en-US" b="0" i="0" dirty="0">
                <a:solidFill>
                  <a:srgbClr val="404040"/>
                </a:solidFill>
                <a:effectLst/>
                <a:latin typeface="Times New Roman" panose="02020603050405020304" pitchFamily="18" charset="0"/>
                <a:cs typeface="Times New Roman" panose="02020603050405020304" pitchFamily="18" charset="0"/>
              </a:rPr>
              <a:t>The dataset is static and does not require real-time updates.</a:t>
            </a:r>
          </a:p>
          <a:p>
            <a:pPr marL="742950" lvl="1" indent="-285750" algn="l">
              <a:spcBef>
                <a:spcPts val="300"/>
              </a:spcBef>
              <a:buFont typeface="Arial" panose="020B0604020202020204" pitchFamily="34" charset="0"/>
              <a:buChar char="•"/>
            </a:pPr>
            <a:r>
              <a:rPr lang="en-US" b="0" i="0" dirty="0">
                <a:solidFill>
                  <a:srgbClr val="404040"/>
                </a:solidFill>
                <a:effectLst/>
                <a:latin typeface="Times New Roman" panose="02020603050405020304" pitchFamily="18" charset="0"/>
                <a:cs typeface="Times New Roman" panose="02020603050405020304" pitchFamily="18" charset="0"/>
              </a:rPr>
              <a:t>Batch processing is efficient for historical data analysis and periodic model training.</a:t>
            </a:r>
          </a:p>
          <a:p>
            <a:pPr marL="742950" lvl="1" indent="-285750" algn="l">
              <a:spcBef>
                <a:spcPts val="30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Suitable for time-insensitive tasks where real-time processing is not required. </a:t>
            </a:r>
          </a:p>
          <a:p>
            <a:pPr marL="742950" lvl="1" indent="-285750" algn="l">
              <a:spcBef>
                <a:spcPts val="30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is  Simpler to implement when Compared to streaming.</a:t>
            </a:r>
            <a:endParaRPr lang="en-US" b="0" i="0" dirty="0">
              <a:solidFill>
                <a:srgbClr val="404040"/>
              </a:solidFill>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5953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1C100-CDFC-F616-8D82-3DBCCCF9C0E9}"/>
              </a:ext>
            </a:extLst>
          </p:cNvPr>
          <p:cNvSpPr>
            <a:spLocks noGrp="1"/>
          </p:cNvSpPr>
          <p:nvPr>
            <p:ph type="title"/>
          </p:nvPr>
        </p:nvSpPr>
        <p:spPr/>
        <p:txBody>
          <a:bodyPr/>
          <a:lstStyle/>
          <a:p>
            <a:r>
              <a:rPr lang="en-US" b="1" i="0" dirty="0">
                <a:solidFill>
                  <a:srgbClr val="404040"/>
                </a:solidFill>
                <a:effectLst/>
                <a:latin typeface="Times New Roman" panose="02020603050405020304" pitchFamily="18" charset="0"/>
                <a:cs typeface="Times New Roman" panose="02020603050405020304" pitchFamily="18" charset="0"/>
              </a:rPr>
              <a:t>Data Format</a:t>
            </a:r>
            <a:br>
              <a:rPr lang="en-US" b="1" i="0" dirty="0">
                <a:solidFill>
                  <a:srgbClr val="404040"/>
                </a:solidFill>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47B0048-FC1D-92E2-72D9-26D82C2F03D6}"/>
              </a:ext>
            </a:extLst>
          </p:cNvPr>
          <p:cNvSpPr>
            <a:spLocks noGrp="1"/>
          </p:cNvSpPr>
          <p:nvPr>
            <p:ph idx="1"/>
          </p:nvPr>
        </p:nvSpPr>
        <p:spPr/>
        <p:txBody>
          <a:bodyPr/>
          <a:lstStyle/>
          <a:p>
            <a:pPr algn="l">
              <a:buFont typeface="Arial" panose="020B0604020202020204" pitchFamily="34" charset="0"/>
              <a:buChar char="•"/>
            </a:pPr>
            <a:r>
              <a:rPr lang="en-US" b="1" i="0" dirty="0">
                <a:solidFill>
                  <a:srgbClr val="404040"/>
                </a:solidFill>
                <a:effectLst/>
                <a:latin typeface="Times New Roman" panose="02020603050405020304" pitchFamily="18" charset="0"/>
                <a:cs typeface="Times New Roman" panose="02020603050405020304" pitchFamily="18" charset="0"/>
              </a:rPr>
              <a:t>Chosen Format:</a:t>
            </a:r>
            <a:r>
              <a:rPr lang="en-US" b="0" i="0" dirty="0">
                <a:solidFill>
                  <a:srgbClr val="404040"/>
                </a:solidFill>
                <a:effectLst/>
                <a:latin typeface="Times New Roman" panose="02020603050405020304" pitchFamily="18" charset="0"/>
                <a:cs typeface="Times New Roman" panose="02020603050405020304" pitchFamily="18" charset="0"/>
              </a:rPr>
              <a:t> Parquet</a:t>
            </a:r>
          </a:p>
          <a:p>
            <a:pPr algn="l">
              <a:spcBef>
                <a:spcPts val="300"/>
              </a:spcBef>
              <a:spcAft>
                <a:spcPts val="300"/>
              </a:spcAft>
              <a:buFont typeface="Arial" panose="020B0604020202020204" pitchFamily="34" charset="0"/>
              <a:buChar char="•"/>
            </a:pPr>
            <a:r>
              <a:rPr lang="en-US" b="1" i="0" dirty="0">
                <a:solidFill>
                  <a:srgbClr val="404040"/>
                </a:solidFill>
                <a:effectLst/>
                <a:latin typeface="Times New Roman" panose="02020603050405020304" pitchFamily="18" charset="0"/>
                <a:cs typeface="Times New Roman" panose="02020603050405020304" pitchFamily="18" charset="0"/>
              </a:rPr>
              <a:t>Reasons:</a:t>
            </a:r>
            <a:endParaRPr lang="en-US" b="0" i="0" dirty="0">
              <a:solidFill>
                <a:srgbClr val="404040"/>
              </a:solidFill>
              <a:effectLst/>
              <a:latin typeface="Times New Roman" panose="02020603050405020304" pitchFamily="18" charset="0"/>
              <a:cs typeface="Times New Roman" panose="02020603050405020304" pitchFamily="18" charset="0"/>
            </a:endParaRPr>
          </a:p>
          <a:p>
            <a:pPr marL="742950" lvl="1" indent="-285750" algn="l">
              <a:spcBef>
                <a:spcPts val="300"/>
              </a:spcBef>
              <a:buFont typeface="Arial" panose="020B0604020202020204" pitchFamily="34" charset="0"/>
              <a:buChar char="•"/>
            </a:pPr>
            <a:r>
              <a:rPr lang="en-US" b="1" i="0" dirty="0">
                <a:solidFill>
                  <a:srgbClr val="404040"/>
                </a:solidFill>
                <a:effectLst/>
                <a:latin typeface="Times New Roman" panose="02020603050405020304" pitchFamily="18" charset="0"/>
                <a:cs typeface="Times New Roman" panose="02020603050405020304" pitchFamily="18" charset="0"/>
              </a:rPr>
              <a:t>Efficiency:</a:t>
            </a:r>
            <a:r>
              <a:rPr lang="en-US" b="0" i="0" dirty="0">
                <a:solidFill>
                  <a:srgbClr val="404040"/>
                </a:solidFill>
                <a:effectLst/>
                <a:latin typeface="Times New Roman" panose="02020603050405020304" pitchFamily="18" charset="0"/>
                <a:cs typeface="Times New Roman" panose="02020603050405020304" pitchFamily="18" charset="0"/>
              </a:rPr>
              <a:t> Columnar storage optimized for large-scale data processing.</a:t>
            </a:r>
          </a:p>
          <a:p>
            <a:pPr marL="742950" lvl="1" indent="-285750" algn="l">
              <a:spcBef>
                <a:spcPts val="300"/>
              </a:spcBef>
              <a:buFont typeface="Arial" panose="020B0604020202020204" pitchFamily="34" charset="0"/>
              <a:buChar char="•"/>
            </a:pPr>
            <a:r>
              <a:rPr lang="en-US" b="1" i="0" dirty="0">
                <a:solidFill>
                  <a:srgbClr val="404040"/>
                </a:solidFill>
                <a:effectLst/>
                <a:latin typeface="Times New Roman" panose="02020603050405020304" pitchFamily="18" charset="0"/>
                <a:cs typeface="Times New Roman" panose="02020603050405020304" pitchFamily="18" charset="0"/>
              </a:rPr>
              <a:t>Compression:</a:t>
            </a:r>
            <a:r>
              <a:rPr lang="en-US" b="0" i="0" dirty="0">
                <a:solidFill>
                  <a:srgbClr val="404040"/>
                </a:solidFill>
                <a:effectLst/>
                <a:latin typeface="Times New Roman" panose="02020603050405020304" pitchFamily="18" charset="0"/>
                <a:cs typeface="Times New Roman" panose="02020603050405020304" pitchFamily="18" charset="0"/>
              </a:rPr>
              <a:t> Reduces storage costs and improves query performance.</a:t>
            </a:r>
          </a:p>
          <a:p>
            <a:pPr marL="742950" lvl="1" indent="-285750" algn="l">
              <a:spcBef>
                <a:spcPts val="300"/>
              </a:spcBef>
              <a:buFont typeface="Arial" panose="020B0604020202020204" pitchFamily="34" charset="0"/>
              <a:buChar char="•"/>
            </a:pPr>
            <a:r>
              <a:rPr lang="en-US" b="1" i="0" dirty="0">
                <a:solidFill>
                  <a:srgbClr val="404040"/>
                </a:solidFill>
                <a:effectLst/>
                <a:latin typeface="Times New Roman" panose="02020603050405020304" pitchFamily="18" charset="0"/>
                <a:cs typeface="Times New Roman" panose="02020603050405020304" pitchFamily="18" charset="0"/>
              </a:rPr>
              <a:t>Compatibility:</a:t>
            </a:r>
            <a:r>
              <a:rPr lang="en-US" b="0" i="0" dirty="0">
                <a:solidFill>
                  <a:srgbClr val="404040"/>
                </a:solidFill>
                <a:effectLst/>
                <a:latin typeface="Times New Roman" panose="02020603050405020304" pitchFamily="18" charset="0"/>
                <a:cs typeface="Times New Roman" panose="02020603050405020304" pitchFamily="18" charset="0"/>
              </a:rPr>
              <a:t> Works well with distributed systems like Apache Spark.</a:t>
            </a:r>
          </a:p>
          <a:p>
            <a:pPr algn="l">
              <a:spcBef>
                <a:spcPts val="300"/>
              </a:spcBef>
              <a:spcAft>
                <a:spcPts val="300"/>
              </a:spcAft>
              <a:buFont typeface="Arial" panose="020B0604020202020204" pitchFamily="34" charset="0"/>
              <a:buChar char="•"/>
            </a:pPr>
            <a:r>
              <a:rPr lang="en-US" b="1" i="0" dirty="0">
                <a:solidFill>
                  <a:srgbClr val="404040"/>
                </a:solidFill>
                <a:effectLst/>
                <a:latin typeface="Times New Roman" panose="02020603050405020304" pitchFamily="18" charset="0"/>
                <a:cs typeface="Times New Roman" panose="02020603050405020304" pitchFamily="18" charset="0"/>
              </a:rPr>
              <a:t>Use Cases:</a:t>
            </a:r>
            <a:endParaRPr lang="en-US" b="0" i="0" dirty="0">
              <a:solidFill>
                <a:srgbClr val="404040"/>
              </a:solidFill>
              <a:effectLst/>
              <a:latin typeface="Times New Roman" panose="02020603050405020304" pitchFamily="18" charset="0"/>
              <a:cs typeface="Times New Roman" panose="02020603050405020304" pitchFamily="18" charset="0"/>
            </a:endParaRPr>
          </a:p>
          <a:p>
            <a:pPr marL="742950" lvl="1" indent="-285750" algn="l">
              <a:spcBef>
                <a:spcPts val="300"/>
              </a:spcBef>
              <a:buFont typeface="Arial" panose="020B0604020202020204" pitchFamily="34" charset="0"/>
              <a:buChar char="•"/>
            </a:pPr>
            <a:r>
              <a:rPr lang="en-US" b="0" i="0" dirty="0">
                <a:solidFill>
                  <a:srgbClr val="404040"/>
                </a:solidFill>
                <a:effectLst/>
                <a:latin typeface="Times New Roman" panose="02020603050405020304" pitchFamily="18" charset="0"/>
                <a:cs typeface="Times New Roman" panose="02020603050405020304" pitchFamily="18" charset="0"/>
              </a:rPr>
              <a:t>Storing processed data for machine learning tasks.</a:t>
            </a:r>
          </a:p>
          <a:p>
            <a:pPr marL="742950" lvl="1" indent="-285750" algn="l">
              <a:spcBef>
                <a:spcPts val="300"/>
              </a:spcBef>
              <a:buFont typeface="Arial" panose="020B0604020202020204" pitchFamily="34" charset="0"/>
              <a:buChar char="•"/>
            </a:pPr>
            <a:r>
              <a:rPr lang="en-US" b="0" i="0" dirty="0">
                <a:solidFill>
                  <a:srgbClr val="404040"/>
                </a:solidFill>
                <a:effectLst/>
                <a:latin typeface="Times New Roman" panose="02020603050405020304" pitchFamily="18" charset="0"/>
                <a:cs typeface="Times New Roman" panose="02020603050405020304" pitchFamily="18" charset="0"/>
              </a:rPr>
              <a:t>Analytical queries and aggregations.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6764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70611-C61D-9986-8EFB-BAAC70900C32}"/>
              </a:ext>
            </a:extLst>
          </p:cNvPr>
          <p:cNvSpPr>
            <a:spLocks noGrp="1"/>
          </p:cNvSpPr>
          <p:nvPr>
            <p:ph type="title"/>
          </p:nvPr>
        </p:nvSpPr>
        <p:spPr/>
        <p:txBody>
          <a:bodyPr/>
          <a:lstStyle/>
          <a:p>
            <a:r>
              <a:rPr lang="en-US" b="1" i="0" dirty="0">
                <a:solidFill>
                  <a:srgbClr val="404040"/>
                </a:solidFill>
                <a:effectLst/>
                <a:latin typeface="Times New Roman" panose="02020603050405020304" pitchFamily="18" charset="0"/>
                <a:cs typeface="Times New Roman" panose="02020603050405020304" pitchFamily="18" charset="0"/>
              </a:rPr>
              <a:t>Data Quality Issues</a:t>
            </a:r>
            <a:br>
              <a:rPr lang="en-US" b="1" i="0" dirty="0">
                <a:solidFill>
                  <a:srgbClr val="404040"/>
                </a:solidFill>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9A590AE-015C-B775-5CA5-DA67765A75E4}"/>
              </a:ext>
            </a:extLst>
          </p:cNvPr>
          <p:cNvSpPr>
            <a:spLocks noGrp="1"/>
          </p:cNvSpPr>
          <p:nvPr>
            <p:ph idx="1"/>
          </p:nvPr>
        </p:nvSpPr>
        <p:spPr/>
        <p:txBody>
          <a:bodyPr/>
          <a:lstStyle/>
          <a:p>
            <a:pPr algn="l">
              <a:spcAft>
                <a:spcPts val="300"/>
              </a:spcAft>
              <a:buFont typeface="Arial" panose="020B0604020202020204" pitchFamily="34" charset="0"/>
              <a:buChar char="•"/>
            </a:pPr>
            <a:r>
              <a:rPr lang="en-US" b="1" i="0" dirty="0">
                <a:solidFill>
                  <a:srgbClr val="404040"/>
                </a:solidFill>
                <a:effectLst/>
                <a:latin typeface="Times New Roman" panose="02020603050405020304" pitchFamily="18" charset="0"/>
                <a:cs typeface="Times New Roman" panose="02020603050405020304" pitchFamily="18" charset="0"/>
              </a:rPr>
              <a:t>Potential Issues:</a:t>
            </a:r>
            <a:endParaRPr lang="en-US" b="0" i="0" dirty="0">
              <a:solidFill>
                <a:srgbClr val="404040"/>
              </a:solidFill>
              <a:effectLst/>
              <a:latin typeface="Times New Roman" panose="02020603050405020304" pitchFamily="18" charset="0"/>
              <a:cs typeface="Times New Roman" panose="02020603050405020304" pitchFamily="18" charset="0"/>
            </a:endParaRPr>
          </a:p>
          <a:p>
            <a:pPr marL="742950" lvl="1" indent="-285750" algn="l">
              <a:spcBef>
                <a:spcPts val="300"/>
              </a:spcBef>
              <a:buFont typeface="Arial" panose="020B0604020202020204" pitchFamily="34" charset="0"/>
              <a:buChar char="•"/>
            </a:pPr>
            <a:r>
              <a:rPr lang="en-US" b="1" i="0" dirty="0">
                <a:solidFill>
                  <a:srgbClr val="404040"/>
                </a:solidFill>
                <a:effectLst/>
                <a:latin typeface="Times New Roman" panose="02020603050405020304" pitchFamily="18" charset="0"/>
                <a:cs typeface="Times New Roman" panose="02020603050405020304" pitchFamily="18" charset="0"/>
              </a:rPr>
              <a:t>Missing Values:</a:t>
            </a:r>
            <a:r>
              <a:rPr lang="en-US" b="0" i="0" dirty="0">
                <a:solidFill>
                  <a:srgbClr val="404040"/>
                </a:solidFill>
                <a:effectLst/>
                <a:latin typeface="Times New Roman" panose="02020603050405020304" pitchFamily="18" charset="0"/>
                <a:cs typeface="Times New Roman" panose="02020603050405020304" pitchFamily="18" charset="0"/>
              </a:rPr>
              <a:t> Some fields  like sleep duration, stress level may have null values.</a:t>
            </a:r>
            <a:r>
              <a:rPr lang="en-US" dirty="0">
                <a:latin typeface="Times New Roman" panose="02020603050405020304" pitchFamily="18" charset="0"/>
                <a:cs typeface="Times New Roman" panose="02020603050405020304" pitchFamily="18" charset="0"/>
              </a:rPr>
              <a:t> Missing entries can distort analysis and predictive models.</a:t>
            </a:r>
            <a:endParaRPr lang="en-US" b="0" i="0" dirty="0">
              <a:solidFill>
                <a:srgbClr val="404040"/>
              </a:solidFill>
              <a:effectLst/>
              <a:latin typeface="Times New Roman" panose="02020603050405020304" pitchFamily="18" charset="0"/>
              <a:cs typeface="Times New Roman" panose="02020603050405020304" pitchFamily="18" charset="0"/>
            </a:endParaRPr>
          </a:p>
          <a:p>
            <a:pPr marL="742950" lvl="1" indent="-285750" algn="l">
              <a:spcBef>
                <a:spcPts val="300"/>
              </a:spcBef>
              <a:buFont typeface="Arial" panose="020B0604020202020204" pitchFamily="34" charset="0"/>
              <a:buChar char="•"/>
            </a:pPr>
            <a:r>
              <a:rPr lang="en-US" b="1" i="0" dirty="0">
                <a:solidFill>
                  <a:srgbClr val="404040"/>
                </a:solidFill>
                <a:effectLst/>
                <a:latin typeface="Times New Roman" panose="02020603050405020304" pitchFamily="18" charset="0"/>
                <a:cs typeface="Times New Roman" panose="02020603050405020304" pitchFamily="18" charset="0"/>
              </a:rPr>
              <a:t>Duplicates:</a:t>
            </a:r>
            <a:r>
              <a:rPr lang="en-US" b="0" i="0" dirty="0">
                <a:solidFill>
                  <a:srgbClr val="404040"/>
                </a:solidFill>
                <a:effectLst/>
                <a:latin typeface="Times New Roman" panose="02020603050405020304" pitchFamily="18" charset="0"/>
                <a:cs typeface="Times New Roman" panose="02020603050405020304" pitchFamily="18" charset="0"/>
              </a:rPr>
              <a:t> The dataset may contain duplicate records for the same individual.</a:t>
            </a:r>
            <a:r>
              <a:rPr lang="en-US" dirty="0">
                <a:latin typeface="Times New Roman" panose="02020603050405020304" pitchFamily="18" charset="0"/>
                <a:cs typeface="Times New Roman" panose="02020603050405020304" pitchFamily="18" charset="0"/>
              </a:rPr>
              <a:t> Duplicate records can inflate metrics and skew analysis.</a:t>
            </a:r>
            <a:endParaRPr lang="en-US" b="0" i="0" dirty="0">
              <a:solidFill>
                <a:srgbClr val="404040"/>
              </a:solidFill>
              <a:effectLst/>
              <a:latin typeface="Times New Roman" panose="02020603050405020304" pitchFamily="18" charset="0"/>
              <a:cs typeface="Times New Roman" panose="02020603050405020304" pitchFamily="18" charset="0"/>
            </a:endParaRPr>
          </a:p>
          <a:p>
            <a:pPr marL="742950" lvl="1" indent="-285750" algn="l">
              <a:spcBef>
                <a:spcPts val="300"/>
              </a:spcBef>
              <a:buFont typeface="Arial" panose="020B0604020202020204" pitchFamily="34" charset="0"/>
              <a:buChar char="•"/>
            </a:pPr>
            <a:r>
              <a:rPr lang="en-US" b="1" i="0" dirty="0">
                <a:solidFill>
                  <a:srgbClr val="404040"/>
                </a:solidFill>
                <a:effectLst/>
                <a:latin typeface="Times New Roman" panose="02020603050405020304" pitchFamily="18" charset="0"/>
                <a:cs typeface="Times New Roman" panose="02020603050405020304" pitchFamily="18" charset="0"/>
              </a:rPr>
              <a:t>Outliers:</a:t>
            </a:r>
            <a:r>
              <a:rPr lang="en-US" b="0" i="0" dirty="0">
                <a:solidFill>
                  <a:srgbClr val="404040"/>
                </a:solidFill>
                <a:effectLst/>
                <a:latin typeface="Times New Roman" panose="02020603050405020304" pitchFamily="18" charset="0"/>
                <a:cs typeface="Times New Roman" panose="02020603050405020304" pitchFamily="18" charset="0"/>
              </a:rPr>
              <a:t> Extreme values in metrics like sleep duration , physical activity level or stress level . </a:t>
            </a:r>
            <a:r>
              <a:rPr lang="en-US" dirty="0">
                <a:latin typeface="Times New Roman" panose="02020603050405020304" pitchFamily="18" charset="0"/>
                <a:cs typeface="Times New Roman" panose="02020603050405020304" pitchFamily="18" charset="0"/>
              </a:rPr>
              <a:t>Extreme values can distort analysis and affect model performance.</a:t>
            </a:r>
          </a:p>
        </p:txBody>
      </p:sp>
    </p:spTree>
    <p:extLst>
      <p:ext uri="{BB962C8B-B14F-4D97-AF65-F5344CB8AC3E}">
        <p14:creationId xmlns:p14="http://schemas.microsoft.com/office/powerpoint/2010/main" val="3914693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6E8CF-32E4-C562-551C-9E6A8B675DDB}"/>
              </a:ext>
            </a:extLst>
          </p:cNvPr>
          <p:cNvSpPr>
            <a:spLocks noGrp="1"/>
          </p:cNvSpPr>
          <p:nvPr>
            <p:ph type="title"/>
          </p:nvPr>
        </p:nvSpPr>
        <p:spPr/>
        <p:txBody>
          <a:bodyPr/>
          <a:lstStyle/>
          <a:p>
            <a:r>
              <a:rPr lang="en-US" b="1" i="0" dirty="0">
                <a:solidFill>
                  <a:srgbClr val="404040"/>
                </a:solidFill>
                <a:effectLst/>
                <a:latin typeface="Inter"/>
              </a:rPr>
              <a:t> Data Validation and Monitoring</a:t>
            </a:r>
            <a:br>
              <a:rPr lang="en-US" b="1" i="0" dirty="0">
                <a:solidFill>
                  <a:srgbClr val="404040"/>
                </a:solidFill>
                <a:effectLst/>
                <a:latin typeface="Inter"/>
              </a:rPr>
            </a:br>
            <a:endParaRPr lang="en-US" dirty="0"/>
          </a:p>
        </p:txBody>
      </p:sp>
      <p:sp>
        <p:nvSpPr>
          <p:cNvPr id="3" name="Content Placeholder 2">
            <a:extLst>
              <a:ext uri="{FF2B5EF4-FFF2-40B4-BE49-F238E27FC236}">
                <a16:creationId xmlns:a16="http://schemas.microsoft.com/office/drawing/2014/main" id="{B20E1782-CD3A-8CC0-F1FE-47CDC3C43F32}"/>
              </a:ext>
            </a:extLst>
          </p:cNvPr>
          <p:cNvSpPr>
            <a:spLocks noGrp="1"/>
          </p:cNvSpPr>
          <p:nvPr>
            <p:ph idx="1"/>
          </p:nvPr>
        </p:nvSpPr>
        <p:spPr/>
        <p:txBody>
          <a:bodyPr>
            <a:normAutofit lnSpcReduction="10000"/>
          </a:bodyPr>
          <a:lstStyle/>
          <a:p>
            <a:pPr marL="0" indent="0">
              <a:buNone/>
            </a:pPr>
            <a:r>
              <a:rPr lang="en-US" b="1" dirty="0">
                <a:latin typeface="Times New Roman" panose="02020603050405020304" pitchFamily="18" charset="0"/>
                <a:cs typeface="Times New Roman" panose="02020603050405020304" pitchFamily="18" charset="0"/>
              </a:rPr>
              <a:t>Validation Checks and monitoring:</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Missing Values: Count null values in each column and impute or remove them based on the null values and checking the total null values of all columns using assert statement</a:t>
            </a:r>
          </a:p>
          <a:p>
            <a:r>
              <a:rPr lang="en-US" dirty="0">
                <a:latin typeface="Times New Roman" panose="02020603050405020304" pitchFamily="18" charset="0"/>
                <a:cs typeface="Times New Roman" panose="02020603050405020304" pitchFamily="18" charset="0"/>
              </a:rPr>
              <a:t>Duplicates: Checking duplicates of all records and dropping them and verifying the counter afterwards using assert statement</a:t>
            </a:r>
          </a:p>
          <a:p>
            <a:r>
              <a:rPr lang="en-US" dirty="0">
                <a:latin typeface="Times New Roman" panose="02020603050405020304" pitchFamily="18" charset="0"/>
                <a:cs typeface="Times New Roman" panose="02020603050405020304" pitchFamily="18" charset="0"/>
              </a:rPr>
              <a:t>Outliers: Apply statistical methods like IQR to detect and handle outliers and removing outliers from selected columns and checking the count afterwards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1297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AF9C-D47B-12C7-A3A4-D28E0E6A423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Detecting Data Drift and Schema Changes</a:t>
            </a:r>
          </a:p>
        </p:txBody>
      </p:sp>
      <p:sp>
        <p:nvSpPr>
          <p:cNvPr id="3" name="Content Placeholder 2">
            <a:extLst>
              <a:ext uri="{FF2B5EF4-FFF2-40B4-BE49-F238E27FC236}">
                <a16:creationId xmlns:a16="http://schemas.microsoft.com/office/drawing/2014/main" id="{9C1887FC-C09D-07CF-E8E3-24E9D4C20C22}"/>
              </a:ext>
            </a:extLst>
          </p:cNvPr>
          <p:cNvSpPr>
            <a:spLocks noGrp="1"/>
          </p:cNvSpPr>
          <p:nvPr>
            <p:ph idx="1"/>
          </p:nvPr>
        </p:nvSpPr>
        <p:spPr/>
        <p:txBody>
          <a:bodyPr>
            <a:normAutofit fontScale="85000" lnSpcReduction="20000"/>
          </a:bodyPr>
          <a:lstStyle/>
          <a:p>
            <a:pPr marL="0" indent="0">
              <a:buNone/>
            </a:pPr>
            <a:r>
              <a:rPr lang="en-US" b="0" i="0" dirty="0">
                <a:solidFill>
                  <a:srgbClr val="404040"/>
                </a:solidFill>
                <a:effectLst/>
                <a:latin typeface="Times New Roman" panose="02020603050405020304" pitchFamily="18" charset="0"/>
                <a:cs typeface="Times New Roman" panose="02020603050405020304" pitchFamily="18" charset="0"/>
              </a:rPr>
              <a:t>Data drift and schema changes can occur over time, affecting the performance of  pipeline and models.</a:t>
            </a:r>
          </a:p>
          <a:p>
            <a:pPr algn="l"/>
            <a:r>
              <a:rPr lang="en-US" b="1" i="0" dirty="0">
                <a:solidFill>
                  <a:srgbClr val="404040"/>
                </a:solidFill>
                <a:effectLst/>
                <a:latin typeface="Times New Roman" panose="02020603050405020304" pitchFamily="18" charset="0"/>
                <a:cs typeface="Times New Roman" panose="02020603050405020304" pitchFamily="18" charset="0"/>
              </a:rPr>
              <a:t>Data Drift:</a:t>
            </a:r>
          </a:p>
          <a:p>
            <a:pPr lvl="1"/>
            <a:r>
              <a:rPr lang="en-US" b="1" i="0" dirty="0">
                <a:solidFill>
                  <a:srgbClr val="404040"/>
                </a:solidFill>
                <a:effectLst/>
                <a:latin typeface="Times New Roman" panose="02020603050405020304" pitchFamily="18" charset="0"/>
                <a:cs typeface="Times New Roman" panose="02020603050405020304" pitchFamily="18" charset="0"/>
              </a:rPr>
              <a:t>Definition:</a:t>
            </a:r>
            <a:r>
              <a:rPr lang="en-US" b="0" i="0" dirty="0">
                <a:solidFill>
                  <a:srgbClr val="404040"/>
                </a:solidFill>
                <a:effectLst/>
                <a:latin typeface="Times New Roman" panose="02020603050405020304" pitchFamily="18" charset="0"/>
                <a:cs typeface="Times New Roman" panose="02020603050405020304" pitchFamily="18" charset="0"/>
              </a:rPr>
              <a:t> Changes in the statistical properties of the data over time (e.g., mean, standard deviation).</a:t>
            </a:r>
          </a:p>
          <a:p>
            <a:pPr lvl="1">
              <a:spcBef>
                <a:spcPts val="300"/>
              </a:spcBef>
              <a:spcAft>
                <a:spcPts val="300"/>
              </a:spcAft>
            </a:pPr>
            <a:r>
              <a:rPr lang="en-US" b="1" i="0" dirty="0">
                <a:solidFill>
                  <a:srgbClr val="404040"/>
                </a:solidFill>
                <a:effectLst/>
                <a:latin typeface="Times New Roman" panose="02020603050405020304" pitchFamily="18" charset="0"/>
                <a:cs typeface="Times New Roman" panose="02020603050405020304" pitchFamily="18" charset="0"/>
              </a:rPr>
              <a:t>Detection:</a:t>
            </a:r>
            <a:endParaRPr lang="en-US" b="0" i="0" dirty="0">
              <a:solidFill>
                <a:srgbClr val="404040"/>
              </a:solidFill>
              <a:effectLst/>
              <a:latin typeface="Times New Roman" panose="02020603050405020304" pitchFamily="18" charset="0"/>
              <a:cs typeface="Times New Roman" panose="02020603050405020304" pitchFamily="18" charset="0"/>
            </a:endParaRPr>
          </a:p>
          <a:p>
            <a:pPr marL="1200150" lvl="2" indent="-285750">
              <a:spcBef>
                <a:spcPts val="300"/>
              </a:spcBef>
            </a:pPr>
            <a:r>
              <a:rPr lang="en-US" b="0" i="0" dirty="0">
                <a:solidFill>
                  <a:srgbClr val="404040"/>
                </a:solidFill>
                <a:effectLst/>
                <a:latin typeface="Times New Roman" panose="02020603050405020304" pitchFamily="18" charset="0"/>
                <a:cs typeface="Times New Roman" panose="02020603050405020304" pitchFamily="18" charset="0"/>
              </a:rPr>
              <a:t>Use statistical tests (e.g., Kolmogorov-Smirnov test) to compare the distribution of new data with historical data.</a:t>
            </a:r>
          </a:p>
          <a:p>
            <a:pPr marL="1200150" lvl="2" indent="-285750">
              <a:spcBef>
                <a:spcPts val="300"/>
              </a:spcBef>
            </a:pPr>
            <a:r>
              <a:rPr lang="en-US" b="0" i="0" dirty="0">
                <a:solidFill>
                  <a:srgbClr val="404040"/>
                </a:solidFill>
                <a:effectLst/>
                <a:latin typeface="Times New Roman" panose="02020603050405020304" pitchFamily="18" charset="0"/>
                <a:cs typeface="Times New Roman" panose="02020603050405020304" pitchFamily="18" charset="0"/>
              </a:rPr>
              <a:t>Track key metrics (e.g., mean, median, standard deviation) over time and set thresholds for alerts.</a:t>
            </a:r>
          </a:p>
          <a:p>
            <a:pPr algn="l"/>
            <a:r>
              <a:rPr lang="en-US" b="1" i="0" dirty="0">
                <a:solidFill>
                  <a:srgbClr val="404040"/>
                </a:solidFill>
                <a:effectLst/>
                <a:latin typeface="Times New Roman" panose="02020603050405020304" pitchFamily="18" charset="0"/>
                <a:cs typeface="Times New Roman" panose="02020603050405020304" pitchFamily="18" charset="0"/>
              </a:rPr>
              <a:t>Schema Changes:</a:t>
            </a:r>
          </a:p>
          <a:p>
            <a:pPr lvl="1"/>
            <a:r>
              <a:rPr lang="en-US" b="1" i="0" dirty="0">
                <a:solidFill>
                  <a:srgbClr val="404040"/>
                </a:solidFill>
                <a:effectLst/>
                <a:latin typeface="Times New Roman" panose="02020603050405020304" pitchFamily="18" charset="0"/>
                <a:cs typeface="Times New Roman" panose="02020603050405020304" pitchFamily="18" charset="0"/>
              </a:rPr>
              <a:t>Definition:</a:t>
            </a:r>
            <a:r>
              <a:rPr lang="en-US" b="0" i="0" dirty="0">
                <a:solidFill>
                  <a:srgbClr val="404040"/>
                </a:solidFill>
                <a:effectLst/>
                <a:latin typeface="Times New Roman" panose="02020603050405020304" pitchFamily="18" charset="0"/>
                <a:cs typeface="Times New Roman" panose="02020603050405020304" pitchFamily="18" charset="0"/>
              </a:rPr>
              <a:t> Changes in the structure of the data (e.g., new columns, changed data types).</a:t>
            </a:r>
          </a:p>
          <a:p>
            <a:pPr lvl="1">
              <a:spcBef>
                <a:spcPts val="300"/>
              </a:spcBef>
              <a:spcAft>
                <a:spcPts val="300"/>
              </a:spcAft>
            </a:pPr>
            <a:r>
              <a:rPr lang="en-US" b="1" i="0" dirty="0">
                <a:solidFill>
                  <a:srgbClr val="404040"/>
                </a:solidFill>
                <a:effectLst/>
                <a:latin typeface="Times New Roman" panose="02020603050405020304" pitchFamily="18" charset="0"/>
                <a:cs typeface="Times New Roman" panose="02020603050405020304" pitchFamily="18" charset="0"/>
              </a:rPr>
              <a:t>Detection:</a:t>
            </a:r>
            <a:endParaRPr lang="en-US" b="0" i="0" dirty="0">
              <a:solidFill>
                <a:srgbClr val="404040"/>
              </a:solidFill>
              <a:effectLst/>
              <a:latin typeface="Times New Roman" panose="02020603050405020304" pitchFamily="18" charset="0"/>
              <a:cs typeface="Times New Roman" panose="02020603050405020304" pitchFamily="18" charset="0"/>
            </a:endParaRPr>
          </a:p>
          <a:p>
            <a:pPr marL="1200150" lvl="2" indent="-285750">
              <a:spcBef>
                <a:spcPts val="300"/>
              </a:spcBef>
            </a:pPr>
            <a:r>
              <a:rPr lang="en-US" b="0" i="0" dirty="0">
                <a:solidFill>
                  <a:srgbClr val="404040"/>
                </a:solidFill>
                <a:effectLst/>
                <a:latin typeface="Times New Roman" panose="02020603050405020304" pitchFamily="18" charset="0"/>
                <a:cs typeface="Times New Roman" panose="02020603050405020304" pitchFamily="18" charset="0"/>
              </a:rPr>
              <a:t>Compare the schema of new data with the expected schema.</a:t>
            </a:r>
          </a:p>
          <a:p>
            <a:pPr marL="1200150" lvl="2" indent="-285750">
              <a:spcBef>
                <a:spcPts val="300"/>
              </a:spcBef>
            </a:pPr>
            <a:r>
              <a:rPr lang="en-US" b="0" i="0" dirty="0">
                <a:solidFill>
                  <a:srgbClr val="404040"/>
                </a:solidFill>
                <a:effectLst/>
                <a:latin typeface="Times New Roman" panose="02020603050405020304" pitchFamily="18" charset="0"/>
                <a:cs typeface="Times New Roman" panose="02020603050405020304" pitchFamily="18" charset="0"/>
              </a:rPr>
              <a:t>Storing schema definitions in a version control system (e.g., Git) to track changes over time and easily revert to previous versions if needed</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2450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F868C-5554-FACA-858E-0B88EC9388A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Table in cleaned schema</a:t>
            </a:r>
          </a:p>
        </p:txBody>
      </p:sp>
      <p:pic>
        <p:nvPicPr>
          <p:cNvPr id="5" name="Content Placeholder 4">
            <a:extLst>
              <a:ext uri="{FF2B5EF4-FFF2-40B4-BE49-F238E27FC236}">
                <a16:creationId xmlns:a16="http://schemas.microsoft.com/office/drawing/2014/main" id="{EBB75708-5D11-32E1-4FE0-3FC7514BCB70}"/>
              </a:ext>
            </a:extLst>
          </p:cNvPr>
          <p:cNvPicPr>
            <a:picLocks noGrp="1" noChangeAspect="1"/>
          </p:cNvPicPr>
          <p:nvPr>
            <p:ph idx="1"/>
          </p:nvPr>
        </p:nvPicPr>
        <p:blipFill>
          <a:blip r:embed="rId3"/>
          <a:stretch>
            <a:fillRect/>
          </a:stretch>
        </p:blipFill>
        <p:spPr>
          <a:xfrm>
            <a:off x="1108038" y="1825625"/>
            <a:ext cx="10165975" cy="4351338"/>
          </a:xfrm>
        </p:spPr>
      </p:pic>
    </p:spTree>
    <p:extLst>
      <p:ext uri="{BB962C8B-B14F-4D97-AF65-F5344CB8AC3E}">
        <p14:creationId xmlns:p14="http://schemas.microsoft.com/office/powerpoint/2010/main" val="33680430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1479</TotalTime>
  <Words>1654</Words>
  <Application>Microsoft Office PowerPoint</Application>
  <PresentationFormat>Widescreen</PresentationFormat>
  <Paragraphs>102</Paragraphs>
  <Slides>10</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Aptos Display</vt:lpstr>
      <vt:lpstr>Arial</vt:lpstr>
      <vt:lpstr>Inter</vt:lpstr>
      <vt:lpstr>Times New Roman</vt:lpstr>
      <vt:lpstr>Office Theme</vt:lpstr>
      <vt:lpstr>Building a Data Pipeline for Sleep Health Analysis</vt:lpstr>
      <vt:lpstr>Project Overview</vt:lpstr>
      <vt:lpstr>Data Pipeline </vt:lpstr>
      <vt:lpstr>Pipeline Type</vt:lpstr>
      <vt:lpstr>Data Format </vt:lpstr>
      <vt:lpstr>Data Quality Issues </vt:lpstr>
      <vt:lpstr> Data Validation and Monitoring </vt:lpstr>
      <vt:lpstr>Detecting Data Drift and Schema Changes</vt:lpstr>
      <vt:lpstr>Table in cleaned schema</vt:lpstr>
      <vt:lpstr>Star schema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Kumar Viswanath</dc:creator>
  <cp:lastModifiedBy>Kumar Viswanath</cp:lastModifiedBy>
  <cp:revision>3</cp:revision>
  <dcterms:created xsi:type="dcterms:W3CDTF">2025-02-03T22:59:49Z</dcterms:created>
  <dcterms:modified xsi:type="dcterms:W3CDTF">2025-02-04T23:38:56Z</dcterms:modified>
</cp:coreProperties>
</file>