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2" d="100"/>
          <a:sy n="82" d="100"/>
        </p:scale>
        <p:origin x="6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1ED1-C635-4E91-8B57-87A6DEECC9ED}" type="doc">
      <dgm:prSet loTypeId="urn:microsoft.com/office/officeart/2005/8/layout/process2" loCatId="process" qsTypeId="urn:microsoft.com/office/officeart/2005/8/quickstyle/simple1" qsCatId="simple" csTypeId="urn:microsoft.com/office/officeart/2005/8/colors/accent1_2" csCatId="accent1" phldr="1"/>
      <dgm:spPr/>
    </dgm:pt>
    <dgm:pt modelId="{9FEAAEDF-F9F0-4840-A646-624B7C02942D}">
      <dgm:prSet phldrT="[Text]"/>
      <dgm:spPr/>
      <dgm:t>
        <a:bodyPr/>
        <a:lstStyle/>
        <a:p>
          <a:r>
            <a:rPr lang="en-US" dirty="0"/>
            <a:t>Data Collection</a:t>
          </a:r>
        </a:p>
      </dgm:t>
    </dgm:pt>
    <dgm:pt modelId="{D178D7E5-5D1A-4CDD-9F51-027888FE4DC1}" type="parTrans" cxnId="{6F04AD49-5918-45B8-B693-61844848D991}">
      <dgm:prSet/>
      <dgm:spPr/>
      <dgm:t>
        <a:bodyPr/>
        <a:lstStyle/>
        <a:p>
          <a:endParaRPr lang="en-US"/>
        </a:p>
      </dgm:t>
    </dgm:pt>
    <dgm:pt modelId="{FFAF553F-676C-4FF3-885C-E0BE4FCAA960}" type="sibTrans" cxnId="{6F04AD49-5918-45B8-B693-61844848D991}">
      <dgm:prSet/>
      <dgm:spPr/>
      <dgm:t>
        <a:bodyPr/>
        <a:lstStyle/>
        <a:p>
          <a:endParaRPr lang="en-US"/>
        </a:p>
      </dgm:t>
    </dgm:pt>
    <dgm:pt modelId="{69F31C26-9F07-4CE0-AAC4-FD5A6EECD479}">
      <dgm:prSet phldrT="[Text]"/>
      <dgm:spPr>
        <a:solidFill>
          <a:schemeClr val="accent2"/>
        </a:solidFill>
      </dgm:spPr>
      <dgm:t>
        <a:bodyPr/>
        <a:lstStyle/>
        <a:p>
          <a:r>
            <a:rPr lang="en-US" dirty="0"/>
            <a:t>Data Preprocessing</a:t>
          </a:r>
        </a:p>
      </dgm:t>
    </dgm:pt>
    <dgm:pt modelId="{55CD1182-BBBE-4DB6-B4D0-10F3B3083695}" type="parTrans" cxnId="{04EFDC93-107D-40FE-B540-4B3139E43D1C}">
      <dgm:prSet/>
      <dgm:spPr/>
      <dgm:t>
        <a:bodyPr/>
        <a:lstStyle/>
        <a:p>
          <a:endParaRPr lang="en-US"/>
        </a:p>
      </dgm:t>
    </dgm:pt>
    <dgm:pt modelId="{81D4531E-3496-4831-95E2-A2D164DE8ADF}" type="sibTrans" cxnId="{04EFDC93-107D-40FE-B540-4B3139E43D1C}">
      <dgm:prSet/>
      <dgm:spPr/>
      <dgm:t>
        <a:bodyPr/>
        <a:lstStyle/>
        <a:p>
          <a:endParaRPr lang="en-US"/>
        </a:p>
      </dgm:t>
    </dgm:pt>
    <dgm:pt modelId="{531F7D63-A72A-4942-861B-7FDA2890BA71}">
      <dgm:prSet phldrT="[Text]"/>
      <dgm:spPr>
        <a:solidFill>
          <a:schemeClr val="accent3"/>
        </a:solidFill>
      </dgm:spPr>
      <dgm:t>
        <a:bodyPr/>
        <a:lstStyle/>
        <a:p>
          <a:r>
            <a:rPr lang="en-US" dirty="0"/>
            <a:t>Feature Selection</a:t>
          </a:r>
        </a:p>
      </dgm:t>
    </dgm:pt>
    <dgm:pt modelId="{E2704E3D-ED33-498B-9763-334D5BE52CBF}" type="parTrans" cxnId="{17F2D37C-BE05-4DC2-A8F6-02B82A33EC56}">
      <dgm:prSet/>
      <dgm:spPr/>
      <dgm:t>
        <a:bodyPr/>
        <a:lstStyle/>
        <a:p>
          <a:endParaRPr lang="en-US"/>
        </a:p>
      </dgm:t>
    </dgm:pt>
    <dgm:pt modelId="{9FDDFC16-390D-43FB-AF5D-0847A5495257}" type="sibTrans" cxnId="{17F2D37C-BE05-4DC2-A8F6-02B82A33EC56}">
      <dgm:prSet/>
      <dgm:spPr/>
      <dgm:t>
        <a:bodyPr/>
        <a:lstStyle/>
        <a:p>
          <a:endParaRPr lang="en-US"/>
        </a:p>
      </dgm:t>
    </dgm:pt>
    <dgm:pt modelId="{1E1B157C-2C58-4736-B116-A26AA8FAD239}">
      <dgm:prSet/>
      <dgm:spPr>
        <a:solidFill>
          <a:schemeClr val="accent4"/>
        </a:solidFill>
      </dgm:spPr>
      <dgm:t>
        <a:bodyPr/>
        <a:lstStyle/>
        <a:p>
          <a:r>
            <a:rPr lang="en-US" dirty="0"/>
            <a:t>Model Training</a:t>
          </a:r>
        </a:p>
      </dgm:t>
    </dgm:pt>
    <dgm:pt modelId="{1E6364BD-3E51-441E-834D-CBA4D1EDA42B}" type="parTrans" cxnId="{55FC3B68-D5ED-4372-A53F-593DFF345932}">
      <dgm:prSet/>
      <dgm:spPr/>
      <dgm:t>
        <a:bodyPr/>
        <a:lstStyle/>
        <a:p>
          <a:endParaRPr lang="en-US"/>
        </a:p>
      </dgm:t>
    </dgm:pt>
    <dgm:pt modelId="{5567F9C3-FC36-431D-828D-C9C1A2942B1E}" type="sibTrans" cxnId="{55FC3B68-D5ED-4372-A53F-593DFF345932}">
      <dgm:prSet/>
      <dgm:spPr/>
      <dgm:t>
        <a:bodyPr/>
        <a:lstStyle/>
        <a:p>
          <a:endParaRPr lang="en-US"/>
        </a:p>
      </dgm:t>
    </dgm:pt>
    <dgm:pt modelId="{CE427BA2-BFB6-4276-A02C-7B5C58B909CC}">
      <dgm:prSet/>
      <dgm:spPr>
        <a:solidFill>
          <a:schemeClr val="accent6"/>
        </a:solidFill>
      </dgm:spPr>
      <dgm:t>
        <a:bodyPr/>
        <a:lstStyle/>
        <a:p>
          <a:r>
            <a:rPr lang="en-US" dirty="0"/>
            <a:t> Deployment</a:t>
          </a:r>
        </a:p>
      </dgm:t>
    </dgm:pt>
    <dgm:pt modelId="{92AF0A64-6237-42E3-8695-BE1BCFA5A69D}" type="parTrans" cxnId="{C26B0B1A-0A0E-41FF-A6E7-7DDB4C80A845}">
      <dgm:prSet/>
      <dgm:spPr/>
      <dgm:t>
        <a:bodyPr/>
        <a:lstStyle/>
        <a:p>
          <a:endParaRPr lang="en-US"/>
        </a:p>
      </dgm:t>
    </dgm:pt>
    <dgm:pt modelId="{15F096CD-F4B8-497B-BFB5-616307D13054}" type="sibTrans" cxnId="{C26B0B1A-0A0E-41FF-A6E7-7DDB4C80A845}">
      <dgm:prSet/>
      <dgm:spPr/>
      <dgm:t>
        <a:bodyPr/>
        <a:lstStyle/>
        <a:p>
          <a:endParaRPr lang="en-US"/>
        </a:p>
      </dgm:t>
    </dgm:pt>
    <dgm:pt modelId="{E28B53DA-0941-4871-86D2-753D9955631E}">
      <dgm:prSet/>
      <dgm:spPr>
        <a:solidFill>
          <a:schemeClr val="tx2"/>
        </a:solidFill>
      </dgm:spPr>
      <dgm:t>
        <a:bodyPr/>
        <a:lstStyle/>
        <a:p>
          <a:r>
            <a:rPr lang="en-US" dirty="0"/>
            <a:t>Model Evaluation</a:t>
          </a:r>
        </a:p>
      </dgm:t>
    </dgm:pt>
    <dgm:pt modelId="{D64279B7-7A43-4577-B668-ECE4DDC1E134}" type="parTrans" cxnId="{638AFDE0-566C-4FBE-853A-360447F59E9C}">
      <dgm:prSet/>
      <dgm:spPr/>
    </dgm:pt>
    <dgm:pt modelId="{39BF881C-C02A-47C2-8ACA-B317E8F676F2}" type="sibTrans" cxnId="{638AFDE0-566C-4FBE-853A-360447F59E9C}">
      <dgm:prSet/>
      <dgm:spPr/>
      <dgm:t>
        <a:bodyPr/>
        <a:lstStyle/>
        <a:p>
          <a:endParaRPr lang="en-US"/>
        </a:p>
      </dgm:t>
    </dgm:pt>
    <dgm:pt modelId="{8A237F6F-745F-4B59-B17B-4E7C35AC84F3}" type="pres">
      <dgm:prSet presAssocID="{7E511ED1-C635-4E91-8B57-87A6DEECC9ED}" presName="linearFlow" presStyleCnt="0">
        <dgm:presLayoutVars>
          <dgm:resizeHandles val="exact"/>
        </dgm:presLayoutVars>
      </dgm:prSet>
      <dgm:spPr/>
    </dgm:pt>
    <dgm:pt modelId="{53D862BD-2E0F-4A9C-99FB-BC54B8CCE42D}" type="pres">
      <dgm:prSet presAssocID="{9FEAAEDF-F9F0-4840-A646-624B7C02942D}" presName="node" presStyleLbl="node1" presStyleIdx="0" presStyleCnt="6">
        <dgm:presLayoutVars>
          <dgm:bulletEnabled val="1"/>
        </dgm:presLayoutVars>
      </dgm:prSet>
      <dgm:spPr/>
    </dgm:pt>
    <dgm:pt modelId="{421E9514-6C64-412B-A12A-58D41585AF1F}" type="pres">
      <dgm:prSet presAssocID="{FFAF553F-676C-4FF3-885C-E0BE4FCAA960}" presName="sibTrans" presStyleLbl="sibTrans2D1" presStyleIdx="0" presStyleCnt="5"/>
      <dgm:spPr/>
    </dgm:pt>
    <dgm:pt modelId="{845EE197-C781-402B-AE82-6F28A22B2CA6}" type="pres">
      <dgm:prSet presAssocID="{FFAF553F-676C-4FF3-885C-E0BE4FCAA960}" presName="connectorText" presStyleLbl="sibTrans2D1" presStyleIdx="0" presStyleCnt="5"/>
      <dgm:spPr/>
    </dgm:pt>
    <dgm:pt modelId="{DB004C72-6F23-44D3-976F-CDA21C34A9F0}" type="pres">
      <dgm:prSet presAssocID="{69F31C26-9F07-4CE0-AAC4-FD5A6EECD479}" presName="node" presStyleLbl="node1" presStyleIdx="1" presStyleCnt="6">
        <dgm:presLayoutVars>
          <dgm:bulletEnabled val="1"/>
        </dgm:presLayoutVars>
      </dgm:prSet>
      <dgm:spPr/>
    </dgm:pt>
    <dgm:pt modelId="{800E6986-8AC6-4E00-8BE9-42D84E87F376}" type="pres">
      <dgm:prSet presAssocID="{81D4531E-3496-4831-95E2-A2D164DE8ADF}" presName="sibTrans" presStyleLbl="sibTrans2D1" presStyleIdx="1" presStyleCnt="5"/>
      <dgm:spPr/>
    </dgm:pt>
    <dgm:pt modelId="{6F50CD13-DC82-488C-A440-22A799F015BC}" type="pres">
      <dgm:prSet presAssocID="{81D4531E-3496-4831-95E2-A2D164DE8ADF}" presName="connectorText" presStyleLbl="sibTrans2D1" presStyleIdx="1" presStyleCnt="5"/>
      <dgm:spPr/>
    </dgm:pt>
    <dgm:pt modelId="{B7D09AE5-D394-4595-9267-5F485122A5D4}" type="pres">
      <dgm:prSet presAssocID="{531F7D63-A72A-4942-861B-7FDA2890BA71}" presName="node" presStyleLbl="node1" presStyleIdx="2" presStyleCnt="6">
        <dgm:presLayoutVars>
          <dgm:bulletEnabled val="1"/>
        </dgm:presLayoutVars>
      </dgm:prSet>
      <dgm:spPr/>
    </dgm:pt>
    <dgm:pt modelId="{C37C146C-D8BB-430C-9546-DE202D0BEAB4}" type="pres">
      <dgm:prSet presAssocID="{9FDDFC16-390D-43FB-AF5D-0847A5495257}" presName="sibTrans" presStyleLbl="sibTrans2D1" presStyleIdx="2" presStyleCnt="5"/>
      <dgm:spPr/>
    </dgm:pt>
    <dgm:pt modelId="{2B9B90A9-3D7A-433D-BEF6-5DC611794B50}" type="pres">
      <dgm:prSet presAssocID="{9FDDFC16-390D-43FB-AF5D-0847A5495257}" presName="connectorText" presStyleLbl="sibTrans2D1" presStyleIdx="2" presStyleCnt="5"/>
      <dgm:spPr/>
    </dgm:pt>
    <dgm:pt modelId="{28271AC8-250F-4503-BA63-EF1C38E8E8E4}" type="pres">
      <dgm:prSet presAssocID="{1E1B157C-2C58-4736-B116-A26AA8FAD239}" presName="node" presStyleLbl="node1" presStyleIdx="3" presStyleCnt="6">
        <dgm:presLayoutVars>
          <dgm:bulletEnabled val="1"/>
        </dgm:presLayoutVars>
      </dgm:prSet>
      <dgm:spPr/>
    </dgm:pt>
    <dgm:pt modelId="{91DFB007-84ED-4A2C-B820-CD6C94A8725C}" type="pres">
      <dgm:prSet presAssocID="{5567F9C3-FC36-431D-828D-C9C1A2942B1E}" presName="sibTrans" presStyleLbl="sibTrans2D1" presStyleIdx="3" presStyleCnt="5"/>
      <dgm:spPr/>
    </dgm:pt>
    <dgm:pt modelId="{94E9E469-F814-42DD-BA2E-F8D88A9205F3}" type="pres">
      <dgm:prSet presAssocID="{5567F9C3-FC36-431D-828D-C9C1A2942B1E}" presName="connectorText" presStyleLbl="sibTrans2D1" presStyleIdx="3" presStyleCnt="5"/>
      <dgm:spPr/>
    </dgm:pt>
    <dgm:pt modelId="{52CA64E8-C13D-4252-87CD-00F970F9E8E7}" type="pres">
      <dgm:prSet presAssocID="{E28B53DA-0941-4871-86D2-753D9955631E}" presName="node" presStyleLbl="node1" presStyleIdx="4" presStyleCnt="6">
        <dgm:presLayoutVars>
          <dgm:bulletEnabled val="1"/>
        </dgm:presLayoutVars>
      </dgm:prSet>
      <dgm:spPr/>
    </dgm:pt>
    <dgm:pt modelId="{A3FB6094-2C36-4FCF-BA72-CBEC7A4C9A22}" type="pres">
      <dgm:prSet presAssocID="{39BF881C-C02A-47C2-8ACA-B317E8F676F2}" presName="sibTrans" presStyleLbl="sibTrans2D1" presStyleIdx="4" presStyleCnt="5"/>
      <dgm:spPr/>
    </dgm:pt>
    <dgm:pt modelId="{E2D28703-0A23-43A2-9563-57EEA28A8572}" type="pres">
      <dgm:prSet presAssocID="{39BF881C-C02A-47C2-8ACA-B317E8F676F2}" presName="connectorText" presStyleLbl="sibTrans2D1" presStyleIdx="4" presStyleCnt="5"/>
      <dgm:spPr/>
    </dgm:pt>
    <dgm:pt modelId="{CF573293-A8A0-421E-9BCE-8796255F6EB7}" type="pres">
      <dgm:prSet presAssocID="{CE427BA2-BFB6-4276-A02C-7B5C58B909CC}" presName="node" presStyleLbl="node1" presStyleIdx="5" presStyleCnt="6">
        <dgm:presLayoutVars>
          <dgm:bulletEnabled val="1"/>
        </dgm:presLayoutVars>
      </dgm:prSet>
      <dgm:spPr/>
    </dgm:pt>
  </dgm:ptLst>
  <dgm:cxnLst>
    <dgm:cxn modelId="{987F9B07-04D6-4C4F-9366-23EFAECED868}" type="presOf" srcId="{69F31C26-9F07-4CE0-AAC4-FD5A6EECD479}" destId="{DB004C72-6F23-44D3-976F-CDA21C34A9F0}" srcOrd="0" destOrd="0" presId="urn:microsoft.com/office/officeart/2005/8/layout/process2"/>
    <dgm:cxn modelId="{262BF10A-7557-47AF-86CC-DF237FF98EAE}" type="presOf" srcId="{81D4531E-3496-4831-95E2-A2D164DE8ADF}" destId="{6F50CD13-DC82-488C-A440-22A799F015BC}" srcOrd="1" destOrd="0" presId="urn:microsoft.com/office/officeart/2005/8/layout/process2"/>
    <dgm:cxn modelId="{300AD213-F9C5-4DAA-A9F5-6688083EF947}" type="presOf" srcId="{FFAF553F-676C-4FF3-885C-E0BE4FCAA960}" destId="{845EE197-C781-402B-AE82-6F28A22B2CA6}" srcOrd="1" destOrd="0" presId="urn:microsoft.com/office/officeart/2005/8/layout/process2"/>
    <dgm:cxn modelId="{C26B0B1A-0A0E-41FF-A6E7-7DDB4C80A845}" srcId="{7E511ED1-C635-4E91-8B57-87A6DEECC9ED}" destId="{CE427BA2-BFB6-4276-A02C-7B5C58B909CC}" srcOrd="5" destOrd="0" parTransId="{92AF0A64-6237-42E3-8695-BE1BCFA5A69D}" sibTransId="{15F096CD-F4B8-497B-BFB5-616307D13054}"/>
    <dgm:cxn modelId="{8B6E311F-6AF9-4A81-937D-E7FC52746491}" type="presOf" srcId="{9FDDFC16-390D-43FB-AF5D-0847A5495257}" destId="{C37C146C-D8BB-430C-9546-DE202D0BEAB4}" srcOrd="0" destOrd="0" presId="urn:microsoft.com/office/officeart/2005/8/layout/process2"/>
    <dgm:cxn modelId="{34B69421-D5AC-4F16-9559-87E54A199651}" type="presOf" srcId="{39BF881C-C02A-47C2-8ACA-B317E8F676F2}" destId="{A3FB6094-2C36-4FCF-BA72-CBEC7A4C9A22}" srcOrd="0" destOrd="0" presId="urn:microsoft.com/office/officeart/2005/8/layout/process2"/>
    <dgm:cxn modelId="{83893A2F-6DBF-450F-977B-0D5E13D6D8C1}" type="presOf" srcId="{CE427BA2-BFB6-4276-A02C-7B5C58B909CC}" destId="{CF573293-A8A0-421E-9BCE-8796255F6EB7}" srcOrd="0" destOrd="0" presId="urn:microsoft.com/office/officeart/2005/8/layout/process2"/>
    <dgm:cxn modelId="{6B5C7D33-C4B9-4720-A69D-8076B486258C}" type="presOf" srcId="{39BF881C-C02A-47C2-8ACA-B317E8F676F2}" destId="{E2D28703-0A23-43A2-9563-57EEA28A8572}" srcOrd="1" destOrd="0" presId="urn:microsoft.com/office/officeart/2005/8/layout/process2"/>
    <dgm:cxn modelId="{0350CB3A-4819-48F8-90C8-B3AA72CFC3DA}" type="presOf" srcId="{9FDDFC16-390D-43FB-AF5D-0847A5495257}" destId="{2B9B90A9-3D7A-433D-BEF6-5DC611794B50}" srcOrd="1" destOrd="0" presId="urn:microsoft.com/office/officeart/2005/8/layout/process2"/>
    <dgm:cxn modelId="{55FC3B68-D5ED-4372-A53F-593DFF345932}" srcId="{7E511ED1-C635-4E91-8B57-87A6DEECC9ED}" destId="{1E1B157C-2C58-4736-B116-A26AA8FAD239}" srcOrd="3" destOrd="0" parTransId="{1E6364BD-3E51-441E-834D-CBA4D1EDA42B}" sibTransId="{5567F9C3-FC36-431D-828D-C9C1A2942B1E}"/>
    <dgm:cxn modelId="{6F04AD49-5918-45B8-B693-61844848D991}" srcId="{7E511ED1-C635-4E91-8B57-87A6DEECC9ED}" destId="{9FEAAEDF-F9F0-4840-A646-624B7C02942D}" srcOrd="0" destOrd="0" parTransId="{D178D7E5-5D1A-4CDD-9F51-027888FE4DC1}" sibTransId="{FFAF553F-676C-4FF3-885C-E0BE4FCAA960}"/>
    <dgm:cxn modelId="{713E8D56-4C4E-4F0A-B89B-75E5FCCCFB92}" type="presOf" srcId="{9FEAAEDF-F9F0-4840-A646-624B7C02942D}" destId="{53D862BD-2E0F-4A9C-99FB-BC54B8CCE42D}" srcOrd="0" destOrd="0" presId="urn:microsoft.com/office/officeart/2005/8/layout/process2"/>
    <dgm:cxn modelId="{BB2B1558-1B2D-47C2-905E-15FA4967D550}" type="presOf" srcId="{81D4531E-3496-4831-95E2-A2D164DE8ADF}" destId="{800E6986-8AC6-4E00-8BE9-42D84E87F376}" srcOrd="0" destOrd="0" presId="urn:microsoft.com/office/officeart/2005/8/layout/process2"/>
    <dgm:cxn modelId="{17F2D37C-BE05-4DC2-A8F6-02B82A33EC56}" srcId="{7E511ED1-C635-4E91-8B57-87A6DEECC9ED}" destId="{531F7D63-A72A-4942-861B-7FDA2890BA71}" srcOrd="2" destOrd="0" parTransId="{E2704E3D-ED33-498B-9763-334D5BE52CBF}" sibTransId="{9FDDFC16-390D-43FB-AF5D-0847A5495257}"/>
    <dgm:cxn modelId="{04EFDC93-107D-40FE-B540-4B3139E43D1C}" srcId="{7E511ED1-C635-4E91-8B57-87A6DEECC9ED}" destId="{69F31C26-9F07-4CE0-AAC4-FD5A6EECD479}" srcOrd="1" destOrd="0" parTransId="{55CD1182-BBBE-4DB6-B4D0-10F3B3083695}" sibTransId="{81D4531E-3496-4831-95E2-A2D164DE8ADF}"/>
    <dgm:cxn modelId="{A35CF094-69A0-4766-B86F-DCA0955BF009}" type="presOf" srcId="{E28B53DA-0941-4871-86D2-753D9955631E}" destId="{52CA64E8-C13D-4252-87CD-00F970F9E8E7}" srcOrd="0" destOrd="0" presId="urn:microsoft.com/office/officeart/2005/8/layout/process2"/>
    <dgm:cxn modelId="{58BBEA96-0C0A-4671-BB97-2A23419C16B5}" type="presOf" srcId="{531F7D63-A72A-4942-861B-7FDA2890BA71}" destId="{B7D09AE5-D394-4595-9267-5F485122A5D4}" srcOrd="0" destOrd="0" presId="urn:microsoft.com/office/officeart/2005/8/layout/process2"/>
    <dgm:cxn modelId="{0A812EA9-4E60-4913-9B2B-CF8FF6482213}" type="presOf" srcId="{5567F9C3-FC36-431D-828D-C9C1A2942B1E}" destId="{94E9E469-F814-42DD-BA2E-F8D88A9205F3}" srcOrd="1" destOrd="0" presId="urn:microsoft.com/office/officeart/2005/8/layout/process2"/>
    <dgm:cxn modelId="{62B3A4B8-6F78-4EAD-B507-378BA9C00E8A}" type="presOf" srcId="{FFAF553F-676C-4FF3-885C-E0BE4FCAA960}" destId="{421E9514-6C64-412B-A12A-58D41585AF1F}" srcOrd="0" destOrd="0" presId="urn:microsoft.com/office/officeart/2005/8/layout/process2"/>
    <dgm:cxn modelId="{C386DCC1-E0B0-4009-AC15-F1DE57E4DA28}" type="presOf" srcId="{7E511ED1-C635-4E91-8B57-87A6DEECC9ED}" destId="{8A237F6F-745F-4B59-B17B-4E7C35AC84F3}" srcOrd="0" destOrd="0" presId="urn:microsoft.com/office/officeart/2005/8/layout/process2"/>
    <dgm:cxn modelId="{CFDD2ED4-AC05-43FD-B76C-82BD66190650}" type="presOf" srcId="{1E1B157C-2C58-4736-B116-A26AA8FAD239}" destId="{28271AC8-250F-4503-BA63-EF1C38E8E8E4}" srcOrd="0" destOrd="0" presId="urn:microsoft.com/office/officeart/2005/8/layout/process2"/>
    <dgm:cxn modelId="{638AFDE0-566C-4FBE-853A-360447F59E9C}" srcId="{7E511ED1-C635-4E91-8B57-87A6DEECC9ED}" destId="{E28B53DA-0941-4871-86D2-753D9955631E}" srcOrd="4" destOrd="0" parTransId="{D64279B7-7A43-4577-B668-ECE4DDC1E134}" sibTransId="{39BF881C-C02A-47C2-8ACA-B317E8F676F2}"/>
    <dgm:cxn modelId="{C6D887F6-769B-40E7-8DCC-232D133DB375}" type="presOf" srcId="{5567F9C3-FC36-431D-828D-C9C1A2942B1E}" destId="{91DFB007-84ED-4A2C-B820-CD6C94A8725C}" srcOrd="0" destOrd="0" presId="urn:microsoft.com/office/officeart/2005/8/layout/process2"/>
    <dgm:cxn modelId="{F3953AD6-7A38-4909-B342-107711E05E3A}" type="presParOf" srcId="{8A237F6F-745F-4B59-B17B-4E7C35AC84F3}" destId="{53D862BD-2E0F-4A9C-99FB-BC54B8CCE42D}" srcOrd="0" destOrd="0" presId="urn:microsoft.com/office/officeart/2005/8/layout/process2"/>
    <dgm:cxn modelId="{E541A692-6D59-4EFB-B8F8-A593630E5540}" type="presParOf" srcId="{8A237F6F-745F-4B59-B17B-4E7C35AC84F3}" destId="{421E9514-6C64-412B-A12A-58D41585AF1F}" srcOrd="1" destOrd="0" presId="urn:microsoft.com/office/officeart/2005/8/layout/process2"/>
    <dgm:cxn modelId="{D2D0342B-9359-457C-8355-FBB388874406}" type="presParOf" srcId="{421E9514-6C64-412B-A12A-58D41585AF1F}" destId="{845EE197-C781-402B-AE82-6F28A22B2CA6}" srcOrd="0" destOrd="0" presId="urn:microsoft.com/office/officeart/2005/8/layout/process2"/>
    <dgm:cxn modelId="{32304AF3-E271-477B-9B70-CBACA16D6367}" type="presParOf" srcId="{8A237F6F-745F-4B59-B17B-4E7C35AC84F3}" destId="{DB004C72-6F23-44D3-976F-CDA21C34A9F0}" srcOrd="2" destOrd="0" presId="urn:microsoft.com/office/officeart/2005/8/layout/process2"/>
    <dgm:cxn modelId="{D2E66A77-74BE-4D84-A0C0-3AA50E9FF649}" type="presParOf" srcId="{8A237F6F-745F-4B59-B17B-4E7C35AC84F3}" destId="{800E6986-8AC6-4E00-8BE9-42D84E87F376}" srcOrd="3" destOrd="0" presId="urn:microsoft.com/office/officeart/2005/8/layout/process2"/>
    <dgm:cxn modelId="{689E3402-5D62-4522-B623-4304E2877E77}" type="presParOf" srcId="{800E6986-8AC6-4E00-8BE9-42D84E87F376}" destId="{6F50CD13-DC82-488C-A440-22A799F015BC}" srcOrd="0" destOrd="0" presId="urn:microsoft.com/office/officeart/2005/8/layout/process2"/>
    <dgm:cxn modelId="{C3E51639-3494-41F4-8019-FD0076B244DB}" type="presParOf" srcId="{8A237F6F-745F-4B59-B17B-4E7C35AC84F3}" destId="{B7D09AE5-D394-4595-9267-5F485122A5D4}" srcOrd="4" destOrd="0" presId="urn:microsoft.com/office/officeart/2005/8/layout/process2"/>
    <dgm:cxn modelId="{B161951B-5B17-4FE9-8233-881463E257D5}" type="presParOf" srcId="{8A237F6F-745F-4B59-B17B-4E7C35AC84F3}" destId="{C37C146C-D8BB-430C-9546-DE202D0BEAB4}" srcOrd="5" destOrd="0" presId="urn:microsoft.com/office/officeart/2005/8/layout/process2"/>
    <dgm:cxn modelId="{8A41C3F3-B5D4-4735-B03F-8EBEFB1D0C55}" type="presParOf" srcId="{C37C146C-D8BB-430C-9546-DE202D0BEAB4}" destId="{2B9B90A9-3D7A-433D-BEF6-5DC611794B50}" srcOrd="0" destOrd="0" presId="urn:microsoft.com/office/officeart/2005/8/layout/process2"/>
    <dgm:cxn modelId="{CBE1A783-0800-4D3F-99E3-C69C09277823}" type="presParOf" srcId="{8A237F6F-745F-4B59-B17B-4E7C35AC84F3}" destId="{28271AC8-250F-4503-BA63-EF1C38E8E8E4}" srcOrd="6" destOrd="0" presId="urn:microsoft.com/office/officeart/2005/8/layout/process2"/>
    <dgm:cxn modelId="{500E865B-0882-42AF-8EC4-5ABC6B709407}" type="presParOf" srcId="{8A237F6F-745F-4B59-B17B-4E7C35AC84F3}" destId="{91DFB007-84ED-4A2C-B820-CD6C94A8725C}" srcOrd="7" destOrd="0" presId="urn:microsoft.com/office/officeart/2005/8/layout/process2"/>
    <dgm:cxn modelId="{91C70E46-CA07-4BDC-BC59-16CA01069579}" type="presParOf" srcId="{91DFB007-84ED-4A2C-B820-CD6C94A8725C}" destId="{94E9E469-F814-42DD-BA2E-F8D88A9205F3}" srcOrd="0" destOrd="0" presId="urn:microsoft.com/office/officeart/2005/8/layout/process2"/>
    <dgm:cxn modelId="{D199E6AC-C8F8-4837-A698-8497246CAF16}" type="presParOf" srcId="{8A237F6F-745F-4B59-B17B-4E7C35AC84F3}" destId="{52CA64E8-C13D-4252-87CD-00F970F9E8E7}" srcOrd="8" destOrd="0" presId="urn:microsoft.com/office/officeart/2005/8/layout/process2"/>
    <dgm:cxn modelId="{5738C4D1-17D2-4778-A6A7-21310F6A84A8}" type="presParOf" srcId="{8A237F6F-745F-4B59-B17B-4E7C35AC84F3}" destId="{A3FB6094-2C36-4FCF-BA72-CBEC7A4C9A22}" srcOrd="9" destOrd="0" presId="urn:microsoft.com/office/officeart/2005/8/layout/process2"/>
    <dgm:cxn modelId="{971DDE83-A4E9-4D79-8ACB-4E8BFF347724}" type="presParOf" srcId="{A3FB6094-2C36-4FCF-BA72-CBEC7A4C9A22}" destId="{E2D28703-0A23-43A2-9563-57EEA28A8572}" srcOrd="0" destOrd="0" presId="urn:microsoft.com/office/officeart/2005/8/layout/process2"/>
    <dgm:cxn modelId="{777095BC-70AC-4714-917E-EDDE66E1F2C9}" type="presParOf" srcId="{8A237F6F-745F-4B59-B17B-4E7C35AC84F3}" destId="{CF573293-A8A0-421E-9BCE-8796255F6EB7}"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862BD-2E0F-4A9C-99FB-BC54B8CCE42D}">
      <dsp:nvSpPr>
        <dsp:cNvPr id="0" name=""/>
        <dsp:cNvSpPr/>
      </dsp:nvSpPr>
      <dsp:spPr>
        <a:xfrm>
          <a:off x="3011731" y="2149"/>
          <a:ext cx="2104536" cy="636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Collection</a:t>
          </a:r>
        </a:p>
      </dsp:txBody>
      <dsp:txXfrm>
        <a:off x="3030388" y="20806"/>
        <a:ext cx="2067222" cy="599670"/>
      </dsp:txXfrm>
    </dsp:sp>
    <dsp:sp modelId="{421E9514-6C64-412B-A12A-58D41585AF1F}">
      <dsp:nvSpPr>
        <dsp:cNvPr id="0" name=""/>
        <dsp:cNvSpPr/>
      </dsp:nvSpPr>
      <dsp:spPr>
        <a:xfrm rot="5400000">
          <a:off x="3944565" y="655058"/>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678945"/>
        <a:ext cx="171986" cy="167208"/>
      </dsp:txXfrm>
    </dsp:sp>
    <dsp:sp modelId="{DB004C72-6F23-44D3-976F-CDA21C34A9F0}">
      <dsp:nvSpPr>
        <dsp:cNvPr id="0" name=""/>
        <dsp:cNvSpPr/>
      </dsp:nvSpPr>
      <dsp:spPr>
        <a:xfrm>
          <a:off x="3011731" y="957626"/>
          <a:ext cx="2104536" cy="636984"/>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3030388" y="976283"/>
        <a:ext cx="2067222" cy="599670"/>
      </dsp:txXfrm>
    </dsp:sp>
    <dsp:sp modelId="{800E6986-8AC6-4E00-8BE9-42D84E87F376}">
      <dsp:nvSpPr>
        <dsp:cNvPr id="0" name=""/>
        <dsp:cNvSpPr/>
      </dsp:nvSpPr>
      <dsp:spPr>
        <a:xfrm rot="5400000">
          <a:off x="3944565" y="1610535"/>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1634422"/>
        <a:ext cx="171986" cy="167208"/>
      </dsp:txXfrm>
    </dsp:sp>
    <dsp:sp modelId="{B7D09AE5-D394-4595-9267-5F485122A5D4}">
      <dsp:nvSpPr>
        <dsp:cNvPr id="0" name=""/>
        <dsp:cNvSpPr/>
      </dsp:nvSpPr>
      <dsp:spPr>
        <a:xfrm>
          <a:off x="3011731" y="1913102"/>
          <a:ext cx="2104536" cy="636984"/>
        </a:xfrm>
        <a:prstGeom prst="roundRect">
          <a:avLst>
            <a:gd name="adj" fmla="val 10000"/>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Selection</a:t>
          </a:r>
        </a:p>
      </dsp:txBody>
      <dsp:txXfrm>
        <a:off x="3030388" y="1931759"/>
        <a:ext cx="2067222" cy="599670"/>
      </dsp:txXfrm>
    </dsp:sp>
    <dsp:sp modelId="{C37C146C-D8BB-430C-9546-DE202D0BEAB4}">
      <dsp:nvSpPr>
        <dsp:cNvPr id="0" name=""/>
        <dsp:cNvSpPr/>
      </dsp:nvSpPr>
      <dsp:spPr>
        <a:xfrm rot="5400000">
          <a:off x="3944565" y="2566012"/>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2589899"/>
        <a:ext cx="171986" cy="167208"/>
      </dsp:txXfrm>
    </dsp:sp>
    <dsp:sp modelId="{28271AC8-250F-4503-BA63-EF1C38E8E8E4}">
      <dsp:nvSpPr>
        <dsp:cNvPr id="0" name=""/>
        <dsp:cNvSpPr/>
      </dsp:nvSpPr>
      <dsp:spPr>
        <a:xfrm>
          <a:off x="3011731" y="2868579"/>
          <a:ext cx="2104536" cy="636984"/>
        </a:xfrm>
        <a:prstGeom prst="roundRect">
          <a:avLst>
            <a:gd name="adj" fmla="val 10000"/>
          </a:avLst>
        </a:prstGeom>
        <a:solidFill>
          <a:schemeClr val="accent4"/>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Training</a:t>
          </a:r>
        </a:p>
      </dsp:txBody>
      <dsp:txXfrm>
        <a:off x="3030388" y="2887236"/>
        <a:ext cx="2067222" cy="599670"/>
      </dsp:txXfrm>
    </dsp:sp>
    <dsp:sp modelId="{91DFB007-84ED-4A2C-B820-CD6C94A8725C}">
      <dsp:nvSpPr>
        <dsp:cNvPr id="0" name=""/>
        <dsp:cNvSpPr/>
      </dsp:nvSpPr>
      <dsp:spPr>
        <a:xfrm rot="5400000">
          <a:off x="3944565" y="3521488"/>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3545375"/>
        <a:ext cx="171986" cy="167208"/>
      </dsp:txXfrm>
    </dsp:sp>
    <dsp:sp modelId="{52CA64E8-C13D-4252-87CD-00F970F9E8E7}">
      <dsp:nvSpPr>
        <dsp:cNvPr id="0" name=""/>
        <dsp:cNvSpPr/>
      </dsp:nvSpPr>
      <dsp:spPr>
        <a:xfrm>
          <a:off x="3011731" y="3824056"/>
          <a:ext cx="2104536" cy="636984"/>
        </a:xfrm>
        <a:prstGeom prst="roundRect">
          <a:avLst>
            <a:gd name="adj" fmla="val 10000"/>
          </a:avLst>
        </a:prstGeom>
        <a:solidFill>
          <a:schemeClr val="tx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Evaluation</a:t>
          </a:r>
        </a:p>
      </dsp:txBody>
      <dsp:txXfrm>
        <a:off x="3030388" y="3842713"/>
        <a:ext cx="2067222" cy="599670"/>
      </dsp:txXfrm>
    </dsp:sp>
    <dsp:sp modelId="{A3FB6094-2C36-4FCF-BA72-CBEC7A4C9A22}">
      <dsp:nvSpPr>
        <dsp:cNvPr id="0" name=""/>
        <dsp:cNvSpPr/>
      </dsp:nvSpPr>
      <dsp:spPr>
        <a:xfrm rot="5400000">
          <a:off x="3944565" y="4476965"/>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4500852"/>
        <a:ext cx="171986" cy="167208"/>
      </dsp:txXfrm>
    </dsp:sp>
    <dsp:sp modelId="{CF573293-A8A0-421E-9BCE-8796255F6EB7}">
      <dsp:nvSpPr>
        <dsp:cNvPr id="0" name=""/>
        <dsp:cNvSpPr/>
      </dsp:nvSpPr>
      <dsp:spPr>
        <a:xfrm>
          <a:off x="3011731" y="4779532"/>
          <a:ext cx="2104536" cy="636984"/>
        </a:xfrm>
        <a:prstGeom prst="roundRect">
          <a:avLst>
            <a:gd name="adj" fmla="val 10000"/>
          </a:avLst>
        </a:prstGeom>
        <a:solidFill>
          <a:schemeClr val="accent6"/>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Deployment</a:t>
          </a:r>
        </a:p>
      </dsp:txBody>
      <dsp:txXfrm>
        <a:off x="3030388" y="4798189"/>
        <a:ext cx="2067222" cy="5996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A634-6C6F-C888-392C-37B27B47F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6AF712-88E7-BCEF-AD8B-018CD603A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6177A6-79DC-B9B6-CE27-0B747A75F4A5}"/>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90B48F8A-61B2-43CA-E51B-12E86BCA7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BDA20-2955-305B-BE1B-D7E16A362F8C}"/>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55202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9426-3BBA-C861-2932-37B7B0277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44FC-7B71-1B73-3E00-26A345EC1F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62321-34F4-0C6C-1A28-04E5BF096FE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699B24EA-66E3-3DFC-469F-7542D34D1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FB3D8-C8CB-ED85-2F18-6B2750305383}"/>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84091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48D25-9B2E-6A2E-B090-9BEBA20E2B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DEE3CB-7AD1-6789-9526-33DAC7048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F8AC1-ECE5-4155-F3D6-218D43CB0ED9}"/>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74A9326F-8F0A-43A5-7944-8ED72599C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EAE1B-91FC-E4E6-B495-C55ED5AE4B4F}"/>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164667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255C-5F2B-DC96-4210-43CFDD183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703A7-8343-7C06-CE55-93E712053A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BF6D6-4CB5-96F9-38CB-BEFDB6401ACE}"/>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B0D84416-4A9A-2A22-3136-7BF4CC5C7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F99BB-4403-2FF2-3660-2E4A09CBF313}"/>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78364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1546-D227-5EFA-6EC3-53E96EB70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70A3DE-05AE-4168-E9A9-865149B302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A3999A-2CED-905B-9073-870933118DA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2346474E-0D23-EDF2-2D79-84CE67992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A977D-F1AC-CB0D-C170-73D1E9D9B64D}"/>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379550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7AB5-0D06-5EE7-2A00-983782187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31809-6878-DABC-AECC-37F43332C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947B0F-5FAF-7FA2-45F7-9005BD45B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73114-C481-5D1D-59DC-43773324812F}"/>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6" name="Footer Placeholder 5">
            <a:extLst>
              <a:ext uri="{FF2B5EF4-FFF2-40B4-BE49-F238E27FC236}">
                <a16:creationId xmlns:a16="http://schemas.microsoft.com/office/drawing/2014/main" id="{4D3F13F4-5BF7-DE51-A0D5-FC559852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EF406-23A7-F82D-B1DA-0579D6C85371}"/>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01285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F3A5-1602-4A11-552B-C81E067BB7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CC25EE-0844-306C-99A1-4CDF95DB8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5C871-6C34-432D-7A22-7FF3F0A45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F871F6-8334-27E2-C9E8-F115B4CE7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6FEF1-1361-E42F-3449-07EA27545D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A0676-8E84-0F0C-0273-C2B58CE75045}"/>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8" name="Footer Placeholder 7">
            <a:extLst>
              <a:ext uri="{FF2B5EF4-FFF2-40B4-BE49-F238E27FC236}">
                <a16:creationId xmlns:a16="http://schemas.microsoft.com/office/drawing/2014/main" id="{6C7F9A1D-45EF-39B7-1D73-914928A729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14B337-D7B9-B1FA-41F6-28120771B234}"/>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40979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AD9-5623-7E6F-5D8F-BA0CDABDFC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F53F2-7711-AD6F-A70F-97331CE42BD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4" name="Footer Placeholder 3">
            <a:extLst>
              <a:ext uri="{FF2B5EF4-FFF2-40B4-BE49-F238E27FC236}">
                <a16:creationId xmlns:a16="http://schemas.microsoft.com/office/drawing/2014/main" id="{E44134CF-7058-5F64-E228-FF5DA704D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EF0D4-9819-DC00-FD50-2C449576DAF8}"/>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81924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63B1-CD65-A26F-E589-940F25A728AB}"/>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3" name="Footer Placeholder 2">
            <a:extLst>
              <a:ext uri="{FF2B5EF4-FFF2-40B4-BE49-F238E27FC236}">
                <a16:creationId xmlns:a16="http://schemas.microsoft.com/office/drawing/2014/main" id="{97FAF1F8-572A-1606-7A81-8DACD33B92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05CBF-E29B-C043-72B7-7E28CAB426BA}"/>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32230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C2AC-71BC-57B5-D5DB-CA4CA0C97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131D04-99B2-235F-C205-C0E273F01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D04A53-4C68-9869-0D42-C11CDF3A6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DB47F-BA6E-F5C0-B0FB-FB823C91E3F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6" name="Footer Placeholder 5">
            <a:extLst>
              <a:ext uri="{FF2B5EF4-FFF2-40B4-BE49-F238E27FC236}">
                <a16:creationId xmlns:a16="http://schemas.microsoft.com/office/drawing/2014/main" id="{C0CF595C-61B2-2961-7D03-ED852DD6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72D5C-AFC1-F2B2-C670-50872468A58F}"/>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157560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C44D-C172-1B05-0578-631C02064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EA6A71-6D0D-4791-5EFA-B56AAED9A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5F5A8-38BE-6385-BC28-B0299058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D52AD-EE8B-3264-3DF2-26F1D73BA55A}"/>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6" name="Footer Placeholder 5">
            <a:extLst>
              <a:ext uri="{FF2B5EF4-FFF2-40B4-BE49-F238E27FC236}">
                <a16:creationId xmlns:a16="http://schemas.microsoft.com/office/drawing/2014/main" id="{3DD37AF9-B77F-68BA-7DB9-62A67F898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ECAFB-D2F9-A9B5-7D58-0EAD586F9D01}"/>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57940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69881-C581-A6F1-1D84-4E790E150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57008-41B5-5CF6-2AD5-078395FA3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5B57C-C4A4-BB0A-41AA-1AF6F0673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723BCA77-DFDD-BEBF-2C5F-E0EF551FA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F69280-145C-6474-87EC-944DE6FBC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338950-F25A-496F-90D2-3711F7E786DC}" type="slidenum">
              <a:rPr lang="en-US" smtClean="0"/>
              <a:t>‹#›</a:t>
            </a:fld>
            <a:endParaRPr lang="en-US"/>
          </a:p>
        </p:txBody>
      </p:sp>
    </p:spTree>
    <p:extLst>
      <p:ext uri="{BB962C8B-B14F-4D97-AF65-F5344CB8AC3E}">
        <p14:creationId xmlns:p14="http://schemas.microsoft.com/office/powerpoint/2010/main" val="353445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DC99-1809-577F-9FCD-9C6AD816D0BC}"/>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Sleep Health and Lifestyle Analysis Using Machine Learning</a:t>
            </a:r>
          </a:p>
        </p:txBody>
      </p:sp>
      <p:sp>
        <p:nvSpPr>
          <p:cNvPr id="3" name="Subtitle 2">
            <a:extLst>
              <a:ext uri="{FF2B5EF4-FFF2-40B4-BE49-F238E27FC236}">
                <a16:creationId xmlns:a16="http://schemas.microsoft.com/office/drawing/2014/main" id="{A46B288C-C459-2135-ECAF-A1AC035A72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194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AF07-E92A-B116-9864-003A044351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Details</a:t>
            </a:r>
          </a:p>
        </p:txBody>
      </p:sp>
      <p:sp>
        <p:nvSpPr>
          <p:cNvPr id="3" name="Content Placeholder 2">
            <a:extLst>
              <a:ext uri="{FF2B5EF4-FFF2-40B4-BE49-F238E27FC236}">
                <a16:creationId xmlns:a16="http://schemas.microsoft.com/office/drawing/2014/main" id="{CC1EDD8A-B09E-8272-1F1C-F55BA33E7C4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Dataset Name: Sleep Health and Lifestyle Dataset</a:t>
            </a:r>
          </a:p>
          <a:p>
            <a:r>
              <a:rPr lang="en-US" dirty="0">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hlinkClick r:id="rId2"/>
              </a:rPr>
              <a:t>https://www.kaggle.com/datasets/uom190346a/sleep-health-and-lifestyle-dataset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Brief Description: This dataset contains information about sleep patterns, lifestyle habits, and health metrics of individuals. It includes attributes such as age, gender, occupation, sleep duration, quality of sleep, physical activity levels, stress levels, BMI category, blood pressure, heart rate, and daily steps.</a:t>
            </a:r>
          </a:p>
        </p:txBody>
      </p:sp>
    </p:spTree>
    <p:extLst>
      <p:ext uri="{BB962C8B-B14F-4D97-AF65-F5344CB8AC3E}">
        <p14:creationId xmlns:p14="http://schemas.microsoft.com/office/powerpoint/2010/main" val="56279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D08C2-A445-2AF4-3AFB-C4D03D08854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panose="02020603050405020304" pitchFamily="18" charset="0"/>
                <a:cs typeface="Times New Roman" panose="02020603050405020304" pitchFamily="18" charset="0"/>
              </a:rPr>
              <a:t>Dataset Description</a:t>
            </a:r>
          </a:p>
        </p:txBody>
      </p:sp>
      <p:graphicFrame>
        <p:nvGraphicFramePr>
          <p:cNvPr id="4" name="Content Placeholder 3">
            <a:extLst>
              <a:ext uri="{FF2B5EF4-FFF2-40B4-BE49-F238E27FC236}">
                <a16:creationId xmlns:a16="http://schemas.microsoft.com/office/drawing/2014/main" id="{788319C4-A100-9D76-D179-FBFA4ECD71D4}"/>
              </a:ext>
            </a:extLst>
          </p:cNvPr>
          <p:cNvGraphicFramePr>
            <a:graphicFrameLocks noGrp="1"/>
          </p:cNvGraphicFramePr>
          <p:nvPr>
            <p:ph idx="1"/>
            <p:extLst>
              <p:ext uri="{D42A27DB-BD31-4B8C-83A1-F6EECF244321}">
                <p14:modId xmlns:p14="http://schemas.microsoft.com/office/powerpoint/2010/main" val="2560198427"/>
              </p:ext>
            </p:extLst>
          </p:nvPr>
        </p:nvGraphicFramePr>
        <p:xfrm>
          <a:off x="3545632" y="270588"/>
          <a:ext cx="8490858" cy="6279501"/>
        </p:xfrm>
        <a:graphic>
          <a:graphicData uri="http://schemas.openxmlformats.org/drawingml/2006/table">
            <a:tbl>
              <a:tblPr>
                <a:solidFill>
                  <a:schemeClr val="bg1"/>
                </a:solidFill>
              </a:tblPr>
              <a:tblGrid>
                <a:gridCol w="1397181">
                  <a:extLst>
                    <a:ext uri="{9D8B030D-6E8A-4147-A177-3AD203B41FA5}">
                      <a16:colId xmlns:a16="http://schemas.microsoft.com/office/drawing/2014/main" val="2113682417"/>
                    </a:ext>
                  </a:extLst>
                </a:gridCol>
                <a:gridCol w="1658949">
                  <a:extLst>
                    <a:ext uri="{9D8B030D-6E8A-4147-A177-3AD203B41FA5}">
                      <a16:colId xmlns:a16="http://schemas.microsoft.com/office/drawing/2014/main" val="4124039482"/>
                    </a:ext>
                  </a:extLst>
                </a:gridCol>
                <a:gridCol w="2093209">
                  <a:extLst>
                    <a:ext uri="{9D8B030D-6E8A-4147-A177-3AD203B41FA5}">
                      <a16:colId xmlns:a16="http://schemas.microsoft.com/office/drawing/2014/main" val="1279921242"/>
                    </a:ext>
                  </a:extLst>
                </a:gridCol>
                <a:gridCol w="3341519">
                  <a:extLst>
                    <a:ext uri="{9D8B030D-6E8A-4147-A177-3AD203B41FA5}">
                      <a16:colId xmlns:a16="http://schemas.microsoft.com/office/drawing/2014/main" val="2062355754"/>
                    </a:ext>
                  </a:extLst>
                </a:gridCol>
              </a:tblGrid>
              <a:tr h="467344">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Field Name</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Data Type</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Description</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Relevance to Problem</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44851372"/>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Person ID</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Discrete </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Unique identifier for each individual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Not directly relevant for prediction</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294566529"/>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Gender</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Nominal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Male or Female</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May influence sleep patterns and quality due to biological or societal factors.</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15795651"/>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Age</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Continuous</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Age of the individual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Can significantly impact sleep needs and health.</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65050179"/>
                  </a:ext>
                </a:extLst>
              </a:tr>
              <a:tr h="928103">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Occupation</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Nominal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Job or profession</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May influence lifestyle factors affecting sleep, such as work stress and sleep schedules.</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35635927"/>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Sleep Duration</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Continuous</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Average sleep duration in hours</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Directly relevant for predicting sleep quality.</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46350586"/>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Quality of Sleep</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Ordinal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Subjective measure of sleep quality</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Target Variable for Prediction</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38118436"/>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Physical Activity Level</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Ordinal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Level of physical activity</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Impacts sleep quality and overall health.</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203905563"/>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Stress Level</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Ordinal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Perceived stress level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Significantly influences sleep quality.</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2352196244"/>
                  </a:ext>
                </a:extLst>
              </a:tr>
            </a:tbl>
          </a:graphicData>
        </a:graphic>
      </p:graphicFrame>
    </p:spTree>
    <p:extLst>
      <p:ext uri="{BB962C8B-B14F-4D97-AF65-F5344CB8AC3E}">
        <p14:creationId xmlns:p14="http://schemas.microsoft.com/office/powerpoint/2010/main" val="153541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784E1-A34C-3CA6-A5AB-D4E9D7542EC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panose="02020603050405020304" pitchFamily="18" charset="0"/>
                <a:cs typeface="Times New Roman" panose="02020603050405020304" pitchFamily="18" charset="0"/>
              </a:rPr>
              <a:t>Dataset Description</a:t>
            </a:r>
          </a:p>
        </p:txBody>
      </p:sp>
      <p:graphicFrame>
        <p:nvGraphicFramePr>
          <p:cNvPr id="4" name="Content Placeholder 3">
            <a:extLst>
              <a:ext uri="{FF2B5EF4-FFF2-40B4-BE49-F238E27FC236}">
                <a16:creationId xmlns:a16="http://schemas.microsoft.com/office/drawing/2014/main" id="{BF753687-AF0C-9B12-4753-5BC6838CAB24}"/>
              </a:ext>
            </a:extLst>
          </p:cNvPr>
          <p:cNvGraphicFramePr>
            <a:graphicFrameLocks noGrp="1"/>
          </p:cNvGraphicFramePr>
          <p:nvPr>
            <p:ph idx="1"/>
            <p:extLst>
              <p:ext uri="{D42A27DB-BD31-4B8C-83A1-F6EECF244321}">
                <p14:modId xmlns:p14="http://schemas.microsoft.com/office/powerpoint/2010/main" val="366332036"/>
              </p:ext>
            </p:extLst>
          </p:nvPr>
        </p:nvGraphicFramePr>
        <p:xfrm>
          <a:off x="4038600" y="1264677"/>
          <a:ext cx="7188201" cy="4325260"/>
        </p:xfrm>
        <a:graphic>
          <a:graphicData uri="http://schemas.openxmlformats.org/drawingml/2006/table">
            <a:tbl>
              <a:tblPr>
                <a:noFill/>
              </a:tblPr>
              <a:tblGrid>
                <a:gridCol w="1418894">
                  <a:extLst>
                    <a:ext uri="{9D8B030D-6E8A-4147-A177-3AD203B41FA5}">
                      <a16:colId xmlns:a16="http://schemas.microsoft.com/office/drawing/2014/main" val="2351108605"/>
                    </a:ext>
                  </a:extLst>
                </a:gridCol>
                <a:gridCol w="1830441">
                  <a:extLst>
                    <a:ext uri="{9D8B030D-6E8A-4147-A177-3AD203B41FA5}">
                      <a16:colId xmlns:a16="http://schemas.microsoft.com/office/drawing/2014/main" val="880379419"/>
                    </a:ext>
                  </a:extLst>
                </a:gridCol>
                <a:gridCol w="1916791">
                  <a:extLst>
                    <a:ext uri="{9D8B030D-6E8A-4147-A177-3AD203B41FA5}">
                      <a16:colId xmlns:a16="http://schemas.microsoft.com/office/drawing/2014/main" val="1086078686"/>
                    </a:ext>
                  </a:extLst>
                </a:gridCol>
                <a:gridCol w="2022075">
                  <a:extLst>
                    <a:ext uri="{9D8B030D-6E8A-4147-A177-3AD203B41FA5}">
                      <a16:colId xmlns:a16="http://schemas.microsoft.com/office/drawing/2014/main" val="4285086138"/>
                    </a:ext>
                  </a:extLst>
                </a:gridCol>
              </a:tblGrid>
              <a:tr h="334946">
                <a:tc>
                  <a:txBody>
                    <a:bodyPr/>
                    <a:lstStyle/>
                    <a:p>
                      <a:r>
                        <a:rPr lang="en-US" sz="1400" cap="none" spc="0">
                          <a:solidFill>
                            <a:schemeClr val="tx1"/>
                          </a:solidFill>
                          <a:latin typeface="Times New Roman" panose="02020603050405020304" pitchFamily="18" charset="0"/>
                          <a:cs typeface="Times New Roman" panose="02020603050405020304" pitchFamily="18" charset="0"/>
                        </a:rPr>
                        <a:t>Field Name</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Data Type</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Description</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Relevance to Problem</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233708046"/>
                  </a:ext>
                </a:extLst>
              </a:tr>
              <a:tr h="966469">
                <a:tc>
                  <a:txBody>
                    <a:bodyPr/>
                    <a:lstStyle/>
                    <a:p>
                      <a:r>
                        <a:rPr lang="en-US" sz="1400" cap="none" spc="0">
                          <a:solidFill>
                            <a:schemeClr val="tx1"/>
                          </a:solidFill>
                          <a:latin typeface="Times New Roman" panose="02020603050405020304" pitchFamily="18" charset="0"/>
                          <a:cs typeface="Times New Roman" panose="02020603050405020304" pitchFamily="18" charset="0"/>
                        </a:rPr>
                        <a:t>BMI Category</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Nominal</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Body Mass Index category (e.g., Underweight, Normal, Overweight, Obese)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Related to overall health and can impact sleep quality and disorders.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73750167"/>
                  </a:ext>
                </a:extLst>
              </a:tr>
              <a:tr h="966469">
                <a:tc>
                  <a:txBody>
                    <a:bodyPr/>
                    <a:lstStyle/>
                    <a:p>
                      <a:r>
                        <a:rPr lang="en-US" sz="1400" cap="none" spc="0">
                          <a:solidFill>
                            <a:schemeClr val="tx1"/>
                          </a:solidFill>
                          <a:latin typeface="Times New Roman" panose="02020603050405020304" pitchFamily="18" charset="0"/>
                          <a:cs typeface="Times New Roman" panose="02020603050405020304" pitchFamily="18" charset="0"/>
                        </a:rPr>
                        <a:t>Blood Pressure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anose="02020603050405020304" pitchFamily="18" charset="0"/>
                          <a:cs typeface="Times New Roman" panose="02020603050405020304" pitchFamily="18" charset="0"/>
                        </a:rPr>
                        <a:t>Continuous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Blood pressure measurement</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An indicator of overall health, potentially related to sleep quality and sleep disorders.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5983854"/>
                  </a:ext>
                </a:extLst>
              </a:tr>
              <a:tr h="755961">
                <a:tc>
                  <a:txBody>
                    <a:bodyPr/>
                    <a:lstStyle/>
                    <a:p>
                      <a:r>
                        <a:rPr lang="en-US" sz="1400" cap="none" spc="0">
                          <a:solidFill>
                            <a:schemeClr val="tx1"/>
                          </a:solidFill>
                          <a:latin typeface="Times New Roman" panose="02020603050405020304" pitchFamily="18" charset="0"/>
                          <a:cs typeface="Times New Roman" panose="02020603050405020304" pitchFamily="18" charset="0"/>
                        </a:rPr>
                        <a:t>Heart Rate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Continuous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Average resting heart rate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An indicator of cardiovascular health, which can affect sleep.</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73178788"/>
                  </a:ext>
                </a:extLst>
              </a:tr>
              <a:tr h="545454">
                <a:tc>
                  <a:txBody>
                    <a:bodyPr/>
                    <a:lstStyle/>
                    <a:p>
                      <a:r>
                        <a:rPr lang="en-US" sz="1400" cap="none" spc="0">
                          <a:solidFill>
                            <a:schemeClr val="tx1"/>
                          </a:solidFill>
                          <a:latin typeface="Times New Roman" panose="02020603050405020304" pitchFamily="18" charset="0"/>
                          <a:cs typeface="Times New Roman" panose="02020603050405020304" pitchFamily="18" charset="0"/>
                        </a:rPr>
                        <a:t>Daily Steps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anose="02020603050405020304" pitchFamily="18" charset="0"/>
                          <a:cs typeface="Times New Roman" panose="02020603050405020304" pitchFamily="18" charset="0"/>
                        </a:rPr>
                        <a:t>Discrete </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Number of steps walked per day</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Reflects physical activity level and overall health.</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73184295"/>
                  </a:ext>
                </a:extLst>
              </a:tr>
              <a:tr h="755961">
                <a:tc>
                  <a:txBody>
                    <a:bodyPr/>
                    <a:lstStyle/>
                    <a:p>
                      <a:r>
                        <a:rPr lang="en-US" sz="1400" cap="none" spc="0">
                          <a:solidFill>
                            <a:schemeClr val="tx1"/>
                          </a:solidFill>
                          <a:latin typeface="Times New Roman" panose="02020603050405020304" pitchFamily="18" charset="0"/>
                          <a:cs typeface="Times New Roman" panose="02020603050405020304" pitchFamily="18" charset="0"/>
                        </a:rPr>
                        <a:t>Sleep Disorder</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it-IT" sz="1400" cap="none" spc="0" dirty="0">
                          <a:solidFill>
                            <a:schemeClr val="tx1"/>
                          </a:solidFill>
                          <a:latin typeface="Times New Roman" panose="02020603050405020304" pitchFamily="18" charset="0"/>
                          <a:cs typeface="Times New Roman" panose="02020603050405020304" pitchFamily="18" charset="0"/>
                        </a:rPr>
                        <a:t>Nominal</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Presence of any diagnosed sleep disorders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anose="02020603050405020304" pitchFamily="18" charset="0"/>
                          <a:cs typeface="Times New Roman" panose="02020603050405020304" pitchFamily="18" charset="0"/>
                        </a:rPr>
                        <a:t>Not directly relevant to the current problem</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71116561"/>
                  </a:ext>
                </a:extLst>
              </a:tr>
            </a:tbl>
          </a:graphicData>
        </a:graphic>
      </p:graphicFrame>
    </p:spTree>
    <p:extLst>
      <p:ext uri="{BB962C8B-B14F-4D97-AF65-F5344CB8AC3E}">
        <p14:creationId xmlns:p14="http://schemas.microsoft.com/office/powerpoint/2010/main" val="182045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9DA5-199D-9A8D-B643-D1644B57EC28}"/>
              </a:ext>
            </a:extLst>
          </p:cNvPr>
          <p:cNvSpPr>
            <a:spLocks noGrp="1"/>
          </p:cNvSpPr>
          <p:nvPr>
            <p:ph type="title"/>
          </p:nvPr>
        </p:nvSpPr>
        <p:spPr>
          <a:xfrm>
            <a:off x="735563" y="0"/>
            <a:ext cx="10515600" cy="1325563"/>
          </a:xfrm>
        </p:spPr>
        <p:txBody>
          <a:bodyPr/>
          <a:lstStyle/>
          <a:p>
            <a:r>
              <a:rPr lang="en-US"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43C36CB5-E4B8-716C-1782-6BB1E3D756EF}"/>
              </a:ext>
            </a:extLst>
          </p:cNvPr>
          <p:cNvSpPr>
            <a:spLocks noGrp="1"/>
          </p:cNvSpPr>
          <p:nvPr>
            <p:ph idx="1"/>
          </p:nvPr>
        </p:nvSpPr>
        <p:spPr>
          <a:xfrm>
            <a:off x="838200" y="979714"/>
            <a:ext cx="10515600" cy="5197249"/>
          </a:xfrm>
        </p:spPr>
        <p:txBody>
          <a:bodyPr>
            <a:noAutofit/>
          </a:bodyPr>
          <a:lstStyle/>
          <a:p>
            <a:r>
              <a:rPr lang="en-US" sz="2400" dirty="0">
                <a:latin typeface="Times New Roman" panose="02020603050405020304" pitchFamily="18" charset="0"/>
                <a:cs typeface="Times New Roman" panose="02020603050405020304" pitchFamily="18" charset="0"/>
              </a:rPr>
              <a:t>Stress and Heart Rate: The positive correlation between "Stress </a:t>
            </a:r>
            <a:r>
              <a:rPr lang="en-US" sz="2400" dirty="0" err="1">
                <a:latin typeface="Times New Roman" panose="02020603050405020304" pitchFamily="18" charset="0"/>
                <a:cs typeface="Times New Roman" panose="02020603050405020304" pitchFamily="18" charset="0"/>
              </a:rPr>
              <a:t>Level“and</a:t>
            </a:r>
            <a:r>
              <a:rPr lang="en-US" sz="2400" dirty="0">
                <a:latin typeface="Times New Roman" panose="02020603050405020304" pitchFamily="18" charset="0"/>
                <a:cs typeface="Times New Roman" panose="02020603050405020304" pitchFamily="18" charset="0"/>
              </a:rPr>
              <a:t> "Heart Rate" supports the well-established physiological link between stress and the cardiovascular system. Higher stress levels can lead to increased heart rate as part of the body's stress response.</a:t>
            </a:r>
          </a:p>
          <a:p>
            <a:r>
              <a:rPr lang="en-US" sz="2400" dirty="0">
                <a:latin typeface="Times New Roman" panose="02020603050405020304" pitchFamily="18" charset="0"/>
                <a:cs typeface="Times New Roman" panose="02020603050405020304" pitchFamily="18" charset="0"/>
              </a:rPr>
              <a:t>Stress and Sleep Quality: The strong negative correlation between "Stress Level" and "Quality of Sleep" is significant. It highlights that high stress levels are likely to have a detrimental impact on sleep quality.</a:t>
            </a:r>
          </a:p>
          <a:p>
            <a:r>
              <a:rPr lang="en-US" sz="2400" dirty="0">
                <a:latin typeface="Times New Roman" panose="02020603050405020304" pitchFamily="18" charset="0"/>
                <a:cs typeface="Times New Roman" panose="02020603050405020304" pitchFamily="18" charset="0"/>
              </a:rPr>
              <a:t>Sleep Duration and Stress: The negative correlation between "Sleep Duration" and "Stress Level" suggests that inadequate sleep may contribute to increased stress levels. This creates a potential feedback loop where poor sleep can lead to increased stress, which can further disrupt sleep.</a:t>
            </a:r>
          </a:p>
          <a:p>
            <a:r>
              <a:rPr lang="en-US" sz="2400" dirty="0">
                <a:latin typeface="Times New Roman" panose="02020603050405020304" pitchFamily="18" charset="0"/>
                <a:cs typeface="Times New Roman" panose="02020603050405020304" pitchFamily="18" charset="0"/>
              </a:rPr>
              <a:t>Heart Rate and Sleep Quality: The negative correlation between "Heart Rate" and "Quality of Sleep" indicates that individuals with lower resting heart rates might tend to report better sleep quality. This could be related to better overall cardiovascular health.</a:t>
            </a:r>
          </a:p>
          <a:p>
            <a:pPr>
              <a:lnSpc>
                <a:spcPts val="1425"/>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43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12CF-E2E3-8799-4F05-00248FE491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B0BF28E-6D8C-89F8-480F-EBD5725FD45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Predict the subjective "Quality of Sleep" for individuals based on their lifestyle factors, health metrics, and sleep duration.</a:t>
            </a:r>
          </a:p>
        </p:txBody>
      </p:sp>
    </p:spTree>
    <p:extLst>
      <p:ext uri="{BB962C8B-B14F-4D97-AF65-F5344CB8AC3E}">
        <p14:creationId xmlns:p14="http://schemas.microsoft.com/office/powerpoint/2010/main" val="159346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1922-CB67-2DE5-7EC9-5C122ECAC9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System steps</a:t>
            </a:r>
          </a:p>
        </p:txBody>
      </p:sp>
      <p:sp>
        <p:nvSpPr>
          <p:cNvPr id="3" name="Content Placeholder 2">
            <a:extLst>
              <a:ext uri="{FF2B5EF4-FFF2-40B4-BE49-F238E27FC236}">
                <a16:creationId xmlns:a16="http://schemas.microsoft.com/office/drawing/2014/main" id="{706442F7-D83B-AA43-21FC-489E1B5887A3}"/>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1. Data Collection: </a:t>
            </a:r>
            <a:r>
              <a:rPr lang="en-US" dirty="0">
                <a:latin typeface="Times New Roman" panose="02020603050405020304" pitchFamily="18" charset="0"/>
                <a:cs typeface="Times New Roman" panose="02020603050405020304" pitchFamily="18" charset="0"/>
              </a:rPr>
              <a:t>This is the initial step where you gather the raw data for your project</a:t>
            </a:r>
          </a:p>
          <a:p>
            <a:r>
              <a:rPr lang="en-US" b="1" dirty="0">
                <a:latin typeface="Times New Roman" panose="02020603050405020304" pitchFamily="18" charset="0"/>
                <a:cs typeface="Times New Roman" panose="02020603050405020304" pitchFamily="18" charset="0"/>
              </a:rPr>
              <a:t>2. Data Preprocessing:</a:t>
            </a:r>
            <a:r>
              <a:rPr lang="en-US" dirty="0">
                <a:latin typeface="Times New Roman" panose="02020603050405020304" pitchFamily="18" charset="0"/>
                <a:cs typeface="Times New Roman" panose="02020603050405020304" pitchFamily="18" charset="0"/>
              </a:rPr>
              <a:t> This step involves preparing the raw data for the machine learning model addressing issues like missing values and converting data into a suitable format.</a:t>
            </a:r>
          </a:p>
          <a:p>
            <a:r>
              <a:rPr lang="en-US" b="1" dirty="0">
                <a:latin typeface="Times New Roman" panose="02020603050405020304" pitchFamily="18" charset="0"/>
                <a:cs typeface="Times New Roman" panose="02020603050405020304" pitchFamily="18" charset="0"/>
              </a:rPr>
              <a:t>3. Feature Selection: </a:t>
            </a:r>
            <a:r>
              <a:rPr lang="en-US" dirty="0">
                <a:latin typeface="Times New Roman" panose="02020603050405020304" pitchFamily="18" charset="0"/>
                <a:cs typeface="Times New Roman" panose="02020603050405020304" pitchFamily="18" charset="0"/>
              </a:rPr>
              <a:t>This step involves identifying the most relevant features from the dataset that will contribute most effectively to the model's predictions. </a:t>
            </a:r>
          </a:p>
          <a:p>
            <a:r>
              <a:rPr lang="en-US" b="1" dirty="0">
                <a:latin typeface="Times New Roman" panose="02020603050405020304" pitchFamily="18" charset="0"/>
                <a:cs typeface="Times New Roman" panose="02020603050405020304" pitchFamily="18" charset="0"/>
              </a:rPr>
              <a:t>4. Model Training :</a:t>
            </a:r>
            <a:r>
              <a:rPr lang="en-US" dirty="0">
                <a:latin typeface="Times New Roman" panose="02020603050405020304" pitchFamily="18" charset="0"/>
                <a:cs typeface="Times New Roman" panose="02020603050405020304" pitchFamily="18" charset="0"/>
              </a:rPr>
              <a:t>This is where the machine learning model is built. A machine learning algorithm is selected and trained on the prepared data.</a:t>
            </a:r>
          </a:p>
          <a:p>
            <a:r>
              <a:rPr lang="en-US" b="1" dirty="0">
                <a:latin typeface="Times New Roman" panose="02020603050405020304" pitchFamily="18" charset="0"/>
                <a:cs typeface="Times New Roman" panose="02020603050405020304" pitchFamily="18" charset="0"/>
              </a:rPr>
              <a:t>5. Model Evaluation: </a:t>
            </a:r>
            <a:r>
              <a:rPr lang="en-US" dirty="0">
                <a:latin typeface="Times New Roman" panose="02020603050405020304" pitchFamily="18" charset="0"/>
                <a:cs typeface="Times New Roman" panose="02020603050405020304" pitchFamily="18" charset="0"/>
              </a:rPr>
              <a:t>This step assesses the performance of the trained model. The trained model's performance is assessed using a separate test dataset.</a:t>
            </a:r>
          </a:p>
          <a:p>
            <a:r>
              <a:rPr lang="en-US" b="1" dirty="0">
                <a:latin typeface="Times New Roman" panose="02020603050405020304" pitchFamily="18" charset="0"/>
                <a:cs typeface="Times New Roman" panose="02020603050405020304" pitchFamily="18" charset="0"/>
              </a:rPr>
              <a:t>6. Deployment :</a:t>
            </a:r>
            <a:r>
              <a:rPr lang="en-US" dirty="0">
                <a:latin typeface="Times New Roman" panose="02020603050405020304" pitchFamily="18" charset="0"/>
                <a:cs typeface="Times New Roman" panose="02020603050405020304" pitchFamily="18" charset="0"/>
              </a:rPr>
              <a:t>This step involves making the trained model available for use in a real-world. </a:t>
            </a:r>
          </a:p>
          <a:p>
            <a:endParaRPr lang="en-US" dirty="0"/>
          </a:p>
        </p:txBody>
      </p:sp>
    </p:spTree>
    <p:extLst>
      <p:ext uri="{BB962C8B-B14F-4D97-AF65-F5344CB8AC3E}">
        <p14:creationId xmlns:p14="http://schemas.microsoft.com/office/powerpoint/2010/main" val="38093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548A7-E768-E8FC-6E27-D5964374A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6C8F4-7BBF-1794-4C52-4D2D4C714372}"/>
              </a:ext>
            </a:extLst>
          </p:cNvPr>
          <p:cNvSpPr>
            <a:spLocks noGrp="1"/>
          </p:cNvSpPr>
          <p:nvPr>
            <p:ph type="title"/>
          </p:nvPr>
        </p:nvSpPr>
        <p:spPr>
          <a:xfrm>
            <a:off x="838200" y="-355352"/>
            <a:ext cx="10515600" cy="1325563"/>
          </a:xfrm>
        </p:spPr>
        <p:txBody>
          <a:bodyPr/>
          <a:lstStyle/>
          <a:p>
            <a:r>
              <a:rPr lang="en-US" dirty="0"/>
              <a:t>Machine Learning System architecture</a:t>
            </a:r>
          </a:p>
        </p:txBody>
      </p:sp>
      <p:graphicFrame>
        <p:nvGraphicFramePr>
          <p:cNvPr id="6" name="Diagram 5">
            <a:extLst>
              <a:ext uri="{FF2B5EF4-FFF2-40B4-BE49-F238E27FC236}">
                <a16:creationId xmlns:a16="http://schemas.microsoft.com/office/drawing/2014/main" id="{FA3D502B-DA4A-F20B-5E1D-E0D9EFCE7C05}"/>
              </a:ext>
            </a:extLst>
          </p:cNvPr>
          <p:cNvGraphicFramePr/>
          <p:nvPr>
            <p:extLst>
              <p:ext uri="{D42A27DB-BD31-4B8C-83A1-F6EECF244321}">
                <p14:modId xmlns:p14="http://schemas.microsoft.com/office/powerpoint/2010/main" val="225721150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8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9130C6-A624-1EF3-8078-AA565B6E1078}"/>
              </a:ext>
            </a:extLst>
          </p:cNvPr>
          <p:cNvSpPr>
            <a:spLocks noGrp="1"/>
          </p:cNvSpPr>
          <p:nvPr>
            <p:ph type="title"/>
          </p:nvPr>
        </p:nvSpPr>
        <p:spPr>
          <a:xfrm>
            <a:off x="660041" y="2767106"/>
            <a:ext cx="2580999" cy="3071906"/>
          </a:xfrm>
        </p:spPr>
        <p:txBody>
          <a:bodyPr vert="horz" lIns="91440" tIns="45720" rIns="91440" bIns="45720" rtlCol="0" anchor="t">
            <a:normAutofit/>
          </a:bodyPr>
          <a:lstStyle/>
          <a:p>
            <a:r>
              <a:rPr lang="en-US" sz="4000" kern="1200">
                <a:solidFill>
                  <a:srgbClr val="FFFFFF"/>
                </a:solidFill>
                <a:latin typeface="+mj-lt"/>
                <a:ea typeface="+mj-ea"/>
                <a:cs typeface="+mj-cs"/>
              </a:rPr>
              <a:t>Loaded Data in pgAdmin</a:t>
            </a:r>
          </a:p>
        </p:txBody>
      </p:sp>
      <p:pic>
        <p:nvPicPr>
          <p:cNvPr id="5" name="Content Placeholder 4">
            <a:extLst>
              <a:ext uri="{FF2B5EF4-FFF2-40B4-BE49-F238E27FC236}">
                <a16:creationId xmlns:a16="http://schemas.microsoft.com/office/drawing/2014/main" id="{88AE384F-343D-ACFE-9F76-E7658BFBB991}"/>
              </a:ext>
            </a:extLst>
          </p:cNvPr>
          <p:cNvPicPr>
            <a:picLocks noGrp="1" noChangeAspect="1"/>
          </p:cNvPicPr>
          <p:nvPr>
            <p:ph idx="1"/>
          </p:nvPr>
        </p:nvPicPr>
        <p:blipFill>
          <a:blip r:embed="rId2"/>
          <a:stretch>
            <a:fillRect/>
          </a:stretch>
        </p:blipFill>
        <p:spPr>
          <a:xfrm>
            <a:off x="2929812" y="0"/>
            <a:ext cx="9314146" cy="6857573"/>
          </a:xfrm>
          <a:prstGeom prst="rect">
            <a:avLst/>
          </a:prstGeom>
        </p:spPr>
      </p:pic>
    </p:spTree>
    <p:extLst>
      <p:ext uri="{BB962C8B-B14F-4D97-AF65-F5344CB8AC3E}">
        <p14:creationId xmlns:p14="http://schemas.microsoft.com/office/powerpoint/2010/main" val="294975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431</TotalTime>
  <Words>718</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Sleep Health and Lifestyle Analysis Using Machine Learning</vt:lpstr>
      <vt:lpstr>Dataset Details</vt:lpstr>
      <vt:lpstr>Dataset Description</vt:lpstr>
      <vt:lpstr>Dataset Description</vt:lpstr>
      <vt:lpstr>EDA</vt:lpstr>
      <vt:lpstr>Problem Statement</vt:lpstr>
      <vt:lpstr>Machine Learning System steps</vt:lpstr>
      <vt:lpstr>Machine Learning System architecture</vt:lpstr>
      <vt:lpstr>Loaded Data in pgAdmin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Viswanath</dc:creator>
  <cp:lastModifiedBy>Kumar Viswanath</cp:lastModifiedBy>
  <cp:revision>4</cp:revision>
  <dcterms:created xsi:type="dcterms:W3CDTF">2025-01-28T20:58:15Z</dcterms:created>
  <dcterms:modified xsi:type="dcterms:W3CDTF">2025-01-29T04:10:23Z</dcterms:modified>
</cp:coreProperties>
</file>