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80" r:id="rId5"/>
    <p:sldId id="281" r:id="rId6"/>
    <p:sldId id="259" r:id="rId7"/>
    <p:sldId id="270" r:id="rId8"/>
    <p:sldId id="271" r:id="rId9"/>
    <p:sldId id="272" r:id="rId10"/>
    <p:sldId id="273" r:id="rId11"/>
    <p:sldId id="275" r:id="rId12"/>
    <p:sldId id="274" r:id="rId13"/>
    <p:sldId id="276" r:id="rId14"/>
    <p:sldId id="277" r:id="rId15"/>
    <p:sldId id="278" r:id="rId16"/>
    <p:sldId id="279" r:id="rId17"/>
    <p:sldId id="296" r:id="rId18"/>
    <p:sldId id="282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6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aguru" initials="k" lastIdx="1" clrIdx="0">
    <p:extLst>
      <p:ext uri="{19B8F6BF-5375-455C-9EA6-DF929625EA0E}">
        <p15:presenceInfo xmlns:p15="http://schemas.microsoft.com/office/powerpoint/2012/main" userId="kumaragur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55A984-55E6-40D7-96E6-B54F152DB51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1BAA41-BC53-41DE-88F6-30CEB0F5F16E}">
      <dgm:prSet phldrT="[Text]" custT="1"/>
      <dgm:spPr/>
      <dgm:t>
        <a:bodyPr/>
        <a:lstStyle/>
        <a:p>
          <a:pPr algn="l"/>
          <a:r>
            <a:rPr lang="en-US" sz="1400" dirty="0"/>
            <a:t>- Load the data file</a:t>
          </a:r>
        </a:p>
        <a:p>
          <a:pPr algn="l"/>
          <a:r>
            <a:rPr lang="en-US" sz="1400" dirty="0"/>
            <a:t>- Extract and read the csv </a:t>
          </a:r>
        </a:p>
        <a:p>
          <a:pPr algn="l"/>
          <a:r>
            <a:rPr lang="en-US" sz="1400" dirty="0"/>
            <a:t>- Drop unused columns</a:t>
          </a:r>
        </a:p>
        <a:p>
          <a:pPr algn="l"/>
          <a:r>
            <a:rPr lang="en-US" sz="1400" dirty="0"/>
            <a:t>-  Convert data type to correct format</a:t>
          </a:r>
        </a:p>
      </dgm:t>
    </dgm:pt>
    <dgm:pt modelId="{120C040C-4608-4673-97D9-FFA4E944A2AE}" type="parTrans" cxnId="{374BA57F-B4C7-4B87-B034-02FCAF7231CA}">
      <dgm:prSet/>
      <dgm:spPr/>
      <dgm:t>
        <a:bodyPr/>
        <a:lstStyle/>
        <a:p>
          <a:endParaRPr lang="en-US"/>
        </a:p>
      </dgm:t>
    </dgm:pt>
    <dgm:pt modelId="{2F76884F-7B1C-46F3-8253-E58CBDE1D477}" type="sibTrans" cxnId="{374BA57F-B4C7-4B87-B034-02FCAF7231CA}">
      <dgm:prSet/>
      <dgm:spPr/>
      <dgm:t>
        <a:bodyPr/>
        <a:lstStyle/>
        <a:p>
          <a:endParaRPr lang="en-US"/>
        </a:p>
      </dgm:t>
    </dgm:pt>
    <dgm:pt modelId="{E1FA808B-9A16-4805-A885-E47EC29CFD42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Perform univariate analysis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Check the distribution and  frequency of data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Create derived columns to ease the analysis process</a:t>
          </a:r>
        </a:p>
      </dgm:t>
    </dgm:pt>
    <dgm:pt modelId="{DB4B6377-E56E-4A13-A083-29B6BB715BC2}" type="parTrans" cxnId="{B950F967-C71A-4243-8B64-D73343325C9F}">
      <dgm:prSet/>
      <dgm:spPr/>
      <dgm:t>
        <a:bodyPr/>
        <a:lstStyle/>
        <a:p>
          <a:endParaRPr lang="en-US"/>
        </a:p>
      </dgm:t>
    </dgm:pt>
    <dgm:pt modelId="{F0461F2F-6343-4820-B908-887CB44B6B5D}" type="sibTrans" cxnId="{B950F967-C71A-4243-8B64-D73343325C9F}">
      <dgm:prSet/>
      <dgm:spPr/>
      <dgm:t>
        <a:bodyPr/>
        <a:lstStyle/>
        <a:p>
          <a:endParaRPr lang="en-US"/>
        </a:p>
      </dgm:t>
    </dgm:pt>
    <dgm:pt modelId="{403127F7-84D4-4D81-B500-313D4623F21B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Perform bivariate analysis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Check the impact of variable on loan status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Check the correlation b/w numeric variables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Filter the data as per highest significant factor</a:t>
          </a:r>
        </a:p>
      </dgm:t>
    </dgm:pt>
    <dgm:pt modelId="{9FE28C0F-561D-4472-9FC1-3F6163E22551}" type="parTrans" cxnId="{5AFCB171-014D-40DD-BD21-95B24132B3F8}">
      <dgm:prSet/>
      <dgm:spPr/>
      <dgm:t>
        <a:bodyPr/>
        <a:lstStyle/>
        <a:p>
          <a:endParaRPr lang="en-US"/>
        </a:p>
      </dgm:t>
    </dgm:pt>
    <dgm:pt modelId="{EEC66EBC-A39D-4442-8DF0-CD3BCD85D573}" type="sibTrans" cxnId="{5AFCB171-014D-40DD-BD21-95B24132B3F8}">
      <dgm:prSet/>
      <dgm:spPr/>
      <dgm:t>
        <a:bodyPr/>
        <a:lstStyle/>
        <a:p>
          <a:endParaRPr lang="en-US"/>
        </a:p>
      </dgm:t>
    </dgm:pt>
    <dgm:pt modelId="{E158F4B3-A9B6-495E-A05D-0280767EB313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Perform multi-variate analysis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Plot different graphs to visualize the results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Summarize the result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Conclusion about the loan risk factor</a:t>
          </a:r>
        </a:p>
      </dgm:t>
    </dgm:pt>
    <dgm:pt modelId="{33A7B68D-C8CB-41A9-BF25-52F09095B9BB}" type="parTrans" cxnId="{B79E7692-4E0F-45D5-B34B-0A7B48536507}">
      <dgm:prSet/>
      <dgm:spPr/>
      <dgm:t>
        <a:bodyPr/>
        <a:lstStyle/>
        <a:p>
          <a:endParaRPr lang="en-US"/>
        </a:p>
      </dgm:t>
    </dgm:pt>
    <dgm:pt modelId="{1CEE06E7-987B-47EB-B6E3-279518FE2E54}" type="sibTrans" cxnId="{B79E7692-4E0F-45D5-B34B-0A7B48536507}">
      <dgm:prSet/>
      <dgm:spPr/>
      <dgm:t>
        <a:bodyPr/>
        <a:lstStyle/>
        <a:p>
          <a:endParaRPr lang="en-US"/>
        </a:p>
      </dgm:t>
    </dgm:pt>
    <dgm:pt modelId="{899BD528-8309-484A-9723-F038DCEB11AD}" type="pres">
      <dgm:prSet presAssocID="{9155A984-55E6-40D7-96E6-B54F152DB51C}" presName="CompostProcess" presStyleCnt="0">
        <dgm:presLayoutVars>
          <dgm:dir/>
          <dgm:resizeHandles val="exact"/>
        </dgm:presLayoutVars>
      </dgm:prSet>
      <dgm:spPr/>
    </dgm:pt>
    <dgm:pt modelId="{7ECF44FB-90A6-48ED-9367-E49EBFC7A58B}" type="pres">
      <dgm:prSet presAssocID="{9155A984-55E6-40D7-96E6-B54F152DB51C}" presName="arrow" presStyleLbl="bgShp" presStyleIdx="0" presStyleCnt="1" custScaleX="117647" custLinFactNeighborX="2" custLinFactNeighborY="8274"/>
      <dgm:spPr/>
    </dgm:pt>
    <dgm:pt modelId="{64875C20-ED31-43D6-8161-3C23A3658DA5}" type="pres">
      <dgm:prSet presAssocID="{9155A984-55E6-40D7-96E6-B54F152DB51C}" presName="linearProcess" presStyleCnt="0"/>
      <dgm:spPr/>
    </dgm:pt>
    <dgm:pt modelId="{42988189-9EBB-45EA-8D35-9E6408874600}" type="pres">
      <dgm:prSet presAssocID="{261BAA41-BC53-41DE-88F6-30CEB0F5F16E}" presName="textNode" presStyleLbl="node1" presStyleIdx="0" presStyleCnt="4" custScaleX="67287" custScaleY="126568" custLinFactX="-11956" custLinFactNeighborX="-100000">
        <dgm:presLayoutVars>
          <dgm:bulletEnabled val="1"/>
        </dgm:presLayoutVars>
      </dgm:prSet>
      <dgm:spPr/>
    </dgm:pt>
    <dgm:pt modelId="{D015AA08-75F4-4B02-BFA0-9E7CA1C9A257}" type="pres">
      <dgm:prSet presAssocID="{2F76884F-7B1C-46F3-8253-E58CBDE1D477}" presName="sibTrans" presStyleCnt="0"/>
      <dgm:spPr/>
    </dgm:pt>
    <dgm:pt modelId="{BB2F9D9C-78FD-40FC-8CEA-BEFBB1460849}" type="pres">
      <dgm:prSet presAssocID="{E1FA808B-9A16-4805-A885-E47EC29CFD42}" presName="textNode" presStyleLbl="node1" presStyleIdx="1" presStyleCnt="4" custScaleX="68603" custScaleY="127646" custLinFactNeighborX="-62356" custLinFactNeighborY="-539">
        <dgm:presLayoutVars>
          <dgm:bulletEnabled val="1"/>
        </dgm:presLayoutVars>
      </dgm:prSet>
      <dgm:spPr>
        <a:xfrm>
          <a:off x="2398311" y="1030915"/>
          <a:ext cx="2251959" cy="1466188"/>
        </a:xfrm>
        <a:prstGeom prst="roundRect">
          <a:avLst/>
        </a:prstGeom>
      </dgm:spPr>
    </dgm:pt>
    <dgm:pt modelId="{F83EEFA4-01FB-46F2-91E9-04983B514707}" type="pres">
      <dgm:prSet presAssocID="{F0461F2F-6343-4820-B908-887CB44B6B5D}" presName="sibTrans" presStyleCnt="0"/>
      <dgm:spPr/>
    </dgm:pt>
    <dgm:pt modelId="{AAB27224-88C6-43B3-A889-27EE4BFE6A0C}" type="pres">
      <dgm:prSet presAssocID="{403127F7-84D4-4D81-B500-313D4623F21B}" presName="textNode" presStyleLbl="node1" presStyleIdx="2" presStyleCnt="4" custScaleX="73832" custScaleY="127646" custLinFactX="-2882" custLinFactNeighborX="-100000" custLinFactNeighborY="-539">
        <dgm:presLayoutVars>
          <dgm:bulletEnabled val="1"/>
        </dgm:presLayoutVars>
      </dgm:prSet>
      <dgm:spPr>
        <a:xfrm>
          <a:off x="4808215" y="1030915"/>
          <a:ext cx="2251959" cy="1466188"/>
        </a:xfrm>
        <a:prstGeom prst="roundRect">
          <a:avLst/>
        </a:prstGeom>
      </dgm:spPr>
    </dgm:pt>
    <dgm:pt modelId="{FF9B87A0-EDB5-41FA-8215-4F0E4F53F620}" type="pres">
      <dgm:prSet presAssocID="{EEC66EBC-A39D-4442-8DF0-CD3BCD85D573}" presName="sibTrans" presStyleCnt="0"/>
      <dgm:spPr/>
    </dgm:pt>
    <dgm:pt modelId="{7FA58D7C-0EBB-462A-B4E2-AA62A439C5B8}" type="pres">
      <dgm:prSet presAssocID="{E158F4B3-A9B6-495E-A05D-0280767EB313}" presName="textNode" presStyleLbl="node1" presStyleIdx="3" presStyleCnt="4" custScaleX="71569" custScaleY="120478" custLinFactX="-8351" custLinFactNeighborX="-100000" custLinFactNeighborY="539">
        <dgm:presLayoutVars>
          <dgm:bulletEnabled val="1"/>
        </dgm:presLayoutVars>
      </dgm:prSet>
      <dgm:spPr>
        <a:xfrm>
          <a:off x="8017127" y="1046194"/>
          <a:ext cx="2690019" cy="1466188"/>
        </a:xfrm>
        <a:prstGeom prst="roundRect">
          <a:avLst/>
        </a:prstGeom>
      </dgm:spPr>
    </dgm:pt>
  </dgm:ptLst>
  <dgm:cxnLst>
    <dgm:cxn modelId="{CB27CB39-1E6A-4605-983B-7CC9A112782F}" type="presOf" srcId="{403127F7-84D4-4D81-B500-313D4623F21B}" destId="{AAB27224-88C6-43B3-A889-27EE4BFE6A0C}" srcOrd="0" destOrd="0" presId="urn:microsoft.com/office/officeart/2005/8/layout/hProcess9"/>
    <dgm:cxn modelId="{B950F967-C71A-4243-8B64-D73343325C9F}" srcId="{9155A984-55E6-40D7-96E6-B54F152DB51C}" destId="{E1FA808B-9A16-4805-A885-E47EC29CFD42}" srcOrd="1" destOrd="0" parTransId="{DB4B6377-E56E-4A13-A083-29B6BB715BC2}" sibTransId="{F0461F2F-6343-4820-B908-887CB44B6B5D}"/>
    <dgm:cxn modelId="{5AFCB171-014D-40DD-BD21-95B24132B3F8}" srcId="{9155A984-55E6-40D7-96E6-B54F152DB51C}" destId="{403127F7-84D4-4D81-B500-313D4623F21B}" srcOrd="2" destOrd="0" parTransId="{9FE28C0F-561D-4472-9FC1-3F6163E22551}" sibTransId="{EEC66EBC-A39D-4442-8DF0-CD3BCD85D573}"/>
    <dgm:cxn modelId="{374BA57F-B4C7-4B87-B034-02FCAF7231CA}" srcId="{9155A984-55E6-40D7-96E6-B54F152DB51C}" destId="{261BAA41-BC53-41DE-88F6-30CEB0F5F16E}" srcOrd="0" destOrd="0" parTransId="{120C040C-4608-4673-97D9-FFA4E944A2AE}" sibTransId="{2F76884F-7B1C-46F3-8253-E58CBDE1D477}"/>
    <dgm:cxn modelId="{B79E7692-4E0F-45D5-B34B-0A7B48536507}" srcId="{9155A984-55E6-40D7-96E6-B54F152DB51C}" destId="{E158F4B3-A9B6-495E-A05D-0280767EB313}" srcOrd="3" destOrd="0" parTransId="{33A7B68D-C8CB-41A9-BF25-52F09095B9BB}" sibTransId="{1CEE06E7-987B-47EB-B6E3-279518FE2E54}"/>
    <dgm:cxn modelId="{EE84B799-A407-4E7F-9C64-9A2E24F63C65}" type="presOf" srcId="{261BAA41-BC53-41DE-88F6-30CEB0F5F16E}" destId="{42988189-9EBB-45EA-8D35-9E6408874600}" srcOrd="0" destOrd="0" presId="urn:microsoft.com/office/officeart/2005/8/layout/hProcess9"/>
    <dgm:cxn modelId="{78D8E99B-71B9-4BC2-BEB1-375AD7FB4645}" type="presOf" srcId="{E158F4B3-A9B6-495E-A05D-0280767EB313}" destId="{7FA58D7C-0EBB-462A-B4E2-AA62A439C5B8}" srcOrd="0" destOrd="0" presId="urn:microsoft.com/office/officeart/2005/8/layout/hProcess9"/>
    <dgm:cxn modelId="{7F4CE4D2-81AD-4840-9206-7A98257695CF}" type="presOf" srcId="{9155A984-55E6-40D7-96E6-B54F152DB51C}" destId="{899BD528-8309-484A-9723-F038DCEB11AD}" srcOrd="0" destOrd="0" presId="urn:microsoft.com/office/officeart/2005/8/layout/hProcess9"/>
    <dgm:cxn modelId="{6CAF3BE1-C493-4E92-8220-A01986DFFD57}" type="presOf" srcId="{E1FA808B-9A16-4805-A885-E47EC29CFD42}" destId="{BB2F9D9C-78FD-40FC-8CEA-BEFBB1460849}" srcOrd="0" destOrd="0" presId="urn:microsoft.com/office/officeart/2005/8/layout/hProcess9"/>
    <dgm:cxn modelId="{FD003CE5-A054-43C9-9416-1AF2BE1F59B5}" type="presParOf" srcId="{899BD528-8309-484A-9723-F038DCEB11AD}" destId="{7ECF44FB-90A6-48ED-9367-E49EBFC7A58B}" srcOrd="0" destOrd="0" presId="urn:microsoft.com/office/officeart/2005/8/layout/hProcess9"/>
    <dgm:cxn modelId="{A8CD7CF1-57E0-4CF0-BD19-50B5C62B93C4}" type="presParOf" srcId="{899BD528-8309-484A-9723-F038DCEB11AD}" destId="{64875C20-ED31-43D6-8161-3C23A3658DA5}" srcOrd="1" destOrd="0" presId="urn:microsoft.com/office/officeart/2005/8/layout/hProcess9"/>
    <dgm:cxn modelId="{A6866247-7560-45FF-B0F7-8D7A67BBF490}" type="presParOf" srcId="{64875C20-ED31-43D6-8161-3C23A3658DA5}" destId="{42988189-9EBB-45EA-8D35-9E6408874600}" srcOrd="0" destOrd="0" presId="urn:microsoft.com/office/officeart/2005/8/layout/hProcess9"/>
    <dgm:cxn modelId="{67C66AD0-09FE-451F-930A-C83B43935774}" type="presParOf" srcId="{64875C20-ED31-43D6-8161-3C23A3658DA5}" destId="{D015AA08-75F4-4B02-BFA0-9E7CA1C9A257}" srcOrd="1" destOrd="0" presId="urn:microsoft.com/office/officeart/2005/8/layout/hProcess9"/>
    <dgm:cxn modelId="{00D1DC50-1EB0-462D-A400-E590E5DAA92E}" type="presParOf" srcId="{64875C20-ED31-43D6-8161-3C23A3658DA5}" destId="{BB2F9D9C-78FD-40FC-8CEA-BEFBB1460849}" srcOrd="2" destOrd="0" presId="urn:microsoft.com/office/officeart/2005/8/layout/hProcess9"/>
    <dgm:cxn modelId="{95244BC0-A709-496D-BA6B-B707AEEE0A15}" type="presParOf" srcId="{64875C20-ED31-43D6-8161-3C23A3658DA5}" destId="{F83EEFA4-01FB-46F2-91E9-04983B514707}" srcOrd="3" destOrd="0" presId="urn:microsoft.com/office/officeart/2005/8/layout/hProcess9"/>
    <dgm:cxn modelId="{865F95C7-F5AC-449E-8C02-906B9BEE0009}" type="presParOf" srcId="{64875C20-ED31-43D6-8161-3C23A3658DA5}" destId="{AAB27224-88C6-43B3-A889-27EE4BFE6A0C}" srcOrd="4" destOrd="0" presId="urn:microsoft.com/office/officeart/2005/8/layout/hProcess9"/>
    <dgm:cxn modelId="{9BFB0333-7A08-46A8-957F-320DD567BE7B}" type="presParOf" srcId="{64875C20-ED31-43D6-8161-3C23A3658DA5}" destId="{FF9B87A0-EDB5-41FA-8215-4F0E4F53F620}" srcOrd="5" destOrd="0" presId="urn:microsoft.com/office/officeart/2005/8/layout/hProcess9"/>
    <dgm:cxn modelId="{45318C49-FA3F-4B1C-9A50-376E6B59CD8A}" type="presParOf" srcId="{64875C20-ED31-43D6-8161-3C23A3658DA5}" destId="{7FA58D7C-0EBB-462A-B4E2-AA62A439C5B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F44FB-90A6-48ED-9367-E49EBFC7A58B}">
      <dsp:nvSpPr>
        <dsp:cNvPr id="0" name=""/>
        <dsp:cNvSpPr/>
      </dsp:nvSpPr>
      <dsp:spPr>
        <a:xfrm>
          <a:off x="5" y="0"/>
          <a:ext cx="11365905" cy="354329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88189-9EBB-45EA-8D35-9E6408874600}">
      <dsp:nvSpPr>
        <dsp:cNvPr id="0" name=""/>
        <dsp:cNvSpPr/>
      </dsp:nvSpPr>
      <dsp:spPr>
        <a:xfrm>
          <a:off x="0" y="874712"/>
          <a:ext cx="2421137" cy="17938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Load the data file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Extract and read the csv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Drop unused columns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 Convert data type to correct format</a:t>
          </a:r>
        </a:p>
      </dsp:txBody>
      <dsp:txXfrm>
        <a:off x="87570" y="962282"/>
        <a:ext cx="2245997" cy="1618733"/>
      </dsp:txXfrm>
    </dsp:sp>
    <dsp:sp modelId="{BB2F9D9C-78FD-40FC-8CEA-BEFBB1460849}">
      <dsp:nvSpPr>
        <dsp:cNvPr id="0" name=""/>
        <dsp:cNvSpPr/>
      </dsp:nvSpPr>
      <dsp:spPr>
        <a:xfrm>
          <a:off x="2579678" y="859434"/>
          <a:ext cx="2468490" cy="1809151"/>
        </a:xfrm>
        <a:prstGeom prst="round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Perform univariate analysis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Check the distribution and  frequency of data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Create derived columns to ease the analysis process</a:t>
          </a:r>
        </a:p>
      </dsp:txBody>
      <dsp:txXfrm>
        <a:off x="2667993" y="947749"/>
        <a:ext cx="2291860" cy="1632521"/>
      </dsp:txXfrm>
    </dsp:sp>
    <dsp:sp modelId="{AAB27224-88C6-43B3-A889-27EE4BFE6A0C}">
      <dsp:nvSpPr>
        <dsp:cNvPr id="0" name=""/>
        <dsp:cNvSpPr/>
      </dsp:nvSpPr>
      <dsp:spPr>
        <a:xfrm>
          <a:off x="5201799" y="859434"/>
          <a:ext cx="2656641" cy="1809151"/>
        </a:xfrm>
        <a:prstGeom prst="round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Perform bivariate analysis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Check the impact of variable on loan status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Check the correlation b/w numeric variables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Filter the data as per highest significant factor</a:t>
          </a:r>
        </a:p>
      </dsp:txBody>
      <dsp:txXfrm>
        <a:off x="5290114" y="947749"/>
        <a:ext cx="2480011" cy="1632521"/>
      </dsp:txXfrm>
    </dsp:sp>
    <dsp:sp modelId="{7FA58D7C-0EBB-462A-B4E2-AA62A439C5B8}">
      <dsp:nvSpPr>
        <dsp:cNvPr id="0" name=""/>
        <dsp:cNvSpPr/>
      </dsp:nvSpPr>
      <dsp:spPr>
        <a:xfrm>
          <a:off x="8074336" y="925509"/>
          <a:ext cx="2575213" cy="1707558"/>
        </a:xfrm>
        <a:prstGeom prst="round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Perform multi-variate analysis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Plot different graphs to visualize the results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Summarize the result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 Conclusion about the loan risk factor</a:t>
          </a:r>
        </a:p>
      </dsp:txBody>
      <dsp:txXfrm>
        <a:off x="8157692" y="1008865"/>
        <a:ext cx="2408501" cy="1540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967" y="450809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b="1" dirty="0"/>
              <a:t>Group members:</a:t>
            </a:r>
          </a:p>
          <a:p>
            <a:pPr marL="342900" indent="-342900" algn="l">
              <a:buAutoNum type="arabicPeriod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Siddakka Saptasagare</a:t>
            </a:r>
          </a:p>
          <a:p>
            <a:pPr marL="342900" indent="-342900" algn="l">
              <a:buAutoNum type="arabicPeriod"/>
            </a:pPr>
            <a:r>
              <a:rPr lang="en-US" sz="1800" b="1" i="0" dirty="0" err="1">
                <a:solidFill>
                  <a:srgbClr val="000000"/>
                </a:solidFill>
                <a:effectLst/>
              </a:rPr>
              <a:t>Kumaraguru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</a:rPr>
              <a:t>Muthuraj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algn="l"/>
            <a:endParaRPr lang="en-IN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F42ADC-196E-491D-A239-4F7A4557B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6105"/>
            <a:ext cx="9144000" cy="2777720"/>
          </a:xfrm>
        </p:spPr>
        <p:txBody>
          <a:bodyPr>
            <a:normAutofit/>
          </a:bodyPr>
          <a:lstStyle/>
          <a:p>
            <a:r>
              <a:rPr lang="en-IN" sz="4000" b="1" dirty="0"/>
              <a:t>Lending Club Case Study</a:t>
            </a:r>
            <a:br>
              <a:rPr lang="en-IN" sz="4000" dirty="0"/>
            </a:br>
            <a:br>
              <a:rPr lang="en-IN" sz="4000" dirty="0"/>
            </a:br>
            <a:r>
              <a:rPr lang="en-IN" sz="4000" dirty="0"/>
              <a:t>SUBMISSION</a:t>
            </a:r>
            <a:br>
              <a:rPr lang="en-IN" sz="4000" b="1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66" y="230744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Loan status vs Interest rate analysis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BBF984-7972-4130-9AAE-E117FF41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086882"/>
            <a:ext cx="11168742" cy="51123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As shown in the below plot, fully paid loans have interest rate &lt;12.5% and are good loans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Loans having interest rate &gt;12.5% are charged off and have the risk of becoming bad loans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We must accept the loans with interest rate &lt;12.5%, to avoid the risk and loss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488F3-807E-480C-85D1-4EAA60C8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3057526"/>
            <a:ext cx="861536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7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66" y="230744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Loan status vs Loan purpose analysis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BBF984-7972-4130-9AAE-E117FF41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086882"/>
            <a:ext cx="11168742" cy="5112306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Top 5 purposes of borrowing the loans are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n-lt"/>
              </a:rPr>
              <a:t>Debt_consolidation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n-lt"/>
              </a:rPr>
              <a:t>Credit_card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, small business, other and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n-lt"/>
              </a:rPr>
              <a:t>Home_improvement</a:t>
            </a:r>
            <a:endParaRPr lang="en-US" sz="24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 Maximum Loan issued for Top 5 purpose are being charged off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D44EEF-8665-4D67-B49B-9740B431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84" y="2365958"/>
            <a:ext cx="9240066" cy="436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1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66" y="230744"/>
            <a:ext cx="9313817" cy="856138"/>
          </a:xfrm>
        </p:spPr>
        <p:txBody>
          <a:bodyPr/>
          <a:lstStyle/>
          <a:p>
            <a:pPr algn="ctr"/>
            <a:r>
              <a:rPr lang="en-IN" sz="2800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Loan status vs Home Ownership Analysis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BBF984-7972-4130-9AAE-E117FF41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086882"/>
            <a:ext cx="11168742" cy="5112306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sz="2400" dirty="0">
                <a:latin typeface="+mn-lt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Maximum loans are issued for customers having ownership as Rent and Mortgage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 More applicants of Rent and mortgage home-ownership are charged off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5872E6-FC86-4524-A29D-A49324EA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295525"/>
            <a:ext cx="7900803" cy="439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2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66" y="230744"/>
            <a:ext cx="9313817" cy="856138"/>
          </a:xfrm>
        </p:spPr>
        <p:txBody>
          <a:bodyPr/>
          <a:lstStyle/>
          <a:p>
            <a:pPr algn="ctr"/>
            <a:r>
              <a:rPr lang="en-IN" sz="2800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Loan status vs region analysis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BBF984-7972-4130-9AAE-E117FF41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086882"/>
            <a:ext cx="11168742" cy="51123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+mn-lt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Below graph shows that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n-lt"/>
              </a:rPr>
              <a:t>SouthEast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 , West and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+mn-lt"/>
              </a:rPr>
              <a:t>NorthEast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 regions had the highest amount of loans issued.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sz="24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BA1F6-F38A-4BA0-B00C-8429D2C09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57" y="1943021"/>
            <a:ext cx="10220325" cy="491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9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66" y="230744"/>
            <a:ext cx="9313817" cy="856138"/>
          </a:xfrm>
        </p:spPr>
        <p:txBody>
          <a:bodyPr/>
          <a:lstStyle/>
          <a:p>
            <a:r>
              <a:rPr lang="en-IN" sz="2800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Continued…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BBF984-7972-4130-9AAE-E117FF41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086882"/>
            <a:ext cx="11168742" cy="51123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+mn-lt"/>
              </a:rPr>
              <a:t> Maximum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Loans issued in the region of west are being charged off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 West has the lowest loan to income ratio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7270-EDF4-4C02-A4AC-15EA6811B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8" y="2333625"/>
            <a:ext cx="4565708" cy="3865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C8795B-1273-45D7-A666-ED0C229AB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70" y="2381251"/>
            <a:ext cx="5872162" cy="39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8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66" y="230744"/>
            <a:ext cx="9313817" cy="856138"/>
          </a:xfrm>
        </p:spPr>
        <p:txBody>
          <a:bodyPr/>
          <a:lstStyle/>
          <a:p>
            <a:pPr algn="ctr"/>
            <a:r>
              <a:rPr lang="en-IN" sz="2800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Loan status vs public bankruptcies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BBF984-7972-4130-9AAE-E117FF41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086882"/>
            <a:ext cx="11168742" cy="5112306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As the loan amount increases no. of bankruptcies declared also increases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Loan borrowers who have declared bankruptcies 1-2 times are more prone to becoming defaulters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9D9C0-83E5-4B6F-B0FC-3E5130C8F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2603501"/>
            <a:ext cx="4919662" cy="3595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FB900E-9CDA-4F66-8C70-31B10CA90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651" y="2684464"/>
            <a:ext cx="4919663" cy="35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87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66" y="230744"/>
            <a:ext cx="9313817" cy="856138"/>
          </a:xfrm>
        </p:spPr>
        <p:txBody>
          <a:bodyPr/>
          <a:lstStyle/>
          <a:p>
            <a:pPr algn="ctr"/>
            <a:r>
              <a:rPr lang="en-IN" sz="2800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Loan status vs public bankruptcies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BBF984-7972-4130-9AAE-E117FF41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086882"/>
            <a:ext cx="11168742" cy="5112306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n-lt"/>
              </a:rPr>
              <a:t>oans of the high income category took higher loan amounts than people from low and medium income categories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n-lt"/>
              </a:rPr>
              <a:t>Loans of the Low income category had a slightly higher chances of becoming a bad loan.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L</a:t>
            </a:r>
            <a:r>
              <a:rPr lang="en-US" sz="1600" b="0" i="0">
                <a:solidFill>
                  <a:srgbClr val="000000"/>
                </a:solidFill>
                <a:effectLst/>
                <a:latin typeface="+mn-lt"/>
              </a:rPr>
              <a:t>oans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n-lt"/>
              </a:rPr>
              <a:t>of high income had on average higher interest rates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n-lt"/>
              </a:rPr>
              <a:t>Loan of low income had average higher loan to income ratio</a:t>
            </a:r>
            <a:endParaRPr lang="en-US" sz="16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10C95-27D9-4D1C-AA30-82E70A7F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552701"/>
            <a:ext cx="9934576" cy="38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7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AA83-0428-4DBF-89C6-D9E8CC16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0070C0"/>
                </a:solidFill>
              </a:rPr>
              <a:t>Plots and risk insights after this are obtained from the charged-off loans from top 4 states, top 4 purposes and top4 months when loans were issued</a:t>
            </a:r>
          </a:p>
        </p:txBody>
      </p:sp>
    </p:spTree>
    <p:extLst>
      <p:ext uri="{BB962C8B-B14F-4D97-AF65-F5344CB8AC3E}">
        <p14:creationId xmlns:p14="http://schemas.microsoft.com/office/powerpoint/2010/main" val="214725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E32EB69-2E27-45B0-BB9E-3560E9BDB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17" y="1425471"/>
            <a:ext cx="5440226" cy="5280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9499D-8A43-4473-B73B-7B18F851E9F1}"/>
              </a:ext>
            </a:extLst>
          </p:cNvPr>
          <p:cNvSpPr txBox="1"/>
          <p:nvPr/>
        </p:nvSpPr>
        <p:spPr>
          <a:xfrm>
            <a:off x="6830008" y="1586204"/>
            <a:ext cx="3890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  <a:cs typeface="Times New Roman" panose="02020603050405020304" pitchFamily="18" charset="0"/>
              </a:rPr>
              <a:t>For either terms, if the interest rate is reduced, defaulting behavior can be reduced</a:t>
            </a:r>
          </a:p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1965F8B-AA66-415A-A654-E01E7EC6A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88" y="3290562"/>
            <a:ext cx="5365226" cy="34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6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235767A-88A7-411B-874A-835F1CF81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3" y="1306285"/>
            <a:ext cx="6646122" cy="5003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4BEB39-2315-4876-96FC-FFC8870A4C8B}"/>
              </a:ext>
            </a:extLst>
          </p:cNvPr>
          <p:cNvSpPr txBox="1"/>
          <p:nvPr/>
        </p:nvSpPr>
        <p:spPr>
          <a:xfrm>
            <a:off x="7455160" y="1735495"/>
            <a:ext cx="3890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  <a:cs typeface="Times New Roman" panose="02020603050405020304" pitchFamily="18" charset="0"/>
              </a:rPr>
              <a:t>Giving loan to a customer with credit history between 5 - 15 years in the top 4 states, for the last quarter of the year, for top 4 purposes is risky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5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49228" y="188594"/>
            <a:ext cx="9181075" cy="984886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Objective of the case Study</a:t>
            </a:r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CAE0CA-F64F-43A7-9237-974827FE42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6682215" y="2320603"/>
            <a:ext cx="4162425" cy="261208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955D9-6F26-476F-A571-B161ED56C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825" y="1428750"/>
            <a:ext cx="5467350" cy="4929188"/>
          </a:xfrm>
        </p:spPr>
        <p:txBody>
          <a:bodyPr>
            <a:normAutofit/>
          </a:bodyPr>
          <a:lstStyle/>
          <a:p>
            <a:r>
              <a:rPr lang="en-US" sz="2000" dirty="0"/>
              <a:t>When applicants apply for the loan there will be 2 possible cases: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Loan Accepted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Loan Rejected</a:t>
            </a:r>
          </a:p>
          <a:p>
            <a:r>
              <a:rPr lang="en-US" sz="2000" dirty="0"/>
              <a:t>When Loan is accepted it has 3 possible results as below: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Fully Paid: applicant pays the full loan amount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Current: applicant is still paying the EMI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Charged off : applicant has not paid the loan for some period of time. </a:t>
            </a:r>
            <a:r>
              <a:rPr lang="en-US" sz="1600" dirty="0" err="1"/>
              <a:t>He/She</a:t>
            </a:r>
            <a:r>
              <a:rPr lang="en-US" sz="1600" dirty="0"/>
              <a:t> may  become defaulter</a:t>
            </a:r>
          </a:p>
          <a:p>
            <a:r>
              <a:rPr lang="en-US" sz="2000" dirty="0"/>
              <a:t>When the loan defaults, it will cause great loss to the lending company.</a:t>
            </a:r>
          </a:p>
          <a:p>
            <a:r>
              <a:rPr lang="en-US" sz="2000" dirty="0"/>
              <a:t>Identifying the risky loan applicants and the driving factors for the loan default will benefit the company.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DAE98CA-0383-4049-89E9-75A175C14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2192692"/>
            <a:ext cx="9097346" cy="43911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2BF68-E08A-4908-99F4-003FAE27CB83}"/>
              </a:ext>
            </a:extLst>
          </p:cNvPr>
          <p:cNvSpPr txBox="1"/>
          <p:nvPr/>
        </p:nvSpPr>
        <p:spPr>
          <a:xfrm>
            <a:off x="1175657" y="625156"/>
            <a:ext cx="9526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  <a:cs typeface="Times New Roman" panose="02020603050405020304" pitchFamily="18" charset="0"/>
              </a:rPr>
              <a:t>Issuing loans in Sep-Dec (specifically Nov and Dec), for the 4 states with debt consolidation as purpose is risky. Customers ask for loan with debt consolidation as a reason in the 4 (especially California) states and default maximum. Towards the end of the year, as celebration begins, customers prepare to take the loan and spend-off and default.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48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3B343A3-B727-4AF6-AD81-CFC33894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73" y="1924637"/>
            <a:ext cx="7028735" cy="4750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868119-15FD-4396-B42C-D28BE7D3DB1C}"/>
              </a:ext>
            </a:extLst>
          </p:cNvPr>
          <p:cNvSpPr txBox="1"/>
          <p:nvPr/>
        </p:nvSpPr>
        <p:spPr>
          <a:xfrm>
            <a:off x="942392" y="718397"/>
            <a:ext cx="10375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  <a:cs typeface="Times New Roman" panose="02020603050405020304" pitchFamily="18" charset="0"/>
              </a:rPr>
              <a:t>Issuing loans in Sep-Dec (specifically Nov and Dec), for the 4 states with debt consolidation as purpose is risky. Customers ask for loan with debt consolidation as a reason in the 4 (especially California) states and default maximum. Towards the end of the year, as celebration begins, customers prepare to take the loan and spend-off and default.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6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2322DEB-D068-4AEF-A0C3-050CD4830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02" y="2012501"/>
            <a:ext cx="6698560" cy="4381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F137B-760A-4C7C-BD3A-10FEBCCF6D4E}"/>
              </a:ext>
            </a:extLst>
          </p:cNvPr>
          <p:cNvSpPr txBox="1"/>
          <p:nvPr/>
        </p:nvSpPr>
        <p:spPr>
          <a:xfrm>
            <a:off x="638002" y="998376"/>
            <a:ext cx="11174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  <a:cs typeface="Times New Roman" panose="02020603050405020304" pitchFamily="18" charset="0"/>
              </a:rPr>
              <a:t>Giving loan to a customer with credit history between 5 - 15 years in the top 4 states, for the last quarter of the year, for top 4 purposes is risky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28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ED5E93C-315E-4AD0-99EC-6BF50281F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61" y="1558614"/>
            <a:ext cx="9751319" cy="5299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3FE9C6-F4F0-4E19-8688-EA6E5C9101A4}"/>
              </a:ext>
            </a:extLst>
          </p:cNvPr>
          <p:cNvSpPr txBox="1"/>
          <p:nvPr/>
        </p:nvSpPr>
        <p:spPr>
          <a:xfrm>
            <a:off x="638002" y="998376"/>
            <a:ext cx="11174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  <a:cs typeface="Times New Roman" panose="02020603050405020304" pitchFamily="18" charset="0"/>
              </a:rPr>
              <a:t>Giving loan to a customer with credit history between 5 - 15 years in the top 4 states, for the last quarter of the year, for top 4 purposes is risky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65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3731C6F-3E02-4723-90E8-DD96B12E6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7" y="1381726"/>
            <a:ext cx="8671552" cy="5476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D316D2-3765-4559-A7F1-E0414F7FE8BB}"/>
              </a:ext>
            </a:extLst>
          </p:cNvPr>
          <p:cNvSpPr txBox="1"/>
          <p:nvPr/>
        </p:nvSpPr>
        <p:spPr>
          <a:xfrm>
            <a:off x="677721" y="793102"/>
            <a:ext cx="1106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  <a:cs typeface="Times New Roman" panose="02020603050405020304" pitchFamily="18" charset="0"/>
              </a:rPr>
              <a:t>Lending money to customers fitting top 4 criteria with employment length less than 2 years is risky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10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6D8A3FC-00D5-4451-8CBF-807880BC5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63" y="1579877"/>
            <a:ext cx="7275731" cy="5268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FFE4DA-E3D4-4557-B779-6FBF556A5D17}"/>
              </a:ext>
            </a:extLst>
          </p:cNvPr>
          <p:cNvSpPr txBox="1"/>
          <p:nvPr/>
        </p:nvSpPr>
        <p:spPr>
          <a:xfrm>
            <a:off x="783771" y="979713"/>
            <a:ext cx="10963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  <a:cs typeface="Times New Roman" panose="02020603050405020304" pitchFamily="18" charset="0"/>
              </a:rPr>
              <a:t>If a customer fitting top 4 criteria in rental home, applies for </a:t>
            </a:r>
          </a:p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  <a:cs typeface="Times New Roman" panose="02020603050405020304" pitchFamily="18" charset="0"/>
              </a:rPr>
              <a:t>loan with purpose debt consolidation in the last 4 months, its risky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09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mplement, stationary, pencil&#10;&#10;Description automatically generated">
            <a:extLst>
              <a:ext uri="{FF2B5EF4-FFF2-40B4-BE49-F238E27FC236}">
                <a16:creationId xmlns:a16="http://schemas.microsoft.com/office/drawing/2014/main" id="{4EDBE151-FE05-4D32-B27E-8A448914E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66" y="1470702"/>
            <a:ext cx="6480138" cy="51726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30B778-DCAF-4DAC-80C2-D8C04887B3EC}"/>
              </a:ext>
            </a:extLst>
          </p:cNvPr>
          <p:cNvSpPr txBox="1"/>
          <p:nvPr/>
        </p:nvSpPr>
        <p:spPr>
          <a:xfrm>
            <a:off x="681135" y="905070"/>
            <a:ext cx="10683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  <a:cs typeface="Times New Roman" panose="02020603050405020304" pitchFamily="18" charset="0"/>
              </a:rPr>
              <a:t>For rental customers, revolving utilization is highest, and specifically, it reduces as they spend more number of years with the same employer. So many reasons for calling rental clients risky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32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2C00E67-2AD2-48CD-A0A2-F5ACB6D62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19" y="1161043"/>
            <a:ext cx="7684179" cy="5584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4668E9-2A7C-4548-A101-01A38FC7C8C5}"/>
              </a:ext>
            </a:extLst>
          </p:cNvPr>
          <p:cNvSpPr txBox="1"/>
          <p:nvPr/>
        </p:nvSpPr>
        <p:spPr>
          <a:xfrm>
            <a:off x="727788" y="746449"/>
            <a:ext cx="1072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  <a:cs typeface="Times New Roman" panose="02020603050405020304" pitchFamily="18" charset="0"/>
              </a:rPr>
              <a:t>When loans are issued without source verification, they are very risky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11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bject, sitting, small, table&#10;&#10;Description automatically generated">
            <a:extLst>
              <a:ext uri="{FF2B5EF4-FFF2-40B4-BE49-F238E27FC236}">
                <a16:creationId xmlns:a16="http://schemas.microsoft.com/office/drawing/2014/main" id="{62178ECF-F87E-473F-8A02-80B8167DB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7" y="992301"/>
            <a:ext cx="7292972" cy="5601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E55EB3-1EEE-4738-9C53-3DCB763A1BED}"/>
              </a:ext>
            </a:extLst>
          </p:cNvPr>
          <p:cNvSpPr txBox="1"/>
          <p:nvPr/>
        </p:nvSpPr>
        <p:spPr>
          <a:xfrm>
            <a:off x="7667980" y="1250302"/>
            <a:ext cx="4275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</a:rPr>
              <a:t>Rental home defaulters, default within the first 6, 12 and 18 months, if they are employed for a shorter time in their current job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00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7D2029C-0DB6-4425-BBF2-8311B4274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24" y="1503876"/>
            <a:ext cx="6423148" cy="5127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8E4F31-27E5-41AE-A986-62DFE51965C5}"/>
              </a:ext>
            </a:extLst>
          </p:cNvPr>
          <p:cNvSpPr txBox="1"/>
          <p:nvPr/>
        </p:nvSpPr>
        <p:spPr>
          <a:xfrm>
            <a:off x="653143" y="1026367"/>
            <a:ext cx="1094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</a:rPr>
              <a:t>Its risky to give loan to rental customers, because its risky to recover the amount incase of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3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57300"/>
            <a:ext cx="11168742" cy="49418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2000" dirty="0"/>
              <a:t>Understanding the Business Objective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 Loading the input data 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 Cleaning and standardizing the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Exploratory data analysis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74569" y="230744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Analysis and Problem Solving process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3C3D1E1-3728-4C97-88A9-3864DC6188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7362354"/>
              </p:ext>
            </p:extLst>
          </p:nvPr>
        </p:nvGraphicFramePr>
        <p:xfrm>
          <a:off x="413044" y="2560639"/>
          <a:ext cx="11365911" cy="3543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28B75FF-5FFA-4BCF-BC74-747FD8904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1" y="2235763"/>
            <a:ext cx="5288738" cy="4311777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DDE6162-B1AA-425B-87F1-9D2C6E806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958" y="2158040"/>
            <a:ext cx="5288738" cy="438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B6857-B30B-4040-9CB2-FA6F5D92930A}"/>
              </a:ext>
            </a:extLst>
          </p:cNvPr>
          <p:cNvSpPr txBox="1"/>
          <p:nvPr/>
        </p:nvSpPr>
        <p:spPr>
          <a:xfrm>
            <a:off x="843902" y="774441"/>
            <a:ext cx="1053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</a:rPr>
              <a:t>Risky to give loans to rental customers with higher DTI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20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9B74-4398-491C-B43D-ACA35D221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690466"/>
            <a:ext cx="11168742" cy="5508722"/>
          </a:xfrm>
        </p:spPr>
        <p:txBody>
          <a:bodyPr>
            <a:normAutofit/>
          </a:bodyPr>
          <a:lstStyle/>
          <a:p>
            <a:pPr marL="2286000" lvl="5" indent="0" algn="ctr">
              <a:buNone/>
            </a:pP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0" lvl="5" indent="0" algn="ctr">
              <a:buNone/>
            </a:pPr>
            <a:endParaRPr lang="en-US" sz="16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Risk factors identified by analyzing 2011 data, which is representative of the population. Highest number of loans </a:t>
            </a:r>
            <a:r>
              <a:rPr lang="en-US" b="1">
                <a:solidFill>
                  <a:srgbClr val="0070C0"/>
                </a:solidFill>
              </a:rPr>
              <a:t>were given in this year.</a:t>
            </a:r>
            <a:endParaRPr lang="en-US" b="1" i="0" dirty="0">
              <a:solidFill>
                <a:srgbClr val="0070C0"/>
              </a:solidFill>
              <a:effectLst/>
            </a:endParaRP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1 - Loan grades E, F and G are higher risk loans. Looks like LC is already charging higher interest rate to recover faster. When LC issues a high loan amount they have to look at other risk factors listed further.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2 - Most of the loans above interest rate 15% are at the risk of being charged-off. Higher the interest rate they might be charged-off.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3 - Looks like charged-off loans are from a slightly higher loan amount in the order of 12K and higher. Higher the loan amount its more risky.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4 - Debt consolidation, credit card, small business, other and home improvement reasons have highest charged off debts.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5 - Rental and </a:t>
            </a:r>
            <a:r>
              <a:rPr lang="en-US" sz="1600" b="1" i="0" dirty="0" err="1">
                <a:solidFill>
                  <a:srgbClr val="000000"/>
                </a:solidFill>
                <a:effectLst/>
              </a:rPr>
              <a:t>Mortage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 home dwellers have higher charged-off status than owners. A customer from rental home is risky, followed by mortgagers.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6 - The ratio of bankruptcy counts to none is higher for charged-off customers. If a customer declared bankruptcy before, he is more likely to default.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7 - States grouped based on geography, indicate West region has taken more loans. A loan request from western states is risky, especially California.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405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E594-079F-4344-9C52-ADD4CB745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19" y="373224"/>
            <a:ext cx="10957871" cy="6484776"/>
          </a:xfrm>
        </p:spPr>
        <p:txBody>
          <a:bodyPr>
            <a:normAutofit lnSpcReduction="10000"/>
          </a:bodyPr>
          <a:lstStyle/>
          <a:p>
            <a:pPr algn="l"/>
            <a:endParaRPr lang="en-US" sz="1600" b="1" i="0" dirty="0">
              <a:solidFill>
                <a:srgbClr val="000000"/>
              </a:solidFill>
              <a:effectLst/>
            </a:endParaRPr>
          </a:p>
          <a:p>
            <a:pPr marL="0" indent="0" algn="ctr">
              <a:buNone/>
            </a:pPr>
            <a:r>
              <a:rPr lang="en-US" sz="3000" b="1" dirty="0">
                <a:solidFill>
                  <a:srgbClr val="0070C0"/>
                </a:solidFill>
              </a:rPr>
              <a:t>Risk factors identified by analyzing charged-off </a:t>
            </a:r>
          </a:p>
          <a:p>
            <a:pPr marL="0" indent="0" algn="ctr">
              <a:buNone/>
            </a:pPr>
            <a:r>
              <a:rPr lang="en-US" sz="3000" b="1" dirty="0">
                <a:solidFill>
                  <a:srgbClr val="0070C0"/>
                </a:solidFill>
              </a:rPr>
              <a:t>loans by top4 states, top4 issued months and top4 purposes</a:t>
            </a:r>
            <a:r>
              <a:rPr lang="en-US" sz="2100" b="1" dirty="0">
                <a:solidFill>
                  <a:srgbClr val="0070C0"/>
                </a:solidFill>
              </a:rPr>
              <a:t> </a:t>
            </a:r>
            <a:endParaRPr lang="en-US" sz="2100" b="1" dirty="0">
              <a:solidFill>
                <a:srgbClr val="000000"/>
              </a:solidFill>
            </a:endParaRP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8 - For either terms, if the interest rate is reduced, defaulting behavior can be reduced</a:t>
            </a:r>
            <a:r>
              <a:rPr lang="en-US" sz="1600" b="1" i="0">
                <a:solidFill>
                  <a:srgbClr val="000000"/>
                </a:solidFill>
                <a:effectLst/>
              </a:rPr>
              <a:t>. </a:t>
            </a:r>
            <a:endParaRPr lang="en-US" sz="1600" b="1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9 - Its risky to give loans to customers with credit history between 5 to 15 years. For both terms with </a:t>
            </a:r>
            <a:r>
              <a:rPr lang="en-US" sz="1600" b="1" i="0" dirty="0" err="1">
                <a:solidFill>
                  <a:srgbClr val="000000"/>
                </a:solidFill>
                <a:effectLst/>
              </a:rPr>
              <a:t>credit_history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, note that the defaulters drastically reduce for both terms 36 and 60 as the </a:t>
            </a:r>
            <a:r>
              <a:rPr lang="en-US" sz="1600" b="1" i="0" dirty="0" err="1">
                <a:solidFill>
                  <a:srgbClr val="000000"/>
                </a:solidFill>
                <a:effectLst/>
              </a:rPr>
              <a:t>credit_history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 (age of the person) increases.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10 - Issuing loans in Sep-Dec (specifically Nov and Dec), for the 4 states with debt consolidation as purpose is risky. Customers ask for loan with debt consolidation as a reason in the 4 (especially California) states and default maximum. Towards the end of the year, as celebration begins, customers prepare to take the loan and spend-off and default.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11 - Giving loan to a customer with credit history between 5 - 15 years in the top 4 states, for the last quarter of the year, for top 4 purposes is risky.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12 - Lending money to customers fitting top 4 criteria with employment length less than 2 years is risky.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13 - If a customer fitting top 4 criteria in rental home, applies for loan with purpose debt consolidation in the last 4 months, its risky.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14 - For rental customers, revolving utilization is highest, and specifically, it reduces as they spend more number of years with the same employer. So many reasons for calling rental clients risky.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15 - When loans are issued without source verification, they are very risky.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16 - Rental home defaulters, default within the first 6, 12 and 18 months, if they are employed for a shorter time in their current job.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17 - Its risky to give loan to rental customers, because its risky to recover the amount incase of default.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Risk 18 - Risky to give loans to rental customers with higher DTI.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859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66" y="230744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Analysis of Loan amount issued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BBF984-7972-4130-9AAE-E117FF41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381125"/>
            <a:ext cx="11168742" cy="4818063"/>
          </a:xfrm>
        </p:spPr>
        <p:txBody>
          <a:bodyPr>
            <a:normAutofit/>
          </a:bodyPr>
          <a:lstStyle/>
          <a:p>
            <a:r>
              <a:rPr lang="en-US" sz="2400" dirty="0"/>
              <a:t> As shown in the below graphs the loan amount issued varies from 5000 to 20000</a:t>
            </a:r>
          </a:p>
          <a:p>
            <a:r>
              <a:rPr lang="en-US" sz="2400" dirty="0"/>
              <a:t>Amount of loan issued and no. of loans are increasing over the years from 2007-2011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D088A-F813-4CBA-8D0E-A1C087259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6" y="2476500"/>
            <a:ext cx="5572124" cy="3657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7369CB-DF10-47F4-BEE1-614767D2B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697" y="2476500"/>
            <a:ext cx="4714877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66" y="230744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Analysis of loan status of total loans issued across years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BBF984-7972-4130-9AAE-E117FF41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190625"/>
            <a:ext cx="11168742" cy="5008563"/>
          </a:xfrm>
        </p:spPr>
        <p:txBody>
          <a:bodyPr>
            <a:normAutofit/>
          </a:bodyPr>
          <a:lstStyle/>
          <a:p>
            <a:r>
              <a:rPr lang="en-US" sz="2400" dirty="0"/>
              <a:t> As shown in the below graphs the total 14.2% loans are charged off</a:t>
            </a:r>
          </a:p>
          <a:p>
            <a:r>
              <a:rPr lang="en-US" sz="2400" dirty="0"/>
              <a:t>No. of charged off loans are increasing over the years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532C7731-07BF-4E19-B012-C96CC605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28" y="2505075"/>
            <a:ext cx="4516107" cy="3592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692F6-BDEC-4484-A0E7-8FDF763D1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1" y="2495550"/>
            <a:ext cx="5654934" cy="370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8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66" y="230744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Identification of different factors of default loans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BBF984-7972-4130-9AAE-E117FF41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190625"/>
            <a:ext cx="11168742" cy="50085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Analysis done by filtering data of year 2011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status vs Grade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status vs Loan amount and interest rate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status vs income, loan to income ratio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status vs Purpose of the loan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status vs different regions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status vs DTI, public bankruptcies and some credit history records</a:t>
            </a:r>
          </a:p>
          <a:p>
            <a:pPr marL="457200" indent="-457200">
              <a:buAutoNum type="arabicPeriod"/>
            </a:pPr>
            <a:r>
              <a:rPr lang="en-US" sz="2400" dirty="0"/>
              <a:t>Analysis done by filtering the data of only charged off loan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status vs employment length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status vs EMI term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status vs Purpose of the loan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Loan status vs different regions and states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835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66" y="230744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Loan status vs grade analysis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BBF984-7972-4130-9AAE-E117FF41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1086883"/>
            <a:ext cx="11168742" cy="51123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As shown in the below diagram maximum loans issued for grade E, F and G  with loan amount &gt; 15000 are charged off, and they have risk of becoming default loans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 After checking grade vs loan interest we can see that E, F and G have received loan with &gt;15 %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DA4F9-CA28-49CB-BE75-F003A5A72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" t="4531" r="2414"/>
          <a:stretch/>
        </p:blipFill>
        <p:spPr>
          <a:xfrm>
            <a:off x="404949" y="3069369"/>
            <a:ext cx="5820591" cy="3343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14543D-6565-47E6-AD36-BB3029F71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36" y="3069369"/>
            <a:ext cx="5037909" cy="341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9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1802</Words>
  <Application>Microsoft Office PowerPoint</Application>
  <PresentationFormat>Widescreen</PresentationFormat>
  <Paragraphs>120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Helvetica Neue</vt:lpstr>
      <vt:lpstr>Times New Roman</vt:lpstr>
      <vt:lpstr>Wingdings</vt:lpstr>
      <vt:lpstr>Office Theme</vt:lpstr>
      <vt:lpstr>Lending Club Case Study  SUBMISSION </vt:lpstr>
      <vt:lpstr> Objective of the case Study</vt:lpstr>
      <vt:lpstr> Analysis and Problem Solving process</vt:lpstr>
      <vt:lpstr>PowerPoint Presentation</vt:lpstr>
      <vt:lpstr>PowerPoint Presentation</vt:lpstr>
      <vt:lpstr> Analysis of Loan amount issued</vt:lpstr>
      <vt:lpstr> Analysis of loan status of total loans issued across years</vt:lpstr>
      <vt:lpstr> Identification of different factors of default loans</vt:lpstr>
      <vt:lpstr> Loan status vs grade analysis</vt:lpstr>
      <vt:lpstr> Loan status vs Interest rate analysis</vt:lpstr>
      <vt:lpstr> Loan status vs Loan purpose analysis</vt:lpstr>
      <vt:lpstr> Loan status vs Home Ownership Analysis</vt:lpstr>
      <vt:lpstr> Loan status vs region analysis</vt:lpstr>
      <vt:lpstr> Continued…</vt:lpstr>
      <vt:lpstr> Loan status vs public bankruptcies</vt:lpstr>
      <vt:lpstr> Loan status vs public bankruptcies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kumaraguru</cp:lastModifiedBy>
  <cp:revision>205</cp:revision>
  <dcterms:created xsi:type="dcterms:W3CDTF">2016-06-09T08:16:28Z</dcterms:created>
  <dcterms:modified xsi:type="dcterms:W3CDTF">2020-12-18T16:17:06Z</dcterms:modified>
</cp:coreProperties>
</file>