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80" r:id="rId5"/>
    <p:sldId id="281" r:id="rId6"/>
    <p:sldId id="259" r:id="rId7"/>
    <p:sldId id="270" r:id="rId8"/>
    <p:sldId id="271" r:id="rId9"/>
    <p:sldId id="272" r:id="rId10"/>
    <p:sldId id="273" r:id="rId11"/>
    <p:sldId id="275" r:id="rId12"/>
    <p:sldId id="274" r:id="rId13"/>
    <p:sldId id="276" r:id="rId14"/>
    <p:sldId id="277" r:id="rId15"/>
    <p:sldId id="278" r:id="rId16"/>
    <p:sldId id="279" r:id="rId17"/>
    <p:sldId id="296" r:id="rId18"/>
    <p:sldId id="282"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6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aguru" initials="k" lastIdx="1" clrIdx="0">
    <p:extLst>
      <p:ext uri="{19B8F6BF-5375-455C-9EA6-DF929625EA0E}">
        <p15:presenceInfo xmlns:p15="http://schemas.microsoft.com/office/powerpoint/2012/main" userId="kumaragur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2" d="100"/>
          <a:sy n="82" d="100"/>
        </p:scale>
        <p:origin x="480" y="5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5A984-55E6-40D7-96E6-B54F152DB51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61BAA41-BC53-41DE-88F6-30CEB0F5F16E}">
      <dgm:prSet phldrT="[Text]" custT="1"/>
      <dgm:spPr/>
      <dgm:t>
        <a:bodyPr/>
        <a:lstStyle/>
        <a:p>
          <a:pPr algn="l"/>
          <a:r>
            <a:rPr lang="en-US" sz="1400" dirty="0"/>
            <a:t>- Load the data file</a:t>
          </a:r>
        </a:p>
        <a:p>
          <a:pPr algn="l"/>
          <a:r>
            <a:rPr lang="en-US" sz="1400" dirty="0"/>
            <a:t>- Extract and read the csv </a:t>
          </a:r>
        </a:p>
        <a:p>
          <a:pPr algn="l"/>
          <a:r>
            <a:rPr lang="en-US" sz="1400" dirty="0"/>
            <a:t>- Drop unused columns</a:t>
          </a:r>
        </a:p>
        <a:p>
          <a:pPr algn="l"/>
          <a:r>
            <a:rPr lang="en-US" sz="1400" dirty="0"/>
            <a:t>-  Convert data type to correct format</a:t>
          </a:r>
        </a:p>
      </dgm:t>
    </dgm:pt>
    <dgm:pt modelId="{120C040C-4608-4673-97D9-FFA4E944A2AE}" type="parTrans" cxnId="{374BA57F-B4C7-4B87-B034-02FCAF7231CA}">
      <dgm:prSet/>
      <dgm:spPr/>
      <dgm:t>
        <a:bodyPr/>
        <a:lstStyle/>
        <a:p>
          <a:endParaRPr lang="en-US"/>
        </a:p>
      </dgm:t>
    </dgm:pt>
    <dgm:pt modelId="{2F76884F-7B1C-46F3-8253-E58CBDE1D477}" type="sibTrans" cxnId="{374BA57F-B4C7-4B87-B034-02FCAF7231CA}">
      <dgm:prSet/>
      <dgm:spPr/>
      <dgm:t>
        <a:bodyPr/>
        <a:lstStyle/>
        <a:p>
          <a:endParaRPr lang="en-US"/>
        </a:p>
      </dgm:t>
    </dgm:pt>
    <dgm:pt modelId="{E1FA808B-9A16-4805-A885-E47EC29CFD42}">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univariate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distribution and  frequency of data</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Create derived columns to ease the analysis process</a:t>
          </a:r>
        </a:p>
      </dgm:t>
    </dgm:pt>
    <dgm:pt modelId="{DB4B6377-E56E-4A13-A083-29B6BB715BC2}" type="parTrans" cxnId="{B950F967-C71A-4243-8B64-D73343325C9F}">
      <dgm:prSet/>
      <dgm:spPr/>
      <dgm:t>
        <a:bodyPr/>
        <a:lstStyle/>
        <a:p>
          <a:endParaRPr lang="en-US"/>
        </a:p>
      </dgm:t>
    </dgm:pt>
    <dgm:pt modelId="{F0461F2F-6343-4820-B908-887CB44B6B5D}" type="sibTrans" cxnId="{B950F967-C71A-4243-8B64-D73343325C9F}">
      <dgm:prSet/>
      <dgm:spPr/>
      <dgm:t>
        <a:bodyPr/>
        <a:lstStyle/>
        <a:p>
          <a:endParaRPr lang="en-US"/>
        </a:p>
      </dgm:t>
    </dgm:pt>
    <dgm:pt modelId="{403127F7-84D4-4D81-B500-313D4623F21B}">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bivariate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impact of variable on loan status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correlation b/w numeric variables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Filter the data as per highest significant factor</a:t>
          </a:r>
        </a:p>
      </dgm:t>
    </dgm:pt>
    <dgm:pt modelId="{9FE28C0F-561D-4472-9FC1-3F6163E22551}" type="parTrans" cxnId="{5AFCB171-014D-40DD-BD21-95B24132B3F8}">
      <dgm:prSet/>
      <dgm:spPr/>
      <dgm:t>
        <a:bodyPr/>
        <a:lstStyle/>
        <a:p>
          <a:endParaRPr lang="en-US"/>
        </a:p>
      </dgm:t>
    </dgm:pt>
    <dgm:pt modelId="{EEC66EBC-A39D-4442-8DF0-CD3BCD85D573}" type="sibTrans" cxnId="{5AFCB171-014D-40DD-BD21-95B24132B3F8}">
      <dgm:prSet/>
      <dgm:spPr/>
      <dgm:t>
        <a:bodyPr/>
        <a:lstStyle/>
        <a:p>
          <a:endParaRPr lang="en-US"/>
        </a:p>
      </dgm:t>
    </dgm:pt>
    <dgm:pt modelId="{E158F4B3-A9B6-495E-A05D-0280767EB313}">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multi-variate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Plot different graphs to visualize the results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Summarize the result</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Conclusion about the loan risk factor</a:t>
          </a:r>
        </a:p>
      </dgm:t>
    </dgm:pt>
    <dgm:pt modelId="{33A7B68D-C8CB-41A9-BF25-52F09095B9BB}" type="parTrans" cxnId="{B79E7692-4E0F-45D5-B34B-0A7B48536507}">
      <dgm:prSet/>
      <dgm:spPr/>
      <dgm:t>
        <a:bodyPr/>
        <a:lstStyle/>
        <a:p>
          <a:endParaRPr lang="en-US"/>
        </a:p>
      </dgm:t>
    </dgm:pt>
    <dgm:pt modelId="{1CEE06E7-987B-47EB-B6E3-279518FE2E54}" type="sibTrans" cxnId="{B79E7692-4E0F-45D5-B34B-0A7B48536507}">
      <dgm:prSet/>
      <dgm:spPr/>
      <dgm:t>
        <a:bodyPr/>
        <a:lstStyle/>
        <a:p>
          <a:endParaRPr lang="en-US"/>
        </a:p>
      </dgm:t>
    </dgm:pt>
    <dgm:pt modelId="{899BD528-8309-484A-9723-F038DCEB11AD}" type="pres">
      <dgm:prSet presAssocID="{9155A984-55E6-40D7-96E6-B54F152DB51C}" presName="CompostProcess" presStyleCnt="0">
        <dgm:presLayoutVars>
          <dgm:dir/>
          <dgm:resizeHandles val="exact"/>
        </dgm:presLayoutVars>
      </dgm:prSet>
      <dgm:spPr/>
    </dgm:pt>
    <dgm:pt modelId="{7ECF44FB-90A6-48ED-9367-E49EBFC7A58B}" type="pres">
      <dgm:prSet presAssocID="{9155A984-55E6-40D7-96E6-B54F152DB51C}" presName="arrow" presStyleLbl="bgShp" presStyleIdx="0" presStyleCnt="1" custScaleX="117647" custLinFactNeighborX="2" custLinFactNeighborY="8274"/>
      <dgm:spPr/>
    </dgm:pt>
    <dgm:pt modelId="{64875C20-ED31-43D6-8161-3C23A3658DA5}" type="pres">
      <dgm:prSet presAssocID="{9155A984-55E6-40D7-96E6-B54F152DB51C}" presName="linearProcess" presStyleCnt="0"/>
      <dgm:spPr/>
    </dgm:pt>
    <dgm:pt modelId="{42988189-9EBB-45EA-8D35-9E6408874600}" type="pres">
      <dgm:prSet presAssocID="{261BAA41-BC53-41DE-88F6-30CEB0F5F16E}" presName="textNode" presStyleLbl="node1" presStyleIdx="0" presStyleCnt="4" custScaleX="67287" custScaleY="126568" custLinFactX="-11956" custLinFactNeighborX="-100000">
        <dgm:presLayoutVars>
          <dgm:bulletEnabled val="1"/>
        </dgm:presLayoutVars>
      </dgm:prSet>
      <dgm:spPr/>
    </dgm:pt>
    <dgm:pt modelId="{D015AA08-75F4-4B02-BFA0-9E7CA1C9A257}" type="pres">
      <dgm:prSet presAssocID="{2F76884F-7B1C-46F3-8253-E58CBDE1D477}" presName="sibTrans" presStyleCnt="0"/>
      <dgm:spPr/>
    </dgm:pt>
    <dgm:pt modelId="{BB2F9D9C-78FD-40FC-8CEA-BEFBB1460849}" type="pres">
      <dgm:prSet presAssocID="{E1FA808B-9A16-4805-A885-E47EC29CFD42}" presName="textNode" presStyleLbl="node1" presStyleIdx="1" presStyleCnt="4" custScaleX="68603" custScaleY="127646" custLinFactNeighborX="-62356" custLinFactNeighborY="-539">
        <dgm:presLayoutVars>
          <dgm:bulletEnabled val="1"/>
        </dgm:presLayoutVars>
      </dgm:prSet>
      <dgm:spPr>
        <a:xfrm>
          <a:off x="2398311" y="1030915"/>
          <a:ext cx="2251959" cy="1466188"/>
        </a:xfrm>
        <a:prstGeom prst="roundRect">
          <a:avLst/>
        </a:prstGeom>
      </dgm:spPr>
    </dgm:pt>
    <dgm:pt modelId="{F83EEFA4-01FB-46F2-91E9-04983B514707}" type="pres">
      <dgm:prSet presAssocID="{F0461F2F-6343-4820-B908-887CB44B6B5D}" presName="sibTrans" presStyleCnt="0"/>
      <dgm:spPr/>
    </dgm:pt>
    <dgm:pt modelId="{AAB27224-88C6-43B3-A889-27EE4BFE6A0C}" type="pres">
      <dgm:prSet presAssocID="{403127F7-84D4-4D81-B500-313D4623F21B}" presName="textNode" presStyleLbl="node1" presStyleIdx="2" presStyleCnt="4" custScaleX="73832" custScaleY="127646" custLinFactX="-2882" custLinFactNeighborX="-100000" custLinFactNeighborY="-539">
        <dgm:presLayoutVars>
          <dgm:bulletEnabled val="1"/>
        </dgm:presLayoutVars>
      </dgm:prSet>
      <dgm:spPr>
        <a:xfrm>
          <a:off x="4808215" y="1030915"/>
          <a:ext cx="2251959" cy="1466188"/>
        </a:xfrm>
        <a:prstGeom prst="roundRect">
          <a:avLst/>
        </a:prstGeom>
      </dgm:spPr>
    </dgm:pt>
    <dgm:pt modelId="{FF9B87A0-EDB5-41FA-8215-4F0E4F53F620}" type="pres">
      <dgm:prSet presAssocID="{EEC66EBC-A39D-4442-8DF0-CD3BCD85D573}" presName="sibTrans" presStyleCnt="0"/>
      <dgm:spPr/>
    </dgm:pt>
    <dgm:pt modelId="{7FA58D7C-0EBB-462A-B4E2-AA62A439C5B8}" type="pres">
      <dgm:prSet presAssocID="{E158F4B3-A9B6-495E-A05D-0280767EB313}" presName="textNode" presStyleLbl="node1" presStyleIdx="3" presStyleCnt="4" custScaleX="71569" custScaleY="120478" custLinFactX="-8351" custLinFactNeighborX="-100000" custLinFactNeighborY="539">
        <dgm:presLayoutVars>
          <dgm:bulletEnabled val="1"/>
        </dgm:presLayoutVars>
      </dgm:prSet>
      <dgm:spPr>
        <a:xfrm>
          <a:off x="8017127" y="1046194"/>
          <a:ext cx="2690019" cy="1466188"/>
        </a:xfrm>
        <a:prstGeom prst="roundRect">
          <a:avLst/>
        </a:prstGeom>
      </dgm:spPr>
    </dgm:pt>
  </dgm:ptLst>
  <dgm:cxnLst>
    <dgm:cxn modelId="{CB27CB39-1E6A-4605-983B-7CC9A112782F}" type="presOf" srcId="{403127F7-84D4-4D81-B500-313D4623F21B}" destId="{AAB27224-88C6-43B3-A889-27EE4BFE6A0C}" srcOrd="0" destOrd="0" presId="urn:microsoft.com/office/officeart/2005/8/layout/hProcess9"/>
    <dgm:cxn modelId="{B950F967-C71A-4243-8B64-D73343325C9F}" srcId="{9155A984-55E6-40D7-96E6-B54F152DB51C}" destId="{E1FA808B-9A16-4805-A885-E47EC29CFD42}" srcOrd="1" destOrd="0" parTransId="{DB4B6377-E56E-4A13-A083-29B6BB715BC2}" sibTransId="{F0461F2F-6343-4820-B908-887CB44B6B5D}"/>
    <dgm:cxn modelId="{5AFCB171-014D-40DD-BD21-95B24132B3F8}" srcId="{9155A984-55E6-40D7-96E6-B54F152DB51C}" destId="{403127F7-84D4-4D81-B500-313D4623F21B}" srcOrd="2" destOrd="0" parTransId="{9FE28C0F-561D-4472-9FC1-3F6163E22551}" sibTransId="{EEC66EBC-A39D-4442-8DF0-CD3BCD85D573}"/>
    <dgm:cxn modelId="{374BA57F-B4C7-4B87-B034-02FCAF7231CA}" srcId="{9155A984-55E6-40D7-96E6-B54F152DB51C}" destId="{261BAA41-BC53-41DE-88F6-30CEB0F5F16E}" srcOrd="0" destOrd="0" parTransId="{120C040C-4608-4673-97D9-FFA4E944A2AE}" sibTransId="{2F76884F-7B1C-46F3-8253-E58CBDE1D477}"/>
    <dgm:cxn modelId="{B79E7692-4E0F-45D5-B34B-0A7B48536507}" srcId="{9155A984-55E6-40D7-96E6-B54F152DB51C}" destId="{E158F4B3-A9B6-495E-A05D-0280767EB313}" srcOrd="3" destOrd="0" parTransId="{33A7B68D-C8CB-41A9-BF25-52F09095B9BB}" sibTransId="{1CEE06E7-987B-47EB-B6E3-279518FE2E54}"/>
    <dgm:cxn modelId="{EE84B799-A407-4E7F-9C64-9A2E24F63C65}" type="presOf" srcId="{261BAA41-BC53-41DE-88F6-30CEB0F5F16E}" destId="{42988189-9EBB-45EA-8D35-9E6408874600}" srcOrd="0" destOrd="0" presId="urn:microsoft.com/office/officeart/2005/8/layout/hProcess9"/>
    <dgm:cxn modelId="{78D8E99B-71B9-4BC2-BEB1-375AD7FB4645}" type="presOf" srcId="{E158F4B3-A9B6-495E-A05D-0280767EB313}" destId="{7FA58D7C-0EBB-462A-B4E2-AA62A439C5B8}" srcOrd="0" destOrd="0" presId="urn:microsoft.com/office/officeart/2005/8/layout/hProcess9"/>
    <dgm:cxn modelId="{7F4CE4D2-81AD-4840-9206-7A98257695CF}" type="presOf" srcId="{9155A984-55E6-40D7-96E6-B54F152DB51C}" destId="{899BD528-8309-484A-9723-F038DCEB11AD}" srcOrd="0" destOrd="0" presId="urn:microsoft.com/office/officeart/2005/8/layout/hProcess9"/>
    <dgm:cxn modelId="{6CAF3BE1-C493-4E92-8220-A01986DFFD57}" type="presOf" srcId="{E1FA808B-9A16-4805-A885-E47EC29CFD42}" destId="{BB2F9D9C-78FD-40FC-8CEA-BEFBB1460849}" srcOrd="0" destOrd="0" presId="urn:microsoft.com/office/officeart/2005/8/layout/hProcess9"/>
    <dgm:cxn modelId="{FD003CE5-A054-43C9-9416-1AF2BE1F59B5}" type="presParOf" srcId="{899BD528-8309-484A-9723-F038DCEB11AD}" destId="{7ECF44FB-90A6-48ED-9367-E49EBFC7A58B}" srcOrd="0" destOrd="0" presId="urn:microsoft.com/office/officeart/2005/8/layout/hProcess9"/>
    <dgm:cxn modelId="{A8CD7CF1-57E0-4CF0-BD19-50B5C62B93C4}" type="presParOf" srcId="{899BD528-8309-484A-9723-F038DCEB11AD}" destId="{64875C20-ED31-43D6-8161-3C23A3658DA5}" srcOrd="1" destOrd="0" presId="urn:microsoft.com/office/officeart/2005/8/layout/hProcess9"/>
    <dgm:cxn modelId="{A6866247-7560-45FF-B0F7-8D7A67BBF490}" type="presParOf" srcId="{64875C20-ED31-43D6-8161-3C23A3658DA5}" destId="{42988189-9EBB-45EA-8D35-9E6408874600}" srcOrd="0" destOrd="0" presId="urn:microsoft.com/office/officeart/2005/8/layout/hProcess9"/>
    <dgm:cxn modelId="{67C66AD0-09FE-451F-930A-C83B43935774}" type="presParOf" srcId="{64875C20-ED31-43D6-8161-3C23A3658DA5}" destId="{D015AA08-75F4-4B02-BFA0-9E7CA1C9A257}" srcOrd="1" destOrd="0" presId="urn:microsoft.com/office/officeart/2005/8/layout/hProcess9"/>
    <dgm:cxn modelId="{00D1DC50-1EB0-462D-A400-E590E5DAA92E}" type="presParOf" srcId="{64875C20-ED31-43D6-8161-3C23A3658DA5}" destId="{BB2F9D9C-78FD-40FC-8CEA-BEFBB1460849}" srcOrd="2" destOrd="0" presId="urn:microsoft.com/office/officeart/2005/8/layout/hProcess9"/>
    <dgm:cxn modelId="{95244BC0-A709-496D-BA6B-B707AEEE0A15}" type="presParOf" srcId="{64875C20-ED31-43D6-8161-3C23A3658DA5}" destId="{F83EEFA4-01FB-46F2-91E9-04983B514707}" srcOrd="3" destOrd="0" presId="urn:microsoft.com/office/officeart/2005/8/layout/hProcess9"/>
    <dgm:cxn modelId="{865F95C7-F5AC-449E-8C02-906B9BEE0009}" type="presParOf" srcId="{64875C20-ED31-43D6-8161-3C23A3658DA5}" destId="{AAB27224-88C6-43B3-A889-27EE4BFE6A0C}" srcOrd="4" destOrd="0" presId="urn:microsoft.com/office/officeart/2005/8/layout/hProcess9"/>
    <dgm:cxn modelId="{9BFB0333-7A08-46A8-957F-320DD567BE7B}" type="presParOf" srcId="{64875C20-ED31-43D6-8161-3C23A3658DA5}" destId="{FF9B87A0-EDB5-41FA-8215-4F0E4F53F620}" srcOrd="5" destOrd="0" presId="urn:microsoft.com/office/officeart/2005/8/layout/hProcess9"/>
    <dgm:cxn modelId="{45318C49-FA3F-4B1C-9A50-376E6B59CD8A}" type="presParOf" srcId="{64875C20-ED31-43D6-8161-3C23A3658DA5}" destId="{7FA58D7C-0EBB-462A-B4E2-AA62A439C5B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F44FB-90A6-48ED-9367-E49EBFC7A58B}">
      <dsp:nvSpPr>
        <dsp:cNvPr id="0" name=""/>
        <dsp:cNvSpPr/>
      </dsp:nvSpPr>
      <dsp:spPr>
        <a:xfrm>
          <a:off x="5" y="0"/>
          <a:ext cx="11365905" cy="354329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88189-9EBB-45EA-8D35-9E6408874600}">
      <dsp:nvSpPr>
        <dsp:cNvPr id="0" name=""/>
        <dsp:cNvSpPr/>
      </dsp:nvSpPr>
      <dsp:spPr>
        <a:xfrm>
          <a:off x="0" y="874712"/>
          <a:ext cx="2421137" cy="17938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 Load the data file</a:t>
          </a:r>
        </a:p>
        <a:p>
          <a:pPr marL="0" lvl="0" indent="0" algn="l" defTabSz="622300">
            <a:lnSpc>
              <a:spcPct val="90000"/>
            </a:lnSpc>
            <a:spcBef>
              <a:spcPct val="0"/>
            </a:spcBef>
            <a:spcAft>
              <a:spcPct val="35000"/>
            </a:spcAft>
            <a:buNone/>
          </a:pPr>
          <a:r>
            <a:rPr lang="en-US" sz="1400" kern="1200" dirty="0"/>
            <a:t>- Extract and read the csv </a:t>
          </a:r>
        </a:p>
        <a:p>
          <a:pPr marL="0" lvl="0" indent="0" algn="l" defTabSz="622300">
            <a:lnSpc>
              <a:spcPct val="90000"/>
            </a:lnSpc>
            <a:spcBef>
              <a:spcPct val="0"/>
            </a:spcBef>
            <a:spcAft>
              <a:spcPct val="35000"/>
            </a:spcAft>
            <a:buNone/>
          </a:pPr>
          <a:r>
            <a:rPr lang="en-US" sz="1400" kern="1200" dirty="0"/>
            <a:t>- Drop unused columns</a:t>
          </a:r>
        </a:p>
        <a:p>
          <a:pPr marL="0" lvl="0" indent="0" algn="l" defTabSz="622300">
            <a:lnSpc>
              <a:spcPct val="90000"/>
            </a:lnSpc>
            <a:spcBef>
              <a:spcPct val="0"/>
            </a:spcBef>
            <a:spcAft>
              <a:spcPct val="35000"/>
            </a:spcAft>
            <a:buNone/>
          </a:pPr>
          <a:r>
            <a:rPr lang="en-US" sz="1400" kern="1200" dirty="0"/>
            <a:t>-  Convert data type to correct format</a:t>
          </a:r>
        </a:p>
      </dsp:txBody>
      <dsp:txXfrm>
        <a:off x="87570" y="962282"/>
        <a:ext cx="2245997" cy="1618733"/>
      </dsp:txXfrm>
    </dsp:sp>
    <dsp:sp modelId="{BB2F9D9C-78FD-40FC-8CEA-BEFBB1460849}">
      <dsp:nvSpPr>
        <dsp:cNvPr id="0" name=""/>
        <dsp:cNvSpPr/>
      </dsp:nvSpPr>
      <dsp:spPr>
        <a:xfrm>
          <a:off x="2579678" y="859434"/>
          <a:ext cx="2468490" cy="1809151"/>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univariate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distribution and  frequency of data</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Create derived columns to ease the analysis process</a:t>
          </a:r>
        </a:p>
      </dsp:txBody>
      <dsp:txXfrm>
        <a:off x="2667993" y="947749"/>
        <a:ext cx="2291860" cy="1632521"/>
      </dsp:txXfrm>
    </dsp:sp>
    <dsp:sp modelId="{AAB27224-88C6-43B3-A889-27EE4BFE6A0C}">
      <dsp:nvSpPr>
        <dsp:cNvPr id="0" name=""/>
        <dsp:cNvSpPr/>
      </dsp:nvSpPr>
      <dsp:spPr>
        <a:xfrm>
          <a:off x="5201799" y="859434"/>
          <a:ext cx="2656641" cy="1809151"/>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bivariate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impact of variable on loan status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correlation b/w numeric variables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Filter the data as per highest significant factor</a:t>
          </a:r>
        </a:p>
      </dsp:txBody>
      <dsp:txXfrm>
        <a:off x="5290114" y="947749"/>
        <a:ext cx="2480011" cy="1632521"/>
      </dsp:txXfrm>
    </dsp:sp>
    <dsp:sp modelId="{7FA58D7C-0EBB-462A-B4E2-AA62A439C5B8}">
      <dsp:nvSpPr>
        <dsp:cNvPr id="0" name=""/>
        <dsp:cNvSpPr/>
      </dsp:nvSpPr>
      <dsp:spPr>
        <a:xfrm>
          <a:off x="8074336" y="925509"/>
          <a:ext cx="2575213" cy="1707558"/>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multi-variate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Plot different graphs to visualize the results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Summarize the result</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Conclusion about the loan risk factor</a:t>
          </a:r>
        </a:p>
      </dsp:txBody>
      <dsp:txXfrm>
        <a:off x="8157692" y="1008865"/>
        <a:ext cx="2408501" cy="15408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18-12-2020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18-12-2020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18-12-2020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7967" y="4508095"/>
            <a:ext cx="6138856" cy="1531917"/>
          </a:xfrm>
        </p:spPr>
        <p:txBody>
          <a:bodyPr>
            <a:normAutofit/>
          </a:bodyPr>
          <a:lstStyle/>
          <a:p>
            <a:pPr algn="l"/>
            <a:r>
              <a:rPr lang="en-IN" sz="1800" b="1" dirty="0"/>
              <a:t>Group members:</a:t>
            </a:r>
          </a:p>
          <a:p>
            <a:pPr marL="342900" indent="-342900" algn="l">
              <a:buAutoNum type="arabicPeriod"/>
            </a:pPr>
            <a:r>
              <a:rPr lang="en-US" sz="1800" b="1" i="0" dirty="0">
                <a:solidFill>
                  <a:srgbClr val="000000"/>
                </a:solidFill>
                <a:effectLst/>
              </a:rPr>
              <a:t>Siddakka Saptasagare</a:t>
            </a:r>
          </a:p>
          <a:p>
            <a:pPr marL="342900" indent="-342900" algn="l">
              <a:buAutoNum type="arabicPeriod"/>
            </a:pPr>
            <a:r>
              <a:rPr lang="en-US" sz="1800" b="1" i="0" dirty="0" err="1">
                <a:solidFill>
                  <a:srgbClr val="000000"/>
                </a:solidFill>
                <a:effectLst/>
              </a:rPr>
              <a:t>Kumaraguru</a:t>
            </a:r>
            <a:r>
              <a:rPr lang="en-US" sz="1800" b="1" i="0" dirty="0">
                <a:solidFill>
                  <a:srgbClr val="000000"/>
                </a:solidFill>
                <a:effectLst/>
              </a:rPr>
              <a:t> </a:t>
            </a:r>
            <a:r>
              <a:rPr lang="en-US" sz="1800" b="1" i="0" dirty="0" err="1">
                <a:solidFill>
                  <a:srgbClr val="000000"/>
                </a:solidFill>
                <a:effectLst/>
              </a:rPr>
              <a:t>Muthuraj</a:t>
            </a:r>
            <a:endParaRPr lang="en-US" sz="1800" b="0" i="0" dirty="0">
              <a:solidFill>
                <a:srgbClr val="000000"/>
              </a:solidFill>
              <a:effectLst/>
            </a:endParaRPr>
          </a:p>
          <a:p>
            <a:pPr algn="l"/>
            <a:endParaRPr lang="en-IN" sz="1800" dirty="0"/>
          </a:p>
        </p:txBody>
      </p:sp>
      <p:sp>
        <p:nvSpPr>
          <p:cNvPr id="6" name="Title 5">
            <a:extLst>
              <a:ext uri="{FF2B5EF4-FFF2-40B4-BE49-F238E27FC236}">
                <a16:creationId xmlns:a16="http://schemas.microsoft.com/office/drawing/2014/main" id="{7EF42ADC-196E-491D-A239-4F7A4557BA23}"/>
              </a:ext>
            </a:extLst>
          </p:cNvPr>
          <p:cNvSpPr>
            <a:spLocks noGrp="1"/>
          </p:cNvSpPr>
          <p:nvPr>
            <p:ph type="ctrTitle"/>
          </p:nvPr>
        </p:nvSpPr>
        <p:spPr>
          <a:xfrm>
            <a:off x="1524000" y="1156105"/>
            <a:ext cx="9144000" cy="2777720"/>
          </a:xfrm>
        </p:spPr>
        <p:txBody>
          <a:bodyPr>
            <a:normAutofit/>
          </a:bodyPr>
          <a:lstStyle/>
          <a:p>
            <a:r>
              <a:rPr lang="en-IN" sz="4000" b="1" dirty="0"/>
              <a:t>Lending Club Case Study</a:t>
            </a:r>
            <a:br>
              <a:rPr lang="en-IN" sz="4000" dirty="0"/>
            </a:br>
            <a:br>
              <a:rPr lang="en-IN" sz="4000" dirty="0"/>
            </a:br>
            <a:r>
              <a:rPr lang="en-IN" sz="4000" dirty="0"/>
              <a:t>SUBMISSION</a:t>
            </a:r>
            <a:br>
              <a:rPr lang="en-IN" sz="4000" b="1" dirty="0"/>
            </a:br>
            <a:endParaRPr lang="en-US" sz="40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Loan status vs Interest rate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buFont typeface="Wingdings" panose="05000000000000000000" pitchFamily="2" charset="2"/>
              <a:buChar char="ü"/>
            </a:pPr>
            <a:r>
              <a:rPr lang="en-US" sz="2400" dirty="0"/>
              <a:t> As shown in the below plot, fully paid loans have interest rate &lt;12.5% and are good loans</a:t>
            </a:r>
          </a:p>
          <a:p>
            <a:pPr>
              <a:buFont typeface="Wingdings" panose="05000000000000000000" pitchFamily="2" charset="2"/>
              <a:buChar char="ü"/>
            </a:pPr>
            <a:r>
              <a:rPr lang="en-US" sz="2400" dirty="0"/>
              <a:t> Loans having interest rate &gt;12.5% are charged off and have the risk of becoming bad loans</a:t>
            </a:r>
          </a:p>
          <a:p>
            <a:pPr>
              <a:buFont typeface="Wingdings" panose="05000000000000000000" pitchFamily="2" charset="2"/>
              <a:buChar char="ü"/>
            </a:pPr>
            <a:r>
              <a:rPr lang="en-US" sz="2400" dirty="0"/>
              <a:t> We must accept the loans with interest rate &lt;12.5%, to avoid the risk and loss</a:t>
            </a:r>
          </a:p>
          <a:p>
            <a:pPr marL="0" indent="0">
              <a:buNone/>
            </a:pPr>
            <a:endParaRPr lang="en-US" sz="2400" dirty="0"/>
          </a:p>
        </p:txBody>
      </p:sp>
      <p:pic>
        <p:nvPicPr>
          <p:cNvPr id="4" name="Picture 3" descr="Chart, box and whisker chart&#10;&#10;Description automatically generated">
            <a:extLst>
              <a:ext uri="{FF2B5EF4-FFF2-40B4-BE49-F238E27FC236}">
                <a16:creationId xmlns:a16="http://schemas.microsoft.com/office/drawing/2014/main" id="{F10694FA-0DF0-4F28-8ACE-1284656A0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041" y="3249465"/>
            <a:ext cx="6864123" cy="3475751"/>
          </a:xfrm>
          <a:prstGeom prst="rect">
            <a:avLst/>
          </a:prstGeom>
        </p:spPr>
      </p:pic>
    </p:spTree>
    <p:extLst>
      <p:ext uri="{BB962C8B-B14F-4D97-AF65-F5344CB8AC3E}">
        <p14:creationId xmlns:p14="http://schemas.microsoft.com/office/powerpoint/2010/main" val="180417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Loan status vs Loan purpose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lgn="l">
              <a:buFont typeface="Wingdings" panose="05000000000000000000" pitchFamily="2" charset="2"/>
              <a:buChar char="q"/>
            </a:pPr>
            <a:r>
              <a:rPr lang="en-US" sz="2400" b="0" i="0" dirty="0">
                <a:solidFill>
                  <a:srgbClr val="000000"/>
                </a:solidFill>
                <a:effectLst/>
                <a:latin typeface="+mn-lt"/>
              </a:rPr>
              <a:t>Top 5 purposes of borrowing the loans are </a:t>
            </a:r>
            <a:r>
              <a:rPr lang="en-US" sz="2400" b="0" i="0" dirty="0" err="1">
                <a:solidFill>
                  <a:srgbClr val="000000"/>
                </a:solidFill>
                <a:effectLst/>
                <a:latin typeface="+mn-lt"/>
              </a:rPr>
              <a:t>Debt_consolidation</a:t>
            </a:r>
            <a:r>
              <a:rPr lang="en-US" sz="2400" b="0" i="0" dirty="0">
                <a:solidFill>
                  <a:srgbClr val="000000"/>
                </a:solidFill>
                <a:effectLst/>
                <a:latin typeface="+mn-lt"/>
              </a:rPr>
              <a:t>, </a:t>
            </a:r>
            <a:r>
              <a:rPr lang="en-US" sz="2400" b="0" i="0" dirty="0" err="1">
                <a:solidFill>
                  <a:srgbClr val="000000"/>
                </a:solidFill>
                <a:effectLst/>
                <a:latin typeface="+mn-lt"/>
              </a:rPr>
              <a:t>Credit_card</a:t>
            </a:r>
            <a:r>
              <a:rPr lang="en-US" sz="2400" b="0" i="0" dirty="0">
                <a:solidFill>
                  <a:srgbClr val="000000"/>
                </a:solidFill>
                <a:effectLst/>
                <a:latin typeface="+mn-lt"/>
              </a:rPr>
              <a:t>, small business, other and </a:t>
            </a:r>
            <a:r>
              <a:rPr lang="en-US" sz="2400" b="0" i="0" dirty="0" err="1">
                <a:solidFill>
                  <a:srgbClr val="000000"/>
                </a:solidFill>
                <a:effectLst/>
                <a:latin typeface="+mn-lt"/>
              </a:rPr>
              <a:t>Home_improvement</a:t>
            </a:r>
            <a:endParaRPr lang="en-US" sz="2400" b="0" i="0" dirty="0">
              <a:solidFill>
                <a:srgbClr val="000000"/>
              </a:solidFill>
              <a:effectLst/>
              <a:latin typeface="+mn-lt"/>
            </a:endParaRPr>
          </a:p>
          <a:p>
            <a:pPr algn="l">
              <a:buFont typeface="Wingdings" panose="05000000000000000000" pitchFamily="2" charset="2"/>
              <a:buChar char="q"/>
            </a:pPr>
            <a:r>
              <a:rPr lang="en-US" sz="2400" dirty="0">
                <a:latin typeface="+mn-lt"/>
              </a:rPr>
              <a:t> Maximum Loan issued for Top 5 purpose are being charged off</a:t>
            </a:r>
          </a:p>
        </p:txBody>
      </p:sp>
      <p:pic>
        <p:nvPicPr>
          <p:cNvPr id="4" name="Picture 3" descr="Chart, bar chart&#10;&#10;Description automatically generated">
            <a:extLst>
              <a:ext uri="{FF2B5EF4-FFF2-40B4-BE49-F238E27FC236}">
                <a16:creationId xmlns:a16="http://schemas.microsoft.com/office/drawing/2014/main" id="{E3D34709-44AF-4958-AED0-87735C4E4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629" y="2406001"/>
            <a:ext cx="7286098" cy="4221255"/>
          </a:xfrm>
          <a:prstGeom prst="rect">
            <a:avLst/>
          </a:prstGeom>
        </p:spPr>
      </p:pic>
    </p:spTree>
    <p:extLst>
      <p:ext uri="{BB962C8B-B14F-4D97-AF65-F5344CB8AC3E}">
        <p14:creationId xmlns:p14="http://schemas.microsoft.com/office/powerpoint/2010/main" val="291841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Home Ownership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lgn="l">
              <a:buFont typeface="Wingdings" panose="05000000000000000000" pitchFamily="2" charset="2"/>
              <a:buChar char="ü"/>
            </a:pPr>
            <a:r>
              <a:rPr lang="en-US" sz="2400" dirty="0">
                <a:latin typeface="+mn-lt"/>
              </a:rPr>
              <a:t> </a:t>
            </a:r>
            <a:r>
              <a:rPr lang="en-US" sz="2400" b="0" i="0" dirty="0">
                <a:solidFill>
                  <a:srgbClr val="000000"/>
                </a:solidFill>
                <a:effectLst/>
                <a:latin typeface="+mn-lt"/>
              </a:rPr>
              <a:t>Maximum loans are issued for customers having ownership as Rent and Mortgage</a:t>
            </a:r>
          </a:p>
          <a:p>
            <a:pPr>
              <a:buFont typeface="Wingdings" panose="05000000000000000000" pitchFamily="2" charset="2"/>
              <a:buChar char="ü"/>
            </a:pPr>
            <a:r>
              <a:rPr lang="en-US" sz="2400" b="0" i="0" dirty="0">
                <a:solidFill>
                  <a:srgbClr val="000000"/>
                </a:solidFill>
                <a:effectLst/>
                <a:latin typeface="+mn-lt"/>
              </a:rPr>
              <a:t> More applicants of Rent and mortgage home-ownership are charged off</a:t>
            </a:r>
            <a:endParaRPr lang="en-US" sz="2400" dirty="0"/>
          </a:p>
        </p:txBody>
      </p:sp>
      <p:pic>
        <p:nvPicPr>
          <p:cNvPr id="4" name="Picture 3" descr="Chart, bar chart&#10;&#10;Description automatically generated">
            <a:extLst>
              <a:ext uri="{FF2B5EF4-FFF2-40B4-BE49-F238E27FC236}">
                <a16:creationId xmlns:a16="http://schemas.microsoft.com/office/drawing/2014/main" id="{786B054D-7298-46E2-A899-6363CE06A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352" y="1943020"/>
            <a:ext cx="7717129" cy="4743958"/>
          </a:xfrm>
          <a:prstGeom prst="rect">
            <a:avLst/>
          </a:prstGeom>
        </p:spPr>
      </p:pic>
    </p:spTree>
    <p:extLst>
      <p:ext uri="{BB962C8B-B14F-4D97-AF65-F5344CB8AC3E}">
        <p14:creationId xmlns:p14="http://schemas.microsoft.com/office/powerpoint/2010/main" val="1648529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region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buFont typeface="Wingdings" panose="05000000000000000000" pitchFamily="2" charset="2"/>
              <a:buChar char="ü"/>
            </a:pPr>
            <a:r>
              <a:rPr lang="en-US" sz="2400" dirty="0">
                <a:latin typeface="+mn-lt"/>
              </a:rPr>
              <a:t> </a:t>
            </a:r>
            <a:r>
              <a:rPr lang="en-US" sz="2400" b="0" i="0" dirty="0">
                <a:solidFill>
                  <a:srgbClr val="000000"/>
                </a:solidFill>
                <a:effectLst/>
                <a:latin typeface="+mn-lt"/>
              </a:rPr>
              <a:t>Below graph shows that </a:t>
            </a:r>
            <a:r>
              <a:rPr lang="en-US" sz="2400" b="0" i="0" dirty="0" err="1">
                <a:solidFill>
                  <a:srgbClr val="000000"/>
                </a:solidFill>
                <a:effectLst/>
                <a:latin typeface="+mn-lt"/>
              </a:rPr>
              <a:t>SouthEast</a:t>
            </a:r>
            <a:r>
              <a:rPr lang="en-US" sz="2400" b="0" i="0" dirty="0">
                <a:solidFill>
                  <a:srgbClr val="000000"/>
                </a:solidFill>
                <a:effectLst/>
                <a:latin typeface="+mn-lt"/>
              </a:rPr>
              <a:t> , West and </a:t>
            </a:r>
            <a:r>
              <a:rPr lang="en-US" sz="2400" b="0" i="0" dirty="0" err="1">
                <a:solidFill>
                  <a:srgbClr val="000000"/>
                </a:solidFill>
                <a:effectLst/>
                <a:latin typeface="+mn-lt"/>
              </a:rPr>
              <a:t>NorthEast</a:t>
            </a:r>
            <a:r>
              <a:rPr lang="en-US" sz="2400" b="0" i="0" dirty="0">
                <a:solidFill>
                  <a:srgbClr val="000000"/>
                </a:solidFill>
                <a:effectLst/>
                <a:latin typeface="+mn-lt"/>
              </a:rPr>
              <a:t> regions had the highest amount of loans issued.</a:t>
            </a:r>
          </a:p>
          <a:p>
            <a:pPr algn="l">
              <a:buFont typeface="Wingdings" panose="05000000000000000000" pitchFamily="2" charset="2"/>
              <a:buChar char="ü"/>
            </a:pPr>
            <a:endParaRPr lang="en-US" sz="2400" b="0" i="0" dirty="0">
              <a:solidFill>
                <a:srgbClr val="000000"/>
              </a:solidFill>
              <a:effectLst/>
              <a:latin typeface="+mn-lt"/>
            </a:endParaRPr>
          </a:p>
          <a:p>
            <a:pPr marL="0" indent="0">
              <a:buNone/>
            </a:pPr>
            <a:endParaRPr lang="en-US" sz="2400" dirty="0"/>
          </a:p>
        </p:txBody>
      </p:sp>
      <p:pic>
        <p:nvPicPr>
          <p:cNvPr id="5" name="Picture 4" descr="Chart, line chart&#10;&#10;Description automatically generated">
            <a:extLst>
              <a:ext uri="{FF2B5EF4-FFF2-40B4-BE49-F238E27FC236}">
                <a16:creationId xmlns:a16="http://schemas.microsoft.com/office/drawing/2014/main" id="{ADA14185-09B1-408B-AFC6-3778C3E43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387" y="1815467"/>
            <a:ext cx="10419225" cy="4529195"/>
          </a:xfrm>
          <a:prstGeom prst="rect">
            <a:avLst/>
          </a:prstGeom>
        </p:spPr>
      </p:pic>
    </p:spTree>
    <p:extLst>
      <p:ext uri="{BB962C8B-B14F-4D97-AF65-F5344CB8AC3E}">
        <p14:creationId xmlns:p14="http://schemas.microsoft.com/office/powerpoint/2010/main" val="1717091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r>
              <a:rPr lang="en-IN" sz="2800" b="1" dirty="0"/>
              <a:t> </a:t>
            </a:r>
            <a:r>
              <a:rPr lang="en-IN" sz="2800" b="1" dirty="0">
                <a:solidFill>
                  <a:srgbClr val="0070C0"/>
                </a:solidFill>
              </a:rPr>
              <a:t>Continued…</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buFont typeface="Wingdings" panose="05000000000000000000" pitchFamily="2" charset="2"/>
              <a:buChar char="ü"/>
            </a:pPr>
            <a:r>
              <a:rPr lang="en-US" sz="2400" dirty="0">
                <a:latin typeface="+mn-lt"/>
              </a:rPr>
              <a:t> Maximum </a:t>
            </a:r>
            <a:r>
              <a:rPr lang="en-US" sz="2400" dirty="0">
                <a:solidFill>
                  <a:srgbClr val="000000"/>
                </a:solidFill>
                <a:latin typeface="+mn-lt"/>
              </a:rPr>
              <a:t>Loans issued in the region of west are being charged off</a:t>
            </a:r>
          </a:p>
          <a:p>
            <a:pPr algn="l">
              <a:buFont typeface="Wingdings" panose="05000000000000000000" pitchFamily="2" charset="2"/>
              <a:buChar char="ü"/>
            </a:pPr>
            <a:r>
              <a:rPr lang="en-US" sz="2400" b="0" i="0" dirty="0">
                <a:solidFill>
                  <a:srgbClr val="000000"/>
                </a:solidFill>
                <a:effectLst/>
                <a:latin typeface="+mn-lt"/>
              </a:rPr>
              <a:t> West has the lowest loan to income ratio</a:t>
            </a:r>
          </a:p>
          <a:p>
            <a:pPr marL="0" indent="0">
              <a:buNone/>
            </a:pPr>
            <a:endParaRPr lang="en-US" sz="2400" dirty="0"/>
          </a:p>
        </p:txBody>
      </p:sp>
      <p:pic>
        <p:nvPicPr>
          <p:cNvPr id="4" name="Picture 3" descr="Chart, bar chart&#10;&#10;Description automatically generated">
            <a:extLst>
              <a:ext uri="{FF2B5EF4-FFF2-40B4-BE49-F238E27FC236}">
                <a16:creationId xmlns:a16="http://schemas.microsoft.com/office/drawing/2014/main" id="{D011320C-09B1-457E-97E0-5140705EF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098" y="2108772"/>
            <a:ext cx="5662836" cy="4090416"/>
          </a:xfrm>
          <a:prstGeom prst="rect">
            <a:avLst/>
          </a:prstGeom>
        </p:spPr>
      </p:pic>
      <p:pic>
        <p:nvPicPr>
          <p:cNvPr id="8" name="Picture 7" descr="Chart, bar chart&#10;&#10;Description automatically generated">
            <a:extLst>
              <a:ext uri="{FF2B5EF4-FFF2-40B4-BE49-F238E27FC236}">
                <a16:creationId xmlns:a16="http://schemas.microsoft.com/office/drawing/2014/main" id="{BFD43945-26C6-4366-BD06-2BA09813B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266" y="2082340"/>
            <a:ext cx="5501430" cy="4116848"/>
          </a:xfrm>
          <a:prstGeom prst="rect">
            <a:avLst/>
          </a:prstGeom>
        </p:spPr>
      </p:pic>
    </p:spTree>
    <p:extLst>
      <p:ext uri="{BB962C8B-B14F-4D97-AF65-F5344CB8AC3E}">
        <p14:creationId xmlns:p14="http://schemas.microsoft.com/office/powerpoint/2010/main" val="372908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public bankruptcies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lgn="l">
              <a:buFont typeface="Wingdings" panose="05000000000000000000" pitchFamily="2" charset="2"/>
              <a:buChar char="Ø"/>
            </a:pPr>
            <a:r>
              <a:rPr lang="en-US" sz="2400" dirty="0">
                <a:latin typeface="+mn-lt"/>
              </a:rPr>
              <a:t> </a:t>
            </a:r>
            <a:r>
              <a:rPr lang="en-US" sz="2400" b="0" i="0" dirty="0">
                <a:solidFill>
                  <a:srgbClr val="000000"/>
                </a:solidFill>
                <a:effectLst/>
                <a:latin typeface="+mn-lt"/>
              </a:rPr>
              <a:t>As the loan amount increases no. of bankruptcies declared also increases</a:t>
            </a:r>
          </a:p>
          <a:p>
            <a:pPr algn="l">
              <a:buFont typeface="Wingdings" panose="05000000000000000000" pitchFamily="2" charset="2"/>
              <a:buChar char="Ø"/>
            </a:pPr>
            <a:r>
              <a:rPr lang="en-US" sz="2400" b="0" i="0" dirty="0">
                <a:solidFill>
                  <a:srgbClr val="000000"/>
                </a:solidFill>
                <a:effectLst/>
                <a:latin typeface="+mn-lt"/>
              </a:rPr>
              <a:t>Loan borrowers who have declared bankruptcies 1-2 times are more prone to becoming defaulters</a:t>
            </a:r>
          </a:p>
          <a:p>
            <a:pPr marL="0" indent="0">
              <a:buNone/>
            </a:pPr>
            <a:endParaRPr lang="en-US" sz="2400" dirty="0"/>
          </a:p>
        </p:txBody>
      </p:sp>
      <p:pic>
        <p:nvPicPr>
          <p:cNvPr id="5" name="Picture 4" descr="Chart, waterfall chart&#10;&#10;Description automatically generated">
            <a:extLst>
              <a:ext uri="{FF2B5EF4-FFF2-40B4-BE49-F238E27FC236}">
                <a16:creationId xmlns:a16="http://schemas.microsoft.com/office/drawing/2014/main" id="{B3F28395-25A6-41F8-9D4E-723681D45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098" y="2482945"/>
            <a:ext cx="6011710" cy="4269436"/>
          </a:xfrm>
          <a:prstGeom prst="rect">
            <a:avLst/>
          </a:prstGeom>
        </p:spPr>
      </p:pic>
    </p:spTree>
    <p:extLst>
      <p:ext uri="{BB962C8B-B14F-4D97-AF65-F5344CB8AC3E}">
        <p14:creationId xmlns:p14="http://schemas.microsoft.com/office/powerpoint/2010/main" val="204068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public bankruptcies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lgn="l">
              <a:buFont typeface="Wingdings" panose="05000000000000000000" pitchFamily="2" charset="2"/>
              <a:buChar char="§"/>
            </a:pPr>
            <a:r>
              <a:rPr lang="en-US" sz="1600" dirty="0">
                <a:solidFill>
                  <a:srgbClr val="000000"/>
                </a:solidFill>
                <a:latin typeface="+mn-lt"/>
              </a:rPr>
              <a:t>L</a:t>
            </a:r>
            <a:r>
              <a:rPr lang="en-US" sz="1600" b="0" i="0" dirty="0">
                <a:solidFill>
                  <a:srgbClr val="000000"/>
                </a:solidFill>
                <a:effectLst/>
                <a:latin typeface="+mn-lt"/>
              </a:rPr>
              <a:t>oans of the high income category took higher loan amounts than people from low and medium income categories</a:t>
            </a:r>
          </a:p>
          <a:p>
            <a:pPr algn="l">
              <a:buFont typeface="Wingdings" panose="05000000000000000000" pitchFamily="2" charset="2"/>
              <a:buChar char="§"/>
            </a:pPr>
            <a:r>
              <a:rPr lang="en-US" sz="1600" b="0" i="0" dirty="0">
                <a:solidFill>
                  <a:srgbClr val="000000"/>
                </a:solidFill>
                <a:effectLst/>
                <a:latin typeface="+mn-lt"/>
              </a:rPr>
              <a:t>Loans of the Low income category had a slightly higher chances of becoming a bad loan.</a:t>
            </a:r>
          </a:p>
          <a:p>
            <a:pPr algn="l">
              <a:buFont typeface="Wingdings" panose="05000000000000000000" pitchFamily="2" charset="2"/>
              <a:buChar char="§"/>
            </a:pPr>
            <a:r>
              <a:rPr lang="en-US" sz="1600" dirty="0">
                <a:solidFill>
                  <a:srgbClr val="000000"/>
                </a:solidFill>
                <a:latin typeface="+mn-lt"/>
              </a:rPr>
              <a:t>L</a:t>
            </a:r>
            <a:r>
              <a:rPr lang="en-US" sz="1600" b="0" i="0" dirty="0">
                <a:solidFill>
                  <a:srgbClr val="000000"/>
                </a:solidFill>
                <a:effectLst/>
                <a:latin typeface="+mn-lt"/>
              </a:rPr>
              <a:t>oans of high income had on average higher interest rates</a:t>
            </a:r>
          </a:p>
          <a:p>
            <a:pPr algn="l">
              <a:buFont typeface="Wingdings" panose="05000000000000000000" pitchFamily="2" charset="2"/>
              <a:buChar char="§"/>
            </a:pPr>
            <a:r>
              <a:rPr lang="en-US" sz="1600" b="0" i="0" dirty="0">
                <a:solidFill>
                  <a:srgbClr val="000000"/>
                </a:solidFill>
                <a:effectLst/>
                <a:latin typeface="+mn-lt"/>
              </a:rPr>
              <a:t>Loan of low income had average higher loan to income ratio</a:t>
            </a:r>
            <a:endParaRPr lang="en-US" sz="1600" dirty="0">
              <a:latin typeface="+mn-lt"/>
            </a:endParaRPr>
          </a:p>
        </p:txBody>
      </p:sp>
      <p:pic>
        <p:nvPicPr>
          <p:cNvPr id="4" name="Picture 3" descr="Chart, box and whisker chart&#10;&#10;Description automatically generated">
            <a:extLst>
              <a:ext uri="{FF2B5EF4-FFF2-40B4-BE49-F238E27FC236}">
                <a16:creationId xmlns:a16="http://schemas.microsoft.com/office/drawing/2014/main" id="{EF672345-1E77-4930-9AFD-E00E3243C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642" y="2537926"/>
            <a:ext cx="9405125" cy="4002833"/>
          </a:xfrm>
          <a:prstGeom prst="rect">
            <a:avLst/>
          </a:prstGeom>
        </p:spPr>
      </p:pic>
    </p:spTree>
    <p:extLst>
      <p:ext uri="{BB962C8B-B14F-4D97-AF65-F5344CB8AC3E}">
        <p14:creationId xmlns:p14="http://schemas.microsoft.com/office/powerpoint/2010/main" val="3059374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CAA83-0428-4DBF-89C6-D9E8CC16A33C}"/>
              </a:ext>
            </a:extLst>
          </p:cNvPr>
          <p:cNvSpPr>
            <a:spLocks noGrp="1"/>
          </p:cNvSpPr>
          <p:nvPr>
            <p:ph idx="1"/>
          </p:nvPr>
        </p:nvSpPr>
        <p:spPr/>
        <p:txBody>
          <a:bodyPr>
            <a:normAutofit/>
          </a:bodyPr>
          <a:lstStyle/>
          <a:p>
            <a:pPr marL="0" indent="0" algn="ctr">
              <a:buNone/>
            </a:pPr>
            <a:r>
              <a:rPr lang="en-US" sz="4400" b="1" dirty="0">
                <a:solidFill>
                  <a:srgbClr val="0070C0"/>
                </a:solidFill>
              </a:rPr>
              <a:t>Plots and risk insights after this are obtained from the charged-off loans from top 4 states, top 4 purposes and top4 months when loans were issued</a:t>
            </a:r>
          </a:p>
        </p:txBody>
      </p:sp>
    </p:spTree>
    <p:extLst>
      <p:ext uri="{BB962C8B-B14F-4D97-AF65-F5344CB8AC3E}">
        <p14:creationId xmlns:p14="http://schemas.microsoft.com/office/powerpoint/2010/main" val="214725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9E32EB69-2E27-45B0-BB9E-3560E9BDB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517" y="1425471"/>
            <a:ext cx="5440226" cy="5280006"/>
          </a:xfrm>
          <a:prstGeom prst="rect">
            <a:avLst/>
          </a:prstGeom>
        </p:spPr>
      </p:pic>
      <p:sp>
        <p:nvSpPr>
          <p:cNvPr id="6" name="TextBox 5">
            <a:extLst>
              <a:ext uri="{FF2B5EF4-FFF2-40B4-BE49-F238E27FC236}">
                <a16:creationId xmlns:a16="http://schemas.microsoft.com/office/drawing/2014/main" id="{5859499D-8A43-4473-B73B-7B18F851E9F1}"/>
              </a:ext>
            </a:extLst>
          </p:cNvPr>
          <p:cNvSpPr txBox="1"/>
          <p:nvPr/>
        </p:nvSpPr>
        <p:spPr>
          <a:xfrm>
            <a:off x="6830008" y="1586204"/>
            <a:ext cx="3890865" cy="1200329"/>
          </a:xfrm>
          <a:prstGeom prst="rect">
            <a:avLst/>
          </a:prstGeom>
          <a:noFill/>
        </p:spPr>
        <p:txBody>
          <a:bodyPr wrap="square" rtlCol="0">
            <a:spAutoFit/>
          </a:bodyPr>
          <a:lstStyle/>
          <a:p>
            <a:pPr algn="just"/>
            <a:r>
              <a:rPr lang="en-US" b="1" i="0" dirty="0">
                <a:solidFill>
                  <a:srgbClr val="0070C0"/>
                </a:solidFill>
                <a:effectLst/>
                <a:latin typeface="Helvetica Neue"/>
                <a:cs typeface="Times New Roman" panose="02020603050405020304" pitchFamily="18" charset="0"/>
              </a:rPr>
              <a:t>For either terms, if the interest rate is reduced, defaulting behavior can be reduced</a:t>
            </a:r>
          </a:p>
          <a:p>
            <a:endParaRPr lang="en-US" dirty="0"/>
          </a:p>
        </p:txBody>
      </p:sp>
      <p:pic>
        <p:nvPicPr>
          <p:cNvPr id="7" name="Picture 6" descr="Chart, bar chart&#10;&#10;Description automatically generated">
            <a:extLst>
              <a:ext uri="{FF2B5EF4-FFF2-40B4-BE49-F238E27FC236}">
                <a16:creationId xmlns:a16="http://schemas.microsoft.com/office/drawing/2014/main" id="{B1965F8B-AA66-415A-A654-E01E7EC6A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088" y="3290562"/>
            <a:ext cx="5365226" cy="3456747"/>
          </a:xfrm>
          <a:prstGeom prst="rect">
            <a:avLst/>
          </a:prstGeom>
        </p:spPr>
      </p:pic>
    </p:spTree>
    <p:extLst>
      <p:ext uri="{BB962C8B-B14F-4D97-AF65-F5344CB8AC3E}">
        <p14:creationId xmlns:p14="http://schemas.microsoft.com/office/powerpoint/2010/main" val="273576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D235767A-88A7-411B-874A-835F1CF81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43" y="1306285"/>
            <a:ext cx="6646122" cy="5003650"/>
          </a:xfrm>
          <a:prstGeom prst="rect">
            <a:avLst/>
          </a:prstGeom>
        </p:spPr>
      </p:pic>
      <p:sp>
        <p:nvSpPr>
          <p:cNvPr id="4" name="TextBox 3">
            <a:extLst>
              <a:ext uri="{FF2B5EF4-FFF2-40B4-BE49-F238E27FC236}">
                <a16:creationId xmlns:a16="http://schemas.microsoft.com/office/drawing/2014/main" id="{9D4BEB39-2315-4876-96FC-FFC8870A4C8B}"/>
              </a:ext>
            </a:extLst>
          </p:cNvPr>
          <p:cNvSpPr txBox="1"/>
          <p:nvPr/>
        </p:nvSpPr>
        <p:spPr>
          <a:xfrm>
            <a:off x="7455160" y="1735495"/>
            <a:ext cx="3890865" cy="2308324"/>
          </a:xfrm>
          <a:prstGeom prst="rect">
            <a:avLst/>
          </a:prstGeom>
          <a:noFill/>
        </p:spPr>
        <p:txBody>
          <a:bodyPr wrap="square" rtlCol="0">
            <a:spAutoFit/>
          </a:bodyPr>
          <a:lstStyle/>
          <a:p>
            <a:pPr algn="just"/>
            <a:r>
              <a:rPr lang="en-US" b="1" i="0" dirty="0">
                <a:solidFill>
                  <a:srgbClr val="0070C0"/>
                </a:solidFill>
                <a:effectLst/>
                <a:latin typeface="Helvetica Neue"/>
                <a:cs typeface="Times New Roman" panose="02020603050405020304" pitchFamily="18" charset="0"/>
              </a:rPr>
              <a:t>Giving loan to a customer with credit history between 5 - 15 years in the top 4 states, for the last quarter of the year, for top 4 purposes is risky</a:t>
            </a:r>
            <a:r>
              <a:rPr lang="en-US" b="1" i="0" dirty="0">
                <a:solidFill>
                  <a:srgbClr val="0070C0"/>
                </a:solidFill>
                <a:effectLst/>
                <a:latin typeface="Times New Roman" panose="02020603050405020304" pitchFamily="18" charset="0"/>
                <a:cs typeface="Times New Roman" panose="02020603050405020304" pitchFamily="18" charset="0"/>
              </a:rPr>
              <a:t>.</a:t>
            </a:r>
          </a:p>
          <a:p>
            <a:endParaRPr lang="en-US" dirty="0"/>
          </a:p>
          <a:p>
            <a:endParaRPr lang="en-US" b="1"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355285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49228" y="188594"/>
            <a:ext cx="9181075" cy="984886"/>
          </a:xfrm>
        </p:spPr>
        <p:txBody>
          <a:bodyPr/>
          <a:lstStyle/>
          <a:p>
            <a:pPr algn="ctr"/>
            <a:r>
              <a:rPr lang="en-IN" b="1" dirty="0"/>
              <a:t> </a:t>
            </a:r>
            <a:r>
              <a:rPr lang="en-IN" sz="2800" b="1" dirty="0">
                <a:solidFill>
                  <a:srgbClr val="0070C0"/>
                </a:solidFill>
              </a:rPr>
              <a:t>Objective of the case Study</a:t>
            </a:r>
            <a:endParaRPr lang="en-IN" sz="2800" dirty="0">
              <a:solidFill>
                <a:srgbClr val="0070C0"/>
              </a:solidFill>
            </a:endParaRPr>
          </a:p>
        </p:txBody>
      </p:sp>
      <p:pic>
        <p:nvPicPr>
          <p:cNvPr id="4" name="Content Placeholder 3">
            <a:extLst>
              <a:ext uri="{FF2B5EF4-FFF2-40B4-BE49-F238E27FC236}">
                <a16:creationId xmlns:a16="http://schemas.microsoft.com/office/drawing/2014/main" id="{77CAE0CA-F64F-43A7-9237-974827FE42BF}"/>
              </a:ext>
            </a:extLst>
          </p:cNvPr>
          <p:cNvPicPr>
            <a:picLocks noGrp="1" noChangeAspect="1"/>
          </p:cNvPicPr>
          <p:nvPr>
            <p:ph sz="half" idx="1"/>
          </p:nvPr>
        </p:nvPicPr>
        <p:blipFill rotWithShape="1">
          <a:blip r:embed="rId2"/>
          <a:stretch/>
        </p:blipFill>
        <p:spPr>
          <a:xfrm>
            <a:off x="6682215" y="2320603"/>
            <a:ext cx="4162425" cy="2612082"/>
          </a:xfrm>
        </p:spPr>
      </p:pic>
      <p:sp>
        <p:nvSpPr>
          <p:cNvPr id="6" name="Content Placeholder 5">
            <a:extLst>
              <a:ext uri="{FF2B5EF4-FFF2-40B4-BE49-F238E27FC236}">
                <a16:creationId xmlns:a16="http://schemas.microsoft.com/office/drawing/2014/main" id="{6F3955D9-6F26-476F-A571-B161ED56C63B}"/>
              </a:ext>
            </a:extLst>
          </p:cNvPr>
          <p:cNvSpPr>
            <a:spLocks noGrp="1"/>
          </p:cNvSpPr>
          <p:nvPr>
            <p:ph sz="half" idx="2"/>
          </p:nvPr>
        </p:nvSpPr>
        <p:spPr>
          <a:xfrm>
            <a:off x="504825" y="1428750"/>
            <a:ext cx="5467350" cy="4929188"/>
          </a:xfrm>
        </p:spPr>
        <p:txBody>
          <a:bodyPr>
            <a:normAutofit/>
          </a:bodyPr>
          <a:lstStyle/>
          <a:p>
            <a:r>
              <a:rPr lang="en-US" sz="2000" dirty="0"/>
              <a:t>When applicants apply for the loan there will be 2 possible cases:</a:t>
            </a:r>
            <a:endParaRPr lang="en-US" sz="1600" dirty="0"/>
          </a:p>
          <a:p>
            <a:pPr lvl="1">
              <a:buFont typeface="Courier New" panose="02070309020205020404" pitchFamily="49" charset="0"/>
              <a:buChar char="o"/>
            </a:pPr>
            <a:r>
              <a:rPr lang="en-US" sz="1600" dirty="0"/>
              <a:t>Loan Accepted</a:t>
            </a:r>
          </a:p>
          <a:p>
            <a:pPr lvl="1">
              <a:buFont typeface="Courier New" panose="02070309020205020404" pitchFamily="49" charset="0"/>
              <a:buChar char="o"/>
            </a:pPr>
            <a:r>
              <a:rPr lang="en-US" sz="1600" dirty="0"/>
              <a:t>Loan Rejected</a:t>
            </a:r>
          </a:p>
          <a:p>
            <a:r>
              <a:rPr lang="en-US" sz="2000" dirty="0"/>
              <a:t>When Loan is accepted it has 3 possible results as below:</a:t>
            </a:r>
          </a:p>
          <a:p>
            <a:pPr lvl="1">
              <a:buFont typeface="Wingdings" panose="05000000000000000000" pitchFamily="2" charset="2"/>
              <a:buChar char="§"/>
            </a:pPr>
            <a:r>
              <a:rPr lang="en-US" sz="1600" dirty="0"/>
              <a:t>Fully Paid: applicant pays the full loan amount</a:t>
            </a:r>
          </a:p>
          <a:p>
            <a:pPr lvl="1">
              <a:buFont typeface="Wingdings" panose="05000000000000000000" pitchFamily="2" charset="2"/>
              <a:buChar char="§"/>
            </a:pPr>
            <a:r>
              <a:rPr lang="en-US" sz="1600" dirty="0"/>
              <a:t>Current: applicant is still paying the EMI</a:t>
            </a:r>
          </a:p>
          <a:p>
            <a:pPr lvl="1">
              <a:buFont typeface="Wingdings" panose="05000000000000000000" pitchFamily="2" charset="2"/>
              <a:buChar char="§"/>
            </a:pPr>
            <a:r>
              <a:rPr lang="en-US" sz="1600" dirty="0"/>
              <a:t>Charged off : applicant has not paid the loan for some period of time. </a:t>
            </a:r>
            <a:r>
              <a:rPr lang="en-US" sz="1600" dirty="0" err="1"/>
              <a:t>He/She</a:t>
            </a:r>
            <a:r>
              <a:rPr lang="en-US" sz="1600" dirty="0"/>
              <a:t> may  become defaulter</a:t>
            </a:r>
          </a:p>
          <a:p>
            <a:r>
              <a:rPr lang="en-US" sz="2000" dirty="0"/>
              <a:t>When the loan defaults, it will cause great loss to the lending company.</a:t>
            </a:r>
          </a:p>
          <a:p>
            <a:r>
              <a:rPr lang="en-US" sz="2000" dirty="0"/>
              <a:t>Identifying the risky loan applicants and the driving factors for the loan default will benefit the company.</a:t>
            </a:r>
          </a:p>
          <a:p>
            <a:pPr marL="457200" lvl="1" indent="0">
              <a:buNone/>
            </a:pPr>
            <a:endParaRPr lang="en-US" sz="1600" dirty="0"/>
          </a:p>
        </p:txBody>
      </p:sp>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5DAE98CA-0383-4049-89E9-75A175C14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7" y="2192692"/>
            <a:ext cx="9097346" cy="4391147"/>
          </a:xfrm>
          <a:prstGeom prst="rect">
            <a:avLst/>
          </a:prstGeom>
        </p:spPr>
      </p:pic>
      <p:sp>
        <p:nvSpPr>
          <p:cNvPr id="4" name="TextBox 3">
            <a:extLst>
              <a:ext uri="{FF2B5EF4-FFF2-40B4-BE49-F238E27FC236}">
                <a16:creationId xmlns:a16="http://schemas.microsoft.com/office/drawing/2014/main" id="{8D62BF68-E08A-4908-99F4-003FAE27CB83}"/>
              </a:ext>
            </a:extLst>
          </p:cNvPr>
          <p:cNvSpPr txBox="1"/>
          <p:nvPr/>
        </p:nvSpPr>
        <p:spPr>
          <a:xfrm>
            <a:off x="1175657" y="625156"/>
            <a:ext cx="9526555" cy="1754326"/>
          </a:xfrm>
          <a:prstGeom prst="rect">
            <a:avLst/>
          </a:prstGeom>
          <a:noFill/>
        </p:spPr>
        <p:txBody>
          <a:bodyPr wrap="square" rtlCol="0">
            <a:spAutoFit/>
          </a:bodyPr>
          <a:lstStyle/>
          <a:p>
            <a:pPr algn="just"/>
            <a:r>
              <a:rPr lang="en-US" b="1" i="0" dirty="0">
                <a:solidFill>
                  <a:srgbClr val="0070C0"/>
                </a:solidFill>
                <a:effectLst/>
                <a:latin typeface="Helvetica Neue"/>
                <a:cs typeface="Times New Roman" panose="02020603050405020304" pitchFamily="18" charset="0"/>
              </a:rPr>
              <a:t>Issuing loans in Sep-Dec (specifically Nov and Dec), for the 4 states with debt consolidation as purpose is risky. Customers ask for loan with debt consolidation as a reason in the 4 (especially California) states and default maximum. Towards the end of the year, as celebration begins, customers prepare to take the loan and spend-off and default.</a:t>
            </a:r>
          </a:p>
          <a:p>
            <a:endParaRPr lang="en-US" dirty="0"/>
          </a:p>
        </p:txBody>
      </p:sp>
    </p:spTree>
    <p:extLst>
      <p:ext uri="{BB962C8B-B14F-4D97-AF65-F5344CB8AC3E}">
        <p14:creationId xmlns:p14="http://schemas.microsoft.com/office/powerpoint/2010/main" val="472048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F3B343A3-B727-4AF6-AD81-CFC338940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73" y="1924637"/>
            <a:ext cx="7028735" cy="4750723"/>
          </a:xfrm>
          <a:prstGeom prst="rect">
            <a:avLst/>
          </a:prstGeom>
        </p:spPr>
      </p:pic>
      <p:sp>
        <p:nvSpPr>
          <p:cNvPr id="4" name="TextBox 3">
            <a:extLst>
              <a:ext uri="{FF2B5EF4-FFF2-40B4-BE49-F238E27FC236}">
                <a16:creationId xmlns:a16="http://schemas.microsoft.com/office/drawing/2014/main" id="{16868119-15FD-4396-B42C-D28BE7D3DB1C}"/>
              </a:ext>
            </a:extLst>
          </p:cNvPr>
          <p:cNvSpPr txBox="1"/>
          <p:nvPr/>
        </p:nvSpPr>
        <p:spPr>
          <a:xfrm>
            <a:off x="942392" y="718397"/>
            <a:ext cx="10375641" cy="1477328"/>
          </a:xfrm>
          <a:prstGeom prst="rect">
            <a:avLst/>
          </a:prstGeom>
          <a:noFill/>
        </p:spPr>
        <p:txBody>
          <a:bodyPr wrap="square" rtlCol="0">
            <a:spAutoFit/>
          </a:bodyPr>
          <a:lstStyle/>
          <a:p>
            <a:pPr algn="just"/>
            <a:r>
              <a:rPr lang="en-US" b="1" i="0" dirty="0">
                <a:solidFill>
                  <a:srgbClr val="0070C0"/>
                </a:solidFill>
                <a:effectLst/>
                <a:latin typeface="Helvetica Neue"/>
                <a:cs typeface="Times New Roman" panose="02020603050405020304" pitchFamily="18" charset="0"/>
              </a:rPr>
              <a:t>Issuing loans in Sep-Dec (specifically Nov and Dec), for the 4 states with debt consolidation as purpose is risky. Customers ask for loan with debt consolidation as a reason in the 4 (especially California) states and default maximum. Towards the end of the year, as celebration begins, customers prepare to take the loan and spend-off and default.</a:t>
            </a:r>
          </a:p>
          <a:p>
            <a:endParaRPr lang="en-US" dirty="0"/>
          </a:p>
        </p:txBody>
      </p:sp>
    </p:spTree>
    <p:extLst>
      <p:ext uri="{BB962C8B-B14F-4D97-AF65-F5344CB8AC3E}">
        <p14:creationId xmlns:p14="http://schemas.microsoft.com/office/powerpoint/2010/main" val="185156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82322DEB-D068-4AEF-A0C3-050CD4830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002" y="2012501"/>
            <a:ext cx="6698560" cy="4381880"/>
          </a:xfrm>
          <a:prstGeom prst="rect">
            <a:avLst/>
          </a:prstGeom>
        </p:spPr>
      </p:pic>
      <p:sp>
        <p:nvSpPr>
          <p:cNvPr id="4" name="TextBox 3">
            <a:extLst>
              <a:ext uri="{FF2B5EF4-FFF2-40B4-BE49-F238E27FC236}">
                <a16:creationId xmlns:a16="http://schemas.microsoft.com/office/drawing/2014/main" id="{6C8F137B-760A-4C7C-BD3A-10FEBCCF6D4E}"/>
              </a:ext>
            </a:extLst>
          </p:cNvPr>
          <p:cNvSpPr txBox="1"/>
          <p:nvPr/>
        </p:nvSpPr>
        <p:spPr>
          <a:xfrm>
            <a:off x="638002" y="998376"/>
            <a:ext cx="11174553" cy="1200329"/>
          </a:xfrm>
          <a:prstGeom prst="rect">
            <a:avLst/>
          </a:prstGeom>
          <a:noFill/>
        </p:spPr>
        <p:txBody>
          <a:bodyPr wrap="square" rtlCol="0">
            <a:spAutoFit/>
          </a:bodyPr>
          <a:lstStyle/>
          <a:p>
            <a:pPr algn="ctr"/>
            <a:r>
              <a:rPr lang="en-US" b="1" i="0" dirty="0">
                <a:solidFill>
                  <a:srgbClr val="0070C0"/>
                </a:solidFill>
                <a:effectLst/>
                <a:latin typeface="Helvetica Neue"/>
                <a:cs typeface="Times New Roman" panose="02020603050405020304" pitchFamily="18" charset="0"/>
              </a:rPr>
              <a:t>Giving loan to a customer with credit history between 5 - 15 years in the top 4 states, for the last quarter of the year, for top 4 purposes is risky</a:t>
            </a:r>
            <a:r>
              <a:rPr lang="en-US" b="1" i="0" dirty="0">
                <a:solidFill>
                  <a:srgbClr val="000000"/>
                </a:solidFill>
                <a:effectLst/>
                <a:latin typeface="Helvetica Neue"/>
              </a:rPr>
              <a:t>.</a:t>
            </a:r>
          </a:p>
          <a:p>
            <a:endParaRPr lang="en-US" b="1"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088928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BED5E93C-315E-4AD0-99EC-6BF50281F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661" y="1558614"/>
            <a:ext cx="9751319" cy="5299385"/>
          </a:xfrm>
          <a:prstGeom prst="rect">
            <a:avLst/>
          </a:prstGeom>
        </p:spPr>
      </p:pic>
      <p:sp>
        <p:nvSpPr>
          <p:cNvPr id="5" name="TextBox 4">
            <a:extLst>
              <a:ext uri="{FF2B5EF4-FFF2-40B4-BE49-F238E27FC236}">
                <a16:creationId xmlns:a16="http://schemas.microsoft.com/office/drawing/2014/main" id="{6C3FE9C6-F4F0-4E19-8688-EA6E5C9101A4}"/>
              </a:ext>
            </a:extLst>
          </p:cNvPr>
          <p:cNvSpPr txBox="1"/>
          <p:nvPr/>
        </p:nvSpPr>
        <p:spPr>
          <a:xfrm>
            <a:off x="638002" y="998376"/>
            <a:ext cx="11174553" cy="1200329"/>
          </a:xfrm>
          <a:prstGeom prst="rect">
            <a:avLst/>
          </a:prstGeom>
          <a:noFill/>
        </p:spPr>
        <p:txBody>
          <a:bodyPr wrap="square" rtlCol="0">
            <a:spAutoFit/>
          </a:bodyPr>
          <a:lstStyle/>
          <a:p>
            <a:pPr algn="ctr"/>
            <a:r>
              <a:rPr lang="en-US" b="1" i="0" dirty="0">
                <a:solidFill>
                  <a:srgbClr val="0070C0"/>
                </a:solidFill>
                <a:effectLst/>
                <a:latin typeface="Helvetica Neue"/>
                <a:cs typeface="Times New Roman" panose="02020603050405020304" pitchFamily="18" charset="0"/>
              </a:rPr>
              <a:t>Giving loan to a customer with credit history between 5 - 15 years in the top 4 states, for the last quarter of the year, for top 4 purposes is risky</a:t>
            </a:r>
            <a:r>
              <a:rPr lang="en-US" b="1" i="0" dirty="0">
                <a:solidFill>
                  <a:srgbClr val="000000"/>
                </a:solidFill>
                <a:effectLst/>
                <a:latin typeface="Helvetica Neue"/>
              </a:rPr>
              <a:t>.</a:t>
            </a:r>
          </a:p>
          <a:p>
            <a:endParaRPr lang="en-US" b="1"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468065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23731C6F-3E02-4723-90E8-DD96B12E6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27" y="1381726"/>
            <a:ext cx="8671552" cy="5476274"/>
          </a:xfrm>
          <a:prstGeom prst="rect">
            <a:avLst/>
          </a:prstGeom>
        </p:spPr>
      </p:pic>
      <p:sp>
        <p:nvSpPr>
          <p:cNvPr id="4" name="TextBox 3">
            <a:extLst>
              <a:ext uri="{FF2B5EF4-FFF2-40B4-BE49-F238E27FC236}">
                <a16:creationId xmlns:a16="http://schemas.microsoft.com/office/drawing/2014/main" id="{AFD316D2-3765-4559-A7F1-E0414F7FE8BB}"/>
              </a:ext>
            </a:extLst>
          </p:cNvPr>
          <p:cNvSpPr txBox="1"/>
          <p:nvPr/>
        </p:nvSpPr>
        <p:spPr>
          <a:xfrm>
            <a:off x="677721" y="793102"/>
            <a:ext cx="11069519" cy="646331"/>
          </a:xfrm>
          <a:prstGeom prst="rect">
            <a:avLst/>
          </a:prstGeom>
          <a:noFill/>
        </p:spPr>
        <p:txBody>
          <a:bodyPr wrap="square" rtlCol="0">
            <a:spAutoFit/>
          </a:bodyPr>
          <a:lstStyle/>
          <a:p>
            <a:pPr algn="ctr"/>
            <a:r>
              <a:rPr lang="en-US" b="1" i="0" dirty="0">
                <a:solidFill>
                  <a:srgbClr val="0070C0"/>
                </a:solidFill>
                <a:effectLst/>
                <a:latin typeface="Helvetica Neue"/>
                <a:cs typeface="Times New Roman" panose="02020603050405020304" pitchFamily="18" charset="0"/>
              </a:rPr>
              <a:t>Lending money to customers fitting top 4 criteria with employment length less than 2 years is risky</a:t>
            </a:r>
            <a:r>
              <a:rPr lang="en-US" b="1" i="0" dirty="0">
                <a:solidFill>
                  <a:srgbClr val="000000"/>
                </a:solidFill>
                <a:effectLst/>
                <a:latin typeface="Helvetica Neue"/>
              </a:rPr>
              <a:t>.</a:t>
            </a:r>
          </a:p>
          <a:p>
            <a:endParaRPr lang="en-US" dirty="0"/>
          </a:p>
        </p:txBody>
      </p:sp>
    </p:spTree>
    <p:extLst>
      <p:ext uri="{BB962C8B-B14F-4D97-AF65-F5344CB8AC3E}">
        <p14:creationId xmlns:p14="http://schemas.microsoft.com/office/powerpoint/2010/main" val="1889210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A6D8A3FC-00D5-4451-8CBF-807880BC5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163" y="1579877"/>
            <a:ext cx="7275731" cy="5268320"/>
          </a:xfrm>
          <a:prstGeom prst="rect">
            <a:avLst/>
          </a:prstGeom>
        </p:spPr>
      </p:pic>
      <p:sp>
        <p:nvSpPr>
          <p:cNvPr id="4" name="TextBox 3">
            <a:extLst>
              <a:ext uri="{FF2B5EF4-FFF2-40B4-BE49-F238E27FC236}">
                <a16:creationId xmlns:a16="http://schemas.microsoft.com/office/drawing/2014/main" id="{60FFE4DA-E3D4-4557-B779-6FBF556A5D17}"/>
              </a:ext>
            </a:extLst>
          </p:cNvPr>
          <p:cNvSpPr txBox="1"/>
          <p:nvPr/>
        </p:nvSpPr>
        <p:spPr>
          <a:xfrm>
            <a:off x="783771" y="979713"/>
            <a:ext cx="10963470" cy="1200329"/>
          </a:xfrm>
          <a:prstGeom prst="rect">
            <a:avLst/>
          </a:prstGeom>
          <a:noFill/>
        </p:spPr>
        <p:txBody>
          <a:bodyPr wrap="square" rtlCol="0">
            <a:spAutoFit/>
          </a:bodyPr>
          <a:lstStyle/>
          <a:p>
            <a:pPr algn="ctr"/>
            <a:r>
              <a:rPr lang="en-US" b="1" i="0" dirty="0">
                <a:solidFill>
                  <a:srgbClr val="0070C0"/>
                </a:solidFill>
                <a:effectLst/>
                <a:latin typeface="Helvetica Neue"/>
                <a:cs typeface="Times New Roman" panose="02020603050405020304" pitchFamily="18" charset="0"/>
              </a:rPr>
              <a:t>If a customer fitting top 4 criteria in rental home, applies for </a:t>
            </a:r>
          </a:p>
          <a:p>
            <a:pPr algn="ctr"/>
            <a:r>
              <a:rPr lang="en-US" b="1" i="0" dirty="0">
                <a:solidFill>
                  <a:srgbClr val="0070C0"/>
                </a:solidFill>
                <a:effectLst/>
                <a:latin typeface="Helvetica Neue"/>
                <a:cs typeface="Times New Roman" panose="02020603050405020304" pitchFamily="18" charset="0"/>
              </a:rPr>
              <a:t>loan with purpose debt consolidation in the last 4 months, its risky</a:t>
            </a:r>
            <a:r>
              <a:rPr lang="en-US" b="1" i="0" dirty="0">
                <a:solidFill>
                  <a:srgbClr val="0070C0"/>
                </a:solidFill>
                <a:effectLst/>
                <a:latin typeface="Times New Roman" panose="02020603050405020304" pitchFamily="18" charset="0"/>
                <a:cs typeface="Times New Roman" panose="02020603050405020304" pitchFamily="18" charset="0"/>
              </a:rPr>
              <a:t>.</a:t>
            </a:r>
          </a:p>
          <a:p>
            <a:endParaRPr lang="en-US" b="1"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054309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mplement, stationary, pencil&#10;&#10;Description automatically generated">
            <a:extLst>
              <a:ext uri="{FF2B5EF4-FFF2-40B4-BE49-F238E27FC236}">
                <a16:creationId xmlns:a16="http://schemas.microsoft.com/office/drawing/2014/main" id="{4EDBE151-FE05-4D32-B27E-8A448914E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266" y="1470702"/>
            <a:ext cx="6480138" cy="5172670"/>
          </a:xfrm>
          <a:prstGeom prst="rect">
            <a:avLst/>
          </a:prstGeom>
        </p:spPr>
      </p:pic>
      <p:sp>
        <p:nvSpPr>
          <p:cNvPr id="4" name="TextBox 3">
            <a:extLst>
              <a:ext uri="{FF2B5EF4-FFF2-40B4-BE49-F238E27FC236}">
                <a16:creationId xmlns:a16="http://schemas.microsoft.com/office/drawing/2014/main" id="{7C30B778-DCAF-4DAC-80C2-D8C04887B3EC}"/>
              </a:ext>
            </a:extLst>
          </p:cNvPr>
          <p:cNvSpPr txBox="1"/>
          <p:nvPr/>
        </p:nvSpPr>
        <p:spPr>
          <a:xfrm>
            <a:off x="681135" y="905070"/>
            <a:ext cx="10683551" cy="923330"/>
          </a:xfrm>
          <a:prstGeom prst="rect">
            <a:avLst/>
          </a:prstGeom>
          <a:noFill/>
        </p:spPr>
        <p:txBody>
          <a:bodyPr wrap="square" rtlCol="0">
            <a:spAutoFit/>
          </a:bodyPr>
          <a:lstStyle/>
          <a:p>
            <a:pPr algn="ctr"/>
            <a:r>
              <a:rPr lang="en-US" b="1" i="0" dirty="0">
                <a:solidFill>
                  <a:srgbClr val="0070C0"/>
                </a:solidFill>
                <a:effectLst/>
                <a:latin typeface="Helvetica Neue"/>
                <a:cs typeface="Times New Roman" panose="02020603050405020304" pitchFamily="18" charset="0"/>
              </a:rPr>
              <a:t>For rental customers, revolving utilization is highest, and specifically, it reduces as they spend more number of years with the same employer. So many reasons for calling rental clients risky</a:t>
            </a:r>
          </a:p>
          <a:p>
            <a:endParaRPr lang="en-US" dirty="0"/>
          </a:p>
        </p:txBody>
      </p:sp>
    </p:spTree>
    <p:extLst>
      <p:ext uri="{BB962C8B-B14F-4D97-AF65-F5344CB8AC3E}">
        <p14:creationId xmlns:p14="http://schemas.microsoft.com/office/powerpoint/2010/main" val="679632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02C00E67-2AD2-48CD-A0A2-F5ACB6D62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19" y="1161043"/>
            <a:ext cx="7684179" cy="5584992"/>
          </a:xfrm>
          <a:prstGeom prst="rect">
            <a:avLst/>
          </a:prstGeom>
        </p:spPr>
      </p:pic>
      <p:sp>
        <p:nvSpPr>
          <p:cNvPr id="4" name="TextBox 3">
            <a:extLst>
              <a:ext uri="{FF2B5EF4-FFF2-40B4-BE49-F238E27FC236}">
                <a16:creationId xmlns:a16="http://schemas.microsoft.com/office/drawing/2014/main" id="{DE4668E9-2A7C-4548-A101-01A38FC7C8C5}"/>
              </a:ext>
            </a:extLst>
          </p:cNvPr>
          <p:cNvSpPr txBox="1"/>
          <p:nvPr/>
        </p:nvSpPr>
        <p:spPr>
          <a:xfrm>
            <a:off x="727788" y="746449"/>
            <a:ext cx="10720873" cy="646331"/>
          </a:xfrm>
          <a:prstGeom prst="rect">
            <a:avLst/>
          </a:prstGeom>
          <a:noFill/>
        </p:spPr>
        <p:txBody>
          <a:bodyPr wrap="square" rtlCol="0">
            <a:spAutoFit/>
          </a:bodyPr>
          <a:lstStyle/>
          <a:p>
            <a:pPr algn="ctr"/>
            <a:r>
              <a:rPr lang="en-US" b="1" i="0" dirty="0">
                <a:solidFill>
                  <a:srgbClr val="0070C0"/>
                </a:solidFill>
                <a:effectLst/>
                <a:latin typeface="Helvetica Neue"/>
                <a:cs typeface="Times New Roman" panose="02020603050405020304" pitchFamily="18" charset="0"/>
              </a:rPr>
              <a:t>When loans are issued without source verification, they are very risky</a:t>
            </a:r>
            <a:r>
              <a:rPr lang="en-US" b="1" i="0" dirty="0">
                <a:solidFill>
                  <a:srgbClr val="000000"/>
                </a:solidFill>
                <a:effectLst/>
                <a:latin typeface="Helvetica Neue"/>
              </a:rPr>
              <a:t>.</a:t>
            </a:r>
          </a:p>
          <a:p>
            <a:endParaRPr lang="en-US" dirty="0"/>
          </a:p>
        </p:txBody>
      </p:sp>
    </p:spTree>
    <p:extLst>
      <p:ext uri="{BB962C8B-B14F-4D97-AF65-F5344CB8AC3E}">
        <p14:creationId xmlns:p14="http://schemas.microsoft.com/office/powerpoint/2010/main" val="3371311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bject, sitting, small, table&#10;&#10;Description automatically generated">
            <a:extLst>
              <a:ext uri="{FF2B5EF4-FFF2-40B4-BE49-F238E27FC236}">
                <a16:creationId xmlns:a16="http://schemas.microsoft.com/office/drawing/2014/main" id="{62178ECF-F87E-473F-8A02-80B8167DB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007" y="992301"/>
            <a:ext cx="7292972" cy="5601185"/>
          </a:xfrm>
          <a:prstGeom prst="rect">
            <a:avLst/>
          </a:prstGeom>
        </p:spPr>
      </p:pic>
      <p:sp>
        <p:nvSpPr>
          <p:cNvPr id="4" name="TextBox 3">
            <a:extLst>
              <a:ext uri="{FF2B5EF4-FFF2-40B4-BE49-F238E27FC236}">
                <a16:creationId xmlns:a16="http://schemas.microsoft.com/office/drawing/2014/main" id="{E8E55EB3-1EEE-4738-9C53-3DCB763A1BED}"/>
              </a:ext>
            </a:extLst>
          </p:cNvPr>
          <p:cNvSpPr txBox="1"/>
          <p:nvPr/>
        </p:nvSpPr>
        <p:spPr>
          <a:xfrm>
            <a:off x="7667980" y="1250302"/>
            <a:ext cx="4275204" cy="1477328"/>
          </a:xfrm>
          <a:prstGeom prst="rect">
            <a:avLst/>
          </a:prstGeom>
          <a:noFill/>
        </p:spPr>
        <p:txBody>
          <a:bodyPr wrap="square" rtlCol="0">
            <a:spAutoFit/>
          </a:bodyPr>
          <a:lstStyle/>
          <a:p>
            <a:r>
              <a:rPr lang="en-US" b="1" i="0" dirty="0">
                <a:solidFill>
                  <a:srgbClr val="0070C0"/>
                </a:solidFill>
                <a:effectLst/>
                <a:latin typeface="Helvetica Neue"/>
              </a:rPr>
              <a:t>Rental home defaulters, default within the first 6, 12 and 18 months, if they are employed for a shorter time in their current job</a:t>
            </a:r>
            <a:r>
              <a:rPr lang="en-US" b="1" i="0" dirty="0">
                <a:solidFill>
                  <a:srgbClr val="000000"/>
                </a:solidFill>
                <a:effectLst/>
                <a:latin typeface="Helvetica Neue"/>
              </a:rPr>
              <a:t>.</a:t>
            </a:r>
          </a:p>
          <a:p>
            <a:endParaRPr lang="en-US" dirty="0"/>
          </a:p>
        </p:txBody>
      </p:sp>
    </p:spTree>
    <p:extLst>
      <p:ext uri="{BB962C8B-B14F-4D97-AF65-F5344CB8AC3E}">
        <p14:creationId xmlns:p14="http://schemas.microsoft.com/office/powerpoint/2010/main" val="924200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47D2029C-0DB6-4425-BBF2-8311B4274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224" y="1503876"/>
            <a:ext cx="6423148" cy="5127150"/>
          </a:xfrm>
          <a:prstGeom prst="rect">
            <a:avLst/>
          </a:prstGeom>
        </p:spPr>
      </p:pic>
      <p:sp>
        <p:nvSpPr>
          <p:cNvPr id="4" name="TextBox 3">
            <a:extLst>
              <a:ext uri="{FF2B5EF4-FFF2-40B4-BE49-F238E27FC236}">
                <a16:creationId xmlns:a16="http://schemas.microsoft.com/office/drawing/2014/main" id="{9F8E4F31-27E5-41AE-A986-62DFE51965C5}"/>
              </a:ext>
            </a:extLst>
          </p:cNvPr>
          <p:cNvSpPr txBox="1"/>
          <p:nvPr/>
        </p:nvSpPr>
        <p:spPr>
          <a:xfrm>
            <a:off x="653143" y="1026367"/>
            <a:ext cx="10944808" cy="646331"/>
          </a:xfrm>
          <a:prstGeom prst="rect">
            <a:avLst/>
          </a:prstGeom>
          <a:noFill/>
        </p:spPr>
        <p:txBody>
          <a:bodyPr wrap="square" rtlCol="0">
            <a:spAutoFit/>
          </a:bodyPr>
          <a:lstStyle/>
          <a:p>
            <a:r>
              <a:rPr lang="en-US" b="1" i="0" dirty="0">
                <a:solidFill>
                  <a:srgbClr val="0070C0"/>
                </a:solidFill>
                <a:effectLst/>
                <a:latin typeface="Helvetica Neue"/>
              </a:rPr>
              <a:t>Its risky to give loan to rental customers, because its risky to recover the amount incase of default</a:t>
            </a:r>
          </a:p>
          <a:p>
            <a:endParaRPr lang="en-US" dirty="0"/>
          </a:p>
        </p:txBody>
      </p:sp>
    </p:spTree>
    <p:extLst>
      <p:ext uri="{BB962C8B-B14F-4D97-AF65-F5344CB8AC3E}">
        <p14:creationId xmlns:p14="http://schemas.microsoft.com/office/powerpoint/2010/main" val="353733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1257300"/>
            <a:ext cx="11168742" cy="4941888"/>
          </a:xfrm>
        </p:spPr>
        <p:txBody>
          <a:bodyPr>
            <a:normAutofit/>
          </a:bodyPr>
          <a:lstStyle/>
          <a:p>
            <a:pPr>
              <a:buFont typeface="Wingdings" panose="05000000000000000000" pitchFamily="2" charset="2"/>
              <a:buChar char="v"/>
            </a:pPr>
            <a:r>
              <a:rPr lang="en-IN" sz="1800" dirty="0"/>
              <a:t> </a:t>
            </a:r>
            <a:r>
              <a:rPr lang="en-IN" sz="2000" dirty="0"/>
              <a:t>Understanding the Business Objective</a:t>
            </a:r>
          </a:p>
          <a:p>
            <a:pPr>
              <a:buFont typeface="Wingdings" panose="05000000000000000000" pitchFamily="2" charset="2"/>
              <a:buChar char="v"/>
            </a:pPr>
            <a:r>
              <a:rPr lang="en-IN" sz="2000" dirty="0"/>
              <a:t> Loading the input data set</a:t>
            </a:r>
          </a:p>
          <a:p>
            <a:pPr>
              <a:buFont typeface="Wingdings" panose="05000000000000000000" pitchFamily="2" charset="2"/>
              <a:buChar char="v"/>
            </a:pPr>
            <a:r>
              <a:rPr lang="en-IN" sz="2000" dirty="0"/>
              <a:t> Cleaning and standardizing the data</a:t>
            </a:r>
          </a:p>
          <a:p>
            <a:pPr>
              <a:buFont typeface="Wingdings" panose="05000000000000000000" pitchFamily="2" charset="2"/>
              <a:buChar char="v"/>
            </a:pPr>
            <a:r>
              <a:rPr lang="en-IN" sz="2000" dirty="0"/>
              <a:t>Exploratory data analysis</a:t>
            </a:r>
          </a:p>
          <a:p>
            <a:pPr>
              <a:buFont typeface="Wingdings" panose="05000000000000000000" pitchFamily="2" charset="2"/>
              <a:buChar char="v"/>
            </a:pPr>
            <a:endParaRPr lang="en-IN" sz="1800" dirty="0"/>
          </a:p>
        </p:txBody>
      </p:sp>
      <p:sp>
        <p:nvSpPr>
          <p:cNvPr id="5" name="Title 1"/>
          <p:cNvSpPr>
            <a:spLocks noGrp="1"/>
          </p:cNvSpPr>
          <p:nvPr>
            <p:ph type="title"/>
          </p:nvPr>
        </p:nvSpPr>
        <p:spPr>
          <a:xfrm>
            <a:off x="1174569" y="230744"/>
            <a:ext cx="9313817" cy="856138"/>
          </a:xfrm>
        </p:spPr>
        <p:txBody>
          <a:bodyPr/>
          <a:lstStyle/>
          <a:p>
            <a:pPr algn="ctr"/>
            <a:r>
              <a:rPr lang="en-IN" b="1" dirty="0"/>
              <a:t> </a:t>
            </a:r>
            <a:r>
              <a:rPr lang="en-IN" sz="2800" b="1" dirty="0">
                <a:solidFill>
                  <a:srgbClr val="0070C0"/>
                </a:solidFill>
              </a:rPr>
              <a:t>Analysis and Problem Solving process</a:t>
            </a:r>
          </a:p>
        </p:txBody>
      </p:sp>
      <p:graphicFrame>
        <p:nvGraphicFramePr>
          <p:cNvPr id="2" name="Diagram 1">
            <a:extLst>
              <a:ext uri="{FF2B5EF4-FFF2-40B4-BE49-F238E27FC236}">
                <a16:creationId xmlns:a16="http://schemas.microsoft.com/office/drawing/2014/main" id="{03C3D1E1-3728-4C97-88A9-3864DC618819}"/>
              </a:ext>
            </a:extLst>
          </p:cNvPr>
          <p:cNvGraphicFramePr/>
          <p:nvPr>
            <p:extLst>
              <p:ext uri="{D42A27DB-BD31-4B8C-83A1-F6EECF244321}">
                <p14:modId xmlns:p14="http://schemas.microsoft.com/office/powerpoint/2010/main" val="747362354"/>
              </p:ext>
            </p:extLst>
          </p:nvPr>
        </p:nvGraphicFramePr>
        <p:xfrm>
          <a:off x="413044" y="2560639"/>
          <a:ext cx="11365911" cy="3543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E28B75FF-5FFA-4BCF-BC74-747FD8904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21" y="2235763"/>
            <a:ext cx="5288738" cy="4311777"/>
          </a:xfrm>
          <a:prstGeom prst="rect">
            <a:avLst/>
          </a:prstGeom>
        </p:spPr>
      </p:pic>
      <p:pic>
        <p:nvPicPr>
          <p:cNvPr id="5" name="Picture 4" descr="Chart, bar chart&#10;&#10;Description automatically generated">
            <a:extLst>
              <a:ext uri="{FF2B5EF4-FFF2-40B4-BE49-F238E27FC236}">
                <a16:creationId xmlns:a16="http://schemas.microsoft.com/office/drawing/2014/main" id="{0DDE6162-B1AA-425B-87F1-9D2C6E806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958" y="2158040"/>
            <a:ext cx="5288738" cy="4389500"/>
          </a:xfrm>
          <a:prstGeom prst="rect">
            <a:avLst/>
          </a:prstGeom>
        </p:spPr>
      </p:pic>
      <p:sp>
        <p:nvSpPr>
          <p:cNvPr id="6" name="TextBox 5">
            <a:extLst>
              <a:ext uri="{FF2B5EF4-FFF2-40B4-BE49-F238E27FC236}">
                <a16:creationId xmlns:a16="http://schemas.microsoft.com/office/drawing/2014/main" id="{4EBB6857-B30B-4040-9CB2-FA6F5D92930A}"/>
              </a:ext>
            </a:extLst>
          </p:cNvPr>
          <p:cNvSpPr txBox="1"/>
          <p:nvPr/>
        </p:nvSpPr>
        <p:spPr>
          <a:xfrm>
            <a:off x="843902" y="774441"/>
            <a:ext cx="10530113" cy="646331"/>
          </a:xfrm>
          <a:prstGeom prst="rect">
            <a:avLst/>
          </a:prstGeom>
          <a:noFill/>
        </p:spPr>
        <p:txBody>
          <a:bodyPr wrap="square" rtlCol="0">
            <a:spAutoFit/>
          </a:bodyPr>
          <a:lstStyle/>
          <a:p>
            <a:pPr algn="ctr"/>
            <a:r>
              <a:rPr lang="en-US" b="1" i="0" dirty="0">
                <a:solidFill>
                  <a:srgbClr val="0070C0"/>
                </a:solidFill>
                <a:effectLst/>
                <a:latin typeface="Helvetica Neue"/>
              </a:rPr>
              <a:t>Risky to give loans to rental customers with higher DTI</a:t>
            </a:r>
            <a:r>
              <a:rPr lang="en-US" b="1" i="0" dirty="0">
                <a:solidFill>
                  <a:srgbClr val="000000"/>
                </a:solidFill>
                <a:effectLst/>
                <a:latin typeface="Helvetica Neue"/>
              </a:rPr>
              <a:t>.</a:t>
            </a:r>
          </a:p>
          <a:p>
            <a:endParaRPr lang="en-US" dirty="0"/>
          </a:p>
        </p:txBody>
      </p:sp>
    </p:spTree>
    <p:extLst>
      <p:ext uri="{BB962C8B-B14F-4D97-AF65-F5344CB8AC3E}">
        <p14:creationId xmlns:p14="http://schemas.microsoft.com/office/powerpoint/2010/main" val="754520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800" b="1" dirty="0">
                <a:latin typeface="Helvetica Neue"/>
              </a:rPr>
              <a:t>From this EDA analysis of Lending Club, we conclude that many factors, like the month of issue of loan, state where it was issued, purpose of loan are directly linked to defaulting tendency.</a:t>
            </a:r>
          </a:p>
          <a:p>
            <a:r>
              <a:rPr lang="en-IN" sz="1800" b="1" dirty="0">
                <a:latin typeface="Helvetica Neue"/>
              </a:rPr>
              <a:t>Though credit score like FICO was not provided, we derived the credit history length and found that it is related to the current employment length which together induce defaulting nature.</a:t>
            </a:r>
          </a:p>
          <a:p>
            <a:r>
              <a:rPr lang="en-IN" sz="1800" b="1" dirty="0">
                <a:latin typeface="Helvetica Neue"/>
              </a:rPr>
              <a:t>Many other factors like DTI, income verification, revolving utilization, loan amount, interest of loan influence the loan defaulting nature.</a:t>
            </a:r>
          </a:p>
          <a:p>
            <a:r>
              <a:rPr lang="en-IN" sz="1800" b="1" dirty="0">
                <a:latin typeface="Helvetica Neue"/>
              </a:rPr>
              <a:t>Whenever LC receives an application they can derive at a risk score as a factor of all the above parameters by assigning a weightage to them.</a:t>
            </a:r>
          </a:p>
          <a:p>
            <a:r>
              <a:rPr lang="en-IN" sz="1800" b="1" dirty="0">
                <a:latin typeface="Helvetica Neue"/>
              </a:rPr>
              <a:t>Since LC is headquartered in CA, it can fix the defaulting issues in its home state and later expand the plans to other states.</a:t>
            </a:r>
          </a:p>
          <a:p>
            <a:endParaRPr lang="en-IN" sz="1800" b="1" dirty="0">
              <a:latin typeface="Helvetica Neue"/>
            </a:endParaRPr>
          </a:p>
        </p:txBody>
      </p:sp>
      <p:sp>
        <p:nvSpPr>
          <p:cNvPr id="6" name="Title 1"/>
          <p:cNvSpPr>
            <a:spLocks noGrp="1"/>
          </p:cNvSpPr>
          <p:nvPr>
            <p:ph type="title"/>
          </p:nvPr>
        </p:nvSpPr>
        <p:spPr>
          <a:xfrm>
            <a:off x="1136469" y="640080"/>
            <a:ext cx="9313817" cy="856138"/>
          </a:xfrm>
        </p:spPr>
        <p:txBody>
          <a:bodyPr/>
          <a:lstStyle/>
          <a:p>
            <a:r>
              <a:rPr lang="en-IN" b="1" dirty="0"/>
              <a:t> </a:t>
            </a:r>
            <a:r>
              <a:rPr lang="en-IN" sz="2800" b="1" dirty="0">
                <a:solidFill>
                  <a:srgbClr val="0070C0"/>
                </a:solidFill>
              </a:rPr>
              <a:t>Conclusion</a:t>
            </a:r>
          </a:p>
        </p:txBody>
      </p:sp>
    </p:spTree>
    <p:extLst>
      <p:ext uri="{BB962C8B-B14F-4D97-AF65-F5344CB8AC3E}">
        <p14:creationId xmlns:p14="http://schemas.microsoft.com/office/powerpoint/2010/main" val="105781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29B74-4398-491C-B43D-ACA35D221527}"/>
              </a:ext>
            </a:extLst>
          </p:cNvPr>
          <p:cNvSpPr>
            <a:spLocks noGrp="1"/>
          </p:cNvSpPr>
          <p:nvPr>
            <p:ph idx="1"/>
          </p:nvPr>
        </p:nvSpPr>
        <p:spPr>
          <a:xfrm>
            <a:off x="404949" y="690466"/>
            <a:ext cx="11168742" cy="5508722"/>
          </a:xfrm>
        </p:spPr>
        <p:txBody>
          <a:bodyPr>
            <a:normAutofit/>
          </a:bodyPr>
          <a:lstStyle/>
          <a:p>
            <a:pPr marL="2286000" lvl="5" indent="0" algn="ctr">
              <a:buNone/>
            </a:pPr>
            <a:endParaRPr lang="en-US" sz="1600" b="1" dirty="0">
              <a:solidFill>
                <a:srgbClr val="000000"/>
              </a:solidFill>
              <a:latin typeface="Times New Roman" panose="02020603050405020304" pitchFamily="18" charset="0"/>
              <a:cs typeface="Times New Roman" panose="02020603050405020304" pitchFamily="18" charset="0"/>
            </a:endParaRPr>
          </a:p>
          <a:p>
            <a:pPr marL="2286000" lvl="5" indent="0" algn="ctr">
              <a:buNone/>
            </a:pPr>
            <a:endParaRPr lang="en-US" sz="1600" b="1" i="0" dirty="0">
              <a:solidFill>
                <a:srgbClr val="000000"/>
              </a:solidFill>
              <a:effectLst/>
              <a:latin typeface="Times New Roman" panose="02020603050405020304" pitchFamily="18" charset="0"/>
              <a:cs typeface="Times New Roman" panose="02020603050405020304" pitchFamily="18" charset="0"/>
            </a:endParaRPr>
          </a:p>
          <a:p>
            <a:pPr marL="0" indent="0" algn="ctr">
              <a:buNone/>
            </a:pPr>
            <a:r>
              <a:rPr lang="en-US" b="1" dirty="0">
                <a:solidFill>
                  <a:srgbClr val="0070C0"/>
                </a:solidFill>
              </a:rPr>
              <a:t>Risk factors identified by analyzing 2011 data, which is representative of the population. Highest number of loans </a:t>
            </a:r>
            <a:r>
              <a:rPr lang="en-US" b="1">
                <a:solidFill>
                  <a:srgbClr val="0070C0"/>
                </a:solidFill>
              </a:rPr>
              <a:t>were given in this year.</a:t>
            </a:r>
            <a:endParaRPr lang="en-US" b="1" i="0" dirty="0">
              <a:solidFill>
                <a:srgbClr val="0070C0"/>
              </a:solidFill>
              <a:effectLst/>
            </a:endParaRPr>
          </a:p>
          <a:p>
            <a:pPr algn="l"/>
            <a:r>
              <a:rPr lang="en-US" sz="1600" b="1" i="0" dirty="0">
                <a:solidFill>
                  <a:srgbClr val="000000"/>
                </a:solidFill>
                <a:effectLst/>
              </a:rPr>
              <a:t>Risk 1 - Loan grades E, F and G are higher risk loans. Looks like LC is already charging higher interest rate to recover faster. When LC issues a high loan amount they have to look at other risk factors listed further.</a:t>
            </a:r>
          </a:p>
          <a:p>
            <a:pPr algn="l"/>
            <a:r>
              <a:rPr lang="en-US" sz="1600" b="1" i="0" dirty="0">
                <a:solidFill>
                  <a:srgbClr val="000000"/>
                </a:solidFill>
                <a:effectLst/>
              </a:rPr>
              <a:t>Risk 2 - Most of the loans above interest rate 15% are at the risk of being charged-off. Higher the interest rate they might be charged-off.</a:t>
            </a:r>
          </a:p>
          <a:p>
            <a:pPr algn="l"/>
            <a:r>
              <a:rPr lang="en-US" sz="1600" b="1" i="0" dirty="0">
                <a:solidFill>
                  <a:srgbClr val="000000"/>
                </a:solidFill>
                <a:effectLst/>
              </a:rPr>
              <a:t>Risk 3 - Looks like charged-off loans are from a slightly higher loan amount in the order of 12K and higher. Higher the loan amount its more risky.</a:t>
            </a:r>
          </a:p>
          <a:p>
            <a:pPr algn="l"/>
            <a:r>
              <a:rPr lang="en-US" sz="1600" b="1" i="0" dirty="0">
                <a:solidFill>
                  <a:srgbClr val="000000"/>
                </a:solidFill>
                <a:effectLst/>
              </a:rPr>
              <a:t>Risk 4 - Debt consolidation, credit card, small business, other and home improvement reasons have highest charged off debts.</a:t>
            </a:r>
          </a:p>
          <a:p>
            <a:pPr algn="l"/>
            <a:r>
              <a:rPr lang="en-US" sz="1600" b="1" i="0" dirty="0">
                <a:solidFill>
                  <a:srgbClr val="000000"/>
                </a:solidFill>
                <a:effectLst/>
              </a:rPr>
              <a:t>Risk 5 - Rental and </a:t>
            </a:r>
            <a:r>
              <a:rPr lang="en-US" sz="1600" b="1" i="0" dirty="0" err="1">
                <a:solidFill>
                  <a:srgbClr val="000000"/>
                </a:solidFill>
                <a:effectLst/>
              </a:rPr>
              <a:t>Mortage</a:t>
            </a:r>
            <a:r>
              <a:rPr lang="en-US" sz="1600" b="1" i="0" dirty="0">
                <a:solidFill>
                  <a:srgbClr val="000000"/>
                </a:solidFill>
                <a:effectLst/>
              </a:rPr>
              <a:t> home dwellers have higher charged-off status than owners. A customer from rental home is risky, followed by mortgagers.</a:t>
            </a:r>
          </a:p>
          <a:p>
            <a:pPr algn="l"/>
            <a:r>
              <a:rPr lang="en-US" sz="1600" b="1" i="0" dirty="0">
                <a:solidFill>
                  <a:srgbClr val="000000"/>
                </a:solidFill>
                <a:effectLst/>
              </a:rPr>
              <a:t>Risk 6 - The ratio of bankruptcy counts to none is higher for charged-off customers. If a customer declared bankruptcy before, he is more likely to default.</a:t>
            </a:r>
          </a:p>
          <a:p>
            <a:pPr algn="l"/>
            <a:r>
              <a:rPr lang="en-US" sz="1600" b="1" i="0" dirty="0">
                <a:solidFill>
                  <a:srgbClr val="000000"/>
                </a:solidFill>
                <a:effectLst/>
              </a:rPr>
              <a:t>Risk 7 - States grouped based on geography, indicate West region has taken more loans. A loan request from western states is risky, especially California.</a:t>
            </a:r>
          </a:p>
          <a:p>
            <a:endParaRPr lang="en-US" sz="1600" dirty="0"/>
          </a:p>
        </p:txBody>
      </p:sp>
    </p:spTree>
    <p:extLst>
      <p:ext uri="{BB962C8B-B14F-4D97-AF65-F5344CB8AC3E}">
        <p14:creationId xmlns:p14="http://schemas.microsoft.com/office/powerpoint/2010/main" val="140405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4E594-079F-4344-9C52-ADD4CB7455F8}"/>
              </a:ext>
            </a:extLst>
          </p:cNvPr>
          <p:cNvSpPr>
            <a:spLocks noGrp="1"/>
          </p:cNvSpPr>
          <p:nvPr>
            <p:ph idx="1"/>
          </p:nvPr>
        </p:nvSpPr>
        <p:spPr>
          <a:xfrm>
            <a:off x="615819" y="373224"/>
            <a:ext cx="10957871" cy="6484776"/>
          </a:xfrm>
        </p:spPr>
        <p:txBody>
          <a:bodyPr>
            <a:normAutofit lnSpcReduction="10000"/>
          </a:bodyPr>
          <a:lstStyle/>
          <a:p>
            <a:pPr algn="l"/>
            <a:endParaRPr lang="en-US" sz="1600" b="1" i="0" dirty="0">
              <a:solidFill>
                <a:srgbClr val="000000"/>
              </a:solidFill>
              <a:effectLst/>
            </a:endParaRPr>
          </a:p>
          <a:p>
            <a:pPr marL="0" indent="0" algn="ctr">
              <a:buNone/>
            </a:pPr>
            <a:r>
              <a:rPr lang="en-US" sz="3000" b="1" dirty="0">
                <a:solidFill>
                  <a:srgbClr val="0070C0"/>
                </a:solidFill>
              </a:rPr>
              <a:t>Risk factors identified by analyzing charged-off </a:t>
            </a:r>
          </a:p>
          <a:p>
            <a:pPr marL="0" indent="0" algn="ctr">
              <a:buNone/>
            </a:pPr>
            <a:r>
              <a:rPr lang="en-US" sz="3000" b="1" dirty="0">
                <a:solidFill>
                  <a:srgbClr val="0070C0"/>
                </a:solidFill>
              </a:rPr>
              <a:t>loans by top4 states, top4 issued months and top4 purposes</a:t>
            </a:r>
            <a:r>
              <a:rPr lang="en-US" sz="2100" b="1" dirty="0">
                <a:solidFill>
                  <a:srgbClr val="0070C0"/>
                </a:solidFill>
              </a:rPr>
              <a:t> </a:t>
            </a:r>
            <a:endParaRPr lang="en-US" sz="2100" b="1" dirty="0">
              <a:solidFill>
                <a:srgbClr val="000000"/>
              </a:solidFill>
            </a:endParaRPr>
          </a:p>
          <a:p>
            <a:pPr algn="l"/>
            <a:r>
              <a:rPr lang="en-US" sz="1600" b="1" i="0" dirty="0">
                <a:solidFill>
                  <a:srgbClr val="000000"/>
                </a:solidFill>
                <a:effectLst/>
              </a:rPr>
              <a:t>Risk 8 - For either terms, if the interest rate is reduced, defaulting behavior can be reduced</a:t>
            </a:r>
            <a:r>
              <a:rPr lang="en-US" sz="1600" b="1" i="0">
                <a:solidFill>
                  <a:srgbClr val="000000"/>
                </a:solidFill>
                <a:effectLst/>
              </a:rPr>
              <a:t>. </a:t>
            </a:r>
            <a:endParaRPr lang="en-US" sz="1600" b="1" i="0" dirty="0">
              <a:solidFill>
                <a:srgbClr val="000000"/>
              </a:solidFill>
              <a:effectLst/>
            </a:endParaRPr>
          </a:p>
          <a:p>
            <a:pPr algn="l"/>
            <a:r>
              <a:rPr lang="en-US" sz="1600" b="1" i="0" dirty="0">
                <a:solidFill>
                  <a:srgbClr val="000000"/>
                </a:solidFill>
                <a:effectLst/>
              </a:rPr>
              <a:t>Risk 9 - Its risky to give loans to customers with credit history between 5 to 15 years. For both terms with </a:t>
            </a:r>
            <a:r>
              <a:rPr lang="en-US" sz="1600" b="1" i="0" dirty="0" err="1">
                <a:solidFill>
                  <a:srgbClr val="000000"/>
                </a:solidFill>
                <a:effectLst/>
              </a:rPr>
              <a:t>credit_history</a:t>
            </a:r>
            <a:r>
              <a:rPr lang="en-US" sz="1600" b="1" i="0" dirty="0">
                <a:solidFill>
                  <a:srgbClr val="000000"/>
                </a:solidFill>
                <a:effectLst/>
              </a:rPr>
              <a:t>, note that the defaulters drastically reduce for both terms 36 and 60 as the </a:t>
            </a:r>
            <a:r>
              <a:rPr lang="en-US" sz="1600" b="1" i="0" dirty="0" err="1">
                <a:solidFill>
                  <a:srgbClr val="000000"/>
                </a:solidFill>
                <a:effectLst/>
              </a:rPr>
              <a:t>credit_history</a:t>
            </a:r>
            <a:r>
              <a:rPr lang="en-US" sz="1600" b="1" i="0" dirty="0">
                <a:solidFill>
                  <a:srgbClr val="000000"/>
                </a:solidFill>
                <a:effectLst/>
              </a:rPr>
              <a:t> (age of the person) increases.</a:t>
            </a:r>
          </a:p>
          <a:p>
            <a:pPr algn="l"/>
            <a:r>
              <a:rPr lang="en-US" sz="1600" b="1" i="0" dirty="0">
                <a:solidFill>
                  <a:srgbClr val="000000"/>
                </a:solidFill>
                <a:effectLst/>
              </a:rPr>
              <a:t>Risk 10 - Issuing loans in Sep-Dec (specifically Nov and Dec), for the 4 states with debt consolidation as purpose is risky. Customers ask for loan with debt consolidation as a reason in the 4 (especially California) states and default maximum. Towards the end of the year, as celebration begins, customers prepare to take the loan and spend-off and default.</a:t>
            </a:r>
          </a:p>
          <a:p>
            <a:pPr algn="l"/>
            <a:r>
              <a:rPr lang="en-US" sz="1600" b="1" i="0" dirty="0">
                <a:solidFill>
                  <a:srgbClr val="000000"/>
                </a:solidFill>
                <a:effectLst/>
              </a:rPr>
              <a:t>Risk 11 - Giving loan to a customer with credit history between 5 - 15 years in the top 4 states, for the last quarter of the year, for top 4 purposes is risky.</a:t>
            </a:r>
          </a:p>
          <a:p>
            <a:pPr algn="l"/>
            <a:r>
              <a:rPr lang="en-US" sz="1600" b="1" i="0" dirty="0">
                <a:solidFill>
                  <a:srgbClr val="000000"/>
                </a:solidFill>
                <a:effectLst/>
              </a:rPr>
              <a:t>Risk 12 - Lending money to customers fitting top 4 criteria with employment length less than 2 years is risky.</a:t>
            </a:r>
          </a:p>
          <a:p>
            <a:pPr algn="l"/>
            <a:r>
              <a:rPr lang="en-US" sz="1600" b="1" i="0" dirty="0">
                <a:solidFill>
                  <a:srgbClr val="000000"/>
                </a:solidFill>
                <a:effectLst/>
              </a:rPr>
              <a:t>Risk 13 - If a customer fitting top 4 criteria in rental home, applies for loan with purpose debt consolidation in the last 4 months, its risky.</a:t>
            </a:r>
          </a:p>
          <a:p>
            <a:pPr algn="l"/>
            <a:r>
              <a:rPr lang="en-US" sz="1600" b="1" i="0" dirty="0">
                <a:solidFill>
                  <a:srgbClr val="000000"/>
                </a:solidFill>
                <a:effectLst/>
              </a:rPr>
              <a:t>Risk 14 - For rental customers, revolving utilization is highest, and specifically, it reduces as they spend more number of years with the same employer. So many reasons for calling rental clients risky.</a:t>
            </a:r>
          </a:p>
          <a:p>
            <a:pPr algn="l"/>
            <a:r>
              <a:rPr lang="en-US" sz="1600" b="1" i="0" dirty="0">
                <a:solidFill>
                  <a:srgbClr val="000000"/>
                </a:solidFill>
                <a:effectLst/>
              </a:rPr>
              <a:t>Risk 15 - When loans are issued without source verification, they are very risky.</a:t>
            </a:r>
          </a:p>
          <a:p>
            <a:pPr algn="l"/>
            <a:r>
              <a:rPr lang="en-US" sz="1600" b="1" i="0" dirty="0">
                <a:solidFill>
                  <a:srgbClr val="000000"/>
                </a:solidFill>
                <a:effectLst/>
              </a:rPr>
              <a:t>Risk 16 - Rental home defaulters, default within the first 6, 12 and 18 months, if they are employed for a shorter time in their current job.</a:t>
            </a:r>
          </a:p>
          <a:p>
            <a:pPr algn="l"/>
            <a:r>
              <a:rPr lang="en-US" sz="1600" b="1" i="0" dirty="0">
                <a:solidFill>
                  <a:srgbClr val="000000"/>
                </a:solidFill>
                <a:effectLst/>
              </a:rPr>
              <a:t>Risk 17 - Its risky to give loan to rental customers, because its risky to recover the amount incase of default.</a:t>
            </a:r>
          </a:p>
          <a:p>
            <a:pPr algn="l"/>
            <a:r>
              <a:rPr lang="en-US" sz="1600" b="1" i="0" dirty="0">
                <a:solidFill>
                  <a:srgbClr val="000000"/>
                </a:solidFill>
                <a:effectLst/>
              </a:rPr>
              <a:t>Risk 18 - Risky to give loans to rental customers with higher DTI.</a:t>
            </a:r>
          </a:p>
          <a:p>
            <a:endParaRPr lang="en-US" sz="1600" dirty="0"/>
          </a:p>
        </p:txBody>
      </p:sp>
    </p:spTree>
    <p:extLst>
      <p:ext uri="{BB962C8B-B14F-4D97-AF65-F5344CB8AC3E}">
        <p14:creationId xmlns:p14="http://schemas.microsoft.com/office/powerpoint/2010/main" val="228859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Analysis of Loan amount issued</a:t>
            </a: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381125"/>
            <a:ext cx="11168742" cy="4818063"/>
          </a:xfrm>
        </p:spPr>
        <p:txBody>
          <a:bodyPr>
            <a:normAutofit/>
          </a:bodyPr>
          <a:lstStyle/>
          <a:p>
            <a:r>
              <a:rPr lang="en-US" sz="2400" dirty="0"/>
              <a:t> As shown in the below graphs the loan amount issued varies from 5000 to 20000</a:t>
            </a:r>
          </a:p>
          <a:p>
            <a:r>
              <a:rPr lang="en-US" sz="2400" dirty="0"/>
              <a:t>Amount of loan issued and no. of loans are increasing over the years from 2007-2011</a:t>
            </a:r>
          </a:p>
        </p:txBody>
      </p:sp>
      <p:pic>
        <p:nvPicPr>
          <p:cNvPr id="4" name="Picture 3" descr="Chart, bar chart&#10;&#10;Description automatically generated">
            <a:extLst>
              <a:ext uri="{FF2B5EF4-FFF2-40B4-BE49-F238E27FC236}">
                <a16:creationId xmlns:a16="http://schemas.microsoft.com/office/drawing/2014/main" id="{1DD22DE2-D26F-4B15-9B62-8E166F41E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38" y="2472612"/>
            <a:ext cx="5704782" cy="3532240"/>
          </a:xfrm>
          <a:prstGeom prst="rect">
            <a:avLst/>
          </a:prstGeom>
        </p:spPr>
      </p:pic>
      <p:pic>
        <p:nvPicPr>
          <p:cNvPr id="6" name="Picture 5" descr="Chart, line chart&#10;&#10;Description automatically generated">
            <a:extLst>
              <a:ext uri="{FF2B5EF4-FFF2-40B4-BE49-F238E27FC236}">
                <a16:creationId xmlns:a16="http://schemas.microsoft.com/office/drawing/2014/main" id="{05E4E6C3-EBE9-4169-8899-157577733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802" y="2509936"/>
            <a:ext cx="5652594" cy="3532240"/>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Analysis of loan status of total loans issued across years</a:t>
            </a: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190625"/>
            <a:ext cx="11168742" cy="5008563"/>
          </a:xfrm>
        </p:spPr>
        <p:txBody>
          <a:bodyPr>
            <a:normAutofit/>
          </a:bodyPr>
          <a:lstStyle/>
          <a:p>
            <a:r>
              <a:rPr lang="en-US" sz="2400" dirty="0"/>
              <a:t> As shown in the below graphs the total 14.2% loans are charged off</a:t>
            </a:r>
          </a:p>
          <a:p>
            <a:r>
              <a:rPr lang="en-US" sz="2400" dirty="0"/>
              <a:t>No. of charged off loans are increasing over the years</a:t>
            </a:r>
          </a:p>
        </p:txBody>
      </p:sp>
      <p:pic>
        <p:nvPicPr>
          <p:cNvPr id="4" name="Picture 3" descr="Chart, pie chart&#10;&#10;Description automatically generated">
            <a:extLst>
              <a:ext uri="{FF2B5EF4-FFF2-40B4-BE49-F238E27FC236}">
                <a16:creationId xmlns:a16="http://schemas.microsoft.com/office/drawing/2014/main" id="{2B03FF87-9D37-4A7B-9B52-6D41E6E62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62" y="2375369"/>
            <a:ext cx="3622947" cy="3730135"/>
          </a:xfrm>
          <a:prstGeom prst="rect">
            <a:avLst/>
          </a:prstGeom>
        </p:spPr>
      </p:pic>
      <p:pic>
        <p:nvPicPr>
          <p:cNvPr id="7" name="Picture 6" descr="Chart, waterfall chart&#10;&#10;Description automatically generated">
            <a:extLst>
              <a:ext uri="{FF2B5EF4-FFF2-40B4-BE49-F238E27FC236}">
                <a16:creationId xmlns:a16="http://schemas.microsoft.com/office/drawing/2014/main" id="{3F8E6639-6C71-45A8-896B-27B3FCD83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793" y="2015837"/>
            <a:ext cx="6817280" cy="4307876"/>
          </a:xfrm>
          <a:prstGeom prst="rect">
            <a:avLst/>
          </a:prstGeom>
        </p:spPr>
      </p:pic>
    </p:spTree>
    <p:extLst>
      <p:ext uri="{BB962C8B-B14F-4D97-AF65-F5344CB8AC3E}">
        <p14:creationId xmlns:p14="http://schemas.microsoft.com/office/powerpoint/2010/main" val="252388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Identification of different factors of default loans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190625"/>
            <a:ext cx="11168742" cy="5008563"/>
          </a:xfrm>
        </p:spPr>
        <p:txBody>
          <a:bodyPr>
            <a:normAutofit/>
          </a:bodyPr>
          <a:lstStyle/>
          <a:p>
            <a:pPr marL="457200" indent="-457200">
              <a:buAutoNum type="arabicPeriod"/>
            </a:pPr>
            <a:r>
              <a:rPr lang="en-US" sz="2400" dirty="0"/>
              <a:t>Analysis done by filtering data of year 2011</a:t>
            </a:r>
          </a:p>
          <a:p>
            <a:pPr lvl="1">
              <a:buFont typeface="Wingdings" panose="05000000000000000000" pitchFamily="2" charset="2"/>
              <a:buChar char="§"/>
            </a:pPr>
            <a:r>
              <a:rPr lang="en-US" dirty="0"/>
              <a:t>Loan status vs Grade analysis</a:t>
            </a:r>
          </a:p>
          <a:p>
            <a:pPr lvl="1">
              <a:buFont typeface="Wingdings" panose="05000000000000000000" pitchFamily="2" charset="2"/>
              <a:buChar char="§"/>
            </a:pPr>
            <a:r>
              <a:rPr lang="en-US" dirty="0"/>
              <a:t>Loan status vs Loan amount and interest rate analysis</a:t>
            </a:r>
          </a:p>
          <a:p>
            <a:pPr lvl="1">
              <a:buFont typeface="Wingdings" panose="05000000000000000000" pitchFamily="2" charset="2"/>
              <a:buChar char="§"/>
            </a:pPr>
            <a:r>
              <a:rPr lang="en-US" dirty="0"/>
              <a:t>Loan status vs income, loan to income ratio</a:t>
            </a:r>
          </a:p>
          <a:p>
            <a:pPr lvl="1">
              <a:buFont typeface="Wingdings" panose="05000000000000000000" pitchFamily="2" charset="2"/>
              <a:buChar char="§"/>
            </a:pPr>
            <a:r>
              <a:rPr lang="en-US" dirty="0"/>
              <a:t>Loan status vs Purpose of the loan</a:t>
            </a:r>
          </a:p>
          <a:p>
            <a:pPr lvl="1">
              <a:buFont typeface="Wingdings" panose="05000000000000000000" pitchFamily="2" charset="2"/>
              <a:buChar char="§"/>
            </a:pPr>
            <a:r>
              <a:rPr lang="en-US" dirty="0"/>
              <a:t>Loan status vs different regions</a:t>
            </a:r>
          </a:p>
          <a:p>
            <a:pPr lvl="1">
              <a:buFont typeface="Wingdings" panose="05000000000000000000" pitchFamily="2" charset="2"/>
              <a:buChar char="§"/>
            </a:pPr>
            <a:r>
              <a:rPr lang="en-US" dirty="0"/>
              <a:t>Loan status vs DTI, public bankruptcies and some credit history records</a:t>
            </a:r>
          </a:p>
          <a:p>
            <a:pPr marL="457200" indent="-457200">
              <a:buAutoNum type="arabicPeriod"/>
            </a:pPr>
            <a:r>
              <a:rPr lang="en-US" sz="2400" dirty="0"/>
              <a:t>Analysis done by filtering the data of only charged off loan status</a:t>
            </a:r>
          </a:p>
          <a:p>
            <a:pPr lvl="1">
              <a:buFont typeface="Wingdings" panose="05000000000000000000" pitchFamily="2" charset="2"/>
              <a:buChar char="§"/>
            </a:pPr>
            <a:r>
              <a:rPr lang="en-US" dirty="0"/>
              <a:t>Loan status vs employment length</a:t>
            </a:r>
          </a:p>
          <a:p>
            <a:pPr lvl="1">
              <a:buFont typeface="Wingdings" panose="05000000000000000000" pitchFamily="2" charset="2"/>
              <a:buChar char="§"/>
            </a:pPr>
            <a:r>
              <a:rPr lang="en-US" dirty="0"/>
              <a:t>Loan status vs EMI term</a:t>
            </a:r>
          </a:p>
          <a:p>
            <a:pPr lvl="1">
              <a:buFont typeface="Wingdings" panose="05000000000000000000" pitchFamily="2" charset="2"/>
              <a:buChar char="§"/>
            </a:pPr>
            <a:r>
              <a:rPr lang="en-US" dirty="0"/>
              <a:t>Loan status vs Purpose of the loan</a:t>
            </a:r>
          </a:p>
          <a:p>
            <a:pPr lvl="1">
              <a:buFont typeface="Wingdings" panose="05000000000000000000" pitchFamily="2" charset="2"/>
              <a:buChar char="§"/>
            </a:pPr>
            <a:r>
              <a:rPr lang="en-US" dirty="0"/>
              <a:t>Loan status vs different regions and states</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63835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Loan status vs grade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3"/>
            <a:ext cx="11168742" cy="5112306"/>
          </a:xfrm>
        </p:spPr>
        <p:txBody>
          <a:bodyPr>
            <a:normAutofit/>
          </a:bodyPr>
          <a:lstStyle/>
          <a:p>
            <a:pPr>
              <a:buFont typeface="Wingdings" panose="05000000000000000000" pitchFamily="2" charset="2"/>
              <a:buChar char="ü"/>
            </a:pPr>
            <a:r>
              <a:rPr lang="en-US" sz="2400" dirty="0"/>
              <a:t> As shown in the below diagram maximum loans issued for grade E, F and G  with loan amount &gt; 15000 are charged off, and they have risk of becoming default loans</a:t>
            </a:r>
          </a:p>
          <a:p>
            <a:pPr>
              <a:buFont typeface="Wingdings" panose="05000000000000000000" pitchFamily="2" charset="2"/>
              <a:buChar char="ü"/>
            </a:pPr>
            <a:r>
              <a:rPr lang="en-US" sz="2400" dirty="0"/>
              <a:t>  After checking grade vs loan interest we can see that E, F and G have received loan with &gt;15 % interest</a:t>
            </a:r>
          </a:p>
        </p:txBody>
      </p:sp>
      <p:pic>
        <p:nvPicPr>
          <p:cNvPr id="5" name="Picture 4" descr="Chart, bar chart&#10;&#10;Description automatically generated">
            <a:extLst>
              <a:ext uri="{FF2B5EF4-FFF2-40B4-BE49-F238E27FC236}">
                <a16:creationId xmlns:a16="http://schemas.microsoft.com/office/drawing/2014/main" id="{C489857C-0F9B-4A6A-A6A5-FD12752D6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26" y="2763982"/>
            <a:ext cx="6160502" cy="3611028"/>
          </a:xfrm>
          <a:prstGeom prst="rect">
            <a:avLst/>
          </a:prstGeom>
        </p:spPr>
      </p:pic>
      <p:pic>
        <p:nvPicPr>
          <p:cNvPr id="8" name="Picture 7" descr="Chart, waterfall chart&#10;&#10;Description automatically generated">
            <a:extLst>
              <a:ext uri="{FF2B5EF4-FFF2-40B4-BE49-F238E27FC236}">
                <a16:creationId xmlns:a16="http://schemas.microsoft.com/office/drawing/2014/main" id="{D039DCAA-0325-4758-BE7F-9939DBC14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736" y="2292262"/>
            <a:ext cx="4166755" cy="4082748"/>
          </a:xfrm>
          <a:prstGeom prst="rect">
            <a:avLst/>
          </a:prstGeom>
        </p:spPr>
      </p:pic>
    </p:spTree>
    <p:extLst>
      <p:ext uri="{BB962C8B-B14F-4D97-AF65-F5344CB8AC3E}">
        <p14:creationId xmlns:p14="http://schemas.microsoft.com/office/powerpoint/2010/main" val="15631942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597</TotalTime>
  <Words>1949</Words>
  <Application>Microsoft Office PowerPoint</Application>
  <PresentationFormat>Widescreen</PresentationFormat>
  <Paragraphs>125</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Helvetica Neue</vt:lpstr>
      <vt:lpstr>Times New Roman</vt:lpstr>
      <vt:lpstr>Wingdings</vt:lpstr>
      <vt:lpstr>Office Theme</vt:lpstr>
      <vt:lpstr>Lending Club Case Study  SUBMISSION </vt:lpstr>
      <vt:lpstr> Objective of the case Study</vt:lpstr>
      <vt:lpstr> Analysis and Problem Solving process</vt:lpstr>
      <vt:lpstr>PowerPoint Presentation</vt:lpstr>
      <vt:lpstr>PowerPoint Presentation</vt:lpstr>
      <vt:lpstr> Analysis of Loan amount issued</vt:lpstr>
      <vt:lpstr> Analysis of loan status of total loans issued across years</vt:lpstr>
      <vt:lpstr> Identification of different factors of default loans</vt:lpstr>
      <vt:lpstr> Loan status vs grade analysis</vt:lpstr>
      <vt:lpstr> Loan status vs Interest rate analysis</vt:lpstr>
      <vt:lpstr> Loan status vs Loan purpose analysis</vt:lpstr>
      <vt:lpstr> Loan status vs Home Ownership Analysis</vt:lpstr>
      <vt:lpstr> Loan status vs region analysis</vt:lpstr>
      <vt:lpstr> Continued…</vt:lpstr>
      <vt:lpstr> Loan status vs public bankruptcies</vt:lpstr>
      <vt:lpstr> Loan status vs public bankruptcies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kumaraguru</cp:lastModifiedBy>
  <cp:revision>239</cp:revision>
  <dcterms:created xsi:type="dcterms:W3CDTF">2016-06-09T08:16:28Z</dcterms:created>
  <dcterms:modified xsi:type="dcterms:W3CDTF">2020-12-18T18:08:24Z</dcterms:modified>
</cp:coreProperties>
</file>