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19-11-2020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ASSIGNMENT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Name: KUMARAGURU MUTHURAJ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The top countries to choose from for Spark funds to invest are USA, Great Britain and India.</a:t>
            </a:r>
          </a:p>
          <a:p>
            <a:r>
              <a:rPr lang="en-IN" sz="2400" dirty="0"/>
              <a:t>The investment type is Venture, because this is the type that falls between 5M to 15M out of the pattern seen in the investment data.</a:t>
            </a:r>
          </a:p>
          <a:p>
            <a:r>
              <a:rPr lang="en-IN" sz="2400" dirty="0"/>
              <a:t>The top 9 countries where investments were made actively are USA, China, Great Britain, India, Canada, France, Israel, Germany and Japan. Of these, the top 3 English speaking countries to go after are USA, Great Britain and India.</a:t>
            </a:r>
          </a:p>
          <a:p>
            <a:r>
              <a:rPr lang="en-IN" sz="2400" dirty="0"/>
              <a:t>The top sectors in these 3 countries are cleantech - semiconductors, news search – messaging, social-finance-analytics-advertising and others.</a:t>
            </a:r>
          </a:p>
          <a:p>
            <a:pPr marL="0" indent="0">
              <a:buNone/>
            </a:pPr>
            <a:endParaRPr lang="en-IN" sz="2400" dirty="0"/>
          </a:p>
          <a:p>
            <a:endParaRPr lang="en-IN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Spark Funds CEO will be enabled with the right set of data, based on data analytics, done out of investment data across the globe to help her arrive at a conclusion on list of prospective companies to invest, based on the following factors:</a:t>
            </a:r>
          </a:p>
          <a:p>
            <a:r>
              <a:rPr lang="en-US" sz="2400" b="1" dirty="0">
                <a:solidFill>
                  <a:srgbClr val="000000"/>
                </a:solidFill>
              </a:rPr>
              <a:t>Investment type – Venture, Angel, Seed or Private Equity, for investment range of USD5M to 15M.</a:t>
            </a:r>
          </a:p>
          <a:p>
            <a:r>
              <a:rPr lang="en-US" sz="2400" b="1" dirty="0">
                <a:solidFill>
                  <a:srgbClr val="000000"/>
                </a:solidFill>
              </a:rPr>
              <a:t>Sectors that are most sought by global investors.</a:t>
            </a:r>
          </a:p>
          <a:p>
            <a:r>
              <a:rPr lang="en-US" sz="2400" b="1" dirty="0">
                <a:solidFill>
                  <a:srgbClr val="000000"/>
                </a:solidFill>
              </a:rPr>
              <a:t>Top 3 English speaking countries for ease of communication.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The analysis is done with 95000 investments done across the globe in different countries.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b="1" dirty="0"/>
              <a:t>Abstract of the analysis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166328"/>
            <a:ext cx="11168742" cy="5032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Data from 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crunchbase.com – </a:t>
            </a:r>
            <a:r>
              <a:rPr lang="en-US" sz="2400" i="0" dirty="0">
                <a:solidFill>
                  <a:srgbClr val="333333"/>
                </a:solidFill>
                <a:effectLst/>
              </a:rPr>
              <a:t>Companies, Investments done in companies and Company category mapping data</a:t>
            </a:r>
            <a:r>
              <a:rPr lang="en-IN" sz="2400" i="0" dirty="0">
                <a:solidFill>
                  <a:srgbClr val="333333"/>
                </a:solidFill>
                <a:effectLst/>
              </a:rPr>
              <a:t>.</a:t>
            </a:r>
          </a:p>
          <a:p>
            <a:pPr marL="0" indent="0">
              <a:buNone/>
            </a:pPr>
            <a:endParaRPr lang="en-US" sz="240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173548"/>
            <a:ext cx="9313817" cy="856138"/>
          </a:xfrm>
        </p:spPr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2800" dirty="0"/>
              <a:t>How did I solve?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FDCE0C-6097-4B8E-AEA1-9FCD91FBE921}"/>
              </a:ext>
            </a:extLst>
          </p:cNvPr>
          <p:cNvSpPr txBox="1"/>
          <p:nvPr/>
        </p:nvSpPr>
        <p:spPr>
          <a:xfrm>
            <a:off x="681135" y="2220686"/>
            <a:ext cx="2164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Understand the domain of investment and types of investment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93B533-DAA9-4412-9286-59F6E0C525E8}"/>
              </a:ext>
            </a:extLst>
          </p:cNvPr>
          <p:cNvSpPr txBox="1"/>
          <p:nvPr/>
        </p:nvSpPr>
        <p:spPr>
          <a:xfrm>
            <a:off x="2951584" y="2280766"/>
            <a:ext cx="2164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Understand the data and the relationships between CSV files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6FA9A3-94BB-488C-9AF7-1E3F5438E316}"/>
              </a:ext>
            </a:extLst>
          </p:cNvPr>
          <p:cNvSpPr txBox="1"/>
          <p:nvPr/>
        </p:nvSpPr>
        <p:spPr>
          <a:xfrm>
            <a:off x="5222033" y="2280766"/>
            <a:ext cx="2164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Clean data and make sense out of it. Apply practices from CRISP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0CC2C1-6643-4FF6-A6CD-6D6A00F632DD}"/>
              </a:ext>
            </a:extLst>
          </p:cNvPr>
          <p:cNvSpPr txBox="1"/>
          <p:nvPr/>
        </p:nvSpPr>
        <p:spPr>
          <a:xfrm>
            <a:off x="7527005" y="2000656"/>
            <a:ext cx="2164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Decide the Type of </a:t>
            </a:r>
          </a:p>
          <a:p>
            <a:pPr algn="ctr"/>
            <a:r>
              <a:rPr lang="en-US" dirty="0"/>
              <a:t>Investment. Check this from different perspectives – Quantile ranges.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D7F6B0-E86A-4E6C-B8BE-6F705981BAC0}"/>
              </a:ext>
            </a:extLst>
          </p:cNvPr>
          <p:cNvCxnSpPr>
            <a:cxnSpLocks/>
          </p:cNvCxnSpPr>
          <p:nvPr/>
        </p:nvCxnSpPr>
        <p:spPr>
          <a:xfrm>
            <a:off x="2634343" y="2811519"/>
            <a:ext cx="31724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5D46E9-087C-4090-A56B-33327A99F99D}"/>
              </a:ext>
            </a:extLst>
          </p:cNvPr>
          <p:cNvCxnSpPr>
            <a:cxnSpLocks/>
          </p:cNvCxnSpPr>
          <p:nvPr/>
        </p:nvCxnSpPr>
        <p:spPr>
          <a:xfrm>
            <a:off x="4973217" y="2875002"/>
            <a:ext cx="31724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89EAD85-F6AE-42DD-A024-2F51B5BAF233}"/>
              </a:ext>
            </a:extLst>
          </p:cNvPr>
          <p:cNvCxnSpPr>
            <a:cxnSpLocks/>
          </p:cNvCxnSpPr>
          <p:nvPr/>
        </p:nvCxnSpPr>
        <p:spPr>
          <a:xfrm>
            <a:off x="7386735" y="2739320"/>
            <a:ext cx="31724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6F143D6-A078-4EE2-883B-0E8DD8AC990B}"/>
              </a:ext>
            </a:extLst>
          </p:cNvPr>
          <p:cNvCxnSpPr>
            <a:cxnSpLocks/>
          </p:cNvCxnSpPr>
          <p:nvPr/>
        </p:nvCxnSpPr>
        <p:spPr>
          <a:xfrm>
            <a:off x="404949" y="4301412"/>
            <a:ext cx="31724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BC3C10-AA1B-4440-8117-ABD2B94FB4B6}"/>
              </a:ext>
            </a:extLst>
          </p:cNvPr>
          <p:cNvCxnSpPr>
            <a:cxnSpLocks/>
          </p:cNvCxnSpPr>
          <p:nvPr/>
        </p:nvCxnSpPr>
        <p:spPr>
          <a:xfrm>
            <a:off x="2673532" y="4324982"/>
            <a:ext cx="31724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13A8C1-0471-4D33-AB07-9489E1DCD5D4}"/>
              </a:ext>
            </a:extLst>
          </p:cNvPr>
          <p:cNvCxnSpPr>
            <a:cxnSpLocks/>
          </p:cNvCxnSpPr>
          <p:nvPr/>
        </p:nvCxnSpPr>
        <p:spPr>
          <a:xfrm>
            <a:off x="4973217" y="4346753"/>
            <a:ext cx="31724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54F0DB0-91F7-4429-936F-8A36946C5F6F}"/>
              </a:ext>
            </a:extLst>
          </p:cNvPr>
          <p:cNvCxnSpPr>
            <a:cxnSpLocks/>
          </p:cNvCxnSpPr>
          <p:nvPr/>
        </p:nvCxnSpPr>
        <p:spPr>
          <a:xfrm>
            <a:off x="9657184" y="2723769"/>
            <a:ext cx="31724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B9DBC5A-3690-4D4D-A789-020A750B406E}"/>
              </a:ext>
            </a:extLst>
          </p:cNvPr>
          <p:cNvSpPr txBox="1"/>
          <p:nvPr/>
        </p:nvSpPr>
        <p:spPr>
          <a:xfrm>
            <a:off x="722190" y="3856546"/>
            <a:ext cx="2164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 the companies with sectors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F7E606-8E16-4C49-B40C-FD62B36D29D5}"/>
              </a:ext>
            </a:extLst>
          </p:cNvPr>
          <p:cNvSpPr txBox="1"/>
          <p:nvPr/>
        </p:nvSpPr>
        <p:spPr>
          <a:xfrm>
            <a:off x="2951584" y="3725596"/>
            <a:ext cx="21647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Pandas, Seaborn, matplotlib for all slicing-dicing, mathematical-statistical analysis and plotting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137371-51F5-486E-8887-B19B9B2E8AD6}"/>
              </a:ext>
            </a:extLst>
          </p:cNvPr>
          <p:cNvSpPr txBox="1"/>
          <p:nvPr/>
        </p:nvSpPr>
        <p:spPr>
          <a:xfrm>
            <a:off x="5162317" y="3725596"/>
            <a:ext cx="2164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Wherever possible use Excel to validate the programmatic decisions.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57607C-EF6B-4A9A-AB62-7D16A67C6D8E}"/>
              </a:ext>
            </a:extLst>
          </p:cNvPr>
          <p:cNvSpPr txBox="1"/>
          <p:nvPr/>
        </p:nvSpPr>
        <p:spPr>
          <a:xfrm>
            <a:off x="7644260" y="3803990"/>
            <a:ext cx="21647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Figures are in the order of millions and billions. Format them for good readability and brain friendliness.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A66AF79-03EE-489E-AEBC-0A131179AF0D}"/>
              </a:ext>
            </a:extLst>
          </p:cNvPr>
          <p:cNvCxnSpPr>
            <a:cxnSpLocks/>
          </p:cNvCxnSpPr>
          <p:nvPr/>
        </p:nvCxnSpPr>
        <p:spPr>
          <a:xfrm>
            <a:off x="7337905" y="4349863"/>
            <a:ext cx="31724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2800" dirty="0"/>
              <a:t>Critical Analysis – Cleaning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The final decisions are made out of number of investments made. Eliminating perceived bad data has to be done with care. </a:t>
            </a:r>
          </a:p>
          <a:p>
            <a:r>
              <a:rPr lang="en-IN" sz="2400" dirty="0"/>
              <a:t>Only data that is bad and impacts the decisions are removed like </a:t>
            </a:r>
            <a:r>
              <a:rPr lang="en-IN" sz="2400" dirty="0" err="1"/>
              <a:t>NaN</a:t>
            </a:r>
            <a:r>
              <a:rPr lang="en-IN" sz="2400" dirty="0"/>
              <a:t> values in investment amounts.</a:t>
            </a:r>
          </a:p>
          <a:p>
            <a:r>
              <a:rPr lang="en-IN" sz="2400" dirty="0"/>
              <a:t>Blank values in categories are to be retained as such and mapped to BLANKs </a:t>
            </a:r>
            <a:r>
              <a:rPr lang="en-IN" sz="2400" dirty="0" err="1"/>
              <a:t>main_sector</a:t>
            </a:r>
            <a:r>
              <a:rPr lang="en-IN" sz="2400" dirty="0"/>
              <a:t>.</a:t>
            </a:r>
          </a:p>
          <a:p>
            <a:r>
              <a:rPr lang="en-IN" sz="2400" dirty="0"/>
              <a:t>Fixing the category name spelling errors was mandatory for a smooth merging of data.</a:t>
            </a:r>
          </a:p>
          <a:p>
            <a:r>
              <a:rPr lang="en-IN" sz="2400" dirty="0"/>
              <a:t>Getting a list of English speaking countries and cleaning them was important as we might miss a few that are listed on top.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2800" dirty="0"/>
              <a:t>Critical Analysis – Identifying investment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496218"/>
            <a:ext cx="11168742" cy="512851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</a:rPr>
              <a:t>Representative amount for each of the 4 funding types ['ANGEL', 'SEED', 'VENTURE', 'PRIVATE_EQUITY']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 - Records with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NaN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values investment amounts are removed. Median is the most representative amount for a population of numeric values. The median along with the boxplots are calculated and displayed for each of the following range of Quantiles.</a:t>
            </a:r>
          </a:p>
          <a:p>
            <a:pPr lvl="1"/>
            <a:r>
              <a:rPr lang="en-US" sz="2000" b="0" i="0" dirty="0">
                <a:solidFill>
                  <a:srgbClr val="000000"/>
                </a:solidFill>
                <a:effectLst/>
              </a:rPr>
              <a:t>100% data is considered without removing outliers. [400K, 275K, 5M, 20M]</a:t>
            </a:r>
          </a:p>
          <a:p>
            <a:pPr lvl="1"/>
            <a:r>
              <a:rPr lang="en-US" sz="2000" b="0" i="0" dirty="0">
                <a:solidFill>
                  <a:srgbClr val="000000"/>
                </a:solidFill>
                <a:effectLst/>
              </a:rPr>
              <a:t>Data between 0 to 95th percentile. [368K, 250K, 4.75M, 18M]</a:t>
            </a:r>
          </a:p>
          <a:p>
            <a:pPr lvl="1"/>
            <a:r>
              <a:rPr lang="en-US" sz="2000" b="0" i="0" dirty="0">
                <a:solidFill>
                  <a:srgbClr val="000000"/>
                </a:solidFill>
                <a:effectLst/>
              </a:rPr>
              <a:t>Data between 5 to 95th percentile. [400K, 280K, 5M, 20M]</a:t>
            </a:r>
          </a:p>
          <a:p>
            <a:pPr lvl="1"/>
            <a:r>
              <a:rPr lang="en-US" sz="2000" b="0" i="0" dirty="0">
                <a:solidFill>
                  <a:srgbClr val="000000"/>
                </a:solidFill>
                <a:effectLst/>
              </a:rPr>
              <a:t>Data between 25 to 75th percentile. [439K, 300K, 5M, 20M] </a:t>
            </a:r>
          </a:p>
          <a:p>
            <a:pPr marL="457200" lvl="1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The result is that the Median for the 4 cases don't change drastically. The data clearly indicates that the only investment type that falls close/under 5M to 15M is </a:t>
            </a:r>
            <a:r>
              <a:rPr lang="en-US" sz="2000" b="1" i="0" dirty="0">
                <a:solidFill>
                  <a:srgbClr val="000000"/>
                </a:solidFill>
                <a:effectLst/>
              </a:rPr>
              <a:t>VENTURE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. We choose to move with this type.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</a:rPr>
              <a:t>Because, the decisions are based out of investment counts, removing outliers is NOT a good idea, for the reason that they will adversely impact the sector that we arrive at. Outliers for the type VENTURE is not removed for processing further.</a:t>
            </a:r>
            <a:endParaRPr lang="en-US" sz="2000" b="0" i="0" dirty="0">
              <a:solidFill>
                <a:srgbClr val="000000"/>
              </a:solidFill>
              <a:effectLst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2800" dirty="0"/>
              <a:t>Critical Analysis – Choice of programming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Pandas is extensively used to work through this analytics assignment.</a:t>
            </a:r>
          </a:p>
          <a:p>
            <a:r>
              <a:rPr lang="en-IN" sz="2400" dirty="0" err="1"/>
              <a:t>Dataframes</a:t>
            </a:r>
            <a:r>
              <a:rPr lang="en-IN" sz="2400" dirty="0"/>
              <a:t> are completely sliced-diced with Pandas, Pivot-tables extensively. Seaborn and Matplotlib are used for display.</a:t>
            </a:r>
          </a:p>
          <a:p>
            <a:r>
              <a:rPr lang="en-IN" sz="2400" dirty="0"/>
              <a:t>Usage of built-in functions are done in most of the places for performance.</a:t>
            </a:r>
          </a:p>
          <a:p>
            <a:r>
              <a:rPr lang="en-IN" sz="2400" dirty="0"/>
              <a:t>Formatting the dollar amounts are done to give a more realistic, brain-friendly display that is easy to understand.</a:t>
            </a:r>
          </a:p>
          <a:p>
            <a:r>
              <a:rPr lang="en-IN" sz="2400" dirty="0"/>
              <a:t>This entire analysis fits in to the case of Segmented Univariate Quantitative analysis, where investment amount was analysed from different sectors, countries </a:t>
            </a:r>
            <a:r>
              <a:rPr lang="en-IN" sz="2400"/>
              <a:t>and investment types.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2400" b="1" dirty="0"/>
              <a:t>Venture capital type funding is best suited</a:t>
            </a:r>
            <a:endParaRPr lang="en-IN" sz="2800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3DCEAE62-10D5-4D78-ABDB-588E8F27D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686" y="1429442"/>
            <a:ext cx="7018628" cy="54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2400" b="1" dirty="0"/>
              <a:t>Top 9 countries where investments are heavily made</a:t>
            </a:r>
            <a:endParaRPr lang="en-IN" sz="2800" dirty="0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1DDD9D3F-30FA-4CA6-AC04-AFA58CD6C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341" y="1490862"/>
            <a:ext cx="7125317" cy="53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/>
              <a:t> Top 3 sectors in top 3 English speaking countries. USA is most sought and Britain – India trail by multi-fold times</a:t>
            </a:r>
            <a:endParaRPr lang="en-IN" sz="2400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BA6B5F2-455A-4C3B-B319-00774C791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364" y="1348263"/>
            <a:ext cx="6355631" cy="55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</TotalTime>
  <Words>817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INVESTMENT ASSIGNMENT  SUBMISSION </vt:lpstr>
      <vt:lpstr> Abstract of the analysis</vt:lpstr>
      <vt:lpstr> How did I solve?</vt:lpstr>
      <vt:lpstr> Critical Analysis – Cleaning data</vt:lpstr>
      <vt:lpstr> Critical Analysis – Identifying investment type</vt:lpstr>
      <vt:lpstr> Critical Analysis – Choice of programming constructs</vt:lpstr>
      <vt:lpstr> Venture capital type funding is best suited</vt:lpstr>
      <vt:lpstr> Top 9 countries where investments are heavily made</vt:lpstr>
      <vt:lpstr> Top 3 sectors in top 3 English speaking countries. USA is most sought and Britain – India trail by multi-fold times</vt:lpstr>
      <vt:lpstr>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kumaraguru</cp:lastModifiedBy>
  <cp:revision>62</cp:revision>
  <dcterms:created xsi:type="dcterms:W3CDTF">2016-06-09T08:16:28Z</dcterms:created>
  <dcterms:modified xsi:type="dcterms:W3CDTF">2020-11-18T20:28:47Z</dcterms:modified>
</cp:coreProperties>
</file>