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57" r:id="rId3"/>
    <p:sldId id="258" r:id="rId4"/>
    <p:sldId id="259" r:id="rId5"/>
    <p:sldId id="270" r:id="rId6"/>
    <p:sldId id="271" r:id="rId7"/>
    <p:sldId id="297" r:id="rId8"/>
    <p:sldId id="272" r:id="rId9"/>
    <p:sldId id="273" r:id="rId10"/>
    <p:sldId id="275" r:id="rId11"/>
    <p:sldId id="274" r:id="rId12"/>
    <p:sldId id="276" r:id="rId13"/>
    <p:sldId id="277" r:id="rId14"/>
    <p:sldId id="278" r:id="rId15"/>
    <p:sldId id="279" r:id="rId16"/>
    <p:sldId id="298" r:id="rId17"/>
    <p:sldId id="299" r:id="rId18"/>
    <p:sldId id="300" r:id="rId19"/>
    <p:sldId id="301" r:id="rId20"/>
    <p:sldId id="302" r:id="rId21"/>
    <p:sldId id="303" r:id="rId22"/>
    <p:sldId id="304" r:id="rId23"/>
    <p:sldId id="305" r:id="rId24"/>
    <p:sldId id="269"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aguru" initials="k" lastIdx="1" clrIdx="0">
    <p:extLst>
      <p:ext uri="{19B8F6BF-5375-455C-9EA6-DF929625EA0E}">
        <p15:presenceInfo xmlns:p15="http://schemas.microsoft.com/office/powerpoint/2012/main" userId="kumaragu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A984-55E6-40D7-96E6-B54F152DB51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61BAA41-BC53-41DE-88F6-30CEB0F5F16E}">
      <dgm:prSet phldrT="[Text]" custT="1"/>
      <dgm:spPr/>
      <dgm:t>
        <a:bodyPr/>
        <a:lstStyle/>
        <a:p>
          <a:pPr algn="l"/>
          <a:r>
            <a:rPr lang="en-US" sz="1400" dirty="0"/>
            <a:t>- Load the data file</a:t>
          </a:r>
        </a:p>
        <a:p>
          <a:pPr algn="l"/>
          <a:r>
            <a:rPr lang="en-US" sz="1400" dirty="0"/>
            <a:t>- Extract and read the csv </a:t>
          </a:r>
        </a:p>
        <a:p>
          <a:pPr algn="l"/>
          <a:r>
            <a:rPr lang="en-US" sz="1400" dirty="0"/>
            <a:t>- Drop unused columns</a:t>
          </a:r>
        </a:p>
        <a:p>
          <a:pPr algn="l"/>
          <a:r>
            <a:rPr lang="en-US" sz="1400" dirty="0"/>
            <a:t>-  Convert data type to correct format</a:t>
          </a:r>
        </a:p>
      </dgm:t>
    </dgm:pt>
    <dgm:pt modelId="{120C040C-4608-4673-97D9-FFA4E944A2AE}" type="parTrans" cxnId="{374BA57F-B4C7-4B87-B034-02FCAF7231CA}">
      <dgm:prSet/>
      <dgm:spPr/>
      <dgm:t>
        <a:bodyPr/>
        <a:lstStyle/>
        <a:p>
          <a:endParaRPr lang="en-US"/>
        </a:p>
      </dgm:t>
    </dgm:pt>
    <dgm:pt modelId="{2F76884F-7B1C-46F3-8253-E58CBDE1D477}" type="sibTrans" cxnId="{374BA57F-B4C7-4B87-B034-02FCAF7231CA}">
      <dgm:prSet/>
      <dgm:spPr/>
      <dgm:t>
        <a:bodyPr/>
        <a:lstStyle/>
        <a:p>
          <a:endParaRPr lang="en-US"/>
        </a:p>
      </dgm:t>
    </dgm:pt>
    <dgm:pt modelId="{E1FA808B-9A16-4805-A885-E47EC29CFD42}">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gm:t>
    </dgm:pt>
    <dgm:pt modelId="{DB4B6377-E56E-4A13-A083-29B6BB715BC2}" type="parTrans" cxnId="{B950F967-C71A-4243-8B64-D73343325C9F}">
      <dgm:prSet/>
      <dgm:spPr/>
      <dgm:t>
        <a:bodyPr/>
        <a:lstStyle/>
        <a:p>
          <a:endParaRPr lang="en-US"/>
        </a:p>
      </dgm:t>
    </dgm:pt>
    <dgm:pt modelId="{F0461F2F-6343-4820-B908-887CB44B6B5D}" type="sibTrans" cxnId="{B950F967-C71A-4243-8B64-D73343325C9F}">
      <dgm:prSet/>
      <dgm:spPr/>
      <dgm:t>
        <a:bodyPr/>
        <a:lstStyle/>
        <a:p>
          <a:endParaRPr lang="en-US"/>
        </a:p>
      </dgm:t>
    </dgm:pt>
    <dgm:pt modelId="{403127F7-84D4-4D81-B500-313D4623F21B}">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gm:t>
    </dgm:pt>
    <dgm:pt modelId="{9FE28C0F-561D-4472-9FC1-3F6163E22551}" type="parTrans" cxnId="{5AFCB171-014D-40DD-BD21-95B24132B3F8}">
      <dgm:prSet/>
      <dgm:spPr/>
      <dgm:t>
        <a:bodyPr/>
        <a:lstStyle/>
        <a:p>
          <a:endParaRPr lang="en-US"/>
        </a:p>
      </dgm:t>
    </dgm:pt>
    <dgm:pt modelId="{EEC66EBC-A39D-4442-8DF0-CD3BCD85D573}" type="sibTrans" cxnId="{5AFCB171-014D-40DD-BD21-95B24132B3F8}">
      <dgm:prSet/>
      <dgm:spPr/>
      <dgm:t>
        <a:bodyPr/>
        <a:lstStyle/>
        <a:p>
          <a:endParaRPr lang="en-US"/>
        </a:p>
      </dgm:t>
    </dgm:pt>
    <dgm:pt modelId="{E158F4B3-A9B6-495E-A05D-0280767EB313}">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gm:t>
    </dgm:pt>
    <dgm:pt modelId="{33A7B68D-C8CB-41A9-BF25-52F09095B9BB}" type="parTrans" cxnId="{B79E7692-4E0F-45D5-B34B-0A7B48536507}">
      <dgm:prSet/>
      <dgm:spPr/>
      <dgm:t>
        <a:bodyPr/>
        <a:lstStyle/>
        <a:p>
          <a:endParaRPr lang="en-US"/>
        </a:p>
      </dgm:t>
    </dgm:pt>
    <dgm:pt modelId="{1CEE06E7-987B-47EB-B6E3-279518FE2E54}" type="sibTrans" cxnId="{B79E7692-4E0F-45D5-B34B-0A7B48536507}">
      <dgm:prSet/>
      <dgm:spPr/>
      <dgm:t>
        <a:bodyPr/>
        <a:lstStyle/>
        <a:p>
          <a:endParaRPr lang="en-US"/>
        </a:p>
      </dgm:t>
    </dgm:pt>
    <dgm:pt modelId="{899BD528-8309-484A-9723-F038DCEB11AD}" type="pres">
      <dgm:prSet presAssocID="{9155A984-55E6-40D7-96E6-B54F152DB51C}" presName="CompostProcess" presStyleCnt="0">
        <dgm:presLayoutVars>
          <dgm:dir/>
          <dgm:resizeHandles val="exact"/>
        </dgm:presLayoutVars>
      </dgm:prSet>
      <dgm:spPr/>
    </dgm:pt>
    <dgm:pt modelId="{7ECF44FB-90A6-48ED-9367-E49EBFC7A58B}" type="pres">
      <dgm:prSet presAssocID="{9155A984-55E6-40D7-96E6-B54F152DB51C}" presName="arrow" presStyleLbl="bgShp" presStyleIdx="0" presStyleCnt="1" custScaleX="117647" custLinFactNeighborX="2" custLinFactNeighborY="8274"/>
      <dgm:spPr/>
    </dgm:pt>
    <dgm:pt modelId="{64875C20-ED31-43D6-8161-3C23A3658DA5}" type="pres">
      <dgm:prSet presAssocID="{9155A984-55E6-40D7-96E6-B54F152DB51C}" presName="linearProcess" presStyleCnt="0"/>
      <dgm:spPr/>
    </dgm:pt>
    <dgm:pt modelId="{42988189-9EBB-45EA-8D35-9E6408874600}" type="pres">
      <dgm:prSet presAssocID="{261BAA41-BC53-41DE-88F6-30CEB0F5F16E}" presName="textNode" presStyleLbl="node1" presStyleIdx="0" presStyleCnt="4" custScaleX="67287" custScaleY="126568" custLinFactX="-11956" custLinFactNeighborX="-100000">
        <dgm:presLayoutVars>
          <dgm:bulletEnabled val="1"/>
        </dgm:presLayoutVars>
      </dgm:prSet>
      <dgm:spPr/>
    </dgm:pt>
    <dgm:pt modelId="{D015AA08-75F4-4B02-BFA0-9E7CA1C9A257}" type="pres">
      <dgm:prSet presAssocID="{2F76884F-7B1C-46F3-8253-E58CBDE1D477}" presName="sibTrans" presStyleCnt="0"/>
      <dgm:spPr/>
    </dgm:pt>
    <dgm:pt modelId="{BB2F9D9C-78FD-40FC-8CEA-BEFBB1460849}" type="pres">
      <dgm:prSet presAssocID="{E1FA808B-9A16-4805-A885-E47EC29CFD42}" presName="textNode" presStyleLbl="node1" presStyleIdx="1" presStyleCnt="4" custScaleX="68603" custScaleY="127646" custLinFactNeighborX="-62356" custLinFactNeighborY="-539">
        <dgm:presLayoutVars>
          <dgm:bulletEnabled val="1"/>
        </dgm:presLayoutVars>
      </dgm:prSet>
      <dgm:spPr>
        <a:xfrm>
          <a:off x="2398311" y="1030915"/>
          <a:ext cx="2251959" cy="1466188"/>
        </a:xfrm>
        <a:prstGeom prst="roundRect">
          <a:avLst/>
        </a:prstGeom>
      </dgm:spPr>
    </dgm:pt>
    <dgm:pt modelId="{F83EEFA4-01FB-46F2-91E9-04983B514707}" type="pres">
      <dgm:prSet presAssocID="{F0461F2F-6343-4820-B908-887CB44B6B5D}" presName="sibTrans" presStyleCnt="0"/>
      <dgm:spPr/>
    </dgm:pt>
    <dgm:pt modelId="{AAB27224-88C6-43B3-A889-27EE4BFE6A0C}" type="pres">
      <dgm:prSet presAssocID="{403127F7-84D4-4D81-B500-313D4623F21B}" presName="textNode" presStyleLbl="node1" presStyleIdx="2" presStyleCnt="4" custScaleX="73832" custScaleY="127646" custLinFactX="-2882" custLinFactNeighborX="-100000" custLinFactNeighborY="-539">
        <dgm:presLayoutVars>
          <dgm:bulletEnabled val="1"/>
        </dgm:presLayoutVars>
      </dgm:prSet>
      <dgm:spPr>
        <a:xfrm>
          <a:off x="4808215" y="1030915"/>
          <a:ext cx="2251959" cy="1466188"/>
        </a:xfrm>
        <a:prstGeom prst="roundRect">
          <a:avLst/>
        </a:prstGeom>
      </dgm:spPr>
    </dgm:pt>
    <dgm:pt modelId="{FF9B87A0-EDB5-41FA-8215-4F0E4F53F620}" type="pres">
      <dgm:prSet presAssocID="{EEC66EBC-A39D-4442-8DF0-CD3BCD85D573}" presName="sibTrans" presStyleCnt="0"/>
      <dgm:spPr/>
    </dgm:pt>
    <dgm:pt modelId="{7FA58D7C-0EBB-462A-B4E2-AA62A439C5B8}" type="pres">
      <dgm:prSet presAssocID="{E158F4B3-A9B6-495E-A05D-0280767EB313}" presName="textNode" presStyleLbl="node1" presStyleIdx="3" presStyleCnt="4" custScaleX="71569" custScaleY="120478" custLinFactX="-8351" custLinFactNeighborX="-100000" custLinFactNeighborY="539">
        <dgm:presLayoutVars>
          <dgm:bulletEnabled val="1"/>
        </dgm:presLayoutVars>
      </dgm:prSet>
      <dgm:spPr>
        <a:xfrm>
          <a:off x="8017127" y="1046194"/>
          <a:ext cx="2690019" cy="1466188"/>
        </a:xfrm>
        <a:prstGeom prst="roundRect">
          <a:avLst/>
        </a:prstGeom>
      </dgm:spPr>
    </dgm:pt>
  </dgm:ptLst>
  <dgm:cxnLst>
    <dgm:cxn modelId="{CB27CB39-1E6A-4605-983B-7CC9A112782F}" type="presOf" srcId="{403127F7-84D4-4D81-B500-313D4623F21B}" destId="{AAB27224-88C6-43B3-A889-27EE4BFE6A0C}" srcOrd="0" destOrd="0" presId="urn:microsoft.com/office/officeart/2005/8/layout/hProcess9"/>
    <dgm:cxn modelId="{B950F967-C71A-4243-8B64-D73343325C9F}" srcId="{9155A984-55E6-40D7-96E6-B54F152DB51C}" destId="{E1FA808B-9A16-4805-A885-E47EC29CFD42}" srcOrd="1" destOrd="0" parTransId="{DB4B6377-E56E-4A13-A083-29B6BB715BC2}" sibTransId="{F0461F2F-6343-4820-B908-887CB44B6B5D}"/>
    <dgm:cxn modelId="{5AFCB171-014D-40DD-BD21-95B24132B3F8}" srcId="{9155A984-55E6-40D7-96E6-B54F152DB51C}" destId="{403127F7-84D4-4D81-B500-313D4623F21B}" srcOrd="2" destOrd="0" parTransId="{9FE28C0F-561D-4472-9FC1-3F6163E22551}" sibTransId="{EEC66EBC-A39D-4442-8DF0-CD3BCD85D573}"/>
    <dgm:cxn modelId="{374BA57F-B4C7-4B87-B034-02FCAF7231CA}" srcId="{9155A984-55E6-40D7-96E6-B54F152DB51C}" destId="{261BAA41-BC53-41DE-88F6-30CEB0F5F16E}" srcOrd="0" destOrd="0" parTransId="{120C040C-4608-4673-97D9-FFA4E944A2AE}" sibTransId="{2F76884F-7B1C-46F3-8253-E58CBDE1D477}"/>
    <dgm:cxn modelId="{B79E7692-4E0F-45D5-B34B-0A7B48536507}" srcId="{9155A984-55E6-40D7-96E6-B54F152DB51C}" destId="{E158F4B3-A9B6-495E-A05D-0280767EB313}" srcOrd="3" destOrd="0" parTransId="{33A7B68D-C8CB-41A9-BF25-52F09095B9BB}" sibTransId="{1CEE06E7-987B-47EB-B6E3-279518FE2E54}"/>
    <dgm:cxn modelId="{EE84B799-A407-4E7F-9C64-9A2E24F63C65}" type="presOf" srcId="{261BAA41-BC53-41DE-88F6-30CEB0F5F16E}" destId="{42988189-9EBB-45EA-8D35-9E6408874600}" srcOrd="0" destOrd="0" presId="urn:microsoft.com/office/officeart/2005/8/layout/hProcess9"/>
    <dgm:cxn modelId="{78D8E99B-71B9-4BC2-BEB1-375AD7FB4645}" type="presOf" srcId="{E158F4B3-A9B6-495E-A05D-0280767EB313}" destId="{7FA58D7C-0EBB-462A-B4E2-AA62A439C5B8}" srcOrd="0" destOrd="0" presId="urn:microsoft.com/office/officeart/2005/8/layout/hProcess9"/>
    <dgm:cxn modelId="{7F4CE4D2-81AD-4840-9206-7A98257695CF}" type="presOf" srcId="{9155A984-55E6-40D7-96E6-B54F152DB51C}" destId="{899BD528-8309-484A-9723-F038DCEB11AD}" srcOrd="0" destOrd="0" presId="urn:microsoft.com/office/officeart/2005/8/layout/hProcess9"/>
    <dgm:cxn modelId="{6CAF3BE1-C493-4E92-8220-A01986DFFD57}" type="presOf" srcId="{E1FA808B-9A16-4805-A885-E47EC29CFD42}" destId="{BB2F9D9C-78FD-40FC-8CEA-BEFBB1460849}" srcOrd="0" destOrd="0" presId="urn:microsoft.com/office/officeart/2005/8/layout/hProcess9"/>
    <dgm:cxn modelId="{FD003CE5-A054-43C9-9416-1AF2BE1F59B5}" type="presParOf" srcId="{899BD528-8309-484A-9723-F038DCEB11AD}" destId="{7ECF44FB-90A6-48ED-9367-E49EBFC7A58B}" srcOrd="0" destOrd="0" presId="urn:microsoft.com/office/officeart/2005/8/layout/hProcess9"/>
    <dgm:cxn modelId="{A8CD7CF1-57E0-4CF0-BD19-50B5C62B93C4}" type="presParOf" srcId="{899BD528-8309-484A-9723-F038DCEB11AD}" destId="{64875C20-ED31-43D6-8161-3C23A3658DA5}" srcOrd="1" destOrd="0" presId="urn:microsoft.com/office/officeart/2005/8/layout/hProcess9"/>
    <dgm:cxn modelId="{A6866247-7560-45FF-B0F7-8D7A67BBF490}" type="presParOf" srcId="{64875C20-ED31-43D6-8161-3C23A3658DA5}" destId="{42988189-9EBB-45EA-8D35-9E6408874600}" srcOrd="0" destOrd="0" presId="urn:microsoft.com/office/officeart/2005/8/layout/hProcess9"/>
    <dgm:cxn modelId="{67C66AD0-09FE-451F-930A-C83B43935774}" type="presParOf" srcId="{64875C20-ED31-43D6-8161-3C23A3658DA5}" destId="{D015AA08-75F4-4B02-BFA0-9E7CA1C9A257}" srcOrd="1" destOrd="0" presId="urn:microsoft.com/office/officeart/2005/8/layout/hProcess9"/>
    <dgm:cxn modelId="{00D1DC50-1EB0-462D-A400-E590E5DAA92E}" type="presParOf" srcId="{64875C20-ED31-43D6-8161-3C23A3658DA5}" destId="{BB2F9D9C-78FD-40FC-8CEA-BEFBB1460849}" srcOrd="2" destOrd="0" presId="urn:microsoft.com/office/officeart/2005/8/layout/hProcess9"/>
    <dgm:cxn modelId="{95244BC0-A709-496D-BA6B-B707AEEE0A15}" type="presParOf" srcId="{64875C20-ED31-43D6-8161-3C23A3658DA5}" destId="{F83EEFA4-01FB-46F2-91E9-04983B514707}" srcOrd="3" destOrd="0" presId="urn:microsoft.com/office/officeart/2005/8/layout/hProcess9"/>
    <dgm:cxn modelId="{865F95C7-F5AC-449E-8C02-906B9BEE0009}" type="presParOf" srcId="{64875C20-ED31-43D6-8161-3C23A3658DA5}" destId="{AAB27224-88C6-43B3-A889-27EE4BFE6A0C}" srcOrd="4" destOrd="0" presId="urn:microsoft.com/office/officeart/2005/8/layout/hProcess9"/>
    <dgm:cxn modelId="{9BFB0333-7A08-46A8-957F-320DD567BE7B}" type="presParOf" srcId="{64875C20-ED31-43D6-8161-3C23A3658DA5}" destId="{FF9B87A0-EDB5-41FA-8215-4F0E4F53F620}" srcOrd="5" destOrd="0" presId="urn:microsoft.com/office/officeart/2005/8/layout/hProcess9"/>
    <dgm:cxn modelId="{45318C49-FA3F-4B1C-9A50-376E6B59CD8A}" type="presParOf" srcId="{64875C20-ED31-43D6-8161-3C23A3658DA5}" destId="{7FA58D7C-0EBB-462A-B4E2-AA62A439C5B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44FB-90A6-48ED-9367-E49EBFC7A58B}">
      <dsp:nvSpPr>
        <dsp:cNvPr id="0" name=""/>
        <dsp:cNvSpPr/>
      </dsp:nvSpPr>
      <dsp:spPr>
        <a:xfrm>
          <a:off x="5" y="0"/>
          <a:ext cx="11365905" cy="31892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88189-9EBB-45EA-8D35-9E6408874600}">
      <dsp:nvSpPr>
        <dsp:cNvPr id="0" name=""/>
        <dsp:cNvSpPr/>
      </dsp:nvSpPr>
      <dsp:spPr>
        <a:xfrm>
          <a:off x="0" y="787320"/>
          <a:ext cx="2470084" cy="1614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Load the data file</a:t>
          </a:r>
        </a:p>
        <a:p>
          <a:pPr marL="0" lvl="0" indent="0" algn="l" defTabSz="622300">
            <a:lnSpc>
              <a:spcPct val="90000"/>
            </a:lnSpc>
            <a:spcBef>
              <a:spcPct val="0"/>
            </a:spcBef>
            <a:spcAft>
              <a:spcPct val="35000"/>
            </a:spcAft>
            <a:buNone/>
          </a:pPr>
          <a:r>
            <a:rPr lang="en-US" sz="1400" kern="1200" dirty="0"/>
            <a:t>- Extract and read the csv </a:t>
          </a:r>
        </a:p>
        <a:p>
          <a:pPr marL="0" lvl="0" indent="0" algn="l" defTabSz="622300">
            <a:lnSpc>
              <a:spcPct val="90000"/>
            </a:lnSpc>
            <a:spcBef>
              <a:spcPct val="0"/>
            </a:spcBef>
            <a:spcAft>
              <a:spcPct val="35000"/>
            </a:spcAft>
            <a:buNone/>
          </a:pPr>
          <a:r>
            <a:rPr lang="en-US" sz="1400" kern="1200" dirty="0"/>
            <a:t>- Drop unused columns</a:t>
          </a:r>
        </a:p>
        <a:p>
          <a:pPr marL="0" lvl="0" indent="0" algn="l" defTabSz="622300">
            <a:lnSpc>
              <a:spcPct val="90000"/>
            </a:lnSpc>
            <a:spcBef>
              <a:spcPct val="0"/>
            </a:spcBef>
            <a:spcAft>
              <a:spcPct val="35000"/>
            </a:spcAft>
            <a:buNone/>
          </a:pPr>
          <a:r>
            <a:rPr lang="en-US" sz="1400" kern="1200" dirty="0"/>
            <a:t>-  Convert data type to correct format</a:t>
          </a:r>
        </a:p>
      </dsp:txBody>
      <dsp:txXfrm>
        <a:off x="78821" y="866141"/>
        <a:ext cx="2312442" cy="1457005"/>
      </dsp:txXfrm>
    </dsp:sp>
    <dsp:sp modelId="{BB2F9D9C-78FD-40FC-8CEA-BEFBB1460849}">
      <dsp:nvSpPr>
        <dsp:cNvPr id="0" name=""/>
        <dsp:cNvSpPr/>
      </dsp:nvSpPr>
      <dsp:spPr>
        <a:xfrm>
          <a:off x="2600878" y="773568"/>
          <a:ext cx="2518394" cy="1628399"/>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sp:txBody>
      <dsp:txXfrm>
        <a:off x="2680370" y="853060"/>
        <a:ext cx="2359410" cy="1469415"/>
      </dsp:txXfrm>
    </dsp:sp>
    <dsp:sp modelId="{AAB27224-88C6-43B3-A889-27EE4BFE6A0C}">
      <dsp:nvSpPr>
        <dsp:cNvPr id="0" name=""/>
        <dsp:cNvSpPr/>
      </dsp:nvSpPr>
      <dsp:spPr>
        <a:xfrm>
          <a:off x="5229426" y="773568"/>
          <a:ext cx="2710349" cy="1628399"/>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sp:txBody>
      <dsp:txXfrm>
        <a:off x="5308918" y="853060"/>
        <a:ext cx="2551365" cy="1469415"/>
      </dsp:txXfrm>
    </dsp:sp>
    <dsp:sp modelId="{7FA58D7C-0EBB-462A-B4E2-AA62A439C5B8}">
      <dsp:nvSpPr>
        <dsp:cNvPr id="0" name=""/>
        <dsp:cNvSpPr/>
      </dsp:nvSpPr>
      <dsp:spPr>
        <a:xfrm>
          <a:off x="8085328" y="833042"/>
          <a:ext cx="2627275" cy="1536956"/>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sp:txBody>
      <dsp:txXfrm>
        <a:off x="8160356" y="908070"/>
        <a:ext cx="2477219" cy="13869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CA5C-2C9E-4B67-B4E3-E9AEEDC1E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A772B9-AA35-4B0B-B76A-083D2D18F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E26410-32BA-4017-A829-57165DA51497}"/>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62C29D73-BA61-4E3C-8137-E5352FCD0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5C0E4-6CDD-4838-8D0C-1E194D216866}"/>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95409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4CA4-2888-41B7-96A0-96CCF2242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E445BD-BADC-4973-877F-04357D773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38241-4721-4B42-82E9-D58C05A86471}"/>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42FF6244-D973-40FC-A2F9-E0AA7E219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D6A55-5772-4724-A82F-98D74FDAA6E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704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0553C-0428-41AD-A22E-789C741A0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7C737E-9AC3-4676-A9EE-27191D9BC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CE70B-2D3B-46DA-A33A-DAB480F8FE8C}"/>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2B9185C6-EFEC-4985-991D-96865001F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8267D-6DC7-4ACB-876A-7337BAC203CE}"/>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66662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2A49-87E5-4524-BE29-822146AE6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FF237-98FC-487F-83F4-2EE5191F9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2560B-B8B1-459B-AD80-C24B2C3C2664}"/>
              </a:ext>
            </a:extLst>
          </p:cNvPr>
          <p:cNvSpPr>
            <a:spLocks noGrp="1"/>
          </p:cNvSpPr>
          <p:nvPr>
            <p:ph type="dt" sz="half" idx="10"/>
          </p:nvPr>
        </p:nvSpPr>
        <p:spPr/>
        <p:txBody>
          <a:bodyPr/>
          <a:lstStyle/>
          <a:p>
            <a:r>
              <a:rPr lang="en-IN"/>
              <a:t>09-06-2016</a:t>
            </a:r>
            <a:endParaRPr lang="en-IN" dirty="0"/>
          </a:p>
        </p:txBody>
      </p:sp>
      <p:sp>
        <p:nvSpPr>
          <p:cNvPr id="5" name="Footer Placeholder 4">
            <a:extLst>
              <a:ext uri="{FF2B5EF4-FFF2-40B4-BE49-F238E27FC236}">
                <a16:creationId xmlns:a16="http://schemas.microsoft.com/office/drawing/2014/main" id="{C9F865EE-8C7F-4B83-BB7B-E7A30799A7EC}"/>
              </a:ext>
            </a:extLst>
          </p:cNvPr>
          <p:cNvSpPr>
            <a:spLocks noGrp="1"/>
          </p:cNvSpPr>
          <p:nvPr>
            <p:ph type="ftr" sz="quarter" idx="11"/>
          </p:nvPr>
        </p:nvSpPr>
        <p:spPr/>
        <p:txBody>
          <a:bodyPr/>
          <a:lstStyle/>
          <a:p>
            <a:r>
              <a:rPr lang="en-IN"/>
              <a:t>Investment Case Study</a:t>
            </a:r>
            <a:endParaRPr lang="en-IN" dirty="0"/>
          </a:p>
        </p:txBody>
      </p:sp>
      <p:sp>
        <p:nvSpPr>
          <p:cNvPr id="6" name="Slide Number Placeholder 5">
            <a:extLst>
              <a:ext uri="{FF2B5EF4-FFF2-40B4-BE49-F238E27FC236}">
                <a16:creationId xmlns:a16="http://schemas.microsoft.com/office/drawing/2014/main" id="{51AC4CDE-C16F-46D4-A2EA-84A3CF213366}"/>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222740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0628-1E71-430A-B6A0-1D857905D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3FF38-FEAA-4367-B098-2C9B89E07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15A23-DBE8-4393-9951-0294F1A1D4D7}"/>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a:extLst>
              <a:ext uri="{FF2B5EF4-FFF2-40B4-BE49-F238E27FC236}">
                <a16:creationId xmlns:a16="http://schemas.microsoft.com/office/drawing/2014/main" id="{576B97C9-F130-4448-900F-D8162B45A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5F110-98AA-4801-A1CF-AE31B8CE5DB8}"/>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93111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6936-C449-40AD-B73F-4368C2C3A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21265-8930-4F3F-AD92-1662EA910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D1607B-AC97-4D46-AA97-E82E2BA1E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6B3CB1-1FA8-4DA7-BACF-AF39F1DA9EBD}"/>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a:extLst>
              <a:ext uri="{FF2B5EF4-FFF2-40B4-BE49-F238E27FC236}">
                <a16:creationId xmlns:a16="http://schemas.microsoft.com/office/drawing/2014/main" id="{703A4391-2DF6-45F9-862E-6BD2436DC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1B246F-77F5-449A-8336-2C8BAE8CD363}"/>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04242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33F1-8951-4CF4-9308-3D72B381A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83BAB-43D7-4B89-BFCC-6E7773BCB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0CDA8-C763-496F-B8E7-24303617D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4525F-3BAB-4D78-ABD0-53CAC2E53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39C40-7864-4EA6-928A-583544109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0C53E-497F-4F7B-9DFD-713D68E09C9A}"/>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8" name="Footer Placeholder 7">
            <a:extLst>
              <a:ext uri="{FF2B5EF4-FFF2-40B4-BE49-F238E27FC236}">
                <a16:creationId xmlns:a16="http://schemas.microsoft.com/office/drawing/2014/main" id="{08EDC083-228E-4A48-9A52-7B2433DF32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DC8C9-4EBB-4553-B4FB-95083543F54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9875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73D2-C1A0-4C42-88A0-D42209961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9F5F7-85EC-48A6-B676-380CE373FB26}"/>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4" name="Footer Placeholder 3">
            <a:extLst>
              <a:ext uri="{FF2B5EF4-FFF2-40B4-BE49-F238E27FC236}">
                <a16:creationId xmlns:a16="http://schemas.microsoft.com/office/drawing/2014/main" id="{77800B40-CFE4-4DEA-ABD6-F81F23C781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AED150-BE73-426F-B2A5-2043A9D8B629}"/>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83997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9448F-8BE3-4370-9007-720CB7B23C85}"/>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3" name="Footer Placeholder 2">
            <a:extLst>
              <a:ext uri="{FF2B5EF4-FFF2-40B4-BE49-F238E27FC236}">
                <a16:creationId xmlns:a16="http://schemas.microsoft.com/office/drawing/2014/main" id="{F218B796-5066-435B-A80B-89C8DB39FD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F96274-53AC-4869-9DE8-8D08626DBBE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88806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B7B9-FF51-47CE-8EC4-BAE078149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9C858-550E-4C09-8857-68CD06031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2B1C4-BEAC-45D0-8E2C-178E49412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9C538-F798-48D7-AEFA-DC17E7B392E2}"/>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a:extLst>
              <a:ext uri="{FF2B5EF4-FFF2-40B4-BE49-F238E27FC236}">
                <a16:creationId xmlns:a16="http://schemas.microsoft.com/office/drawing/2014/main" id="{1424F0EE-240F-4DDA-A0D4-E69BC51D1E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37552-07C2-48E3-84C8-3FE2FF342F22}"/>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27653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3CC4-F5FC-4526-9CED-0B15831B8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3FB35-A948-4CF2-9520-16EBA2F51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A0290D-085E-44A6-9420-00AB831E7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69D0D-4E36-427B-B87C-856BA2935414}"/>
              </a:ext>
            </a:extLst>
          </p:cNvPr>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a:extLst>
              <a:ext uri="{FF2B5EF4-FFF2-40B4-BE49-F238E27FC236}">
                <a16:creationId xmlns:a16="http://schemas.microsoft.com/office/drawing/2014/main" id="{8641363A-C70E-400C-8769-F0C5CEF10A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0F6635-C5B2-4C54-9818-54A822866A15}"/>
              </a:ext>
            </a:extLst>
          </p:cNvPr>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5732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B780B-13F2-49B4-A8C3-1D7A0B9FC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8A553F-BD67-438B-BC8D-BDF65A53E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C425B-F3C9-4333-B863-DF4A73C94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21-12-2020</a:t>
            </a:fld>
            <a:endParaRPr lang="en-IN" dirty="0"/>
          </a:p>
        </p:txBody>
      </p:sp>
      <p:sp>
        <p:nvSpPr>
          <p:cNvPr id="5" name="Footer Placeholder 4">
            <a:extLst>
              <a:ext uri="{FF2B5EF4-FFF2-40B4-BE49-F238E27FC236}">
                <a16:creationId xmlns:a16="http://schemas.microsoft.com/office/drawing/2014/main" id="{EF1038CC-35DD-4CCC-BD7B-1186C6071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a:extLst>
              <a:ext uri="{FF2B5EF4-FFF2-40B4-BE49-F238E27FC236}">
                <a16:creationId xmlns:a16="http://schemas.microsoft.com/office/drawing/2014/main" id="{7F61A535-F9B5-45BB-8BF7-496300F61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a:extLst>
              <a:ext uri="{FF2B5EF4-FFF2-40B4-BE49-F238E27FC236}">
                <a16:creationId xmlns:a16="http://schemas.microsoft.com/office/drawing/2014/main" id="{4428787C-A689-4EBD-BBDC-A6ECE436379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a:extLst>
              <a:ext uri="{FF2B5EF4-FFF2-40B4-BE49-F238E27FC236}">
                <a16:creationId xmlns:a16="http://schemas.microsoft.com/office/drawing/2014/main" id="{AF2C4E43-7B1B-4E2B-A20A-1BC18D830E90}"/>
              </a:ext>
            </a:extLst>
          </p:cNvPr>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4977034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F42ADC-196E-491D-A239-4F7A4557BA23}"/>
              </a:ext>
            </a:extLst>
          </p:cNvPr>
          <p:cNvSpPr>
            <a:spLocks noGrp="1"/>
          </p:cNvSpPr>
          <p:nvPr>
            <p:ph type="ctrTitle"/>
          </p:nvPr>
        </p:nvSpPr>
        <p:spPr>
          <a:xfrm>
            <a:off x="1524000" y="1156105"/>
            <a:ext cx="9144000" cy="2777720"/>
          </a:xfrm>
        </p:spPr>
        <p:txBody>
          <a:bodyPr>
            <a:normAutofit/>
          </a:bodyPr>
          <a:lstStyle/>
          <a:p>
            <a:r>
              <a:rPr lang="en-IN" sz="4000" b="1" dirty="0"/>
              <a:t>Lending Club Case Study</a:t>
            </a:r>
            <a:br>
              <a:rPr lang="en-IN" sz="4000" dirty="0"/>
            </a:br>
            <a:br>
              <a:rPr lang="en-IN" sz="4000" dirty="0"/>
            </a:br>
            <a:r>
              <a:rPr lang="en-IN" sz="4000" dirty="0"/>
              <a:t>SUBMISSION</a:t>
            </a:r>
            <a:br>
              <a:rPr lang="en-IN" sz="4000" b="1" dirty="0"/>
            </a:br>
            <a:endParaRPr lang="en-US" sz="4000" dirty="0"/>
          </a:p>
        </p:txBody>
      </p:sp>
      <p:sp>
        <p:nvSpPr>
          <p:cNvPr id="3" name="Subtitle 2"/>
          <p:cNvSpPr>
            <a:spLocks noGrp="1"/>
          </p:cNvSpPr>
          <p:nvPr>
            <p:ph type="subTitle" idx="1"/>
          </p:nvPr>
        </p:nvSpPr>
        <p:spPr>
          <a:xfrm>
            <a:off x="397967" y="4508095"/>
            <a:ext cx="6138856" cy="1531917"/>
          </a:xfrm>
        </p:spPr>
        <p:txBody>
          <a:bodyPr>
            <a:normAutofit/>
          </a:bodyPr>
          <a:lstStyle/>
          <a:p>
            <a:pPr algn="l"/>
            <a:r>
              <a:rPr lang="en-IN" sz="1800" b="1" dirty="0"/>
              <a:t>Group members:</a:t>
            </a:r>
          </a:p>
          <a:p>
            <a:pPr marL="342900" indent="-342900" algn="l">
              <a:buAutoNum type="arabicPeriod"/>
            </a:pPr>
            <a:r>
              <a:rPr lang="en-US" sz="1800" b="1" i="0" dirty="0">
                <a:solidFill>
                  <a:srgbClr val="000000"/>
                </a:solidFill>
                <a:effectLst/>
              </a:rPr>
              <a:t>Siddakka Saptasagare</a:t>
            </a:r>
          </a:p>
          <a:p>
            <a:pPr marL="342900" indent="-342900" algn="l">
              <a:buAutoNum type="arabicPeriod"/>
            </a:pPr>
            <a:r>
              <a:rPr lang="en-US" sz="1800" b="1" i="0" dirty="0" err="1">
                <a:solidFill>
                  <a:srgbClr val="000000"/>
                </a:solidFill>
                <a:effectLst/>
              </a:rPr>
              <a:t>Kumaraguru</a:t>
            </a:r>
            <a:r>
              <a:rPr lang="en-US" sz="1800" b="1" i="0" dirty="0">
                <a:solidFill>
                  <a:srgbClr val="000000"/>
                </a:solidFill>
                <a:effectLst/>
              </a:rPr>
              <a:t> </a:t>
            </a:r>
            <a:r>
              <a:rPr lang="en-US" sz="1800" b="1" i="0" dirty="0" err="1">
                <a:solidFill>
                  <a:srgbClr val="000000"/>
                </a:solidFill>
                <a:effectLst/>
              </a:rPr>
              <a:t>Muthuraj</a:t>
            </a:r>
            <a:endParaRPr lang="en-US" sz="1800" b="0" i="0" dirty="0">
              <a:solidFill>
                <a:srgbClr val="000000"/>
              </a:solidFill>
              <a:effectLst/>
            </a:endParaRP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Loan purpose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q"/>
            </a:pPr>
            <a:r>
              <a:rPr lang="en-US" sz="1600" i="0" dirty="0">
                <a:solidFill>
                  <a:srgbClr val="000000"/>
                </a:solidFill>
                <a:effectLst/>
              </a:rPr>
              <a:t>Debt consolidation, credit card, small business, other and home improvement reasons have highest charged off debts.</a:t>
            </a:r>
            <a:endParaRPr lang="en-US" sz="1600" dirty="0">
              <a:latin typeface="+mn-lt"/>
            </a:endParaRPr>
          </a:p>
        </p:txBody>
      </p:sp>
      <p:pic>
        <p:nvPicPr>
          <p:cNvPr id="5" name="Picture 4">
            <a:extLst>
              <a:ext uri="{FF2B5EF4-FFF2-40B4-BE49-F238E27FC236}">
                <a16:creationId xmlns:a16="http://schemas.microsoft.com/office/drawing/2014/main" id="{DE4E9BAD-C840-4FB4-8901-DF219C1AA9BD}"/>
              </a:ext>
            </a:extLst>
          </p:cNvPr>
          <p:cNvPicPr>
            <a:picLocks noChangeAspect="1"/>
          </p:cNvPicPr>
          <p:nvPr/>
        </p:nvPicPr>
        <p:blipFill rotWithShape="1">
          <a:blip r:embed="rId2"/>
          <a:srcRect l="1864" r="776" b="1625"/>
          <a:stretch/>
        </p:blipFill>
        <p:spPr>
          <a:xfrm>
            <a:off x="685800" y="1704975"/>
            <a:ext cx="9448800" cy="4819650"/>
          </a:xfrm>
          <a:prstGeom prst="rect">
            <a:avLst/>
          </a:prstGeom>
        </p:spPr>
      </p:pic>
    </p:spTree>
    <p:extLst>
      <p:ext uri="{BB962C8B-B14F-4D97-AF65-F5344CB8AC3E}">
        <p14:creationId xmlns:p14="http://schemas.microsoft.com/office/powerpoint/2010/main" val="291841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Home Ownership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2400" dirty="0">
                <a:latin typeface="+mn-lt"/>
              </a:rPr>
              <a:t> </a:t>
            </a:r>
            <a:r>
              <a:rPr lang="en-US" sz="1600" i="0" dirty="0">
                <a:solidFill>
                  <a:srgbClr val="000000"/>
                </a:solidFill>
                <a:effectLst/>
              </a:rPr>
              <a:t>Rental and Mortgage home dwellers have higher charged-off status than owners. A customer from rental home is risky, followed by mortgagers.</a:t>
            </a:r>
            <a:endParaRPr lang="en-US" sz="1600" dirty="0"/>
          </a:p>
        </p:txBody>
      </p:sp>
      <p:pic>
        <p:nvPicPr>
          <p:cNvPr id="5" name="Picture 4">
            <a:extLst>
              <a:ext uri="{FF2B5EF4-FFF2-40B4-BE49-F238E27FC236}">
                <a16:creationId xmlns:a16="http://schemas.microsoft.com/office/drawing/2014/main" id="{1BABC65B-22B1-41D9-970A-2F3144FE20DE}"/>
              </a:ext>
            </a:extLst>
          </p:cNvPr>
          <p:cNvPicPr>
            <a:picLocks noChangeAspect="1"/>
          </p:cNvPicPr>
          <p:nvPr/>
        </p:nvPicPr>
        <p:blipFill>
          <a:blip r:embed="rId2"/>
          <a:stretch>
            <a:fillRect/>
          </a:stretch>
        </p:blipFill>
        <p:spPr>
          <a:xfrm>
            <a:off x="1124766" y="1961990"/>
            <a:ext cx="8920732" cy="4333954"/>
          </a:xfrm>
          <a:prstGeom prst="rect">
            <a:avLst/>
          </a:prstGeom>
        </p:spPr>
      </p:pic>
    </p:spTree>
    <p:extLst>
      <p:ext uri="{BB962C8B-B14F-4D97-AF65-F5344CB8AC3E}">
        <p14:creationId xmlns:p14="http://schemas.microsoft.com/office/powerpoint/2010/main" val="164852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region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ü"/>
            </a:pPr>
            <a:r>
              <a:rPr lang="en-US" sz="1600" i="0" dirty="0">
                <a:solidFill>
                  <a:srgbClr val="000000"/>
                </a:solidFill>
                <a:effectLst/>
                <a:latin typeface="+mn-lt"/>
              </a:rPr>
              <a:t>States grouped based on geography, indicate West region has taken more loans. A loan request from western states is risky, especially California.</a:t>
            </a:r>
          </a:p>
          <a:p>
            <a:pPr marL="0" indent="0">
              <a:buNone/>
            </a:pPr>
            <a:endParaRPr lang="en-US" sz="2400" dirty="0"/>
          </a:p>
        </p:txBody>
      </p:sp>
      <p:pic>
        <p:nvPicPr>
          <p:cNvPr id="4" name="Picture 3">
            <a:extLst>
              <a:ext uri="{FF2B5EF4-FFF2-40B4-BE49-F238E27FC236}">
                <a16:creationId xmlns:a16="http://schemas.microsoft.com/office/drawing/2014/main" id="{503453B9-CC44-4F18-A7D7-71D20389DFE8}"/>
              </a:ext>
            </a:extLst>
          </p:cNvPr>
          <p:cNvPicPr>
            <a:picLocks noChangeAspect="1"/>
          </p:cNvPicPr>
          <p:nvPr/>
        </p:nvPicPr>
        <p:blipFill>
          <a:blip r:embed="rId2"/>
          <a:stretch>
            <a:fillRect/>
          </a:stretch>
        </p:blipFill>
        <p:spPr>
          <a:xfrm>
            <a:off x="1113608" y="1817269"/>
            <a:ext cx="9324975" cy="4809987"/>
          </a:xfrm>
          <a:prstGeom prst="rect">
            <a:avLst/>
          </a:prstGeom>
        </p:spPr>
      </p:pic>
    </p:spTree>
    <p:extLst>
      <p:ext uri="{BB962C8B-B14F-4D97-AF65-F5344CB8AC3E}">
        <p14:creationId xmlns:p14="http://schemas.microsoft.com/office/powerpoint/2010/main" val="171709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r>
              <a:rPr lang="en-IN" sz="2800" b="1" dirty="0"/>
              <a:t> </a:t>
            </a:r>
            <a:r>
              <a:rPr lang="en-IN" sz="2800" b="1" dirty="0">
                <a:solidFill>
                  <a:srgbClr val="0070C0"/>
                </a:solidFill>
              </a:rPr>
              <a:t>Continued…</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1600" dirty="0">
                <a:latin typeface="+mn-lt"/>
              </a:rPr>
              <a:t> Maximum </a:t>
            </a:r>
            <a:r>
              <a:rPr lang="en-US" sz="1600" dirty="0">
                <a:solidFill>
                  <a:srgbClr val="000000"/>
                </a:solidFill>
                <a:latin typeface="+mn-lt"/>
              </a:rPr>
              <a:t>Loans issued in the region of west are being charged off</a:t>
            </a:r>
          </a:p>
          <a:p>
            <a:pPr algn="l">
              <a:buFont typeface="Wingdings" panose="05000000000000000000" pitchFamily="2" charset="2"/>
              <a:buChar char="ü"/>
            </a:pPr>
            <a:r>
              <a:rPr lang="en-US" sz="1600" b="0" i="0" dirty="0">
                <a:solidFill>
                  <a:srgbClr val="000000"/>
                </a:solidFill>
                <a:effectLst/>
                <a:latin typeface="+mn-lt"/>
              </a:rPr>
              <a:t> West has the lowest loan to income ratio</a:t>
            </a:r>
          </a:p>
          <a:p>
            <a:pPr marL="0" indent="0">
              <a:buNone/>
            </a:pPr>
            <a:endParaRPr lang="en-US" sz="2400" dirty="0"/>
          </a:p>
        </p:txBody>
      </p:sp>
      <p:pic>
        <p:nvPicPr>
          <p:cNvPr id="5" name="Picture 4">
            <a:extLst>
              <a:ext uri="{FF2B5EF4-FFF2-40B4-BE49-F238E27FC236}">
                <a16:creationId xmlns:a16="http://schemas.microsoft.com/office/drawing/2014/main" id="{40FA2728-79E5-4F6B-BFEC-02CBA7E6F086}"/>
              </a:ext>
            </a:extLst>
          </p:cNvPr>
          <p:cNvPicPr>
            <a:picLocks noChangeAspect="1"/>
          </p:cNvPicPr>
          <p:nvPr/>
        </p:nvPicPr>
        <p:blipFill>
          <a:blip r:embed="rId2"/>
          <a:stretch>
            <a:fillRect/>
          </a:stretch>
        </p:blipFill>
        <p:spPr>
          <a:xfrm>
            <a:off x="618309" y="2170249"/>
            <a:ext cx="4201341" cy="3801925"/>
          </a:xfrm>
          <a:prstGeom prst="rect">
            <a:avLst/>
          </a:prstGeom>
        </p:spPr>
      </p:pic>
      <p:pic>
        <p:nvPicPr>
          <p:cNvPr id="7" name="Picture 6">
            <a:extLst>
              <a:ext uri="{FF2B5EF4-FFF2-40B4-BE49-F238E27FC236}">
                <a16:creationId xmlns:a16="http://schemas.microsoft.com/office/drawing/2014/main" id="{3B8A63EE-3351-4E3E-AB61-44489F82CACD}"/>
              </a:ext>
            </a:extLst>
          </p:cNvPr>
          <p:cNvPicPr>
            <a:picLocks noChangeAspect="1"/>
          </p:cNvPicPr>
          <p:nvPr/>
        </p:nvPicPr>
        <p:blipFill>
          <a:blip r:embed="rId3"/>
          <a:stretch>
            <a:fillRect/>
          </a:stretch>
        </p:blipFill>
        <p:spPr>
          <a:xfrm>
            <a:off x="5143500" y="2170249"/>
            <a:ext cx="5924550" cy="3801925"/>
          </a:xfrm>
          <a:prstGeom prst="rect">
            <a:avLst/>
          </a:prstGeom>
        </p:spPr>
      </p:pic>
    </p:spTree>
    <p:extLst>
      <p:ext uri="{BB962C8B-B14F-4D97-AF65-F5344CB8AC3E}">
        <p14:creationId xmlns:p14="http://schemas.microsoft.com/office/powerpoint/2010/main" val="372908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public bankruptcies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Ø"/>
            </a:pPr>
            <a:r>
              <a:rPr lang="en-US" sz="2400" dirty="0">
                <a:latin typeface="+mn-lt"/>
              </a:rPr>
              <a:t> </a:t>
            </a:r>
            <a:r>
              <a:rPr lang="en-US" sz="1600" b="0" i="0" dirty="0">
                <a:solidFill>
                  <a:srgbClr val="000000"/>
                </a:solidFill>
                <a:effectLst/>
                <a:latin typeface="+mn-lt"/>
              </a:rPr>
              <a:t>As the loan amount increases no. of bankruptcies declared also increases</a:t>
            </a:r>
          </a:p>
          <a:p>
            <a:pPr algn="l">
              <a:buFont typeface="Wingdings" panose="05000000000000000000" pitchFamily="2" charset="2"/>
              <a:buChar char="Ø"/>
            </a:pPr>
            <a:r>
              <a:rPr lang="en-US" sz="1600" b="0" i="0" dirty="0">
                <a:solidFill>
                  <a:srgbClr val="000000"/>
                </a:solidFill>
                <a:effectLst/>
                <a:latin typeface="+mn-lt"/>
              </a:rPr>
              <a:t>Loan borrowers who have declared bankruptcies 1-2 times are more prone to becoming defaulters. Hence Lending company should avoid approving loans to such borrowers</a:t>
            </a:r>
            <a:br>
              <a:rPr lang="en-US" sz="1600" b="0" i="0" dirty="0">
                <a:solidFill>
                  <a:srgbClr val="000000"/>
                </a:solidFill>
                <a:effectLst/>
                <a:latin typeface="+mn-lt"/>
              </a:rPr>
            </a:br>
            <a:endParaRPr lang="en-US" sz="1600" b="0" i="0" dirty="0">
              <a:solidFill>
                <a:srgbClr val="000000"/>
              </a:solidFill>
              <a:effectLst/>
              <a:latin typeface="+mn-lt"/>
            </a:endParaRPr>
          </a:p>
          <a:p>
            <a:pPr marL="0" indent="0">
              <a:buNone/>
            </a:pPr>
            <a:endParaRPr lang="en-US" sz="2400" dirty="0"/>
          </a:p>
        </p:txBody>
      </p:sp>
      <p:pic>
        <p:nvPicPr>
          <p:cNvPr id="4" name="Picture 3">
            <a:extLst>
              <a:ext uri="{FF2B5EF4-FFF2-40B4-BE49-F238E27FC236}">
                <a16:creationId xmlns:a16="http://schemas.microsoft.com/office/drawing/2014/main" id="{31669E52-6B51-4309-B2CD-0044DF494A9E}"/>
              </a:ext>
            </a:extLst>
          </p:cNvPr>
          <p:cNvPicPr>
            <a:picLocks noChangeAspect="1"/>
          </p:cNvPicPr>
          <p:nvPr/>
        </p:nvPicPr>
        <p:blipFill>
          <a:blip r:embed="rId2"/>
          <a:stretch>
            <a:fillRect/>
          </a:stretch>
        </p:blipFill>
        <p:spPr>
          <a:xfrm>
            <a:off x="1677216" y="2036199"/>
            <a:ext cx="7104834" cy="4162989"/>
          </a:xfrm>
          <a:prstGeom prst="rect">
            <a:avLst/>
          </a:prstGeom>
        </p:spPr>
      </p:pic>
    </p:spTree>
    <p:extLst>
      <p:ext uri="{BB962C8B-B14F-4D97-AF65-F5344CB8AC3E}">
        <p14:creationId xmlns:p14="http://schemas.microsoft.com/office/powerpoint/2010/main" val="204068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public bankruptcies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
            </a:pPr>
            <a:r>
              <a:rPr lang="en-US" sz="1600" dirty="0">
                <a:solidFill>
                  <a:srgbClr val="000000"/>
                </a:solidFill>
                <a:latin typeface="+mn-lt"/>
              </a:rPr>
              <a:t>L</a:t>
            </a:r>
            <a:r>
              <a:rPr lang="en-US" sz="1600" b="0" i="0" dirty="0">
                <a:solidFill>
                  <a:srgbClr val="000000"/>
                </a:solidFill>
                <a:effectLst/>
                <a:latin typeface="+mn-lt"/>
              </a:rPr>
              <a:t>oans of the high income category took higher loan amounts than people from low and medium income categories</a:t>
            </a:r>
          </a:p>
          <a:p>
            <a:pPr algn="l">
              <a:buFont typeface="Wingdings" panose="05000000000000000000" pitchFamily="2" charset="2"/>
              <a:buChar char="§"/>
            </a:pPr>
            <a:r>
              <a:rPr lang="en-US" sz="1600" b="0" i="0" dirty="0">
                <a:solidFill>
                  <a:srgbClr val="000000"/>
                </a:solidFill>
                <a:effectLst/>
                <a:latin typeface="+mn-lt"/>
              </a:rPr>
              <a:t>Loans of the Low income category had a slightly higher chances of becoming a bad loan.</a:t>
            </a:r>
          </a:p>
          <a:p>
            <a:pPr algn="l">
              <a:buFont typeface="Wingdings" panose="05000000000000000000" pitchFamily="2" charset="2"/>
              <a:buChar char="§"/>
            </a:pPr>
            <a:r>
              <a:rPr lang="en-US" sz="1600" dirty="0">
                <a:solidFill>
                  <a:srgbClr val="000000"/>
                </a:solidFill>
                <a:latin typeface="+mn-lt"/>
              </a:rPr>
              <a:t>L</a:t>
            </a:r>
            <a:r>
              <a:rPr lang="en-US" sz="1600" b="0" i="0" dirty="0">
                <a:solidFill>
                  <a:srgbClr val="000000"/>
                </a:solidFill>
                <a:effectLst/>
                <a:latin typeface="+mn-lt"/>
              </a:rPr>
              <a:t>oans of high income had on average higher interest rates</a:t>
            </a:r>
          </a:p>
          <a:p>
            <a:pPr algn="l">
              <a:buFont typeface="Wingdings" panose="05000000000000000000" pitchFamily="2" charset="2"/>
              <a:buChar char="§"/>
            </a:pPr>
            <a:r>
              <a:rPr lang="en-US" sz="1600" b="0" i="0" dirty="0">
                <a:solidFill>
                  <a:srgbClr val="000000"/>
                </a:solidFill>
                <a:effectLst/>
                <a:latin typeface="+mn-lt"/>
              </a:rPr>
              <a:t>Loan of low income had average higher loan to income ratio</a:t>
            </a:r>
            <a:endParaRPr lang="en-US" sz="1600" dirty="0">
              <a:latin typeface="+mn-lt"/>
            </a:endParaRPr>
          </a:p>
        </p:txBody>
      </p:sp>
      <p:pic>
        <p:nvPicPr>
          <p:cNvPr id="4" name="Picture 3" descr="Chart, box and whisker chart&#10;&#10;Description automatically generated">
            <a:extLst>
              <a:ext uri="{FF2B5EF4-FFF2-40B4-BE49-F238E27FC236}">
                <a16:creationId xmlns:a16="http://schemas.microsoft.com/office/drawing/2014/main" id="{EF672345-1E77-4930-9AFD-E00E3243C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642" y="2537926"/>
            <a:ext cx="9405125" cy="4002833"/>
          </a:xfrm>
          <a:prstGeom prst="rect">
            <a:avLst/>
          </a:prstGeom>
        </p:spPr>
      </p:pic>
    </p:spTree>
    <p:extLst>
      <p:ext uri="{BB962C8B-B14F-4D97-AF65-F5344CB8AC3E}">
        <p14:creationId xmlns:p14="http://schemas.microsoft.com/office/powerpoint/2010/main" val="305937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1602E7-9650-4A45-A854-09997DDEFF04}"/>
              </a:ext>
            </a:extLst>
          </p:cNvPr>
          <p:cNvSpPr>
            <a:spLocks noGrp="1"/>
          </p:cNvSpPr>
          <p:nvPr>
            <p:ph type="body" idx="1"/>
          </p:nvPr>
        </p:nvSpPr>
        <p:spPr>
          <a:xfrm>
            <a:off x="838200" y="2312988"/>
            <a:ext cx="10515600" cy="858837"/>
          </a:xfrm>
        </p:spPr>
        <p:txBody>
          <a:bodyPr>
            <a:normAutofit/>
          </a:bodyPr>
          <a:lstStyle/>
          <a:p>
            <a:pPr algn="ctr"/>
            <a:r>
              <a:rPr lang="en-US" sz="4000" b="1" dirty="0">
                <a:solidFill>
                  <a:schemeClr val="bg2">
                    <a:lumMod val="10000"/>
                  </a:schemeClr>
                </a:solidFill>
                <a:latin typeface="+mj-lt"/>
              </a:rPr>
              <a:t>Analysis of charged off loans across top-4 factors</a:t>
            </a:r>
          </a:p>
        </p:txBody>
      </p:sp>
    </p:spTree>
    <p:extLst>
      <p:ext uri="{BB962C8B-B14F-4D97-AF65-F5344CB8AC3E}">
        <p14:creationId xmlns:p14="http://schemas.microsoft.com/office/powerpoint/2010/main" val="251296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vs Loan term and Interest rate</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lgn="l">
              <a:buFont typeface="Wingdings" panose="05000000000000000000" pitchFamily="2" charset="2"/>
              <a:buChar char="§"/>
            </a:pPr>
            <a:r>
              <a:rPr lang="en-US" sz="1600" i="0" dirty="0">
                <a:solidFill>
                  <a:srgbClr val="000000"/>
                </a:solidFill>
                <a:effectLst/>
                <a:latin typeface="+mn-lt"/>
              </a:rPr>
              <a:t>For both 30 and 60 month loan terms, if the interest rate is reduced, defaulting behavior can be reduced </a:t>
            </a:r>
          </a:p>
        </p:txBody>
      </p:sp>
      <p:pic>
        <p:nvPicPr>
          <p:cNvPr id="5" name="Picture 4" descr="Chart, histogram&#10;&#10;Description automatically generated">
            <a:extLst>
              <a:ext uri="{FF2B5EF4-FFF2-40B4-BE49-F238E27FC236}">
                <a16:creationId xmlns:a16="http://schemas.microsoft.com/office/drawing/2014/main" id="{E883DE08-B936-473C-8F3C-4C24A1A43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9" y="1781175"/>
            <a:ext cx="5440226" cy="4775633"/>
          </a:xfrm>
          <a:prstGeom prst="rect">
            <a:avLst/>
          </a:prstGeom>
        </p:spPr>
      </p:pic>
      <p:pic>
        <p:nvPicPr>
          <p:cNvPr id="6" name="Picture 5">
            <a:extLst>
              <a:ext uri="{FF2B5EF4-FFF2-40B4-BE49-F238E27FC236}">
                <a16:creationId xmlns:a16="http://schemas.microsoft.com/office/drawing/2014/main" id="{8E870B7A-AB67-4987-B82E-DEAC5A4BE13E}"/>
              </a:ext>
            </a:extLst>
          </p:cNvPr>
          <p:cNvPicPr>
            <a:picLocks noChangeAspect="1"/>
          </p:cNvPicPr>
          <p:nvPr/>
        </p:nvPicPr>
        <p:blipFill>
          <a:blip r:embed="rId3"/>
          <a:stretch>
            <a:fillRect/>
          </a:stretch>
        </p:blipFill>
        <p:spPr>
          <a:xfrm>
            <a:off x="6042433" y="1781176"/>
            <a:ext cx="5334000" cy="4971018"/>
          </a:xfrm>
          <a:prstGeom prst="rect">
            <a:avLst/>
          </a:prstGeom>
        </p:spPr>
      </p:pic>
    </p:spTree>
    <p:extLst>
      <p:ext uri="{BB962C8B-B14F-4D97-AF65-F5344CB8AC3E}">
        <p14:creationId xmlns:p14="http://schemas.microsoft.com/office/powerpoint/2010/main" val="91433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across top 4 states, top 4 purpose and top 4 month</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i="0" dirty="0">
                <a:solidFill>
                  <a:srgbClr val="000000"/>
                </a:solidFill>
                <a:effectLst/>
                <a:latin typeface="+mn-lt"/>
              </a:rPr>
              <a:t>The top 4 states are 'CA', 'FL', 'NY', 'TX’. </a:t>
            </a:r>
          </a:p>
          <a:p>
            <a:pPr algn="l">
              <a:buFont typeface="Wingdings" panose="05000000000000000000" pitchFamily="2" charset="2"/>
              <a:buChar char="§"/>
            </a:pPr>
            <a:r>
              <a:rPr lang="en-US" sz="1600" i="0" dirty="0">
                <a:solidFill>
                  <a:srgbClr val="000000"/>
                </a:solidFill>
                <a:effectLst/>
                <a:latin typeface="+mn-lt"/>
              </a:rPr>
              <a:t>Top 4 purpose for which loan is issued are '</a:t>
            </a:r>
            <a:r>
              <a:rPr lang="en-US" sz="1600" i="0" dirty="0" err="1">
                <a:solidFill>
                  <a:srgbClr val="000000"/>
                </a:solidFill>
                <a:effectLst/>
                <a:latin typeface="+mn-lt"/>
              </a:rPr>
              <a:t>debt_consolidation</a:t>
            </a:r>
            <a:r>
              <a:rPr lang="en-US" sz="1600" i="0" dirty="0">
                <a:solidFill>
                  <a:srgbClr val="000000"/>
                </a:solidFill>
                <a:effectLst/>
                <a:latin typeface="+mn-lt"/>
              </a:rPr>
              <a:t>', 'other', '</a:t>
            </a:r>
            <a:r>
              <a:rPr lang="en-US" sz="1600" i="0" dirty="0" err="1">
                <a:solidFill>
                  <a:srgbClr val="000000"/>
                </a:solidFill>
                <a:effectLst/>
                <a:latin typeface="+mn-lt"/>
              </a:rPr>
              <a:t>credit_card</a:t>
            </a:r>
            <a:r>
              <a:rPr lang="en-US" sz="1600" i="0" dirty="0">
                <a:solidFill>
                  <a:srgbClr val="000000"/>
                </a:solidFill>
                <a:effectLst/>
                <a:latin typeface="+mn-lt"/>
              </a:rPr>
              <a:t>', '</a:t>
            </a:r>
            <a:r>
              <a:rPr lang="en-US" sz="1600" i="0" dirty="0" err="1">
                <a:solidFill>
                  <a:srgbClr val="000000"/>
                </a:solidFill>
                <a:effectLst/>
                <a:latin typeface="+mn-lt"/>
              </a:rPr>
              <a:t>small_business</a:t>
            </a:r>
            <a:r>
              <a:rPr lang="en-US" sz="1600" i="0" dirty="0">
                <a:solidFill>
                  <a:srgbClr val="000000"/>
                </a:solidFill>
                <a:effectLst/>
                <a:latin typeface="+mn-lt"/>
              </a:rPr>
              <a:t>’.</a:t>
            </a:r>
          </a:p>
          <a:p>
            <a:pPr algn="l">
              <a:buFont typeface="Wingdings" panose="05000000000000000000" pitchFamily="2" charset="2"/>
              <a:buChar char="§"/>
            </a:pPr>
            <a:r>
              <a:rPr lang="en-US" sz="1600" i="0" dirty="0">
                <a:solidFill>
                  <a:srgbClr val="000000"/>
                </a:solidFill>
                <a:effectLst/>
                <a:latin typeface="+mn-lt"/>
              </a:rPr>
              <a:t>op 4 months when loan issued are defaulted - 'DEC', 'NOV', 'OCT', 'SEP'. </a:t>
            </a:r>
          </a:p>
        </p:txBody>
      </p:sp>
      <p:pic>
        <p:nvPicPr>
          <p:cNvPr id="4" name="Picture 3">
            <a:extLst>
              <a:ext uri="{FF2B5EF4-FFF2-40B4-BE49-F238E27FC236}">
                <a16:creationId xmlns:a16="http://schemas.microsoft.com/office/drawing/2014/main" id="{BBBB998E-A69D-4C9B-B018-22F36C60DE7A}"/>
              </a:ext>
            </a:extLst>
          </p:cNvPr>
          <p:cNvPicPr>
            <a:picLocks noChangeAspect="1"/>
          </p:cNvPicPr>
          <p:nvPr/>
        </p:nvPicPr>
        <p:blipFill>
          <a:blip r:embed="rId2"/>
          <a:stretch>
            <a:fillRect/>
          </a:stretch>
        </p:blipFill>
        <p:spPr>
          <a:xfrm>
            <a:off x="709869" y="2419350"/>
            <a:ext cx="10143609" cy="3871483"/>
          </a:xfrm>
          <a:prstGeom prst="rect">
            <a:avLst/>
          </a:prstGeom>
        </p:spPr>
      </p:pic>
    </p:spTree>
    <p:extLst>
      <p:ext uri="{BB962C8B-B14F-4D97-AF65-F5344CB8AC3E}">
        <p14:creationId xmlns:p14="http://schemas.microsoft.com/office/powerpoint/2010/main" val="9387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vs top 4 purposes and Loan Issue month</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i="0" dirty="0">
                <a:solidFill>
                  <a:schemeClr val="bg2">
                    <a:lumMod val="10000"/>
                  </a:schemeClr>
                </a:solidFill>
                <a:effectLst/>
                <a:latin typeface="+mn-lt"/>
                <a:cs typeface="Times New Roman" panose="02020603050405020304" pitchFamily="18" charset="0"/>
              </a:rPr>
              <a:t>Issuing loans in Sep-Dec (specifically Nov and Dec), for the 4 states with debt consolidation as purpose is risky </a:t>
            </a:r>
          </a:p>
          <a:p>
            <a:pPr algn="l">
              <a:buFont typeface="Wingdings" panose="05000000000000000000" pitchFamily="2" charset="2"/>
              <a:buChar char="§"/>
            </a:pPr>
            <a:r>
              <a:rPr lang="en-US" sz="1600" i="0" dirty="0">
                <a:solidFill>
                  <a:schemeClr val="bg2">
                    <a:lumMod val="10000"/>
                  </a:schemeClr>
                </a:solidFill>
                <a:effectLst/>
                <a:latin typeface="+mn-lt"/>
                <a:cs typeface="Times New Roman" panose="02020603050405020304" pitchFamily="18" charset="0"/>
              </a:rPr>
              <a:t>Customers ask for loan with debt consolidation as a reason in the 4 (especially California) states and default maximum </a:t>
            </a:r>
          </a:p>
          <a:p>
            <a:pPr algn="l">
              <a:buFont typeface="Wingdings" panose="05000000000000000000" pitchFamily="2" charset="2"/>
              <a:buChar char="§"/>
            </a:pPr>
            <a:r>
              <a:rPr lang="en-US" sz="1600" i="0" dirty="0">
                <a:solidFill>
                  <a:schemeClr val="bg2">
                    <a:lumMod val="10000"/>
                  </a:schemeClr>
                </a:solidFill>
                <a:effectLst/>
                <a:latin typeface="+mn-lt"/>
                <a:cs typeface="Times New Roman" panose="02020603050405020304" pitchFamily="18" charset="0"/>
              </a:rPr>
              <a:t>Towards the end of the year, as celebration begins, customers prepare to take the loan and spend-off and default</a:t>
            </a:r>
            <a:endParaRPr lang="en-US" sz="1600" i="0" dirty="0">
              <a:solidFill>
                <a:schemeClr val="bg2">
                  <a:lumMod val="10000"/>
                </a:schemeClr>
              </a:solidFill>
              <a:effectLst/>
              <a:latin typeface="+mn-lt"/>
            </a:endParaRPr>
          </a:p>
        </p:txBody>
      </p:sp>
      <p:pic>
        <p:nvPicPr>
          <p:cNvPr id="5" name="Picture 4">
            <a:extLst>
              <a:ext uri="{FF2B5EF4-FFF2-40B4-BE49-F238E27FC236}">
                <a16:creationId xmlns:a16="http://schemas.microsoft.com/office/drawing/2014/main" id="{65714C2D-F976-4A57-B79E-5A7610F4B546}"/>
              </a:ext>
            </a:extLst>
          </p:cNvPr>
          <p:cNvPicPr>
            <a:picLocks noChangeAspect="1"/>
          </p:cNvPicPr>
          <p:nvPr/>
        </p:nvPicPr>
        <p:blipFill>
          <a:blip r:embed="rId2"/>
          <a:stretch>
            <a:fillRect/>
          </a:stretch>
        </p:blipFill>
        <p:spPr>
          <a:xfrm>
            <a:off x="656408" y="2238376"/>
            <a:ext cx="9782175" cy="4602478"/>
          </a:xfrm>
          <a:prstGeom prst="rect">
            <a:avLst/>
          </a:prstGeom>
        </p:spPr>
      </p:pic>
    </p:spTree>
    <p:extLst>
      <p:ext uri="{BB962C8B-B14F-4D97-AF65-F5344CB8AC3E}">
        <p14:creationId xmlns:p14="http://schemas.microsoft.com/office/powerpoint/2010/main" val="366839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9228" y="188594"/>
            <a:ext cx="9181075" cy="984886"/>
          </a:xfrm>
        </p:spPr>
        <p:txBody>
          <a:bodyPr/>
          <a:lstStyle/>
          <a:p>
            <a:pPr algn="ctr"/>
            <a:r>
              <a:rPr lang="en-IN" b="1" dirty="0"/>
              <a:t> </a:t>
            </a:r>
            <a:r>
              <a:rPr lang="en-IN" sz="2800" b="1" dirty="0">
                <a:solidFill>
                  <a:srgbClr val="0070C0"/>
                </a:solidFill>
              </a:rPr>
              <a:t>Objective of the case Study</a:t>
            </a:r>
            <a:endParaRPr lang="en-IN" sz="2800" dirty="0">
              <a:solidFill>
                <a:srgbClr val="0070C0"/>
              </a:solidFill>
            </a:endParaRPr>
          </a:p>
        </p:txBody>
      </p:sp>
      <p:pic>
        <p:nvPicPr>
          <p:cNvPr id="4" name="Content Placeholder 3">
            <a:extLst>
              <a:ext uri="{FF2B5EF4-FFF2-40B4-BE49-F238E27FC236}">
                <a16:creationId xmlns:a16="http://schemas.microsoft.com/office/drawing/2014/main" id="{77CAE0CA-F64F-43A7-9237-974827FE42BF}"/>
              </a:ext>
            </a:extLst>
          </p:cNvPr>
          <p:cNvPicPr>
            <a:picLocks noGrp="1" noChangeAspect="1"/>
          </p:cNvPicPr>
          <p:nvPr>
            <p:ph sz="half" idx="1"/>
          </p:nvPr>
        </p:nvPicPr>
        <p:blipFill rotWithShape="1">
          <a:blip r:embed="rId2"/>
          <a:stretch/>
        </p:blipFill>
        <p:spPr>
          <a:xfrm>
            <a:off x="6682215" y="2320603"/>
            <a:ext cx="4162425" cy="2612082"/>
          </a:xfrm>
        </p:spPr>
      </p:pic>
      <p:sp>
        <p:nvSpPr>
          <p:cNvPr id="6" name="Content Placeholder 5">
            <a:extLst>
              <a:ext uri="{FF2B5EF4-FFF2-40B4-BE49-F238E27FC236}">
                <a16:creationId xmlns:a16="http://schemas.microsoft.com/office/drawing/2014/main" id="{6F3955D9-6F26-476F-A571-B161ED56C63B}"/>
              </a:ext>
            </a:extLst>
          </p:cNvPr>
          <p:cNvSpPr>
            <a:spLocks noGrp="1"/>
          </p:cNvSpPr>
          <p:nvPr>
            <p:ph sz="half" idx="2"/>
          </p:nvPr>
        </p:nvSpPr>
        <p:spPr>
          <a:xfrm>
            <a:off x="504825" y="1428750"/>
            <a:ext cx="5467350" cy="4929188"/>
          </a:xfrm>
        </p:spPr>
        <p:txBody>
          <a:bodyPr>
            <a:normAutofit/>
          </a:bodyPr>
          <a:lstStyle/>
          <a:p>
            <a:r>
              <a:rPr lang="en-US" sz="2000" dirty="0"/>
              <a:t>When applicants apply for the loan there will be 2 possible cases:</a:t>
            </a:r>
            <a:endParaRPr lang="en-US" sz="1600" dirty="0"/>
          </a:p>
          <a:p>
            <a:pPr lvl="1">
              <a:buFont typeface="Courier New" panose="02070309020205020404" pitchFamily="49" charset="0"/>
              <a:buChar char="o"/>
            </a:pPr>
            <a:r>
              <a:rPr lang="en-US" sz="1600" dirty="0"/>
              <a:t>Loan Accepted</a:t>
            </a:r>
          </a:p>
          <a:p>
            <a:pPr lvl="1">
              <a:buFont typeface="Courier New" panose="02070309020205020404" pitchFamily="49" charset="0"/>
              <a:buChar char="o"/>
            </a:pPr>
            <a:r>
              <a:rPr lang="en-US" sz="1600" dirty="0"/>
              <a:t>Loan Rejected</a:t>
            </a:r>
          </a:p>
          <a:p>
            <a:r>
              <a:rPr lang="en-US" sz="2000" dirty="0"/>
              <a:t>When Loan is accepted it has 3 possible results as below:</a:t>
            </a:r>
          </a:p>
          <a:p>
            <a:pPr lvl="1">
              <a:buFont typeface="Wingdings" panose="05000000000000000000" pitchFamily="2" charset="2"/>
              <a:buChar char="§"/>
            </a:pPr>
            <a:r>
              <a:rPr lang="en-US" sz="1600" dirty="0"/>
              <a:t>Fully Paid: applicant pays the full loan amount</a:t>
            </a:r>
          </a:p>
          <a:p>
            <a:pPr lvl="1">
              <a:buFont typeface="Wingdings" panose="05000000000000000000" pitchFamily="2" charset="2"/>
              <a:buChar char="§"/>
            </a:pPr>
            <a:r>
              <a:rPr lang="en-US" sz="1600" dirty="0"/>
              <a:t>Current: applicant is still paying the EMI</a:t>
            </a:r>
          </a:p>
          <a:p>
            <a:pPr lvl="1">
              <a:buFont typeface="Wingdings" panose="05000000000000000000" pitchFamily="2" charset="2"/>
              <a:buChar char="§"/>
            </a:pPr>
            <a:r>
              <a:rPr lang="en-US" sz="1600" dirty="0"/>
              <a:t>Charged off : applicant has not paid the loan for some period of time. </a:t>
            </a:r>
            <a:r>
              <a:rPr lang="en-US" sz="1600" dirty="0" err="1"/>
              <a:t>He/She</a:t>
            </a:r>
            <a:r>
              <a:rPr lang="en-US" sz="1600" dirty="0"/>
              <a:t> may  become defaulter</a:t>
            </a:r>
          </a:p>
          <a:p>
            <a:r>
              <a:rPr lang="en-US" sz="2000" dirty="0"/>
              <a:t>When the loan defaults, it will cause great loss to the lending company.</a:t>
            </a:r>
          </a:p>
          <a:p>
            <a:r>
              <a:rPr lang="en-US" sz="2000" dirty="0"/>
              <a:t>Identifying the risky loan applicants and the driving factors for the loan default will benefit the company.</a:t>
            </a:r>
          </a:p>
          <a:p>
            <a:pPr marL="457200" lvl="1" indent="0">
              <a:buNone/>
            </a:pPr>
            <a:endParaRPr lang="en-US" sz="1600"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Annual income criteria</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with 40K loan amount rage for grade C, B and A is risky</a:t>
            </a:r>
            <a:endParaRPr lang="en-US" sz="1600" i="0" dirty="0">
              <a:solidFill>
                <a:schemeClr val="bg2">
                  <a:lumMod val="10000"/>
                </a:schemeClr>
              </a:solidFill>
              <a:effectLst/>
              <a:latin typeface="+mn-lt"/>
            </a:endParaRPr>
          </a:p>
        </p:txBody>
      </p:sp>
      <p:pic>
        <p:nvPicPr>
          <p:cNvPr id="4" name="Picture 3">
            <a:extLst>
              <a:ext uri="{FF2B5EF4-FFF2-40B4-BE49-F238E27FC236}">
                <a16:creationId xmlns:a16="http://schemas.microsoft.com/office/drawing/2014/main" id="{F620019A-CF6E-473F-9B27-50C4EEA0A60E}"/>
              </a:ext>
            </a:extLst>
          </p:cNvPr>
          <p:cNvPicPr>
            <a:picLocks noChangeAspect="1"/>
          </p:cNvPicPr>
          <p:nvPr/>
        </p:nvPicPr>
        <p:blipFill>
          <a:blip r:embed="rId2"/>
          <a:stretch>
            <a:fillRect/>
          </a:stretch>
        </p:blipFill>
        <p:spPr>
          <a:xfrm>
            <a:off x="1124766" y="1733550"/>
            <a:ext cx="9133659" cy="4893706"/>
          </a:xfrm>
          <a:prstGeom prst="rect">
            <a:avLst/>
          </a:prstGeom>
        </p:spPr>
      </p:pic>
    </p:spTree>
    <p:extLst>
      <p:ext uri="{BB962C8B-B14F-4D97-AF65-F5344CB8AC3E}">
        <p14:creationId xmlns:p14="http://schemas.microsoft.com/office/powerpoint/2010/main" val="143168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Employment length</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with in the month of Nov and Dec with employment length less then 2 years is risky</a:t>
            </a:r>
            <a:endParaRPr lang="en-US" sz="1600" i="0" dirty="0">
              <a:solidFill>
                <a:schemeClr val="bg2">
                  <a:lumMod val="10000"/>
                </a:schemeClr>
              </a:solidFill>
              <a:effectLst/>
              <a:latin typeface="+mn-lt"/>
            </a:endParaRPr>
          </a:p>
        </p:txBody>
      </p:sp>
      <p:pic>
        <p:nvPicPr>
          <p:cNvPr id="5" name="Picture 4" descr="Chart, bar chart&#10;&#10;Description automatically generated">
            <a:extLst>
              <a:ext uri="{FF2B5EF4-FFF2-40B4-BE49-F238E27FC236}">
                <a16:creationId xmlns:a16="http://schemas.microsoft.com/office/drawing/2014/main" id="{9C04F1E0-4525-480C-ABB2-9527E6DDF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66" y="1581150"/>
            <a:ext cx="8457384" cy="5046106"/>
          </a:xfrm>
          <a:prstGeom prst="rect">
            <a:avLst/>
          </a:prstGeom>
        </p:spPr>
      </p:pic>
    </p:spTree>
    <p:extLst>
      <p:ext uri="{BB962C8B-B14F-4D97-AF65-F5344CB8AC3E}">
        <p14:creationId xmlns:p14="http://schemas.microsoft.com/office/powerpoint/2010/main" val="2568629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sz="2800" b="1" dirty="0"/>
              <a:t> </a:t>
            </a:r>
            <a:r>
              <a:rPr lang="en-IN" sz="2800" b="1" dirty="0">
                <a:solidFill>
                  <a:srgbClr val="0070C0"/>
                </a:solidFill>
              </a:rPr>
              <a:t>Loan status vs home ownership and verification status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with in the month of Nov and Dec  having rented homes for the top-4 purpose is risky</a:t>
            </a:r>
          </a:p>
          <a:p>
            <a:pPr algn="l">
              <a:buFont typeface="Wingdings" panose="05000000000000000000" pitchFamily="2" charset="2"/>
              <a:buChar char="§"/>
            </a:pPr>
            <a:r>
              <a:rPr lang="en-US" sz="1600" i="0" dirty="0">
                <a:solidFill>
                  <a:schemeClr val="bg2">
                    <a:lumMod val="10000"/>
                  </a:schemeClr>
                </a:solidFill>
                <a:effectLst/>
                <a:latin typeface="+mn-lt"/>
              </a:rPr>
              <a:t>Approving loans </a:t>
            </a:r>
            <a:r>
              <a:rPr lang="en-US" sz="1600" dirty="0">
                <a:solidFill>
                  <a:schemeClr val="bg2">
                    <a:lumMod val="10000"/>
                  </a:schemeClr>
                </a:solidFill>
                <a:latin typeface="+mn-lt"/>
              </a:rPr>
              <a:t>at the end of year for top-4 purpose without verifying the source is a risky</a:t>
            </a:r>
            <a:endParaRPr lang="en-US" sz="1600" i="0" dirty="0">
              <a:solidFill>
                <a:schemeClr val="bg2">
                  <a:lumMod val="10000"/>
                </a:schemeClr>
              </a:solidFill>
              <a:effectLst/>
              <a:latin typeface="+mn-lt"/>
            </a:endParaRPr>
          </a:p>
        </p:txBody>
      </p:sp>
      <p:pic>
        <p:nvPicPr>
          <p:cNvPr id="4" name="Picture 3">
            <a:extLst>
              <a:ext uri="{FF2B5EF4-FFF2-40B4-BE49-F238E27FC236}">
                <a16:creationId xmlns:a16="http://schemas.microsoft.com/office/drawing/2014/main" id="{D7FE704B-84F1-4944-A09A-EFCC50CD35C8}"/>
              </a:ext>
            </a:extLst>
          </p:cNvPr>
          <p:cNvPicPr>
            <a:picLocks noChangeAspect="1"/>
          </p:cNvPicPr>
          <p:nvPr/>
        </p:nvPicPr>
        <p:blipFill>
          <a:blip r:embed="rId2"/>
          <a:stretch>
            <a:fillRect/>
          </a:stretch>
        </p:blipFill>
        <p:spPr>
          <a:xfrm>
            <a:off x="441509" y="2066925"/>
            <a:ext cx="5547810" cy="4329111"/>
          </a:xfrm>
          <a:prstGeom prst="rect">
            <a:avLst/>
          </a:prstGeom>
        </p:spPr>
      </p:pic>
      <p:pic>
        <p:nvPicPr>
          <p:cNvPr id="7" name="Picture 6">
            <a:extLst>
              <a:ext uri="{FF2B5EF4-FFF2-40B4-BE49-F238E27FC236}">
                <a16:creationId xmlns:a16="http://schemas.microsoft.com/office/drawing/2014/main" id="{77E22A5D-89F1-4328-9980-B5BAFB944C06}"/>
              </a:ext>
            </a:extLst>
          </p:cNvPr>
          <p:cNvPicPr>
            <a:picLocks noChangeAspect="1"/>
          </p:cNvPicPr>
          <p:nvPr/>
        </p:nvPicPr>
        <p:blipFill>
          <a:blip r:embed="rId3"/>
          <a:stretch>
            <a:fillRect/>
          </a:stretch>
        </p:blipFill>
        <p:spPr>
          <a:xfrm>
            <a:off x="6202683" y="2266950"/>
            <a:ext cx="5110665" cy="3705225"/>
          </a:xfrm>
          <a:prstGeom prst="rect">
            <a:avLst/>
          </a:prstGeom>
        </p:spPr>
      </p:pic>
    </p:spTree>
    <p:extLst>
      <p:ext uri="{BB962C8B-B14F-4D97-AF65-F5344CB8AC3E}">
        <p14:creationId xmlns:p14="http://schemas.microsoft.com/office/powerpoint/2010/main" val="3386407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sz="2800" b="1" dirty="0"/>
              <a:t> </a:t>
            </a:r>
            <a:r>
              <a:rPr lang="en-IN" sz="2800" b="1" dirty="0">
                <a:solidFill>
                  <a:srgbClr val="0070C0"/>
                </a:solidFill>
              </a:rPr>
              <a:t>Loan status vs home ownership and DTI</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540374"/>
          </a:xfrm>
        </p:spPr>
        <p:txBody>
          <a:bodyPr>
            <a:normAutofit/>
          </a:bodyPr>
          <a:lstStyle/>
          <a:p>
            <a:pPr algn="l">
              <a:buFont typeface="Wingdings" panose="05000000000000000000" pitchFamily="2" charset="2"/>
              <a:buChar char="§"/>
            </a:pPr>
            <a:r>
              <a:rPr lang="en-US" sz="1600" dirty="0">
                <a:solidFill>
                  <a:schemeClr val="bg2">
                    <a:lumMod val="10000"/>
                  </a:schemeClr>
                </a:solidFill>
                <a:latin typeface="+mn-lt"/>
              </a:rPr>
              <a:t>Approving loans for the borrowers with rented home and mortgage is risky</a:t>
            </a:r>
          </a:p>
          <a:p>
            <a:pPr algn="l">
              <a:buFont typeface="Wingdings" panose="05000000000000000000" pitchFamily="2" charset="2"/>
              <a:buChar char="§"/>
            </a:pPr>
            <a:r>
              <a:rPr lang="en-US" sz="1600" i="0" dirty="0">
                <a:solidFill>
                  <a:schemeClr val="bg2">
                    <a:lumMod val="10000"/>
                  </a:schemeClr>
                </a:solidFill>
                <a:effectLst/>
                <a:latin typeface="+mn-lt"/>
              </a:rPr>
              <a:t>Rent and mortgage borrowers have high debt to income ration</a:t>
            </a:r>
            <a:r>
              <a:rPr lang="en-US" sz="1600" dirty="0">
                <a:solidFill>
                  <a:schemeClr val="bg2">
                    <a:lumMod val="10000"/>
                  </a:schemeClr>
                </a:solidFill>
                <a:latin typeface="+mn-lt"/>
              </a:rPr>
              <a:t>. Hence Lending club should verify the borrowers profile before approving the loans</a:t>
            </a:r>
            <a:endParaRPr lang="en-US" sz="1600" i="0" dirty="0">
              <a:solidFill>
                <a:schemeClr val="bg2">
                  <a:lumMod val="10000"/>
                </a:schemeClr>
              </a:solidFill>
              <a:effectLst/>
              <a:latin typeface="+mn-lt"/>
            </a:endParaRPr>
          </a:p>
        </p:txBody>
      </p:sp>
      <p:pic>
        <p:nvPicPr>
          <p:cNvPr id="5" name="Picture 4">
            <a:extLst>
              <a:ext uri="{FF2B5EF4-FFF2-40B4-BE49-F238E27FC236}">
                <a16:creationId xmlns:a16="http://schemas.microsoft.com/office/drawing/2014/main" id="{1C79F09A-F066-4DC8-9D99-F879EA3614C3}"/>
              </a:ext>
            </a:extLst>
          </p:cNvPr>
          <p:cNvPicPr>
            <a:picLocks noChangeAspect="1"/>
          </p:cNvPicPr>
          <p:nvPr/>
        </p:nvPicPr>
        <p:blipFill>
          <a:blip r:embed="rId2"/>
          <a:stretch>
            <a:fillRect/>
          </a:stretch>
        </p:blipFill>
        <p:spPr>
          <a:xfrm>
            <a:off x="1362075" y="1943020"/>
            <a:ext cx="6953250" cy="4557311"/>
          </a:xfrm>
          <a:prstGeom prst="rect">
            <a:avLst/>
          </a:prstGeom>
        </p:spPr>
      </p:pic>
    </p:spTree>
    <p:extLst>
      <p:ext uri="{BB962C8B-B14F-4D97-AF65-F5344CB8AC3E}">
        <p14:creationId xmlns:p14="http://schemas.microsoft.com/office/powerpoint/2010/main" val="4255338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230744"/>
            <a:ext cx="9313817" cy="856138"/>
          </a:xfrm>
        </p:spPr>
        <p:txBody>
          <a:bodyPr>
            <a:normAutofit/>
          </a:bodyPr>
          <a:lstStyle/>
          <a:p>
            <a:r>
              <a:rPr lang="en-IN" b="1" dirty="0"/>
              <a:t> </a:t>
            </a:r>
            <a:r>
              <a:rPr lang="en-IN" sz="2800" b="1" dirty="0">
                <a:solidFill>
                  <a:srgbClr val="0070C0"/>
                </a:solidFill>
              </a:rPr>
              <a:t>Conclusion of the Lending club loan dataset analysis</a:t>
            </a:r>
          </a:p>
        </p:txBody>
      </p:sp>
      <p:sp>
        <p:nvSpPr>
          <p:cNvPr id="3" name="Content Placeholder 2"/>
          <p:cNvSpPr>
            <a:spLocks noGrp="1"/>
          </p:cNvSpPr>
          <p:nvPr>
            <p:ph idx="1"/>
          </p:nvPr>
        </p:nvSpPr>
        <p:spPr>
          <a:xfrm>
            <a:off x="404949" y="1276350"/>
            <a:ext cx="11168742" cy="4922837"/>
          </a:xfrm>
        </p:spPr>
        <p:txBody>
          <a:bodyPr>
            <a:normAutofit/>
          </a:bodyPr>
          <a:lstStyle/>
          <a:p>
            <a:r>
              <a:rPr lang="en-IN" sz="1600" dirty="0">
                <a:latin typeface="+mn-lt"/>
              </a:rPr>
              <a:t>From this EDA analysis of Lending Club, we conclude that many factors, like the month of issue of loan, state where it was issued, purpose of loan are directly linked to defaulting tendency.</a:t>
            </a:r>
          </a:p>
          <a:p>
            <a:r>
              <a:rPr lang="en-IN" sz="1600" dirty="0">
                <a:latin typeface="+mn-lt"/>
              </a:rPr>
              <a:t>Many other factors like employment length, DTI, income verification, funded loan amount, interest of loan influence the loan defaulting nature.</a:t>
            </a:r>
          </a:p>
          <a:p>
            <a:r>
              <a:rPr lang="en-IN" sz="1600" dirty="0">
                <a:latin typeface="+mn-lt"/>
              </a:rPr>
              <a:t>Whenever LC receives an application they can derive at a risk score as a factor of all the above parameters by assigning a weightage to them.</a:t>
            </a:r>
          </a:p>
          <a:p>
            <a:pPr marL="0" indent="0">
              <a:buNone/>
            </a:pPr>
            <a:endParaRPr lang="en-IN" sz="1600" dirty="0">
              <a:latin typeface="+mn-lt"/>
            </a:endParaRPr>
          </a:p>
          <a:p>
            <a:pPr algn="l"/>
            <a:r>
              <a:rPr lang="en-US" sz="2000" b="1" i="0" dirty="0">
                <a:solidFill>
                  <a:schemeClr val="bg2">
                    <a:lumMod val="10000"/>
                  </a:schemeClr>
                </a:solidFill>
                <a:effectLst/>
                <a:latin typeface="+mn-lt"/>
              </a:rPr>
              <a:t>Consider LC tightly controls loan applications with the following overlapping conditions:</a:t>
            </a:r>
          </a:p>
          <a:p>
            <a:pPr marL="800100" lvl="1" indent="-342900">
              <a:buFont typeface="+mj-lt"/>
              <a:buAutoNum type="arabicPeriod"/>
            </a:pPr>
            <a:r>
              <a:rPr lang="en-US" sz="1600" i="0" dirty="0">
                <a:solidFill>
                  <a:schemeClr val="bg2">
                    <a:lumMod val="10000"/>
                  </a:schemeClr>
                </a:solidFill>
                <a:effectLst/>
                <a:latin typeface="+mn-lt"/>
              </a:rPr>
              <a:t>Customers with less than 2 years of experience</a:t>
            </a:r>
          </a:p>
          <a:p>
            <a:pPr marL="800100" lvl="1" indent="-342900">
              <a:buFont typeface="+mj-lt"/>
              <a:buAutoNum type="arabicPeriod"/>
            </a:pPr>
            <a:r>
              <a:rPr lang="en-US" sz="1600" i="0" dirty="0">
                <a:solidFill>
                  <a:schemeClr val="bg2">
                    <a:lumMod val="10000"/>
                  </a:schemeClr>
                </a:solidFill>
                <a:effectLst/>
                <a:latin typeface="+mn-lt"/>
              </a:rPr>
              <a:t>Loan grade is A, B or C</a:t>
            </a:r>
          </a:p>
          <a:p>
            <a:pPr marL="800100" lvl="1" indent="-342900">
              <a:buFont typeface="+mj-lt"/>
              <a:buAutoNum type="arabicPeriod"/>
            </a:pPr>
            <a:r>
              <a:rPr lang="en-US" sz="1600" i="0" dirty="0">
                <a:solidFill>
                  <a:schemeClr val="bg2">
                    <a:lumMod val="10000"/>
                  </a:schemeClr>
                </a:solidFill>
                <a:effectLst/>
                <a:latin typeface="+mn-lt"/>
              </a:rPr>
              <a:t>Purpose of loan is debt consolidation, other, credit card, small business</a:t>
            </a:r>
          </a:p>
          <a:p>
            <a:pPr marL="800100" lvl="1" indent="-342900">
              <a:buFont typeface="+mj-lt"/>
              <a:buAutoNum type="arabicPeriod"/>
            </a:pPr>
            <a:r>
              <a:rPr lang="en-US" sz="1600" i="0" dirty="0">
                <a:solidFill>
                  <a:schemeClr val="bg2">
                    <a:lumMod val="10000"/>
                  </a:schemeClr>
                </a:solidFill>
                <a:effectLst/>
                <a:latin typeface="+mn-lt"/>
              </a:rPr>
              <a:t>Rental customers</a:t>
            </a:r>
          </a:p>
          <a:p>
            <a:pPr marL="800100" lvl="1" indent="-342900">
              <a:buFont typeface="+mj-lt"/>
              <a:buAutoNum type="arabicPeriod"/>
            </a:pPr>
            <a:r>
              <a:rPr lang="en-US" sz="1600" i="0" dirty="0">
                <a:solidFill>
                  <a:schemeClr val="bg2">
                    <a:lumMod val="10000"/>
                  </a:schemeClr>
                </a:solidFill>
                <a:effectLst/>
                <a:latin typeface="+mn-lt"/>
              </a:rPr>
              <a:t>Income is less than 58K.</a:t>
            </a:r>
          </a:p>
          <a:p>
            <a:pPr marL="457200" lvl="1" indent="0">
              <a:buNone/>
            </a:pPr>
            <a:r>
              <a:rPr lang="en-US" sz="1600" i="0" dirty="0">
                <a:solidFill>
                  <a:schemeClr val="bg2">
                    <a:lumMod val="10000"/>
                  </a:schemeClr>
                </a:solidFill>
                <a:effectLst/>
                <a:latin typeface="+mn-lt"/>
              </a:rPr>
              <a:t>LC could have converted 2916 charged-off loans worth USD20,038,752 to good loans (of the total 5627 charged-off loans worth USD61,131,728) which is 32%</a:t>
            </a:r>
          </a:p>
          <a:p>
            <a:endParaRPr lang="en-IN" sz="1600" dirty="0">
              <a:latin typeface="+mn-lt"/>
            </a:endParaRPr>
          </a:p>
        </p:txBody>
      </p:sp>
    </p:spTree>
    <p:extLst>
      <p:ext uri="{BB962C8B-B14F-4D97-AF65-F5344CB8AC3E}">
        <p14:creationId xmlns:p14="http://schemas.microsoft.com/office/powerpoint/2010/main" val="1057818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0675C-9650-4C38-98CC-0669DC19DD20}"/>
              </a:ext>
            </a:extLst>
          </p:cNvPr>
          <p:cNvSpPr>
            <a:spLocks noGrp="1"/>
          </p:cNvSpPr>
          <p:nvPr>
            <p:ph type="ctrTitle"/>
          </p:nvPr>
        </p:nvSpPr>
        <p:spPr>
          <a:xfrm>
            <a:off x="1143000" y="2466975"/>
            <a:ext cx="7598664" cy="1419225"/>
          </a:xfrm>
          <a:noFill/>
          <a:effectLst>
            <a:innerShdw blurRad="76200" dist="50800" dir="13500000">
              <a:srgbClr val="A576D4">
                <a:alpha val="49804"/>
              </a:srgbClr>
            </a:innerShdw>
          </a:effectLst>
        </p:spPr>
        <p:txBody>
          <a:bodyPr>
            <a:normAutofit/>
            <a:scene3d>
              <a:camera prst="orthographicFront"/>
              <a:lightRig rig="soft" dir="t">
                <a:rot lat="0" lon="0" rev="15600000"/>
              </a:lightRig>
            </a:scene3d>
            <a:sp3d extrusionH="57150" prstMaterial="softEdge">
              <a:bevelT w="25400" h="38100"/>
            </a:sp3d>
          </a:bodyPr>
          <a:lstStyle/>
          <a:p>
            <a:r>
              <a:rPr lang="en-US" sz="9600" b="1" cap="none" dirty="0">
                <a:ln/>
                <a:solidFill>
                  <a:srgbClr val="7030A0"/>
                </a:solidFill>
              </a:rPr>
              <a:t>Thank YOU</a:t>
            </a:r>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74569" y="230744"/>
            <a:ext cx="9313817" cy="856138"/>
          </a:xfrm>
        </p:spPr>
        <p:txBody>
          <a:bodyPr/>
          <a:lstStyle/>
          <a:p>
            <a:pPr algn="ctr"/>
            <a:r>
              <a:rPr lang="en-IN" b="1" dirty="0"/>
              <a:t> </a:t>
            </a:r>
            <a:r>
              <a:rPr lang="en-IN" sz="2800" b="1" dirty="0">
                <a:solidFill>
                  <a:srgbClr val="0070C0"/>
                </a:solidFill>
              </a:rPr>
              <a:t>Analysis and Problem Solving process</a:t>
            </a:r>
          </a:p>
        </p:txBody>
      </p:sp>
      <p:sp>
        <p:nvSpPr>
          <p:cNvPr id="3" name="Content Placeholder 2"/>
          <p:cNvSpPr>
            <a:spLocks noGrp="1"/>
          </p:cNvSpPr>
          <p:nvPr>
            <p:ph idx="1"/>
          </p:nvPr>
        </p:nvSpPr>
        <p:spPr>
          <a:xfrm>
            <a:off x="323850" y="1257300"/>
            <a:ext cx="11168742" cy="4941888"/>
          </a:xfrm>
        </p:spPr>
        <p:txBody>
          <a:bodyPr>
            <a:normAutofit/>
          </a:bodyPr>
          <a:lstStyle/>
          <a:p>
            <a:pPr>
              <a:buFont typeface="Wingdings" panose="05000000000000000000" pitchFamily="2" charset="2"/>
              <a:buChar char="v"/>
            </a:pPr>
            <a:r>
              <a:rPr lang="en-IN" sz="1800" dirty="0"/>
              <a:t> </a:t>
            </a:r>
            <a:r>
              <a:rPr lang="en-IN" sz="2000" dirty="0"/>
              <a:t>Understanding the Business Objective</a:t>
            </a:r>
          </a:p>
          <a:p>
            <a:pPr>
              <a:buFont typeface="Wingdings" panose="05000000000000000000" pitchFamily="2" charset="2"/>
              <a:buChar char="v"/>
            </a:pPr>
            <a:r>
              <a:rPr lang="en-IN" sz="2000" dirty="0"/>
              <a:t> Loading the input data set</a:t>
            </a:r>
          </a:p>
          <a:p>
            <a:pPr>
              <a:buFont typeface="Wingdings" panose="05000000000000000000" pitchFamily="2" charset="2"/>
              <a:buChar char="v"/>
            </a:pPr>
            <a:r>
              <a:rPr lang="en-IN" sz="2000" dirty="0"/>
              <a:t> Cleaning and standardizing the data</a:t>
            </a:r>
          </a:p>
          <a:p>
            <a:pPr>
              <a:buFont typeface="Wingdings" panose="05000000000000000000" pitchFamily="2" charset="2"/>
              <a:buChar char="v"/>
            </a:pPr>
            <a:r>
              <a:rPr lang="en-IN" sz="2000" dirty="0"/>
              <a:t> Exploratory data analysis</a:t>
            </a:r>
          </a:p>
          <a:p>
            <a:pPr>
              <a:buFont typeface="Wingdings" panose="05000000000000000000" pitchFamily="2" charset="2"/>
              <a:buChar char="v"/>
            </a:pPr>
            <a:endParaRPr lang="en-IN" sz="1800" dirty="0"/>
          </a:p>
        </p:txBody>
      </p:sp>
      <p:graphicFrame>
        <p:nvGraphicFramePr>
          <p:cNvPr id="2" name="Diagram 1">
            <a:extLst>
              <a:ext uri="{FF2B5EF4-FFF2-40B4-BE49-F238E27FC236}">
                <a16:creationId xmlns:a16="http://schemas.microsoft.com/office/drawing/2014/main" id="{03C3D1E1-3728-4C97-88A9-3864DC618819}"/>
              </a:ext>
            </a:extLst>
          </p:cNvPr>
          <p:cNvGraphicFramePr/>
          <p:nvPr>
            <p:extLst>
              <p:ext uri="{D42A27DB-BD31-4B8C-83A1-F6EECF244321}">
                <p14:modId xmlns:p14="http://schemas.microsoft.com/office/powerpoint/2010/main" val="1776778558"/>
              </p:ext>
            </p:extLst>
          </p:nvPr>
        </p:nvGraphicFramePr>
        <p:xfrm>
          <a:off x="413044" y="2914650"/>
          <a:ext cx="11365911" cy="318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Analysis of Loan amount issued</a:t>
            </a: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381125"/>
            <a:ext cx="11168742" cy="4818063"/>
          </a:xfrm>
        </p:spPr>
        <p:txBody>
          <a:bodyPr>
            <a:normAutofit/>
          </a:bodyPr>
          <a:lstStyle/>
          <a:p>
            <a:r>
              <a:rPr lang="en-US" sz="1600" dirty="0">
                <a:latin typeface="+mn-lt"/>
              </a:rPr>
              <a:t>As shown in the below graphs the loan amount issued varies from 5000 to 20000</a:t>
            </a:r>
          </a:p>
          <a:p>
            <a:r>
              <a:rPr lang="en-US" sz="1600" dirty="0">
                <a:latin typeface="+mn-lt"/>
              </a:rPr>
              <a:t>Amount of loan issued and no. of loans are increasing over the years from 2007-2011</a:t>
            </a:r>
          </a:p>
        </p:txBody>
      </p:sp>
      <p:pic>
        <p:nvPicPr>
          <p:cNvPr id="4" name="Picture 3" descr="Chart, bar chart&#10;&#10;Description automatically generated">
            <a:extLst>
              <a:ext uri="{FF2B5EF4-FFF2-40B4-BE49-F238E27FC236}">
                <a16:creationId xmlns:a16="http://schemas.microsoft.com/office/drawing/2014/main" id="{1DD22DE2-D26F-4B15-9B62-8E166F41E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38" y="2200275"/>
            <a:ext cx="5704782" cy="3832376"/>
          </a:xfrm>
          <a:prstGeom prst="rect">
            <a:avLst/>
          </a:prstGeom>
        </p:spPr>
      </p:pic>
      <p:pic>
        <p:nvPicPr>
          <p:cNvPr id="6" name="Picture 5" descr="Chart, line chart&#10;&#10;Description automatically generated">
            <a:extLst>
              <a:ext uri="{FF2B5EF4-FFF2-40B4-BE49-F238E27FC236}">
                <a16:creationId xmlns:a16="http://schemas.microsoft.com/office/drawing/2014/main" id="{05E4E6C3-EBE9-4169-8899-157577733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802" y="2200275"/>
            <a:ext cx="5652594" cy="3841901"/>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b="1" dirty="0"/>
              <a:t> </a:t>
            </a:r>
            <a:r>
              <a:rPr lang="en-IN" sz="2800" b="1" dirty="0">
                <a:solidFill>
                  <a:srgbClr val="0070C0"/>
                </a:solidFill>
              </a:rPr>
              <a:t>Analysis of loan status of total loans issued across years</a:t>
            </a: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190625"/>
            <a:ext cx="11168742" cy="5008563"/>
          </a:xfrm>
        </p:spPr>
        <p:txBody>
          <a:bodyPr>
            <a:normAutofit/>
          </a:bodyPr>
          <a:lstStyle/>
          <a:p>
            <a:r>
              <a:rPr lang="en-US" sz="2400" dirty="0"/>
              <a:t> </a:t>
            </a:r>
            <a:r>
              <a:rPr lang="en-US" sz="1600" dirty="0">
                <a:latin typeface="+mn-lt"/>
              </a:rPr>
              <a:t>As shown in the below graphs the total 14.2% loans are charged off</a:t>
            </a:r>
          </a:p>
          <a:p>
            <a:r>
              <a:rPr lang="en-US" sz="1600" dirty="0">
                <a:latin typeface="+mn-lt"/>
              </a:rPr>
              <a:t>No. of charged off loans are increasing over the years</a:t>
            </a:r>
          </a:p>
        </p:txBody>
      </p:sp>
      <p:pic>
        <p:nvPicPr>
          <p:cNvPr id="4" name="Picture 3" descr="Chart, pie chart&#10;&#10;Description automatically generated">
            <a:extLst>
              <a:ext uri="{FF2B5EF4-FFF2-40B4-BE49-F238E27FC236}">
                <a16:creationId xmlns:a16="http://schemas.microsoft.com/office/drawing/2014/main" id="{2B03FF87-9D37-4A7B-9B52-6D41E6E62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62" y="2381250"/>
            <a:ext cx="3622947" cy="3724254"/>
          </a:xfrm>
          <a:prstGeom prst="rect">
            <a:avLst/>
          </a:prstGeom>
        </p:spPr>
      </p:pic>
      <p:pic>
        <p:nvPicPr>
          <p:cNvPr id="7" name="Picture 6" descr="Chart, waterfall chart&#10;&#10;Description automatically generated">
            <a:extLst>
              <a:ext uri="{FF2B5EF4-FFF2-40B4-BE49-F238E27FC236}">
                <a16:creationId xmlns:a16="http://schemas.microsoft.com/office/drawing/2014/main" id="{3F8E6639-6C71-45A8-896B-27B3FCD83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475" y="2015837"/>
            <a:ext cx="5907598" cy="4307876"/>
          </a:xfrm>
          <a:prstGeom prst="rect">
            <a:avLst/>
          </a:prstGeom>
        </p:spPr>
      </p:pic>
    </p:spTree>
    <p:extLst>
      <p:ext uri="{BB962C8B-B14F-4D97-AF65-F5344CB8AC3E}">
        <p14:creationId xmlns:p14="http://schemas.microsoft.com/office/powerpoint/2010/main" val="252388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normAutofit/>
          </a:bodyPr>
          <a:lstStyle/>
          <a:p>
            <a:pPr algn="ctr"/>
            <a:r>
              <a:rPr lang="en-IN" b="1" dirty="0"/>
              <a:t> </a:t>
            </a:r>
            <a:r>
              <a:rPr lang="en-IN" sz="2800" b="1" dirty="0">
                <a:solidFill>
                  <a:srgbClr val="0070C0"/>
                </a:solidFill>
              </a:rPr>
              <a:t>Identifying different factors for default loans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190625"/>
            <a:ext cx="11168742" cy="5008563"/>
          </a:xfrm>
        </p:spPr>
        <p:txBody>
          <a:bodyPr>
            <a:normAutofit/>
          </a:bodyPr>
          <a:lstStyle/>
          <a:p>
            <a:pPr marL="457200" indent="-457200">
              <a:buAutoNum type="arabicPeriod"/>
            </a:pPr>
            <a:r>
              <a:rPr lang="en-US" sz="2400" b="1" dirty="0">
                <a:latin typeface="+mn-lt"/>
              </a:rPr>
              <a:t>Analysis done by filtering data of year 2011</a:t>
            </a:r>
          </a:p>
          <a:p>
            <a:pPr lvl="1">
              <a:buFont typeface="Wingdings" panose="05000000000000000000" pitchFamily="2" charset="2"/>
              <a:buChar char="§"/>
            </a:pPr>
            <a:r>
              <a:rPr lang="en-US" sz="1600" dirty="0">
                <a:latin typeface="+mn-lt"/>
              </a:rPr>
              <a:t>Loan status vs Grade analysis</a:t>
            </a:r>
          </a:p>
          <a:p>
            <a:pPr lvl="1">
              <a:buFont typeface="Wingdings" panose="05000000000000000000" pitchFamily="2" charset="2"/>
              <a:buChar char="§"/>
            </a:pPr>
            <a:r>
              <a:rPr lang="en-US" sz="1600" dirty="0">
                <a:latin typeface="+mn-lt"/>
              </a:rPr>
              <a:t>Loan status vs Loan amount and interest rate analysis</a:t>
            </a:r>
          </a:p>
          <a:p>
            <a:pPr lvl="1">
              <a:buFont typeface="Wingdings" panose="05000000000000000000" pitchFamily="2" charset="2"/>
              <a:buChar char="§"/>
            </a:pPr>
            <a:r>
              <a:rPr lang="en-US" sz="1600" dirty="0">
                <a:latin typeface="+mn-lt"/>
              </a:rPr>
              <a:t>Loan status vs income, loan to income ratio</a:t>
            </a:r>
          </a:p>
          <a:p>
            <a:pPr lvl="1">
              <a:buFont typeface="Wingdings" panose="05000000000000000000" pitchFamily="2" charset="2"/>
              <a:buChar char="§"/>
            </a:pPr>
            <a:r>
              <a:rPr lang="en-US" sz="1600" dirty="0">
                <a:latin typeface="+mn-lt"/>
              </a:rPr>
              <a:t>Loan status vs Purpose of the loan</a:t>
            </a:r>
          </a:p>
          <a:p>
            <a:pPr lvl="1">
              <a:buFont typeface="Wingdings" panose="05000000000000000000" pitchFamily="2" charset="2"/>
              <a:buChar char="§"/>
            </a:pPr>
            <a:r>
              <a:rPr lang="en-US" sz="1600" dirty="0">
                <a:latin typeface="+mn-lt"/>
              </a:rPr>
              <a:t>Loan status vs different regions</a:t>
            </a:r>
          </a:p>
          <a:p>
            <a:pPr lvl="1">
              <a:buFont typeface="Wingdings" panose="05000000000000000000" pitchFamily="2" charset="2"/>
              <a:buChar char="§"/>
            </a:pPr>
            <a:r>
              <a:rPr lang="en-US" sz="1600" dirty="0">
                <a:latin typeface="+mn-lt"/>
              </a:rPr>
              <a:t>Loan status vs Home ownership</a:t>
            </a:r>
          </a:p>
          <a:p>
            <a:pPr marL="0" indent="0">
              <a:buNone/>
            </a:pPr>
            <a:r>
              <a:rPr lang="en-US" sz="2400" b="1" dirty="0">
                <a:latin typeface="+mn-lt"/>
              </a:rPr>
              <a:t>2. Analysis done by filtering the data of only charged off loan status</a:t>
            </a:r>
          </a:p>
          <a:p>
            <a:pPr lvl="1">
              <a:buFont typeface="Wingdings" panose="05000000000000000000" pitchFamily="2" charset="2"/>
              <a:buChar char="§"/>
            </a:pPr>
            <a:r>
              <a:rPr lang="en-IN" sz="1600" dirty="0">
                <a:solidFill>
                  <a:schemeClr val="bg2">
                    <a:lumMod val="10000"/>
                  </a:schemeClr>
                </a:solidFill>
                <a:latin typeface="+mn-lt"/>
              </a:rPr>
              <a:t>Loan status vs Loan term and Interest rate </a:t>
            </a:r>
          </a:p>
          <a:p>
            <a:pPr lvl="1">
              <a:buFont typeface="Wingdings" panose="05000000000000000000" pitchFamily="2" charset="2"/>
              <a:buChar char="§"/>
            </a:pPr>
            <a:r>
              <a:rPr lang="en-IN" sz="1600" dirty="0">
                <a:solidFill>
                  <a:schemeClr val="bg2">
                    <a:lumMod val="10000"/>
                  </a:schemeClr>
                </a:solidFill>
                <a:latin typeface="+mn-lt"/>
              </a:rPr>
              <a:t>Loan status across top 4 states, top 4 purpose and top 4 month </a:t>
            </a:r>
          </a:p>
          <a:p>
            <a:pPr lvl="1">
              <a:buFont typeface="Wingdings" panose="05000000000000000000" pitchFamily="2" charset="2"/>
              <a:buChar char="§"/>
            </a:pPr>
            <a:r>
              <a:rPr lang="en-IN" sz="1600" dirty="0">
                <a:solidFill>
                  <a:schemeClr val="bg2">
                    <a:lumMod val="10000"/>
                  </a:schemeClr>
                </a:solidFill>
                <a:latin typeface="+mn-lt"/>
              </a:rPr>
              <a:t>Loan status vs top 4 purposes and Loan Issue month</a:t>
            </a:r>
          </a:p>
          <a:p>
            <a:pPr lvl="1">
              <a:buFont typeface="Wingdings" panose="05000000000000000000" pitchFamily="2" charset="2"/>
              <a:buChar char="§"/>
            </a:pPr>
            <a:r>
              <a:rPr lang="en-IN" sz="1600" dirty="0">
                <a:solidFill>
                  <a:schemeClr val="bg2">
                    <a:lumMod val="10000"/>
                  </a:schemeClr>
                </a:solidFill>
                <a:latin typeface="+mn-lt"/>
              </a:rPr>
              <a:t>Loan status vs Annual income criteria</a:t>
            </a:r>
          </a:p>
          <a:p>
            <a:pPr lvl="1">
              <a:buFont typeface="Wingdings" panose="05000000000000000000" pitchFamily="2" charset="2"/>
              <a:buChar char="§"/>
            </a:pPr>
            <a:r>
              <a:rPr lang="en-IN" sz="1600" dirty="0">
                <a:solidFill>
                  <a:schemeClr val="bg2">
                    <a:lumMod val="10000"/>
                  </a:schemeClr>
                </a:solidFill>
                <a:latin typeface="+mn-lt"/>
              </a:rPr>
              <a:t>Loan status vs Employment length</a:t>
            </a:r>
          </a:p>
          <a:p>
            <a:pPr lvl="1">
              <a:buFont typeface="Wingdings" panose="05000000000000000000" pitchFamily="2" charset="2"/>
              <a:buChar char="§"/>
            </a:pPr>
            <a:r>
              <a:rPr lang="en-IN" sz="1600" dirty="0">
                <a:solidFill>
                  <a:schemeClr val="bg2">
                    <a:lumMod val="10000"/>
                  </a:schemeClr>
                </a:solidFill>
                <a:latin typeface="+mn-lt"/>
              </a:rPr>
              <a:t>Loan status vs home ownership and verification status</a:t>
            </a:r>
          </a:p>
          <a:p>
            <a:pPr lvl="1">
              <a:buFont typeface="Wingdings" panose="05000000000000000000" pitchFamily="2" charset="2"/>
              <a:buChar char="§"/>
            </a:pPr>
            <a:r>
              <a:rPr lang="en-IN" sz="1600" dirty="0">
                <a:solidFill>
                  <a:schemeClr val="bg2">
                    <a:lumMod val="10000"/>
                  </a:schemeClr>
                </a:solidFill>
                <a:latin typeface="+mn-lt"/>
              </a:rPr>
              <a:t> Loan status vs home ownership and DTI</a:t>
            </a:r>
            <a:endParaRPr lang="en-US" sz="1600" dirty="0">
              <a:solidFill>
                <a:schemeClr val="bg2">
                  <a:lumMod val="10000"/>
                </a:schemeClr>
              </a:solidFill>
              <a:latin typeface="+mn-lt"/>
            </a:endParaRPr>
          </a:p>
          <a:p>
            <a:pPr marL="0" indent="0">
              <a:buNone/>
            </a:pPr>
            <a:endParaRPr lang="en-US" sz="2000" dirty="0">
              <a:latin typeface="+mn-lt"/>
            </a:endParaRPr>
          </a:p>
        </p:txBody>
      </p:sp>
    </p:spTree>
    <p:extLst>
      <p:ext uri="{BB962C8B-B14F-4D97-AF65-F5344CB8AC3E}">
        <p14:creationId xmlns:p14="http://schemas.microsoft.com/office/powerpoint/2010/main" val="63835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1602E7-9650-4A45-A854-09997DDEFF04}"/>
              </a:ext>
            </a:extLst>
          </p:cNvPr>
          <p:cNvSpPr>
            <a:spLocks noGrp="1"/>
          </p:cNvSpPr>
          <p:nvPr>
            <p:ph type="body" idx="1"/>
          </p:nvPr>
        </p:nvSpPr>
        <p:spPr>
          <a:xfrm>
            <a:off x="838200" y="2312988"/>
            <a:ext cx="10515600" cy="858837"/>
          </a:xfrm>
        </p:spPr>
        <p:txBody>
          <a:bodyPr>
            <a:normAutofit/>
          </a:bodyPr>
          <a:lstStyle/>
          <a:p>
            <a:pPr algn="ctr"/>
            <a:r>
              <a:rPr lang="en-US" sz="4000" b="1" dirty="0">
                <a:solidFill>
                  <a:schemeClr val="bg2">
                    <a:lumMod val="10000"/>
                  </a:schemeClr>
                </a:solidFill>
                <a:latin typeface="+mj-lt"/>
              </a:rPr>
              <a:t>Analysis done by filtering data of year 2011</a:t>
            </a:r>
          </a:p>
        </p:txBody>
      </p:sp>
    </p:spTree>
    <p:extLst>
      <p:ext uri="{BB962C8B-B14F-4D97-AF65-F5344CB8AC3E}">
        <p14:creationId xmlns:p14="http://schemas.microsoft.com/office/powerpoint/2010/main" val="155751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grade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3"/>
            <a:ext cx="11168742" cy="5112306"/>
          </a:xfrm>
        </p:spPr>
        <p:txBody>
          <a:bodyPr>
            <a:normAutofit/>
          </a:bodyPr>
          <a:lstStyle/>
          <a:p>
            <a:pPr algn="l"/>
            <a:r>
              <a:rPr lang="en-US" sz="1600" b="1" i="0" dirty="0">
                <a:solidFill>
                  <a:srgbClr val="000000"/>
                </a:solidFill>
                <a:effectLst/>
                <a:latin typeface="+mn-lt"/>
              </a:rPr>
              <a:t>Risk 1 </a:t>
            </a:r>
            <a:r>
              <a:rPr lang="en-US" sz="1600" i="0" dirty="0">
                <a:solidFill>
                  <a:srgbClr val="000000"/>
                </a:solidFill>
                <a:effectLst/>
                <a:latin typeface="+mn-lt"/>
              </a:rPr>
              <a:t>- Loan grades E, F and G are higher risk loans. Looks like LC is already charging higher interest rate to recover faster. When LC issues a high loan amount they have to look at other risk factors listed further.</a:t>
            </a:r>
          </a:p>
          <a:p>
            <a:pPr algn="l"/>
            <a:r>
              <a:rPr lang="en-US" sz="1600" b="1" i="0" dirty="0">
                <a:solidFill>
                  <a:srgbClr val="000000"/>
                </a:solidFill>
                <a:effectLst/>
                <a:latin typeface="+mn-lt"/>
              </a:rPr>
              <a:t>Risk 2 </a:t>
            </a:r>
            <a:r>
              <a:rPr lang="en-US" sz="1600" i="0" dirty="0">
                <a:solidFill>
                  <a:srgbClr val="000000"/>
                </a:solidFill>
                <a:effectLst/>
                <a:latin typeface="+mn-lt"/>
              </a:rPr>
              <a:t>- Most of the loans above interest rate 15% are at the risk of being charged-off. Higher the interest rate they might be charged-off.</a:t>
            </a:r>
          </a:p>
          <a:p>
            <a:pPr algn="l"/>
            <a:r>
              <a:rPr lang="en-US" sz="1600" b="1" i="0" dirty="0">
                <a:solidFill>
                  <a:srgbClr val="000000"/>
                </a:solidFill>
                <a:effectLst/>
                <a:latin typeface="+mn-lt"/>
              </a:rPr>
              <a:t>Risk 3 </a:t>
            </a:r>
            <a:r>
              <a:rPr lang="en-US" sz="1600" i="0" dirty="0">
                <a:solidFill>
                  <a:srgbClr val="000000"/>
                </a:solidFill>
                <a:effectLst/>
                <a:latin typeface="+mn-lt"/>
              </a:rPr>
              <a:t>- Looks like charged-off loans are from a slightly higher loan amount in the order of 12K and higher. Higher the loan amount its more risky.</a:t>
            </a:r>
          </a:p>
          <a:p>
            <a:pPr marL="0" indent="0" algn="l">
              <a:buNone/>
            </a:pPr>
            <a:endParaRPr lang="en-US" sz="2400" b="1" i="0" dirty="0">
              <a:solidFill>
                <a:srgbClr val="000000"/>
              </a:solidFill>
              <a:effectLst/>
            </a:endParaRPr>
          </a:p>
        </p:txBody>
      </p:sp>
      <p:pic>
        <p:nvPicPr>
          <p:cNvPr id="4" name="Picture 3">
            <a:extLst>
              <a:ext uri="{FF2B5EF4-FFF2-40B4-BE49-F238E27FC236}">
                <a16:creationId xmlns:a16="http://schemas.microsoft.com/office/drawing/2014/main" id="{0181A635-1B5D-4D1F-AB5D-D8BD353D9718}"/>
              </a:ext>
            </a:extLst>
          </p:cNvPr>
          <p:cNvPicPr>
            <a:picLocks noChangeAspect="1"/>
          </p:cNvPicPr>
          <p:nvPr/>
        </p:nvPicPr>
        <p:blipFill>
          <a:blip r:embed="rId2"/>
          <a:stretch>
            <a:fillRect/>
          </a:stretch>
        </p:blipFill>
        <p:spPr>
          <a:xfrm>
            <a:off x="404951" y="3162300"/>
            <a:ext cx="3366950" cy="2846389"/>
          </a:xfrm>
          <a:prstGeom prst="rect">
            <a:avLst/>
          </a:prstGeom>
        </p:spPr>
      </p:pic>
      <p:pic>
        <p:nvPicPr>
          <p:cNvPr id="7" name="Picture 6">
            <a:extLst>
              <a:ext uri="{FF2B5EF4-FFF2-40B4-BE49-F238E27FC236}">
                <a16:creationId xmlns:a16="http://schemas.microsoft.com/office/drawing/2014/main" id="{0FC73818-212B-42BE-96B9-FF57D8CE44E5}"/>
              </a:ext>
            </a:extLst>
          </p:cNvPr>
          <p:cNvPicPr>
            <a:picLocks noChangeAspect="1"/>
          </p:cNvPicPr>
          <p:nvPr/>
        </p:nvPicPr>
        <p:blipFill>
          <a:blip r:embed="rId3"/>
          <a:stretch>
            <a:fillRect/>
          </a:stretch>
        </p:blipFill>
        <p:spPr>
          <a:xfrm>
            <a:off x="3912497" y="3162300"/>
            <a:ext cx="3738354" cy="2732088"/>
          </a:xfrm>
          <a:prstGeom prst="rect">
            <a:avLst/>
          </a:prstGeom>
        </p:spPr>
      </p:pic>
      <p:pic>
        <p:nvPicPr>
          <p:cNvPr id="10" name="Picture 9">
            <a:extLst>
              <a:ext uri="{FF2B5EF4-FFF2-40B4-BE49-F238E27FC236}">
                <a16:creationId xmlns:a16="http://schemas.microsoft.com/office/drawing/2014/main" id="{C017B547-3541-4A0D-AA03-F8F36D83646C}"/>
              </a:ext>
            </a:extLst>
          </p:cNvPr>
          <p:cNvPicPr>
            <a:picLocks noChangeAspect="1"/>
          </p:cNvPicPr>
          <p:nvPr/>
        </p:nvPicPr>
        <p:blipFill rotWithShape="1">
          <a:blip r:embed="rId4"/>
          <a:srcRect l="2019" t="5055" r="5346"/>
          <a:stretch/>
        </p:blipFill>
        <p:spPr>
          <a:xfrm>
            <a:off x="7791447" y="3288508"/>
            <a:ext cx="3696516" cy="2593972"/>
          </a:xfrm>
          <a:prstGeom prst="rect">
            <a:avLst/>
          </a:prstGeom>
        </p:spPr>
      </p:pic>
    </p:spTree>
    <p:extLst>
      <p:ext uri="{BB962C8B-B14F-4D97-AF65-F5344CB8AC3E}">
        <p14:creationId xmlns:p14="http://schemas.microsoft.com/office/powerpoint/2010/main" val="156319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66" y="230744"/>
            <a:ext cx="9313817" cy="856138"/>
          </a:xfrm>
        </p:spPr>
        <p:txBody>
          <a:bodyPr/>
          <a:lstStyle/>
          <a:p>
            <a:pPr algn="ctr"/>
            <a:r>
              <a:rPr lang="en-IN" b="1" dirty="0"/>
              <a:t> </a:t>
            </a:r>
            <a:r>
              <a:rPr lang="en-IN" sz="2800" b="1" dirty="0">
                <a:solidFill>
                  <a:srgbClr val="0070C0"/>
                </a:solidFill>
              </a:rPr>
              <a:t>Loan status vs Interest rate analysis</a:t>
            </a:r>
            <a:endParaRPr lang="en-IN" sz="2800" dirty="0">
              <a:solidFill>
                <a:srgbClr val="0070C0"/>
              </a:solidFill>
            </a:endParaRPr>
          </a:p>
        </p:txBody>
      </p:sp>
      <p:sp>
        <p:nvSpPr>
          <p:cNvPr id="14" name="Content Placeholder 13">
            <a:extLst>
              <a:ext uri="{FF2B5EF4-FFF2-40B4-BE49-F238E27FC236}">
                <a16:creationId xmlns:a16="http://schemas.microsoft.com/office/drawing/2014/main" id="{A3BBF984-7972-4130-9AAE-E117FF4102AD}"/>
              </a:ext>
            </a:extLst>
          </p:cNvPr>
          <p:cNvSpPr>
            <a:spLocks noGrp="1"/>
          </p:cNvSpPr>
          <p:nvPr>
            <p:ph idx="1"/>
          </p:nvPr>
        </p:nvSpPr>
        <p:spPr>
          <a:xfrm>
            <a:off x="404949" y="1086882"/>
            <a:ext cx="11168742" cy="5112306"/>
          </a:xfrm>
        </p:spPr>
        <p:txBody>
          <a:bodyPr>
            <a:normAutofit/>
          </a:bodyPr>
          <a:lstStyle/>
          <a:p>
            <a:pPr>
              <a:buFont typeface="Wingdings" panose="05000000000000000000" pitchFamily="2" charset="2"/>
              <a:buChar char="ü"/>
            </a:pPr>
            <a:r>
              <a:rPr lang="en-US" sz="2400" dirty="0"/>
              <a:t> </a:t>
            </a:r>
            <a:r>
              <a:rPr lang="en-US" sz="1800" dirty="0"/>
              <a:t>As shown in the below plot, fully paid loans have interest rate &lt;12.5% and are good loans</a:t>
            </a:r>
          </a:p>
          <a:p>
            <a:pPr>
              <a:buFont typeface="Wingdings" panose="05000000000000000000" pitchFamily="2" charset="2"/>
              <a:buChar char="ü"/>
            </a:pPr>
            <a:r>
              <a:rPr lang="en-US" sz="1800" dirty="0"/>
              <a:t> Loans having interest rate &gt;12.5% are charged off and have the risk of becoming bad loans</a:t>
            </a:r>
          </a:p>
          <a:p>
            <a:pPr>
              <a:buFont typeface="Wingdings" panose="05000000000000000000" pitchFamily="2" charset="2"/>
              <a:buChar char="ü"/>
            </a:pPr>
            <a:r>
              <a:rPr lang="en-US" sz="1800" dirty="0"/>
              <a:t> Lending club should give the loans with interest rate &lt;12.5% to reduce the loss </a:t>
            </a:r>
          </a:p>
          <a:p>
            <a:pPr marL="0" indent="0">
              <a:buNone/>
            </a:pPr>
            <a:endParaRPr lang="en-US" sz="2400" dirty="0"/>
          </a:p>
        </p:txBody>
      </p:sp>
      <p:pic>
        <p:nvPicPr>
          <p:cNvPr id="7" name="Picture 6">
            <a:extLst>
              <a:ext uri="{FF2B5EF4-FFF2-40B4-BE49-F238E27FC236}">
                <a16:creationId xmlns:a16="http://schemas.microsoft.com/office/drawing/2014/main" id="{12B3066D-C132-4610-B85B-4574C19E5CBF}"/>
              </a:ext>
            </a:extLst>
          </p:cNvPr>
          <p:cNvPicPr>
            <a:picLocks noChangeAspect="1"/>
          </p:cNvPicPr>
          <p:nvPr/>
        </p:nvPicPr>
        <p:blipFill>
          <a:blip r:embed="rId2"/>
          <a:stretch>
            <a:fillRect/>
          </a:stretch>
        </p:blipFill>
        <p:spPr>
          <a:xfrm>
            <a:off x="800099" y="2475283"/>
            <a:ext cx="4656909" cy="3868368"/>
          </a:xfrm>
          <a:prstGeom prst="rect">
            <a:avLst/>
          </a:prstGeom>
        </p:spPr>
      </p:pic>
      <p:pic>
        <p:nvPicPr>
          <p:cNvPr id="9" name="Picture 8">
            <a:extLst>
              <a:ext uri="{FF2B5EF4-FFF2-40B4-BE49-F238E27FC236}">
                <a16:creationId xmlns:a16="http://schemas.microsoft.com/office/drawing/2014/main" id="{BE1716AB-25D4-4BD0-BB39-DDF203D8D321}"/>
              </a:ext>
            </a:extLst>
          </p:cNvPr>
          <p:cNvPicPr>
            <a:picLocks noChangeAspect="1"/>
          </p:cNvPicPr>
          <p:nvPr/>
        </p:nvPicPr>
        <p:blipFill>
          <a:blip r:embed="rId3"/>
          <a:stretch>
            <a:fillRect/>
          </a:stretch>
        </p:blipFill>
        <p:spPr>
          <a:xfrm>
            <a:off x="5989320" y="2588899"/>
            <a:ext cx="4981575" cy="3421376"/>
          </a:xfrm>
          <a:prstGeom prst="rect">
            <a:avLst/>
          </a:prstGeom>
        </p:spPr>
      </p:pic>
    </p:spTree>
    <p:extLst>
      <p:ext uri="{BB962C8B-B14F-4D97-AF65-F5344CB8AC3E}">
        <p14:creationId xmlns:p14="http://schemas.microsoft.com/office/powerpoint/2010/main" val="180417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TotalTime>
  <Words>1346</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Wingdings</vt:lpstr>
      <vt:lpstr>Office Theme</vt:lpstr>
      <vt:lpstr>Lending Club Case Study  SUBMISSION </vt:lpstr>
      <vt:lpstr> Objective of the case Study</vt:lpstr>
      <vt:lpstr> Analysis and Problem Solving process</vt:lpstr>
      <vt:lpstr> Analysis of Loan amount issued</vt:lpstr>
      <vt:lpstr> Analysis of loan status of total loans issued across years</vt:lpstr>
      <vt:lpstr> Identifying different factors for default loans</vt:lpstr>
      <vt:lpstr>PowerPoint Presentation</vt:lpstr>
      <vt:lpstr> Loan status vs grade analysis</vt:lpstr>
      <vt:lpstr> Loan status vs Interest rate analysis</vt:lpstr>
      <vt:lpstr> Loan status vs Loan purpose analysis</vt:lpstr>
      <vt:lpstr> Loan status vs Home Ownership Analysis</vt:lpstr>
      <vt:lpstr> Loan status vs region analysis</vt:lpstr>
      <vt:lpstr> Continued…</vt:lpstr>
      <vt:lpstr> Loan status vs public bankruptcies</vt:lpstr>
      <vt:lpstr> Loan status vs public bankruptcies</vt:lpstr>
      <vt:lpstr>PowerPoint Presentation</vt:lpstr>
      <vt:lpstr> Loan status vs Loan term and Interest rate</vt:lpstr>
      <vt:lpstr> Loan status across top 4 states, top 4 purpose and top 4 month</vt:lpstr>
      <vt:lpstr> Loan status vs top 4 purposes and Loan Issue month</vt:lpstr>
      <vt:lpstr> Loan status vs Annual income criteria</vt:lpstr>
      <vt:lpstr> Loan status vs Employment length</vt:lpstr>
      <vt:lpstr> Loan status vs home ownership and verification status</vt:lpstr>
      <vt:lpstr> Loan status vs home ownership and DTI</vt:lpstr>
      <vt:lpstr> Conclusion of the Lending club loan dataset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siddakka saptasagare</cp:lastModifiedBy>
  <cp:revision>254</cp:revision>
  <dcterms:created xsi:type="dcterms:W3CDTF">2016-06-09T08:16:28Z</dcterms:created>
  <dcterms:modified xsi:type="dcterms:W3CDTF">2020-12-21T07:31:02Z</dcterms:modified>
</cp:coreProperties>
</file>