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80" r:id="rId5"/>
    <p:sldId id="281" r:id="rId6"/>
    <p:sldId id="296" r:id="rId7"/>
    <p:sldId id="302" r:id="rId8"/>
    <p:sldId id="303" r:id="rId9"/>
    <p:sldId id="305" r:id="rId10"/>
    <p:sldId id="306" r:id="rId11"/>
    <p:sldId id="307" r:id="rId12"/>
    <p:sldId id="282" r:id="rId13"/>
    <p:sldId id="284" r:id="rId14"/>
    <p:sldId id="285" r:id="rId15"/>
    <p:sldId id="286" r:id="rId16"/>
    <p:sldId id="287" r:id="rId17"/>
    <p:sldId id="290" r:id="rId18"/>
    <p:sldId id="292" r:id="rId19"/>
    <p:sldId id="295"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aguru" initials="k" lastIdx="1" clrIdx="0">
    <p:extLst>
      <p:ext uri="{19B8F6BF-5375-455C-9EA6-DF929625EA0E}">
        <p15:presenceInfo xmlns:p15="http://schemas.microsoft.com/office/powerpoint/2012/main" userId="kumaragu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2" d="100"/>
          <a:sy n="82" d="100"/>
        </p:scale>
        <p:origin x="480"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5A984-55E6-40D7-96E6-B54F152DB51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61BAA41-BC53-41DE-88F6-30CEB0F5F16E}">
      <dgm:prSet phldrT="[Text]" custT="1"/>
      <dgm:spPr/>
      <dgm:t>
        <a:bodyPr/>
        <a:lstStyle/>
        <a:p>
          <a:pPr algn="l"/>
          <a:r>
            <a:rPr lang="en-US" sz="1400" dirty="0"/>
            <a:t>- Load the data file</a:t>
          </a:r>
        </a:p>
        <a:p>
          <a:pPr algn="l"/>
          <a:r>
            <a:rPr lang="en-US" sz="1400" dirty="0"/>
            <a:t>- Extract and read the csv </a:t>
          </a:r>
        </a:p>
        <a:p>
          <a:pPr algn="l"/>
          <a:r>
            <a:rPr lang="en-US" sz="1400" dirty="0"/>
            <a:t>- Drop unused columns</a:t>
          </a:r>
        </a:p>
        <a:p>
          <a:pPr algn="l"/>
          <a:r>
            <a:rPr lang="en-US" sz="1400" dirty="0"/>
            <a:t>-  Convert data type to correct format</a:t>
          </a:r>
        </a:p>
      </dgm:t>
    </dgm:pt>
    <dgm:pt modelId="{120C040C-4608-4673-97D9-FFA4E944A2AE}" type="parTrans" cxnId="{374BA57F-B4C7-4B87-B034-02FCAF7231CA}">
      <dgm:prSet/>
      <dgm:spPr/>
      <dgm:t>
        <a:bodyPr/>
        <a:lstStyle/>
        <a:p>
          <a:endParaRPr lang="en-US"/>
        </a:p>
      </dgm:t>
    </dgm:pt>
    <dgm:pt modelId="{2F76884F-7B1C-46F3-8253-E58CBDE1D477}" type="sibTrans" cxnId="{374BA57F-B4C7-4B87-B034-02FCAF7231CA}">
      <dgm:prSet/>
      <dgm:spPr/>
      <dgm:t>
        <a:bodyPr/>
        <a:lstStyle/>
        <a:p>
          <a:endParaRPr lang="en-US"/>
        </a:p>
      </dgm:t>
    </dgm:pt>
    <dgm:pt modelId="{E1FA808B-9A16-4805-A885-E47EC29CFD42}">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gm:t>
    </dgm:pt>
    <dgm:pt modelId="{DB4B6377-E56E-4A13-A083-29B6BB715BC2}" type="parTrans" cxnId="{B950F967-C71A-4243-8B64-D73343325C9F}">
      <dgm:prSet/>
      <dgm:spPr/>
      <dgm:t>
        <a:bodyPr/>
        <a:lstStyle/>
        <a:p>
          <a:endParaRPr lang="en-US"/>
        </a:p>
      </dgm:t>
    </dgm:pt>
    <dgm:pt modelId="{F0461F2F-6343-4820-B908-887CB44B6B5D}" type="sibTrans" cxnId="{B950F967-C71A-4243-8B64-D73343325C9F}">
      <dgm:prSet/>
      <dgm:spPr/>
      <dgm:t>
        <a:bodyPr/>
        <a:lstStyle/>
        <a:p>
          <a:endParaRPr lang="en-US"/>
        </a:p>
      </dgm:t>
    </dgm:pt>
    <dgm:pt modelId="{403127F7-84D4-4D81-B500-313D4623F21B}">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gm:t>
    </dgm:pt>
    <dgm:pt modelId="{9FE28C0F-561D-4472-9FC1-3F6163E22551}" type="parTrans" cxnId="{5AFCB171-014D-40DD-BD21-95B24132B3F8}">
      <dgm:prSet/>
      <dgm:spPr/>
      <dgm:t>
        <a:bodyPr/>
        <a:lstStyle/>
        <a:p>
          <a:endParaRPr lang="en-US"/>
        </a:p>
      </dgm:t>
    </dgm:pt>
    <dgm:pt modelId="{EEC66EBC-A39D-4442-8DF0-CD3BCD85D573}" type="sibTrans" cxnId="{5AFCB171-014D-40DD-BD21-95B24132B3F8}">
      <dgm:prSet/>
      <dgm:spPr/>
      <dgm:t>
        <a:bodyPr/>
        <a:lstStyle/>
        <a:p>
          <a:endParaRPr lang="en-US"/>
        </a:p>
      </dgm:t>
    </dgm:pt>
    <dgm:pt modelId="{E158F4B3-A9B6-495E-A05D-0280767EB313}">
      <dgm:prSet phldrT="[Text]"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45720" tIns="45720" rIns="45720" bIns="45720" numCol="1" spcCol="1270" anchor="ctr" anchorCtr="0"/>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gm:t>
    </dgm:pt>
    <dgm:pt modelId="{33A7B68D-C8CB-41A9-BF25-52F09095B9BB}" type="parTrans" cxnId="{B79E7692-4E0F-45D5-B34B-0A7B48536507}">
      <dgm:prSet/>
      <dgm:spPr/>
      <dgm:t>
        <a:bodyPr/>
        <a:lstStyle/>
        <a:p>
          <a:endParaRPr lang="en-US"/>
        </a:p>
      </dgm:t>
    </dgm:pt>
    <dgm:pt modelId="{1CEE06E7-987B-47EB-B6E3-279518FE2E54}" type="sibTrans" cxnId="{B79E7692-4E0F-45D5-B34B-0A7B48536507}">
      <dgm:prSet/>
      <dgm:spPr/>
      <dgm:t>
        <a:bodyPr/>
        <a:lstStyle/>
        <a:p>
          <a:endParaRPr lang="en-US"/>
        </a:p>
      </dgm:t>
    </dgm:pt>
    <dgm:pt modelId="{899BD528-8309-484A-9723-F038DCEB11AD}" type="pres">
      <dgm:prSet presAssocID="{9155A984-55E6-40D7-96E6-B54F152DB51C}" presName="CompostProcess" presStyleCnt="0">
        <dgm:presLayoutVars>
          <dgm:dir/>
          <dgm:resizeHandles val="exact"/>
        </dgm:presLayoutVars>
      </dgm:prSet>
      <dgm:spPr/>
    </dgm:pt>
    <dgm:pt modelId="{7ECF44FB-90A6-48ED-9367-E49EBFC7A58B}" type="pres">
      <dgm:prSet presAssocID="{9155A984-55E6-40D7-96E6-B54F152DB51C}" presName="arrow" presStyleLbl="bgShp" presStyleIdx="0" presStyleCnt="1" custScaleX="117647" custLinFactNeighborX="2" custLinFactNeighborY="8274"/>
      <dgm:spPr/>
    </dgm:pt>
    <dgm:pt modelId="{64875C20-ED31-43D6-8161-3C23A3658DA5}" type="pres">
      <dgm:prSet presAssocID="{9155A984-55E6-40D7-96E6-B54F152DB51C}" presName="linearProcess" presStyleCnt="0"/>
      <dgm:spPr/>
    </dgm:pt>
    <dgm:pt modelId="{42988189-9EBB-45EA-8D35-9E6408874600}" type="pres">
      <dgm:prSet presAssocID="{261BAA41-BC53-41DE-88F6-30CEB0F5F16E}" presName="textNode" presStyleLbl="node1" presStyleIdx="0" presStyleCnt="4" custScaleX="67287" custScaleY="126568" custLinFactX="-11956" custLinFactNeighborX="-100000">
        <dgm:presLayoutVars>
          <dgm:bulletEnabled val="1"/>
        </dgm:presLayoutVars>
      </dgm:prSet>
      <dgm:spPr/>
    </dgm:pt>
    <dgm:pt modelId="{D015AA08-75F4-4B02-BFA0-9E7CA1C9A257}" type="pres">
      <dgm:prSet presAssocID="{2F76884F-7B1C-46F3-8253-E58CBDE1D477}" presName="sibTrans" presStyleCnt="0"/>
      <dgm:spPr/>
    </dgm:pt>
    <dgm:pt modelId="{BB2F9D9C-78FD-40FC-8CEA-BEFBB1460849}" type="pres">
      <dgm:prSet presAssocID="{E1FA808B-9A16-4805-A885-E47EC29CFD42}" presName="textNode" presStyleLbl="node1" presStyleIdx="1" presStyleCnt="4" custScaleX="68603" custScaleY="127646" custLinFactNeighborX="-62356" custLinFactNeighborY="-539">
        <dgm:presLayoutVars>
          <dgm:bulletEnabled val="1"/>
        </dgm:presLayoutVars>
      </dgm:prSet>
      <dgm:spPr>
        <a:xfrm>
          <a:off x="2398311" y="1030915"/>
          <a:ext cx="2251959" cy="1466188"/>
        </a:xfrm>
        <a:prstGeom prst="roundRect">
          <a:avLst/>
        </a:prstGeom>
      </dgm:spPr>
    </dgm:pt>
    <dgm:pt modelId="{F83EEFA4-01FB-46F2-91E9-04983B514707}" type="pres">
      <dgm:prSet presAssocID="{F0461F2F-6343-4820-B908-887CB44B6B5D}" presName="sibTrans" presStyleCnt="0"/>
      <dgm:spPr/>
    </dgm:pt>
    <dgm:pt modelId="{AAB27224-88C6-43B3-A889-27EE4BFE6A0C}" type="pres">
      <dgm:prSet presAssocID="{403127F7-84D4-4D81-B500-313D4623F21B}" presName="textNode" presStyleLbl="node1" presStyleIdx="2" presStyleCnt="4" custScaleX="73832" custScaleY="127646" custLinFactX="-2882" custLinFactNeighborX="-100000" custLinFactNeighborY="-539">
        <dgm:presLayoutVars>
          <dgm:bulletEnabled val="1"/>
        </dgm:presLayoutVars>
      </dgm:prSet>
      <dgm:spPr>
        <a:xfrm>
          <a:off x="4808215" y="1030915"/>
          <a:ext cx="2251959" cy="1466188"/>
        </a:xfrm>
        <a:prstGeom prst="roundRect">
          <a:avLst/>
        </a:prstGeom>
      </dgm:spPr>
    </dgm:pt>
    <dgm:pt modelId="{FF9B87A0-EDB5-41FA-8215-4F0E4F53F620}" type="pres">
      <dgm:prSet presAssocID="{EEC66EBC-A39D-4442-8DF0-CD3BCD85D573}" presName="sibTrans" presStyleCnt="0"/>
      <dgm:spPr/>
    </dgm:pt>
    <dgm:pt modelId="{7FA58D7C-0EBB-462A-B4E2-AA62A439C5B8}" type="pres">
      <dgm:prSet presAssocID="{E158F4B3-A9B6-495E-A05D-0280767EB313}" presName="textNode" presStyleLbl="node1" presStyleIdx="3" presStyleCnt="4" custScaleX="71569" custScaleY="120478" custLinFactX="-8351" custLinFactNeighborX="-100000" custLinFactNeighborY="539">
        <dgm:presLayoutVars>
          <dgm:bulletEnabled val="1"/>
        </dgm:presLayoutVars>
      </dgm:prSet>
      <dgm:spPr>
        <a:xfrm>
          <a:off x="8017127" y="1046194"/>
          <a:ext cx="2690019" cy="1466188"/>
        </a:xfrm>
        <a:prstGeom prst="roundRect">
          <a:avLst/>
        </a:prstGeom>
      </dgm:spPr>
    </dgm:pt>
  </dgm:ptLst>
  <dgm:cxnLst>
    <dgm:cxn modelId="{CB27CB39-1E6A-4605-983B-7CC9A112782F}" type="presOf" srcId="{403127F7-84D4-4D81-B500-313D4623F21B}" destId="{AAB27224-88C6-43B3-A889-27EE4BFE6A0C}" srcOrd="0" destOrd="0" presId="urn:microsoft.com/office/officeart/2005/8/layout/hProcess9"/>
    <dgm:cxn modelId="{B950F967-C71A-4243-8B64-D73343325C9F}" srcId="{9155A984-55E6-40D7-96E6-B54F152DB51C}" destId="{E1FA808B-9A16-4805-A885-E47EC29CFD42}" srcOrd="1" destOrd="0" parTransId="{DB4B6377-E56E-4A13-A083-29B6BB715BC2}" sibTransId="{F0461F2F-6343-4820-B908-887CB44B6B5D}"/>
    <dgm:cxn modelId="{5AFCB171-014D-40DD-BD21-95B24132B3F8}" srcId="{9155A984-55E6-40D7-96E6-B54F152DB51C}" destId="{403127F7-84D4-4D81-B500-313D4623F21B}" srcOrd="2" destOrd="0" parTransId="{9FE28C0F-561D-4472-9FC1-3F6163E22551}" sibTransId="{EEC66EBC-A39D-4442-8DF0-CD3BCD85D573}"/>
    <dgm:cxn modelId="{374BA57F-B4C7-4B87-B034-02FCAF7231CA}" srcId="{9155A984-55E6-40D7-96E6-B54F152DB51C}" destId="{261BAA41-BC53-41DE-88F6-30CEB0F5F16E}" srcOrd="0" destOrd="0" parTransId="{120C040C-4608-4673-97D9-FFA4E944A2AE}" sibTransId="{2F76884F-7B1C-46F3-8253-E58CBDE1D477}"/>
    <dgm:cxn modelId="{B79E7692-4E0F-45D5-B34B-0A7B48536507}" srcId="{9155A984-55E6-40D7-96E6-B54F152DB51C}" destId="{E158F4B3-A9B6-495E-A05D-0280767EB313}" srcOrd="3" destOrd="0" parTransId="{33A7B68D-C8CB-41A9-BF25-52F09095B9BB}" sibTransId="{1CEE06E7-987B-47EB-B6E3-279518FE2E54}"/>
    <dgm:cxn modelId="{EE84B799-A407-4E7F-9C64-9A2E24F63C65}" type="presOf" srcId="{261BAA41-BC53-41DE-88F6-30CEB0F5F16E}" destId="{42988189-9EBB-45EA-8D35-9E6408874600}" srcOrd="0" destOrd="0" presId="urn:microsoft.com/office/officeart/2005/8/layout/hProcess9"/>
    <dgm:cxn modelId="{78D8E99B-71B9-4BC2-BEB1-375AD7FB4645}" type="presOf" srcId="{E158F4B3-A9B6-495E-A05D-0280767EB313}" destId="{7FA58D7C-0EBB-462A-B4E2-AA62A439C5B8}" srcOrd="0" destOrd="0" presId="urn:microsoft.com/office/officeart/2005/8/layout/hProcess9"/>
    <dgm:cxn modelId="{7F4CE4D2-81AD-4840-9206-7A98257695CF}" type="presOf" srcId="{9155A984-55E6-40D7-96E6-B54F152DB51C}" destId="{899BD528-8309-484A-9723-F038DCEB11AD}" srcOrd="0" destOrd="0" presId="urn:microsoft.com/office/officeart/2005/8/layout/hProcess9"/>
    <dgm:cxn modelId="{6CAF3BE1-C493-4E92-8220-A01986DFFD57}" type="presOf" srcId="{E1FA808B-9A16-4805-A885-E47EC29CFD42}" destId="{BB2F9D9C-78FD-40FC-8CEA-BEFBB1460849}" srcOrd="0" destOrd="0" presId="urn:microsoft.com/office/officeart/2005/8/layout/hProcess9"/>
    <dgm:cxn modelId="{FD003CE5-A054-43C9-9416-1AF2BE1F59B5}" type="presParOf" srcId="{899BD528-8309-484A-9723-F038DCEB11AD}" destId="{7ECF44FB-90A6-48ED-9367-E49EBFC7A58B}" srcOrd="0" destOrd="0" presId="urn:microsoft.com/office/officeart/2005/8/layout/hProcess9"/>
    <dgm:cxn modelId="{A8CD7CF1-57E0-4CF0-BD19-50B5C62B93C4}" type="presParOf" srcId="{899BD528-8309-484A-9723-F038DCEB11AD}" destId="{64875C20-ED31-43D6-8161-3C23A3658DA5}" srcOrd="1" destOrd="0" presId="urn:microsoft.com/office/officeart/2005/8/layout/hProcess9"/>
    <dgm:cxn modelId="{A6866247-7560-45FF-B0F7-8D7A67BBF490}" type="presParOf" srcId="{64875C20-ED31-43D6-8161-3C23A3658DA5}" destId="{42988189-9EBB-45EA-8D35-9E6408874600}" srcOrd="0" destOrd="0" presId="urn:microsoft.com/office/officeart/2005/8/layout/hProcess9"/>
    <dgm:cxn modelId="{67C66AD0-09FE-451F-930A-C83B43935774}" type="presParOf" srcId="{64875C20-ED31-43D6-8161-3C23A3658DA5}" destId="{D015AA08-75F4-4B02-BFA0-9E7CA1C9A257}" srcOrd="1" destOrd="0" presId="urn:microsoft.com/office/officeart/2005/8/layout/hProcess9"/>
    <dgm:cxn modelId="{00D1DC50-1EB0-462D-A400-E590E5DAA92E}" type="presParOf" srcId="{64875C20-ED31-43D6-8161-3C23A3658DA5}" destId="{BB2F9D9C-78FD-40FC-8CEA-BEFBB1460849}" srcOrd="2" destOrd="0" presId="urn:microsoft.com/office/officeart/2005/8/layout/hProcess9"/>
    <dgm:cxn modelId="{95244BC0-A709-496D-BA6B-B707AEEE0A15}" type="presParOf" srcId="{64875C20-ED31-43D6-8161-3C23A3658DA5}" destId="{F83EEFA4-01FB-46F2-91E9-04983B514707}" srcOrd="3" destOrd="0" presId="urn:microsoft.com/office/officeart/2005/8/layout/hProcess9"/>
    <dgm:cxn modelId="{865F95C7-F5AC-449E-8C02-906B9BEE0009}" type="presParOf" srcId="{64875C20-ED31-43D6-8161-3C23A3658DA5}" destId="{AAB27224-88C6-43B3-A889-27EE4BFE6A0C}" srcOrd="4" destOrd="0" presId="urn:microsoft.com/office/officeart/2005/8/layout/hProcess9"/>
    <dgm:cxn modelId="{9BFB0333-7A08-46A8-957F-320DD567BE7B}" type="presParOf" srcId="{64875C20-ED31-43D6-8161-3C23A3658DA5}" destId="{FF9B87A0-EDB5-41FA-8215-4F0E4F53F620}" srcOrd="5" destOrd="0" presId="urn:microsoft.com/office/officeart/2005/8/layout/hProcess9"/>
    <dgm:cxn modelId="{45318C49-FA3F-4B1C-9A50-376E6B59CD8A}" type="presParOf" srcId="{64875C20-ED31-43D6-8161-3C23A3658DA5}" destId="{7FA58D7C-0EBB-462A-B4E2-AA62A439C5B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44FB-90A6-48ED-9367-E49EBFC7A58B}">
      <dsp:nvSpPr>
        <dsp:cNvPr id="0" name=""/>
        <dsp:cNvSpPr/>
      </dsp:nvSpPr>
      <dsp:spPr>
        <a:xfrm>
          <a:off x="5" y="0"/>
          <a:ext cx="11365905" cy="35432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88189-9EBB-45EA-8D35-9E6408874600}">
      <dsp:nvSpPr>
        <dsp:cNvPr id="0" name=""/>
        <dsp:cNvSpPr/>
      </dsp:nvSpPr>
      <dsp:spPr>
        <a:xfrm>
          <a:off x="0" y="874712"/>
          <a:ext cx="2421137" cy="17938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Load the data file</a:t>
          </a:r>
        </a:p>
        <a:p>
          <a:pPr marL="0" lvl="0" indent="0" algn="l" defTabSz="622300">
            <a:lnSpc>
              <a:spcPct val="90000"/>
            </a:lnSpc>
            <a:spcBef>
              <a:spcPct val="0"/>
            </a:spcBef>
            <a:spcAft>
              <a:spcPct val="35000"/>
            </a:spcAft>
            <a:buNone/>
          </a:pPr>
          <a:r>
            <a:rPr lang="en-US" sz="1400" kern="1200" dirty="0"/>
            <a:t>- Extract and read the csv </a:t>
          </a:r>
        </a:p>
        <a:p>
          <a:pPr marL="0" lvl="0" indent="0" algn="l" defTabSz="622300">
            <a:lnSpc>
              <a:spcPct val="90000"/>
            </a:lnSpc>
            <a:spcBef>
              <a:spcPct val="0"/>
            </a:spcBef>
            <a:spcAft>
              <a:spcPct val="35000"/>
            </a:spcAft>
            <a:buNone/>
          </a:pPr>
          <a:r>
            <a:rPr lang="en-US" sz="1400" kern="1200" dirty="0"/>
            <a:t>- Drop unused columns</a:t>
          </a:r>
        </a:p>
        <a:p>
          <a:pPr marL="0" lvl="0" indent="0" algn="l" defTabSz="622300">
            <a:lnSpc>
              <a:spcPct val="90000"/>
            </a:lnSpc>
            <a:spcBef>
              <a:spcPct val="0"/>
            </a:spcBef>
            <a:spcAft>
              <a:spcPct val="35000"/>
            </a:spcAft>
            <a:buNone/>
          </a:pPr>
          <a:r>
            <a:rPr lang="en-US" sz="1400" kern="1200" dirty="0"/>
            <a:t>-  Convert data type to correct format</a:t>
          </a:r>
        </a:p>
      </dsp:txBody>
      <dsp:txXfrm>
        <a:off x="87570" y="962282"/>
        <a:ext cx="2245997" cy="1618733"/>
      </dsp:txXfrm>
    </dsp:sp>
    <dsp:sp modelId="{BB2F9D9C-78FD-40FC-8CEA-BEFBB1460849}">
      <dsp:nvSpPr>
        <dsp:cNvPr id="0" name=""/>
        <dsp:cNvSpPr/>
      </dsp:nvSpPr>
      <dsp:spPr>
        <a:xfrm>
          <a:off x="2579678" y="859434"/>
          <a:ext cx="2468490"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univariate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distribution and  frequency of data</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Create derived columns to ease the analysis process</a:t>
          </a:r>
        </a:p>
      </dsp:txBody>
      <dsp:txXfrm>
        <a:off x="2667993" y="947749"/>
        <a:ext cx="2291860" cy="1632521"/>
      </dsp:txXfrm>
    </dsp:sp>
    <dsp:sp modelId="{AAB27224-88C6-43B3-A889-27EE4BFE6A0C}">
      <dsp:nvSpPr>
        <dsp:cNvPr id="0" name=""/>
        <dsp:cNvSpPr/>
      </dsp:nvSpPr>
      <dsp:spPr>
        <a:xfrm>
          <a:off x="5201799" y="859434"/>
          <a:ext cx="2656641" cy="1809151"/>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bivariate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impact of variable on loan status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Check the correlation b/w numeric variables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Filter the data as per highest significant factor</a:t>
          </a:r>
        </a:p>
      </dsp:txBody>
      <dsp:txXfrm>
        <a:off x="5290114" y="947749"/>
        <a:ext cx="2480011" cy="1632521"/>
      </dsp:txXfrm>
    </dsp:sp>
    <dsp:sp modelId="{7FA58D7C-0EBB-462A-B4E2-AA62A439C5B8}">
      <dsp:nvSpPr>
        <dsp:cNvPr id="0" name=""/>
        <dsp:cNvSpPr/>
      </dsp:nvSpPr>
      <dsp:spPr>
        <a:xfrm>
          <a:off x="8074336" y="925509"/>
          <a:ext cx="2575213" cy="1707558"/>
        </a:xfrm>
        <a:prstGeom prst="round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Perform multi-variate analysis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Plot different graphs to visualize the results</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Summarize the result</a:t>
          </a:r>
        </a:p>
        <a:p>
          <a:pPr marL="0" lvl="0" indent="0" algn="l" defTabSz="533400">
            <a:lnSpc>
              <a:spcPct val="90000"/>
            </a:lnSpc>
            <a:spcBef>
              <a:spcPct val="0"/>
            </a:spcBef>
            <a:spcAft>
              <a:spcPct val="35000"/>
            </a:spcAft>
            <a:buNone/>
          </a:pPr>
          <a:r>
            <a:rPr lang="en-US" sz="1400" kern="1200" dirty="0">
              <a:solidFill>
                <a:prstClr val="white"/>
              </a:solidFill>
              <a:latin typeface="Calibri" panose="020F0502020204030204"/>
              <a:ea typeface="+mn-ea"/>
              <a:cs typeface="+mn-cs"/>
            </a:rPr>
            <a:t>- Conclusion about the loan risk factor</a:t>
          </a:r>
        </a:p>
      </dsp:txBody>
      <dsp:txXfrm>
        <a:off x="8157692" y="1008865"/>
        <a:ext cx="2408501" cy="15408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21-12-2020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7967" y="4508095"/>
            <a:ext cx="6138856" cy="1531917"/>
          </a:xfrm>
        </p:spPr>
        <p:txBody>
          <a:bodyPr>
            <a:normAutofit/>
          </a:bodyPr>
          <a:lstStyle/>
          <a:p>
            <a:pPr algn="l"/>
            <a:r>
              <a:rPr lang="en-IN" sz="1800" b="1" dirty="0"/>
              <a:t>Group members:</a:t>
            </a:r>
          </a:p>
          <a:p>
            <a:pPr marL="342900" indent="-342900" algn="l">
              <a:buAutoNum type="arabicPeriod"/>
            </a:pPr>
            <a:r>
              <a:rPr lang="en-US" sz="1800" b="1" i="0" dirty="0">
                <a:solidFill>
                  <a:srgbClr val="000000"/>
                </a:solidFill>
                <a:effectLst/>
              </a:rPr>
              <a:t>Siddakka Saptasagare</a:t>
            </a:r>
          </a:p>
          <a:p>
            <a:pPr marL="342900" indent="-342900" algn="l">
              <a:buAutoNum type="arabicPeriod"/>
            </a:pPr>
            <a:r>
              <a:rPr lang="en-US" sz="1800" b="1" i="0" dirty="0" err="1">
                <a:solidFill>
                  <a:srgbClr val="000000"/>
                </a:solidFill>
                <a:effectLst/>
              </a:rPr>
              <a:t>Kumaraguru</a:t>
            </a:r>
            <a:r>
              <a:rPr lang="en-US" sz="1800" b="1" i="0" dirty="0">
                <a:solidFill>
                  <a:srgbClr val="000000"/>
                </a:solidFill>
                <a:effectLst/>
              </a:rPr>
              <a:t> </a:t>
            </a:r>
            <a:r>
              <a:rPr lang="en-US" sz="1800" b="1" i="0" dirty="0" err="1">
                <a:solidFill>
                  <a:srgbClr val="000000"/>
                </a:solidFill>
                <a:effectLst/>
              </a:rPr>
              <a:t>Muthuraj</a:t>
            </a:r>
            <a:endParaRPr lang="en-US" sz="1800" b="0" i="0" dirty="0">
              <a:solidFill>
                <a:srgbClr val="000000"/>
              </a:solidFill>
              <a:effectLst/>
            </a:endParaRPr>
          </a:p>
          <a:p>
            <a:pPr algn="l"/>
            <a:endParaRPr lang="en-IN" sz="1800" dirty="0"/>
          </a:p>
        </p:txBody>
      </p:sp>
      <p:sp>
        <p:nvSpPr>
          <p:cNvPr id="6" name="Title 5">
            <a:extLst>
              <a:ext uri="{FF2B5EF4-FFF2-40B4-BE49-F238E27FC236}">
                <a16:creationId xmlns:a16="http://schemas.microsoft.com/office/drawing/2014/main" id="{7EF42ADC-196E-491D-A239-4F7A4557BA23}"/>
              </a:ext>
            </a:extLst>
          </p:cNvPr>
          <p:cNvSpPr>
            <a:spLocks noGrp="1"/>
          </p:cNvSpPr>
          <p:nvPr>
            <p:ph type="ctrTitle"/>
          </p:nvPr>
        </p:nvSpPr>
        <p:spPr>
          <a:xfrm>
            <a:off x="1524000" y="1156105"/>
            <a:ext cx="9144000" cy="2777720"/>
          </a:xfrm>
        </p:spPr>
        <p:txBody>
          <a:bodyPr>
            <a:normAutofit/>
          </a:bodyPr>
          <a:lstStyle/>
          <a:p>
            <a:r>
              <a:rPr lang="en-IN" sz="4000" b="1" dirty="0"/>
              <a:t>Lending Club Case Study</a:t>
            </a:r>
            <a:br>
              <a:rPr lang="en-IN" sz="4000" dirty="0"/>
            </a:br>
            <a:br>
              <a:rPr lang="en-IN" sz="4000" dirty="0"/>
            </a:br>
            <a:r>
              <a:rPr lang="en-IN" sz="4000" dirty="0"/>
              <a:t>SUBMISSION</a:t>
            </a:r>
            <a:br>
              <a:rPr lang="en-IN" sz="4000" b="1" dirty="0"/>
            </a:br>
            <a:endParaRPr lang="en-US" sz="40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07706" y="1035698"/>
            <a:ext cx="10907608" cy="1200329"/>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The ratio of bankruptcy counts to none is higher for charged-off customers. If a customer declared bankruptcy before, he is more likely to default.</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 waterfall chart&#10;&#10;Description automatically generated">
            <a:extLst>
              <a:ext uri="{FF2B5EF4-FFF2-40B4-BE49-F238E27FC236}">
                <a16:creationId xmlns:a16="http://schemas.microsoft.com/office/drawing/2014/main" id="{0D72BD9B-C97E-4707-B740-A1C065370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805" y="1753492"/>
            <a:ext cx="6858390" cy="4727251"/>
          </a:xfrm>
          <a:prstGeom prst="rect">
            <a:avLst/>
          </a:prstGeom>
        </p:spPr>
      </p:pic>
    </p:spTree>
    <p:extLst>
      <p:ext uri="{BB962C8B-B14F-4D97-AF65-F5344CB8AC3E}">
        <p14:creationId xmlns:p14="http://schemas.microsoft.com/office/powerpoint/2010/main" val="84683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07706" y="933062"/>
            <a:ext cx="10907608" cy="646331"/>
          </a:xfrm>
          <a:prstGeom prst="rect">
            <a:avLst/>
          </a:prstGeom>
          <a:noFill/>
        </p:spPr>
        <p:txBody>
          <a:bodyPr wrap="square" rtlCol="0">
            <a:spAutoFit/>
          </a:bodyPr>
          <a:lstStyle/>
          <a:p>
            <a:r>
              <a:rPr lang="en-US" b="1" i="0" dirty="0">
                <a:solidFill>
                  <a:schemeClr val="accent1">
                    <a:lumMod val="75000"/>
                  </a:schemeClr>
                </a:solidFill>
                <a:effectLst/>
                <a:latin typeface="Helvetica Neue"/>
              </a:rPr>
              <a:t>States grouped based on geography, indicate West region has taken more loans. A loan request from western states is risky, especially California</a:t>
            </a:r>
            <a:r>
              <a:rPr lang="en-US" b="1" dirty="0">
                <a:solidFill>
                  <a:schemeClr val="accent1">
                    <a:lumMod val="75000"/>
                  </a:schemeClr>
                </a:solidFill>
                <a:latin typeface="Helvetica Neue"/>
                <a:cs typeface="Times New Roman" panose="02020603050405020304" pitchFamily="18" charset="0"/>
              </a:rPr>
              <a:t>.</a:t>
            </a:r>
            <a:endParaRPr lang="en-US" b="1" i="0" dirty="0">
              <a:solidFill>
                <a:schemeClr val="accent1">
                  <a:lumMod val="75000"/>
                </a:schemeClr>
              </a:solidFill>
              <a:effectLst/>
              <a:latin typeface="Helvetica Neue"/>
            </a:endParaRPr>
          </a:p>
        </p:txBody>
      </p:sp>
      <p:pic>
        <p:nvPicPr>
          <p:cNvPr id="3" name="Picture 2" descr="Chart, line chart&#10;&#10;Description automatically generated">
            <a:extLst>
              <a:ext uri="{FF2B5EF4-FFF2-40B4-BE49-F238E27FC236}">
                <a16:creationId xmlns:a16="http://schemas.microsoft.com/office/drawing/2014/main" id="{714C941B-4EDC-4335-A0C9-D4F4F3390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84" y="1701613"/>
            <a:ext cx="10236103" cy="4531236"/>
          </a:xfrm>
          <a:prstGeom prst="rect">
            <a:avLst/>
          </a:prstGeom>
        </p:spPr>
      </p:pic>
    </p:spTree>
    <p:extLst>
      <p:ext uri="{BB962C8B-B14F-4D97-AF65-F5344CB8AC3E}">
        <p14:creationId xmlns:p14="http://schemas.microsoft.com/office/powerpoint/2010/main" val="253687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9E32EB69-2E27-45B0-BB9E-3560E9BDB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517" y="1425471"/>
            <a:ext cx="5440226" cy="5280006"/>
          </a:xfrm>
          <a:prstGeom prst="rect">
            <a:avLst/>
          </a:prstGeom>
        </p:spPr>
      </p:pic>
      <p:sp>
        <p:nvSpPr>
          <p:cNvPr id="6" name="TextBox 5">
            <a:extLst>
              <a:ext uri="{FF2B5EF4-FFF2-40B4-BE49-F238E27FC236}">
                <a16:creationId xmlns:a16="http://schemas.microsoft.com/office/drawing/2014/main" id="{5859499D-8A43-4473-B73B-7B18F851E9F1}"/>
              </a:ext>
            </a:extLst>
          </p:cNvPr>
          <p:cNvSpPr txBox="1"/>
          <p:nvPr/>
        </p:nvSpPr>
        <p:spPr>
          <a:xfrm>
            <a:off x="6830008" y="1586204"/>
            <a:ext cx="3890865" cy="1200329"/>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For either terms, if the interest rate is reduced, defaulting behavior can be reduced</a:t>
            </a:r>
          </a:p>
          <a:p>
            <a:endParaRPr lang="en-US" dirty="0"/>
          </a:p>
        </p:txBody>
      </p:sp>
      <p:pic>
        <p:nvPicPr>
          <p:cNvPr id="7" name="Picture 6" descr="Chart, bar chart&#10;&#10;Description automatically generated">
            <a:extLst>
              <a:ext uri="{FF2B5EF4-FFF2-40B4-BE49-F238E27FC236}">
                <a16:creationId xmlns:a16="http://schemas.microsoft.com/office/drawing/2014/main" id="{B1965F8B-AA66-415A-A654-E01E7EC6A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88" y="3290562"/>
            <a:ext cx="5365226" cy="3456747"/>
          </a:xfrm>
          <a:prstGeom prst="rect">
            <a:avLst/>
          </a:prstGeom>
        </p:spPr>
      </p:pic>
    </p:spTree>
    <p:extLst>
      <p:ext uri="{BB962C8B-B14F-4D97-AF65-F5344CB8AC3E}">
        <p14:creationId xmlns:p14="http://schemas.microsoft.com/office/powerpoint/2010/main" val="273576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BEB39-2315-4876-96FC-FFC8870A4C8B}"/>
              </a:ext>
            </a:extLst>
          </p:cNvPr>
          <p:cNvSpPr txBox="1"/>
          <p:nvPr/>
        </p:nvSpPr>
        <p:spPr>
          <a:xfrm>
            <a:off x="7455160" y="1735495"/>
            <a:ext cx="3890865" cy="2031325"/>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Giving loan to a customer under the Top 4 criteria with income less than 40K and grade A, B and C is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dirty="0"/>
          </a:p>
          <a:p>
            <a:endParaRPr lang="en-US" b="1" i="0" dirty="0">
              <a:solidFill>
                <a:srgbClr val="000000"/>
              </a:solidFill>
              <a:effectLst/>
              <a:latin typeface="Helvetica Neue"/>
            </a:endParaRPr>
          </a:p>
          <a:p>
            <a:endParaRPr lang="en-US" dirty="0"/>
          </a:p>
        </p:txBody>
      </p:sp>
      <p:pic>
        <p:nvPicPr>
          <p:cNvPr id="5" name="Picture 4" descr="Chart, bar chart&#10;&#10;Description automatically generated">
            <a:extLst>
              <a:ext uri="{FF2B5EF4-FFF2-40B4-BE49-F238E27FC236}">
                <a16:creationId xmlns:a16="http://schemas.microsoft.com/office/drawing/2014/main" id="{D1BE3918-4738-4A76-83F6-C4F779174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27" y="1381393"/>
            <a:ext cx="6714334" cy="4943332"/>
          </a:xfrm>
          <a:prstGeom prst="rect">
            <a:avLst/>
          </a:prstGeom>
        </p:spPr>
      </p:pic>
    </p:spTree>
    <p:extLst>
      <p:ext uri="{BB962C8B-B14F-4D97-AF65-F5344CB8AC3E}">
        <p14:creationId xmlns:p14="http://schemas.microsoft.com/office/powerpoint/2010/main" val="355285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5DAE98CA-0383-4049-89E9-75A175C14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2192692"/>
            <a:ext cx="9097346" cy="4391147"/>
          </a:xfrm>
          <a:prstGeom prst="rect">
            <a:avLst/>
          </a:prstGeom>
        </p:spPr>
      </p:pic>
      <p:sp>
        <p:nvSpPr>
          <p:cNvPr id="4" name="TextBox 3">
            <a:extLst>
              <a:ext uri="{FF2B5EF4-FFF2-40B4-BE49-F238E27FC236}">
                <a16:creationId xmlns:a16="http://schemas.microsoft.com/office/drawing/2014/main" id="{8D62BF68-E08A-4908-99F4-003FAE27CB83}"/>
              </a:ext>
            </a:extLst>
          </p:cNvPr>
          <p:cNvSpPr txBox="1"/>
          <p:nvPr/>
        </p:nvSpPr>
        <p:spPr>
          <a:xfrm>
            <a:off x="1175657" y="625156"/>
            <a:ext cx="9526555" cy="1477328"/>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endParaRPr lang="en-US" dirty="0"/>
          </a:p>
        </p:txBody>
      </p:sp>
    </p:spTree>
    <p:extLst>
      <p:ext uri="{BB962C8B-B14F-4D97-AF65-F5344CB8AC3E}">
        <p14:creationId xmlns:p14="http://schemas.microsoft.com/office/powerpoint/2010/main" val="47204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3B343A3-B727-4AF6-AD81-CFC338940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73" y="1924637"/>
            <a:ext cx="7028735" cy="4750723"/>
          </a:xfrm>
          <a:prstGeom prst="rect">
            <a:avLst/>
          </a:prstGeom>
        </p:spPr>
      </p:pic>
      <p:sp>
        <p:nvSpPr>
          <p:cNvPr id="4" name="TextBox 3">
            <a:extLst>
              <a:ext uri="{FF2B5EF4-FFF2-40B4-BE49-F238E27FC236}">
                <a16:creationId xmlns:a16="http://schemas.microsoft.com/office/drawing/2014/main" id="{16868119-15FD-4396-B42C-D28BE7D3DB1C}"/>
              </a:ext>
            </a:extLst>
          </p:cNvPr>
          <p:cNvSpPr txBox="1"/>
          <p:nvPr/>
        </p:nvSpPr>
        <p:spPr>
          <a:xfrm>
            <a:off x="942392" y="718397"/>
            <a:ext cx="10375641" cy="1477328"/>
          </a:xfrm>
          <a:prstGeom prst="rect">
            <a:avLst/>
          </a:prstGeom>
          <a:noFill/>
        </p:spPr>
        <p:txBody>
          <a:bodyPr wrap="square" rtlCol="0">
            <a:spAutoFit/>
          </a:bodyPr>
          <a:lstStyle/>
          <a:p>
            <a:pPr algn="just"/>
            <a:r>
              <a:rPr lang="en-US" b="1" i="0" dirty="0">
                <a:solidFill>
                  <a:srgbClr val="0070C0"/>
                </a:solidFill>
                <a:effectLst/>
                <a:latin typeface="Helvetica Neue"/>
                <a:cs typeface="Times New Roman" panose="02020603050405020304" pitchFamily="18" charset="0"/>
              </a:rPr>
              <a:t>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endParaRPr lang="en-US" dirty="0"/>
          </a:p>
        </p:txBody>
      </p:sp>
    </p:spTree>
    <p:extLst>
      <p:ext uri="{BB962C8B-B14F-4D97-AF65-F5344CB8AC3E}">
        <p14:creationId xmlns:p14="http://schemas.microsoft.com/office/powerpoint/2010/main" val="18515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8F137B-760A-4C7C-BD3A-10FEBCCF6D4E}"/>
              </a:ext>
            </a:extLst>
          </p:cNvPr>
          <p:cNvSpPr txBox="1"/>
          <p:nvPr/>
        </p:nvSpPr>
        <p:spPr>
          <a:xfrm>
            <a:off x="638002" y="998376"/>
            <a:ext cx="11174553" cy="1200329"/>
          </a:xfrm>
          <a:prstGeom prst="rect">
            <a:avLst/>
          </a:prstGeom>
          <a:noFill/>
        </p:spPr>
        <p:txBody>
          <a:bodyPr wrap="square" rtlCol="0">
            <a:spAutoFit/>
          </a:bodyPr>
          <a:lstStyle/>
          <a:p>
            <a:pPr algn="ctr"/>
            <a:r>
              <a:rPr lang="en-US" b="1" i="0" dirty="0">
                <a:solidFill>
                  <a:schemeClr val="accent1">
                    <a:lumMod val="75000"/>
                  </a:schemeClr>
                </a:solidFill>
                <a:effectLst/>
                <a:latin typeface="Helvetica Neue"/>
              </a:rPr>
              <a:t>Lending money to customers fitting top 4 criteria </a:t>
            </a:r>
          </a:p>
          <a:p>
            <a:pPr algn="ctr"/>
            <a:r>
              <a:rPr lang="en-US" b="1" i="0" dirty="0">
                <a:solidFill>
                  <a:schemeClr val="accent1">
                    <a:lumMod val="75000"/>
                  </a:schemeClr>
                </a:solidFill>
                <a:effectLst/>
                <a:latin typeface="Helvetica Neue"/>
              </a:rPr>
              <a:t>with employment length less than 2 years is risky</a:t>
            </a:r>
          </a:p>
          <a:p>
            <a:endParaRPr lang="en-US" b="1" i="0" dirty="0">
              <a:solidFill>
                <a:srgbClr val="000000"/>
              </a:solidFill>
              <a:effectLst/>
              <a:latin typeface="Helvetica Neue"/>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1F5AE04-D830-46AF-A183-B4179DE03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876" y="1739786"/>
            <a:ext cx="7952787" cy="4913686"/>
          </a:xfrm>
          <a:prstGeom prst="rect">
            <a:avLst/>
          </a:prstGeom>
        </p:spPr>
      </p:pic>
    </p:spTree>
    <p:extLst>
      <p:ext uri="{BB962C8B-B14F-4D97-AF65-F5344CB8AC3E}">
        <p14:creationId xmlns:p14="http://schemas.microsoft.com/office/powerpoint/2010/main" val="108892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A6D8A3FC-00D5-4451-8CBF-807880BC5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163" y="1579877"/>
            <a:ext cx="7275731" cy="5268320"/>
          </a:xfrm>
          <a:prstGeom prst="rect">
            <a:avLst/>
          </a:prstGeom>
        </p:spPr>
      </p:pic>
      <p:sp>
        <p:nvSpPr>
          <p:cNvPr id="4" name="TextBox 3">
            <a:extLst>
              <a:ext uri="{FF2B5EF4-FFF2-40B4-BE49-F238E27FC236}">
                <a16:creationId xmlns:a16="http://schemas.microsoft.com/office/drawing/2014/main" id="{60FFE4DA-E3D4-4557-B779-6FBF556A5D17}"/>
              </a:ext>
            </a:extLst>
          </p:cNvPr>
          <p:cNvSpPr txBox="1"/>
          <p:nvPr/>
        </p:nvSpPr>
        <p:spPr>
          <a:xfrm>
            <a:off x="783771" y="979713"/>
            <a:ext cx="10963470" cy="1200329"/>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If a customer fitting top 4 criteria in rental home, applies for </a:t>
            </a:r>
          </a:p>
          <a:p>
            <a:pPr algn="ctr"/>
            <a:r>
              <a:rPr lang="en-US" b="1" i="0" dirty="0">
                <a:solidFill>
                  <a:srgbClr val="0070C0"/>
                </a:solidFill>
                <a:effectLst/>
                <a:latin typeface="Helvetica Neue"/>
                <a:cs typeface="Times New Roman" panose="02020603050405020304" pitchFamily="18" charset="0"/>
              </a:rPr>
              <a:t>loan with purpose debt consolidation in the last 4 months, its risky</a:t>
            </a:r>
            <a:r>
              <a:rPr lang="en-US" b="1" i="0" dirty="0">
                <a:solidFill>
                  <a:srgbClr val="0070C0"/>
                </a:solidFill>
                <a:effectLst/>
                <a:latin typeface="Times New Roman" panose="02020603050405020304" pitchFamily="18" charset="0"/>
                <a:cs typeface="Times New Roman" panose="02020603050405020304" pitchFamily="18" charset="0"/>
              </a:rPr>
              <a:t>.</a:t>
            </a:r>
          </a:p>
          <a:p>
            <a:endParaRPr lang="en-US"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05430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2C00E67-2AD2-48CD-A0A2-F5ACB6D62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19" y="1161043"/>
            <a:ext cx="7684179" cy="5584992"/>
          </a:xfrm>
          <a:prstGeom prst="rect">
            <a:avLst/>
          </a:prstGeom>
        </p:spPr>
      </p:pic>
      <p:sp>
        <p:nvSpPr>
          <p:cNvPr id="4" name="TextBox 3">
            <a:extLst>
              <a:ext uri="{FF2B5EF4-FFF2-40B4-BE49-F238E27FC236}">
                <a16:creationId xmlns:a16="http://schemas.microsoft.com/office/drawing/2014/main" id="{DE4668E9-2A7C-4548-A101-01A38FC7C8C5}"/>
              </a:ext>
            </a:extLst>
          </p:cNvPr>
          <p:cNvSpPr txBox="1"/>
          <p:nvPr/>
        </p:nvSpPr>
        <p:spPr>
          <a:xfrm>
            <a:off x="727788" y="746449"/>
            <a:ext cx="10720873" cy="646331"/>
          </a:xfrm>
          <a:prstGeom prst="rect">
            <a:avLst/>
          </a:prstGeom>
          <a:noFill/>
        </p:spPr>
        <p:txBody>
          <a:bodyPr wrap="square" rtlCol="0">
            <a:spAutoFit/>
          </a:bodyPr>
          <a:lstStyle/>
          <a:p>
            <a:pPr algn="ctr"/>
            <a:r>
              <a:rPr lang="en-US" b="1" i="0" dirty="0">
                <a:solidFill>
                  <a:srgbClr val="0070C0"/>
                </a:solidFill>
                <a:effectLst/>
                <a:latin typeface="Helvetica Neue"/>
                <a:cs typeface="Times New Roman" panose="02020603050405020304" pitchFamily="18" charset="0"/>
              </a:rPr>
              <a:t>When loans are issued without source verification, they are very risky</a:t>
            </a:r>
            <a:r>
              <a:rPr lang="en-US" b="1" i="0" dirty="0">
                <a:solidFill>
                  <a:srgbClr val="000000"/>
                </a:solidFill>
                <a:effectLst/>
                <a:latin typeface="Helvetica Neue"/>
              </a:rPr>
              <a:t>.</a:t>
            </a:r>
          </a:p>
          <a:p>
            <a:endParaRPr lang="en-US" dirty="0"/>
          </a:p>
        </p:txBody>
      </p:sp>
    </p:spTree>
    <p:extLst>
      <p:ext uri="{BB962C8B-B14F-4D97-AF65-F5344CB8AC3E}">
        <p14:creationId xmlns:p14="http://schemas.microsoft.com/office/powerpoint/2010/main" val="337131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BB6857-B30B-4040-9CB2-FA6F5D92930A}"/>
              </a:ext>
            </a:extLst>
          </p:cNvPr>
          <p:cNvSpPr txBox="1"/>
          <p:nvPr/>
        </p:nvSpPr>
        <p:spPr>
          <a:xfrm>
            <a:off x="843902" y="774441"/>
            <a:ext cx="10530113" cy="646331"/>
          </a:xfrm>
          <a:prstGeom prst="rect">
            <a:avLst/>
          </a:prstGeom>
          <a:noFill/>
        </p:spPr>
        <p:txBody>
          <a:bodyPr wrap="square" rtlCol="0">
            <a:spAutoFit/>
          </a:bodyPr>
          <a:lstStyle/>
          <a:p>
            <a:pPr algn="ctr"/>
            <a:r>
              <a:rPr lang="en-US" b="1" i="0" dirty="0">
                <a:solidFill>
                  <a:srgbClr val="0070C0"/>
                </a:solidFill>
                <a:effectLst/>
                <a:latin typeface="Helvetica Neue"/>
              </a:rPr>
              <a:t>Risky to give loans to rental customers with higher DTI</a:t>
            </a:r>
            <a:r>
              <a:rPr lang="en-US" b="1" i="0" dirty="0">
                <a:solidFill>
                  <a:srgbClr val="000000"/>
                </a:solidFill>
                <a:effectLst/>
                <a:latin typeface="Helvetica Neue"/>
              </a:rPr>
              <a:t>.</a:t>
            </a:r>
          </a:p>
          <a:p>
            <a:endParaRPr lang="en-US" dirty="0"/>
          </a:p>
        </p:txBody>
      </p:sp>
      <p:pic>
        <p:nvPicPr>
          <p:cNvPr id="4" name="Picture 3" descr="Chart, bar chart&#10;&#10;Description automatically generated">
            <a:extLst>
              <a:ext uri="{FF2B5EF4-FFF2-40B4-BE49-F238E27FC236}">
                <a16:creationId xmlns:a16="http://schemas.microsoft.com/office/drawing/2014/main" id="{0C2F7B7E-863D-4402-8CEA-6A5A286F5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653" y="1420772"/>
            <a:ext cx="6764693" cy="5465336"/>
          </a:xfrm>
          <a:prstGeom prst="rect">
            <a:avLst/>
          </a:prstGeom>
        </p:spPr>
      </p:pic>
    </p:spTree>
    <p:extLst>
      <p:ext uri="{BB962C8B-B14F-4D97-AF65-F5344CB8AC3E}">
        <p14:creationId xmlns:p14="http://schemas.microsoft.com/office/powerpoint/2010/main" val="7545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9228" y="188594"/>
            <a:ext cx="9181075" cy="984886"/>
          </a:xfrm>
        </p:spPr>
        <p:txBody>
          <a:bodyPr/>
          <a:lstStyle/>
          <a:p>
            <a:pPr algn="ctr"/>
            <a:r>
              <a:rPr lang="en-IN" b="1" dirty="0"/>
              <a:t> </a:t>
            </a:r>
            <a:r>
              <a:rPr lang="en-IN" sz="2800" b="1" dirty="0">
                <a:solidFill>
                  <a:srgbClr val="0070C0"/>
                </a:solidFill>
              </a:rPr>
              <a:t>Objective of the case Study</a:t>
            </a:r>
            <a:endParaRPr lang="en-IN" sz="2800" dirty="0">
              <a:solidFill>
                <a:srgbClr val="0070C0"/>
              </a:solidFill>
            </a:endParaRPr>
          </a:p>
        </p:txBody>
      </p:sp>
      <p:pic>
        <p:nvPicPr>
          <p:cNvPr id="4" name="Content Placeholder 3">
            <a:extLst>
              <a:ext uri="{FF2B5EF4-FFF2-40B4-BE49-F238E27FC236}">
                <a16:creationId xmlns:a16="http://schemas.microsoft.com/office/drawing/2014/main" id="{77CAE0CA-F64F-43A7-9237-974827FE42BF}"/>
              </a:ext>
            </a:extLst>
          </p:cNvPr>
          <p:cNvPicPr>
            <a:picLocks noGrp="1" noChangeAspect="1"/>
          </p:cNvPicPr>
          <p:nvPr>
            <p:ph sz="half" idx="1"/>
          </p:nvPr>
        </p:nvPicPr>
        <p:blipFill rotWithShape="1">
          <a:blip r:embed="rId2"/>
          <a:stretch/>
        </p:blipFill>
        <p:spPr>
          <a:xfrm>
            <a:off x="6682215" y="2320603"/>
            <a:ext cx="4162425" cy="2612082"/>
          </a:xfrm>
        </p:spPr>
      </p:pic>
      <p:sp>
        <p:nvSpPr>
          <p:cNvPr id="6" name="Content Placeholder 5">
            <a:extLst>
              <a:ext uri="{FF2B5EF4-FFF2-40B4-BE49-F238E27FC236}">
                <a16:creationId xmlns:a16="http://schemas.microsoft.com/office/drawing/2014/main" id="{6F3955D9-6F26-476F-A571-B161ED56C63B}"/>
              </a:ext>
            </a:extLst>
          </p:cNvPr>
          <p:cNvSpPr>
            <a:spLocks noGrp="1"/>
          </p:cNvSpPr>
          <p:nvPr>
            <p:ph sz="half" idx="2"/>
          </p:nvPr>
        </p:nvSpPr>
        <p:spPr>
          <a:xfrm>
            <a:off x="504825" y="1428750"/>
            <a:ext cx="5467350" cy="4929188"/>
          </a:xfrm>
        </p:spPr>
        <p:txBody>
          <a:bodyPr>
            <a:normAutofit/>
          </a:bodyPr>
          <a:lstStyle/>
          <a:p>
            <a:r>
              <a:rPr lang="en-US" sz="2000" dirty="0"/>
              <a:t>When applicants apply for the loan there will be 2 possible cases:</a:t>
            </a:r>
            <a:endParaRPr lang="en-US" sz="1600" dirty="0"/>
          </a:p>
          <a:p>
            <a:pPr lvl="1">
              <a:buFont typeface="Courier New" panose="02070309020205020404" pitchFamily="49" charset="0"/>
              <a:buChar char="o"/>
            </a:pPr>
            <a:r>
              <a:rPr lang="en-US" sz="1600" dirty="0"/>
              <a:t>Loan Accepted</a:t>
            </a:r>
          </a:p>
          <a:p>
            <a:pPr lvl="1">
              <a:buFont typeface="Courier New" panose="02070309020205020404" pitchFamily="49" charset="0"/>
              <a:buChar char="o"/>
            </a:pPr>
            <a:r>
              <a:rPr lang="en-US" sz="1600" dirty="0"/>
              <a:t>Loan Rejected</a:t>
            </a:r>
          </a:p>
          <a:p>
            <a:r>
              <a:rPr lang="en-US" sz="2000" dirty="0"/>
              <a:t>When Loan is accepted it has 3 possible results as below:</a:t>
            </a:r>
          </a:p>
          <a:p>
            <a:pPr lvl="1">
              <a:buFont typeface="Wingdings" panose="05000000000000000000" pitchFamily="2" charset="2"/>
              <a:buChar char="§"/>
            </a:pPr>
            <a:r>
              <a:rPr lang="en-US" sz="1600" dirty="0"/>
              <a:t>Fully Paid: applicant pays the full loan amount</a:t>
            </a:r>
          </a:p>
          <a:p>
            <a:pPr lvl="1">
              <a:buFont typeface="Wingdings" panose="05000000000000000000" pitchFamily="2" charset="2"/>
              <a:buChar char="§"/>
            </a:pPr>
            <a:r>
              <a:rPr lang="en-US" sz="1600" dirty="0"/>
              <a:t>Current: applicant is still paying the EMI</a:t>
            </a:r>
          </a:p>
          <a:p>
            <a:pPr lvl="1">
              <a:buFont typeface="Wingdings" panose="05000000000000000000" pitchFamily="2" charset="2"/>
              <a:buChar char="§"/>
            </a:pPr>
            <a:r>
              <a:rPr lang="en-US" sz="1600" dirty="0"/>
              <a:t>Charged off : applicant has not paid the loan for some period of time. </a:t>
            </a:r>
            <a:r>
              <a:rPr lang="en-US" sz="1600" dirty="0" err="1"/>
              <a:t>He/She</a:t>
            </a:r>
            <a:r>
              <a:rPr lang="en-US" sz="1600" dirty="0"/>
              <a:t> may  become defaulter</a:t>
            </a:r>
          </a:p>
          <a:p>
            <a:r>
              <a:rPr lang="en-US" sz="2000" dirty="0"/>
              <a:t>When the loan defaults, it will cause great loss to the lending company.</a:t>
            </a:r>
          </a:p>
          <a:p>
            <a:r>
              <a:rPr lang="en-US" sz="2000" dirty="0"/>
              <a:t>Identifying the risky loan applicants and the driving factors for the loan default will benefit the company.</a:t>
            </a:r>
          </a:p>
          <a:p>
            <a:pPr marL="457200" lvl="1" indent="0">
              <a:buNone/>
            </a:pPr>
            <a:endParaRPr lang="en-US" sz="1600" dirty="0"/>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b="1" dirty="0">
                <a:latin typeface="Helvetica Neue"/>
              </a:rPr>
              <a:t>From this EDA analysis of Lending Club, we conclude that many factors, like the month of issue of loan, state where it was issued, purpose of loan are directly linked to defaulting tendency.</a:t>
            </a:r>
          </a:p>
          <a:p>
            <a:r>
              <a:rPr lang="en-IN" sz="1800" b="1" dirty="0">
                <a:latin typeface="Helvetica Neue"/>
              </a:rPr>
              <a:t>Many other factors like employment length, DTI, income verification, funded loan amount, interest of loan influence the loan defaulting nature.</a:t>
            </a:r>
          </a:p>
          <a:p>
            <a:r>
              <a:rPr lang="en-IN" sz="1800" b="1" dirty="0">
                <a:latin typeface="Helvetica Neue"/>
              </a:rPr>
              <a:t>Whenever LC receives an application they </a:t>
            </a:r>
            <a:r>
              <a:rPr lang="en-IN" sz="1800" b="1">
                <a:latin typeface="Helvetica Neue"/>
              </a:rPr>
              <a:t>can derive </a:t>
            </a:r>
            <a:r>
              <a:rPr lang="en-IN" sz="1800" b="1" dirty="0">
                <a:latin typeface="Helvetica Neue"/>
              </a:rPr>
              <a:t>a risk score as a factor of all the above parameters by assigning a weightage to them.</a:t>
            </a:r>
          </a:p>
          <a:p>
            <a:pPr algn="l"/>
            <a:r>
              <a:rPr lang="en-US" sz="1800" b="1" i="0" dirty="0">
                <a:solidFill>
                  <a:srgbClr val="C00000"/>
                </a:solidFill>
                <a:effectLst/>
                <a:latin typeface="Helvetica Neue"/>
              </a:rPr>
              <a:t>Consider LC tightly controls loan applications with the following overlapping conditions:</a:t>
            </a:r>
          </a:p>
          <a:p>
            <a:pPr marL="800100" lvl="1" indent="-342900">
              <a:buFont typeface="+mj-lt"/>
              <a:buAutoNum type="arabicPeriod"/>
            </a:pPr>
            <a:r>
              <a:rPr lang="en-US" sz="1800" b="1" i="0" dirty="0">
                <a:solidFill>
                  <a:srgbClr val="C00000"/>
                </a:solidFill>
                <a:effectLst/>
                <a:latin typeface="Helvetica Neue"/>
              </a:rPr>
              <a:t>Customers with less than 2 years of experience</a:t>
            </a:r>
          </a:p>
          <a:p>
            <a:pPr marL="800100" lvl="1" indent="-342900">
              <a:buFont typeface="+mj-lt"/>
              <a:buAutoNum type="arabicPeriod"/>
            </a:pPr>
            <a:r>
              <a:rPr lang="en-US" sz="1800" b="1" i="0" dirty="0">
                <a:solidFill>
                  <a:srgbClr val="C00000"/>
                </a:solidFill>
                <a:effectLst/>
                <a:latin typeface="Helvetica Neue"/>
              </a:rPr>
              <a:t>Loan grade is A, B or C</a:t>
            </a:r>
          </a:p>
          <a:p>
            <a:pPr marL="800100" lvl="1" indent="-342900">
              <a:buFont typeface="+mj-lt"/>
              <a:buAutoNum type="arabicPeriod"/>
            </a:pPr>
            <a:r>
              <a:rPr lang="en-US" sz="1800" b="1" i="0" dirty="0">
                <a:solidFill>
                  <a:srgbClr val="C00000"/>
                </a:solidFill>
                <a:effectLst/>
                <a:latin typeface="Helvetica Neue"/>
              </a:rPr>
              <a:t>Purpose of loan is debt consolidation, other, credit card, small business</a:t>
            </a:r>
          </a:p>
          <a:p>
            <a:pPr marL="800100" lvl="1" indent="-342900">
              <a:buFont typeface="+mj-lt"/>
              <a:buAutoNum type="arabicPeriod"/>
            </a:pPr>
            <a:r>
              <a:rPr lang="en-US" sz="1800" b="1" i="0" dirty="0">
                <a:solidFill>
                  <a:srgbClr val="C00000"/>
                </a:solidFill>
                <a:effectLst/>
                <a:latin typeface="Helvetica Neue"/>
              </a:rPr>
              <a:t>Rental customers</a:t>
            </a:r>
          </a:p>
          <a:p>
            <a:pPr marL="800100" lvl="1" indent="-342900">
              <a:buFont typeface="+mj-lt"/>
              <a:buAutoNum type="arabicPeriod"/>
            </a:pPr>
            <a:r>
              <a:rPr lang="en-US" sz="1800" b="1" i="0" dirty="0">
                <a:solidFill>
                  <a:srgbClr val="C00000"/>
                </a:solidFill>
                <a:effectLst/>
                <a:latin typeface="Helvetica Neue"/>
              </a:rPr>
              <a:t>Income is less than 58K.</a:t>
            </a:r>
          </a:p>
          <a:p>
            <a:pPr marL="457200" lvl="1" indent="0">
              <a:buNone/>
            </a:pPr>
            <a:r>
              <a:rPr lang="en-US" sz="1800" b="1" i="0" dirty="0">
                <a:solidFill>
                  <a:srgbClr val="C00000"/>
                </a:solidFill>
                <a:effectLst/>
                <a:latin typeface="Helvetica Neue"/>
              </a:rPr>
              <a:t>LC could have converted 2916 charged-off loans worth USD20,038,752 to good loans (of the total 5627 charged-off loans worth USD61,131,728) which is 32%</a:t>
            </a:r>
          </a:p>
          <a:p>
            <a:endParaRPr lang="en-IN" sz="1800" b="1" dirty="0">
              <a:latin typeface="Helvetica Neue"/>
            </a:endParaRPr>
          </a:p>
          <a:p>
            <a:endParaRPr lang="en-IN" sz="1800" b="1" dirty="0">
              <a:latin typeface="Helvetica Neue"/>
            </a:endParaRPr>
          </a:p>
        </p:txBody>
      </p:sp>
      <p:sp>
        <p:nvSpPr>
          <p:cNvPr id="6" name="Title 1"/>
          <p:cNvSpPr>
            <a:spLocks noGrp="1"/>
          </p:cNvSpPr>
          <p:nvPr>
            <p:ph type="title"/>
          </p:nvPr>
        </p:nvSpPr>
        <p:spPr>
          <a:xfrm>
            <a:off x="1136469" y="640080"/>
            <a:ext cx="9313817" cy="856138"/>
          </a:xfrm>
        </p:spPr>
        <p:txBody>
          <a:bodyPr/>
          <a:lstStyle/>
          <a:p>
            <a:pPr algn="ctr"/>
            <a:r>
              <a:rPr lang="en-IN" b="1" dirty="0"/>
              <a:t> </a:t>
            </a:r>
            <a:r>
              <a:rPr lang="en-IN" sz="2800" b="1" dirty="0">
                <a:solidFill>
                  <a:srgbClr val="0070C0"/>
                </a:solidFill>
              </a:rPr>
              <a:t>Conclusion</a:t>
            </a:r>
          </a:p>
        </p:txBody>
      </p:sp>
    </p:spTree>
    <p:extLst>
      <p:ext uri="{BB962C8B-B14F-4D97-AF65-F5344CB8AC3E}">
        <p14:creationId xmlns:p14="http://schemas.microsoft.com/office/powerpoint/2010/main" val="105781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257300"/>
            <a:ext cx="11168742" cy="4941888"/>
          </a:xfrm>
        </p:spPr>
        <p:txBody>
          <a:bodyPr>
            <a:normAutofit/>
          </a:bodyPr>
          <a:lstStyle/>
          <a:p>
            <a:pPr>
              <a:buFont typeface="Wingdings" panose="05000000000000000000" pitchFamily="2" charset="2"/>
              <a:buChar char="v"/>
            </a:pPr>
            <a:r>
              <a:rPr lang="en-IN" sz="1800" dirty="0"/>
              <a:t> </a:t>
            </a:r>
            <a:r>
              <a:rPr lang="en-IN" sz="2000" dirty="0"/>
              <a:t>Understanding the Business Objective</a:t>
            </a:r>
          </a:p>
          <a:p>
            <a:pPr>
              <a:buFont typeface="Wingdings" panose="05000000000000000000" pitchFamily="2" charset="2"/>
              <a:buChar char="v"/>
            </a:pPr>
            <a:r>
              <a:rPr lang="en-IN" sz="2000" dirty="0"/>
              <a:t> Loading the input data set</a:t>
            </a:r>
          </a:p>
          <a:p>
            <a:pPr>
              <a:buFont typeface="Wingdings" panose="05000000000000000000" pitchFamily="2" charset="2"/>
              <a:buChar char="v"/>
            </a:pPr>
            <a:r>
              <a:rPr lang="en-IN" sz="2000" dirty="0"/>
              <a:t> Cleaning and standardizing the data</a:t>
            </a:r>
          </a:p>
          <a:p>
            <a:pPr>
              <a:buFont typeface="Wingdings" panose="05000000000000000000" pitchFamily="2" charset="2"/>
              <a:buChar char="v"/>
            </a:pPr>
            <a:r>
              <a:rPr lang="en-IN" sz="2000" dirty="0"/>
              <a:t>Exploratory data analysis</a:t>
            </a:r>
          </a:p>
          <a:p>
            <a:pPr>
              <a:buFont typeface="Wingdings" panose="05000000000000000000" pitchFamily="2" charset="2"/>
              <a:buChar char="v"/>
            </a:pPr>
            <a:endParaRPr lang="en-IN" sz="1800" dirty="0"/>
          </a:p>
        </p:txBody>
      </p:sp>
      <p:sp>
        <p:nvSpPr>
          <p:cNvPr id="5" name="Title 1"/>
          <p:cNvSpPr>
            <a:spLocks noGrp="1"/>
          </p:cNvSpPr>
          <p:nvPr>
            <p:ph type="title"/>
          </p:nvPr>
        </p:nvSpPr>
        <p:spPr>
          <a:xfrm>
            <a:off x="1174569" y="230744"/>
            <a:ext cx="9313817" cy="856138"/>
          </a:xfrm>
        </p:spPr>
        <p:txBody>
          <a:bodyPr/>
          <a:lstStyle/>
          <a:p>
            <a:pPr algn="ctr"/>
            <a:r>
              <a:rPr lang="en-IN" b="1" dirty="0"/>
              <a:t> </a:t>
            </a:r>
            <a:r>
              <a:rPr lang="en-IN" sz="2800" b="1" dirty="0">
                <a:solidFill>
                  <a:srgbClr val="0070C0"/>
                </a:solidFill>
              </a:rPr>
              <a:t>Analysis and Problem Solving process</a:t>
            </a:r>
          </a:p>
        </p:txBody>
      </p:sp>
      <p:graphicFrame>
        <p:nvGraphicFramePr>
          <p:cNvPr id="2" name="Diagram 1">
            <a:extLst>
              <a:ext uri="{FF2B5EF4-FFF2-40B4-BE49-F238E27FC236}">
                <a16:creationId xmlns:a16="http://schemas.microsoft.com/office/drawing/2014/main" id="{03C3D1E1-3728-4C97-88A9-3864DC618819}"/>
              </a:ext>
            </a:extLst>
          </p:cNvPr>
          <p:cNvGraphicFramePr/>
          <p:nvPr>
            <p:extLst>
              <p:ext uri="{D42A27DB-BD31-4B8C-83A1-F6EECF244321}">
                <p14:modId xmlns:p14="http://schemas.microsoft.com/office/powerpoint/2010/main" val="747362354"/>
              </p:ext>
            </p:extLst>
          </p:nvPr>
        </p:nvGraphicFramePr>
        <p:xfrm>
          <a:off x="413044" y="2560639"/>
          <a:ext cx="11365911" cy="3543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29B74-4398-491C-B43D-ACA35D221527}"/>
              </a:ext>
            </a:extLst>
          </p:cNvPr>
          <p:cNvSpPr>
            <a:spLocks noGrp="1"/>
          </p:cNvSpPr>
          <p:nvPr>
            <p:ph idx="1"/>
          </p:nvPr>
        </p:nvSpPr>
        <p:spPr>
          <a:xfrm>
            <a:off x="404949" y="690466"/>
            <a:ext cx="11168742" cy="5508722"/>
          </a:xfrm>
        </p:spPr>
        <p:txBody>
          <a:bodyPr>
            <a:normAutofit/>
          </a:bodyPr>
          <a:lstStyle/>
          <a:p>
            <a:pPr marL="2286000" lvl="5" indent="0" algn="ctr">
              <a:buNone/>
            </a:pPr>
            <a:endParaRPr lang="en-US" sz="1600" b="1" dirty="0">
              <a:solidFill>
                <a:srgbClr val="000000"/>
              </a:solidFill>
              <a:latin typeface="Times New Roman" panose="02020603050405020304" pitchFamily="18" charset="0"/>
              <a:cs typeface="Times New Roman" panose="02020603050405020304" pitchFamily="18" charset="0"/>
            </a:endParaRPr>
          </a:p>
          <a:p>
            <a:pPr marL="2286000" lvl="5" indent="0" algn="ctr">
              <a:buNone/>
            </a:pPr>
            <a:endParaRPr lang="en-US" sz="1600" b="1"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r>
              <a:rPr lang="en-US" b="1" dirty="0">
                <a:solidFill>
                  <a:srgbClr val="0070C0"/>
                </a:solidFill>
              </a:rPr>
              <a:t>Executive Summary</a:t>
            </a:r>
          </a:p>
          <a:p>
            <a:pPr marL="0" indent="0" algn="ctr">
              <a:buNone/>
            </a:pPr>
            <a:r>
              <a:rPr lang="en-US" b="1" dirty="0">
                <a:solidFill>
                  <a:srgbClr val="0070C0"/>
                </a:solidFill>
              </a:rPr>
              <a:t>Risk factors identified by analyzing paid-off and charged-off loans</a:t>
            </a:r>
            <a:endParaRPr lang="en-US" b="1" i="0" dirty="0">
              <a:solidFill>
                <a:srgbClr val="0070C0"/>
              </a:solidFill>
              <a:effectLst/>
            </a:endParaRPr>
          </a:p>
          <a:p>
            <a:pPr algn="l"/>
            <a:r>
              <a:rPr lang="en-US" sz="1600" b="1" i="0" dirty="0">
                <a:solidFill>
                  <a:srgbClr val="000000"/>
                </a:solidFill>
                <a:effectLst/>
                <a:latin typeface="Helvetica Neue"/>
              </a:rPr>
              <a:t>Risk 1 - Loan grades E, F and G are higher risk loans. Looks like LC is already charging higher interest rate to recover faster. When LC issues a high loan amount they have to look at other risk factors listed further. A, B, C and D have high risk of defaulting.</a:t>
            </a:r>
          </a:p>
          <a:p>
            <a:pPr algn="l"/>
            <a:r>
              <a:rPr lang="en-US" sz="1600" b="1" i="0" dirty="0">
                <a:solidFill>
                  <a:srgbClr val="000000"/>
                </a:solidFill>
                <a:effectLst/>
                <a:latin typeface="Helvetica Neue"/>
              </a:rPr>
              <a:t>Risk 2 - Most of the loans above interest rate 15% are at the risk of being charged-off. If interest rate is kept lower in the range of 8 - 11%, the risk of charging-off reduces.</a:t>
            </a:r>
          </a:p>
          <a:p>
            <a:pPr algn="l"/>
            <a:r>
              <a:rPr lang="en-US" sz="1600" b="1" i="0" dirty="0">
                <a:solidFill>
                  <a:srgbClr val="000000"/>
                </a:solidFill>
                <a:effectLst/>
                <a:latin typeface="Helvetica Neue"/>
              </a:rPr>
              <a:t>Risk 3 - Debt consolidation, credit card, small business, other and home improvement reasons have highest charged off debts.</a:t>
            </a:r>
          </a:p>
          <a:p>
            <a:pPr algn="l"/>
            <a:r>
              <a:rPr lang="en-US" sz="1600" b="1" i="0" dirty="0">
                <a:solidFill>
                  <a:srgbClr val="000000"/>
                </a:solidFill>
                <a:effectLst/>
                <a:latin typeface="Helvetica Neue"/>
              </a:rPr>
              <a:t>Risk 4 - Rental and </a:t>
            </a:r>
            <a:r>
              <a:rPr lang="en-US" sz="1600" b="1" i="0" dirty="0" err="1">
                <a:solidFill>
                  <a:srgbClr val="000000"/>
                </a:solidFill>
                <a:effectLst/>
                <a:latin typeface="Helvetica Neue"/>
              </a:rPr>
              <a:t>Mortage</a:t>
            </a:r>
            <a:r>
              <a:rPr lang="en-US" sz="1600" b="1" i="0" dirty="0">
                <a:solidFill>
                  <a:srgbClr val="000000"/>
                </a:solidFill>
                <a:effectLst/>
                <a:latin typeface="Helvetica Neue"/>
              </a:rPr>
              <a:t> home dwellers have higher charged-off status than owners. A customer from rental home is risky, followed by mortgagers.</a:t>
            </a:r>
          </a:p>
          <a:p>
            <a:pPr algn="l"/>
            <a:r>
              <a:rPr lang="en-US" sz="1600" b="1" i="0" dirty="0">
                <a:solidFill>
                  <a:srgbClr val="000000"/>
                </a:solidFill>
                <a:effectLst/>
                <a:latin typeface="Helvetica Neue"/>
              </a:rPr>
              <a:t>Risk 5 - The ratio of bankruptcy counts to none is higher for charged-off customers. If a customer declared bankruptcy before, he is more likely to default.</a:t>
            </a:r>
          </a:p>
          <a:p>
            <a:pPr algn="l"/>
            <a:r>
              <a:rPr lang="en-US" sz="1600" b="1" i="0" dirty="0">
                <a:solidFill>
                  <a:srgbClr val="000000"/>
                </a:solidFill>
                <a:effectLst/>
                <a:latin typeface="Helvetica Neue"/>
              </a:rPr>
              <a:t>Risk 6 - States grouped based on geography, indicate West region has taken more loans. A loan request from western states is risky, especially California</a:t>
            </a:r>
            <a:r>
              <a:rPr lang="en-US" sz="1100" b="1" i="0" dirty="0">
                <a:solidFill>
                  <a:srgbClr val="000000"/>
                </a:solidFill>
                <a:effectLst/>
                <a:latin typeface="Helvetica Neue"/>
              </a:rPr>
              <a:t>.</a:t>
            </a:r>
          </a:p>
          <a:p>
            <a:pPr algn="l"/>
            <a:endParaRPr lang="en-US" sz="1600" b="1" i="0" dirty="0">
              <a:solidFill>
                <a:srgbClr val="000000"/>
              </a:solidFill>
              <a:effectLst/>
            </a:endParaRPr>
          </a:p>
          <a:p>
            <a:endParaRPr lang="en-US" sz="1600" dirty="0"/>
          </a:p>
        </p:txBody>
      </p:sp>
    </p:spTree>
    <p:extLst>
      <p:ext uri="{BB962C8B-B14F-4D97-AF65-F5344CB8AC3E}">
        <p14:creationId xmlns:p14="http://schemas.microsoft.com/office/powerpoint/2010/main" val="140405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4E594-079F-4344-9C52-ADD4CB7455F8}"/>
              </a:ext>
            </a:extLst>
          </p:cNvPr>
          <p:cNvSpPr>
            <a:spLocks noGrp="1"/>
          </p:cNvSpPr>
          <p:nvPr>
            <p:ph idx="1"/>
          </p:nvPr>
        </p:nvSpPr>
        <p:spPr>
          <a:xfrm>
            <a:off x="615819" y="373224"/>
            <a:ext cx="10957871" cy="6484776"/>
          </a:xfrm>
        </p:spPr>
        <p:txBody>
          <a:bodyPr>
            <a:normAutofit/>
          </a:bodyPr>
          <a:lstStyle/>
          <a:p>
            <a:pPr algn="l"/>
            <a:endParaRPr lang="en-US" sz="1600" b="1" i="0" dirty="0">
              <a:solidFill>
                <a:srgbClr val="000000"/>
              </a:solidFill>
              <a:effectLst/>
            </a:endParaRPr>
          </a:p>
          <a:p>
            <a:pPr marL="0" indent="0" algn="ctr">
              <a:buNone/>
            </a:pPr>
            <a:r>
              <a:rPr lang="en-US" sz="3000" b="1" dirty="0">
                <a:solidFill>
                  <a:srgbClr val="0070C0"/>
                </a:solidFill>
              </a:rPr>
              <a:t>Executive Summary</a:t>
            </a:r>
          </a:p>
          <a:p>
            <a:pPr marL="0" indent="0" algn="ctr">
              <a:buNone/>
            </a:pPr>
            <a:r>
              <a:rPr lang="en-US" sz="3000" b="1" dirty="0">
                <a:solidFill>
                  <a:srgbClr val="0070C0"/>
                </a:solidFill>
              </a:rPr>
              <a:t>Risk factors identified by analyzing charged-off </a:t>
            </a:r>
          </a:p>
          <a:p>
            <a:pPr marL="0" indent="0" algn="ctr">
              <a:buNone/>
            </a:pPr>
            <a:r>
              <a:rPr lang="en-US" sz="3000" b="1" dirty="0">
                <a:solidFill>
                  <a:srgbClr val="0070C0"/>
                </a:solidFill>
              </a:rPr>
              <a:t>loans in top 4 – states, issued months and purposes</a:t>
            </a:r>
            <a:r>
              <a:rPr lang="en-US" sz="2100" b="1" dirty="0">
                <a:solidFill>
                  <a:srgbClr val="0070C0"/>
                </a:solidFill>
              </a:rPr>
              <a:t> </a:t>
            </a:r>
            <a:endParaRPr lang="en-US" sz="2100" b="1" dirty="0">
              <a:solidFill>
                <a:srgbClr val="000000"/>
              </a:solidFill>
            </a:endParaRPr>
          </a:p>
          <a:p>
            <a:pPr algn="l"/>
            <a:r>
              <a:rPr lang="en-US" sz="1600" b="1" i="0" dirty="0">
                <a:solidFill>
                  <a:srgbClr val="000000"/>
                </a:solidFill>
                <a:effectLst/>
                <a:latin typeface="Helvetica Neue"/>
              </a:rPr>
              <a:t>Risk 7 - For either terms, if the interest rate is reduced, defaulting behavior can be reduced.</a:t>
            </a:r>
          </a:p>
          <a:p>
            <a:pPr algn="l"/>
            <a:r>
              <a:rPr lang="en-US" sz="1600" b="1" i="0" dirty="0">
                <a:solidFill>
                  <a:srgbClr val="000000"/>
                </a:solidFill>
                <a:effectLst/>
                <a:latin typeface="Helvetica Neue"/>
              </a:rPr>
              <a:t>Risk 8 - Giving loan to a customer under the Top 4 criteria with income less than 40K and grade A, B and C is risky.</a:t>
            </a:r>
          </a:p>
          <a:p>
            <a:pPr algn="l"/>
            <a:r>
              <a:rPr lang="en-US" sz="1600" b="1" i="0" dirty="0">
                <a:solidFill>
                  <a:srgbClr val="000000"/>
                </a:solidFill>
                <a:effectLst/>
                <a:latin typeface="Helvetica Neue"/>
              </a:rPr>
              <a:t>Risk 9 - Issuing loans in Sep-Dec (specifically Nov and Dec), for the 4 states with debt consolidation as purpose is risky. Customers ask for loan with debt consolidation as a reason in the 4 (especially California) states and default maximum. Towards the end of the year, as celebration begins, customers prepare to take the loan and default.</a:t>
            </a:r>
          </a:p>
          <a:p>
            <a:pPr algn="l"/>
            <a:r>
              <a:rPr lang="en-US" sz="1600" b="1" i="0" dirty="0">
                <a:solidFill>
                  <a:srgbClr val="000000"/>
                </a:solidFill>
                <a:effectLst/>
                <a:latin typeface="Helvetica Neue"/>
              </a:rPr>
              <a:t>Risk 10 - Lending money to customers fitting top 4 criteria with employment length less than 2 years is risky.</a:t>
            </a:r>
          </a:p>
          <a:p>
            <a:pPr algn="l"/>
            <a:r>
              <a:rPr lang="en-US" sz="1600" b="1" i="0" dirty="0">
                <a:solidFill>
                  <a:srgbClr val="000000"/>
                </a:solidFill>
                <a:effectLst/>
                <a:latin typeface="Helvetica Neue"/>
              </a:rPr>
              <a:t>Risk 11 - If a customer fitting top 4 criteria in rental home, applies for loan with purpose debt consolidation in the last 4 months, its risky.</a:t>
            </a:r>
          </a:p>
          <a:p>
            <a:pPr algn="l"/>
            <a:r>
              <a:rPr lang="en-US" sz="1600" b="1" i="0" dirty="0">
                <a:solidFill>
                  <a:srgbClr val="000000"/>
                </a:solidFill>
                <a:effectLst/>
                <a:latin typeface="Helvetica Neue"/>
              </a:rPr>
              <a:t>Risk 12 - When loans are issued without source verification, they are very risky.</a:t>
            </a:r>
          </a:p>
          <a:p>
            <a:pPr algn="l"/>
            <a:r>
              <a:rPr lang="en-US" sz="1600" b="1" i="0" dirty="0">
                <a:solidFill>
                  <a:srgbClr val="000000"/>
                </a:solidFill>
                <a:effectLst/>
                <a:latin typeface="Helvetica Neue"/>
              </a:rPr>
              <a:t>Risk 13 - Risky to give loans to rental customers with higher DTI.</a:t>
            </a:r>
          </a:p>
          <a:p>
            <a:pPr algn="l"/>
            <a:endParaRPr lang="en-US" sz="1600" b="1" i="0" dirty="0">
              <a:solidFill>
                <a:srgbClr val="000000"/>
              </a:solidFill>
              <a:effectLst/>
            </a:endParaRPr>
          </a:p>
          <a:p>
            <a:endParaRPr lang="en-US" sz="1600" dirty="0"/>
          </a:p>
        </p:txBody>
      </p:sp>
    </p:spTree>
    <p:extLst>
      <p:ext uri="{BB962C8B-B14F-4D97-AF65-F5344CB8AC3E}">
        <p14:creationId xmlns:p14="http://schemas.microsoft.com/office/powerpoint/2010/main" val="228859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737118" y="1240971"/>
            <a:ext cx="10952116" cy="1477328"/>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Loan grades E, F and G are higher risk loans. Looks like LC is already charging higher interest rate to recover faster. When LC issues a high loan amount they have to look at other risk factors listed further. A, B, C and D have high risk of defaulting.</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10;&#10;Description automatically generated">
            <a:extLst>
              <a:ext uri="{FF2B5EF4-FFF2-40B4-BE49-F238E27FC236}">
                <a16:creationId xmlns:a16="http://schemas.microsoft.com/office/drawing/2014/main" id="{14A7B362-50B9-4DAC-B260-E1AB018BC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718" y="2683784"/>
            <a:ext cx="5491458" cy="3612193"/>
          </a:xfrm>
          <a:prstGeom prst="rect">
            <a:avLst/>
          </a:prstGeom>
        </p:spPr>
      </p:pic>
      <p:pic>
        <p:nvPicPr>
          <p:cNvPr id="8" name="Picture 7" descr="Chart, bar chart&#10;&#10;Description automatically generated">
            <a:extLst>
              <a:ext uri="{FF2B5EF4-FFF2-40B4-BE49-F238E27FC236}">
                <a16:creationId xmlns:a16="http://schemas.microsoft.com/office/drawing/2014/main" id="{B1A4C66F-0563-4012-9E6F-F6D52A883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784" y="2630611"/>
            <a:ext cx="5326842" cy="3612193"/>
          </a:xfrm>
          <a:prstGeom prst="rect">
            <a:avLst/>
          </a:prstGeom>
        </p:spPr>
      </p:pic>
    </p:spTree>
    <p:extLst>
      <p:ext uri="{BB962C8B-B14F-4D97-AF65-F5344CB8AC3E}">
        <p14:creationId xmlns:p14="http://schemas.microsoft.com/office/powerpoint/2010/main" val="63397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138336" y="1026368"/>
            <a:ext cx="10767526" cy="1477328"/>
          </a:xfrm>
          <a:prstGeom prst="rect">
            <a:avLst/>
          </a:prstGeom>
          <a:noFill/>
        </p:spPr>
        <p:txBody>
          <a:bodyPr wrap="square" rtlCol="0">
            <a:spAutoFit/>
          </a:bodyPr>
          <a:lstStyle/>
          <a:p>
            <a:pPr algn="just"/>
            <a:r>
              <a:rPr lang="en-US" b="1" i="0" dirty="0">
                <a:solidFill>
                  <a:schemeClr val="accent1">
                    <a:lumMod val="75000"/>
                  </a:schemeClr>
                </a:solidFill>
                <a:effectLst/>
                <a:latin typeface="Helvetica Neue"/>
              </a:rPr>
              <a:t>Most of the loans above interest rate 15% are at the risk of being charged-off. If interest rate is kept lower in the range of 8 - 11%, the risk of charging-off reduces</a:t>
            </a:r>
            <a:r>
              <a:rPr lang="en-US" b="1" i="0" dirty="0">
                <a:solidFill>
                  <a:srgbClr val="000000"/>
                </a:solidFill>
                <a:effectLst/>
                <a:latin typeface="Helvetica Neue"/>
              </a:rPr>
              <a:t>.</a:t>
            </a:r>
          </a:p>
          <a:p>
            <a:pPr algn="just"/>
            <a:endParaRPr lang="en-US" b="1" i="0" dirty="0">
              <a:solidFill>
                <a:schemeClr val="accent1">
                  <a:lumMod val="75000"/>
                </a:schemeClr>
              </a:solidFill>
              <a:effectLst/>
              <a:latin typeface="Helvetica Neue"/>
            </a:endParaRP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ox and whisker chart&#10;&#10;Description automatically generated">
            <a:extLst>
              <a:ext uri="{FF2B5EF4-FFF2-40B4-BE49-F238E27FC236}">
                <a16:creationId xmlns:a16="http://schemas.microsoft.com/office/drawing/2014/main" id="{528B5738-F7BE-443A-AE25-4A780EEF8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285" y="1939066"/>
            <a:ext cx="7414177" cy="4667007"/>
          </a:xfrm>
          <a:prstGeom prst="rect">
            <a:avLst/>
          </a:prstGeom>
        </p:spPr>
      </p:pic>
    </p:spTree>
    <p:extLst>
      <p:ext uri="{BB962C8B-B14F-4D97-AF65-F5344CB8AC3E}">
        <p14:creationId xmlns:p14="http://schemas.microsoft.com/office/powerpoint/2010/main" val="427450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1073020" y="951722"/>
            <a:ext cx="9797143" cy="1200329"/>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Debt consolidation, credit card, small business, other and home improvement reasons have highest charged off debts.</a:t>
            </a:r>
          </a:p>
          <a:p>
            <a:pPr algn="just"/>
            <a:endParaRPr lang="en-US" b="1" i="0" dirty="0">
              <a:solidFill>
                <a:srgbClr val="0070C0"/>
              </a:solidFill>
              <a:effectLst/>
              <a:latin typeface="Helvetica Neue"/>
              <a:cs typeface="Times New Roman" panose="02020603050405020304" pitchFamily="18" charset="0"/>
            </a:endParaRPr>
          </a:p>
          <a:p>
            <a:endParaRPr lang="en-US" dirty="0"/>
          </a:p>
        </p:txBody>
      </p:sp>
      <p:pic>
        <p:nvPicPr>
          <p:cNvPr id="3" name="Picture 2" descr="Chart, bar chart&#10;&#10;Description automatically generated">
            <a:extLst>
              <a:ext uri="{FF2B5EF4-FFF2-40B4-BE49-F238E27FC236}">
                <a16:creationId xmlns:a16="http://schemas.microsoft.com/office/drawing/2014/main" id="{47CD398F-4495-4093-AC90-2D8568825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0" y="1551887"/>
            <a:ext cx="9138308" cy="5306114"/>
          </a:xfrm>
          <a:prstGeom prst="rect">
            <a:avLst/>
          </a:prstGeom>
        </p:spPr>
      </p:pic>
    </p:spTree>
    <p:extLst>
      <p:ext uri="{BB962C8B-B14F-4D97-AF65-F5344CB8AC3E}">
        <p14:creationId xmlns:p14="http://schemas.microsoft.com/office/powerpoint/2010/main" val="16120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59499D-8A43-4473-B73B-7B18F851E9F1}"/>
              </a:ext>
            </a:extLst>
          </p:cNvPr>
          <p:cNvSpPr txBox="1"/>
          <p:nvPr/>
        </p:nvSpPr>
        <p:spPr>
          <a:xfrm>
            <a:off x="933061" y="998376"/>
            <a:ext cx="10982253" cy="646331"/>
          </a:xfrm>
          <a:prstGeom prst="rect">
            <a:avLst/>
          </a:prstGeom>
          <a:noFill/>
        </p:spPr>
        <p:txBody>
          <a:bodyPr wrap="square" rtlCol="0">
            <a:spAutoFit/>
          </a:bodyPr>
          <a:lstStyle/>
          <a:p>
            <a:pPr algn="l"/>
            <a:r>
              <a:rPr lang="en-US" b="1" i="0" dirty="0">
                <a:solidFill>
                  <a:schemeClr val="accent1">
                    <a:lumMod val="75000"/>
                  </a:schemeClr>
                </a:solidFill>
                <a:effectLst/>
                <a:latin typeface="Helvetica Neue"/>
              </a:rPr>
              <a:t>Rental and </a:t>
            </a:r>
            <a:r>
              <a:rPr lang="en-US" b="1" i="0" dirty="0" err="1">
                <a:solidFill>
                  <a:schemeClr val="accent1">
                    <a:lumMod val="75000"/>
                  </a:schemeClr>
                </a:solidFill>
                <a:effectLst/>
                <a:latin typeface="Helvetica Neue"/>
              </a:rPr>
              <a:t>Mortage</a:t>
            </a:r>
            <a:r>
              <a:rPr lang="en-US" b="1" i="0" dirty="0">
                <a:solidFill>
                  <a:schemeClr val="accent1">
                    <a:lumMod val="75000"/>
                  </a:schemeClr>
                </a:solidFill>
                <a:effectLst/>
                <a:latin typeface="Helvetica Neue"/>
              </a:rPr>
              <a:t> home dwellers have higher charged-off status than owners. A customer from rental home is risky, followed by mortgagers.</a:t>
            </a:r>
          </a:p>
        </p:txBody>
      </p:sp>
      <p:pic>
        <p:nvPicPr>
          <p:cNvPr id="3" name="Picture 2" descr="Chart, bar chart&#10;&#10;Description automatically generated">
            <a:extLst>
              <a:ext uri="{FF2B5EF4-FFF2-40B4-BE49-F238E27FC236}">
                <a16:creationId xmlns:a16="http://schemas.microsoft.com/office/drawing/2014/main" id="{FFA31CA4-1CA7-4B47-8FD8-71BBF6CE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302" y="1644707"/>
            <a:ext cx="7743163" cy="4827191"/>
          </a:xfrm>
          <a:prstGeom prst="rect">
            <a:avLst/>
          </a:prstGeom>
        </p:spPr>
      </p:pic>
    </p:spTree>
    <p:extLst>
      <p:ext uri="{BB962C8B-B14F-4D97-AF65-F5344CB8AC3E}">
        <p14:creationId xmlns:p14="http://schemas.microsoft.com/office/powerpoint/2010/main" val="361986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TotalTime>
  <Words>1272</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Helvetica Neue</vt:lpstr>
      <vt:lpstr>Times New Roman</vt:lpstr>
      <vt:lpstr>Wingdings</vt:lpstr>
      <vt:lpstr>Office Theme</vt:lpstr>
      <vt:lpstr>Lending Club Case Study  SUBMISSION </vt:lpstr>
      <vt:lpstr> Objective of the case Study</vt:lpstr>
      <vt:lpstr> Analysis and Problem Solving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kumaraguru</cp:lastModifiedBy>
  <cp:revision>319</cp:revision>
  <dcterms:created xsi:type="dcterms:W3CDTF">2016-06-09T08:16:28Z</dcterms:created>
  <dcterms:modified xsi:type="dcterms:W3CDTF">2020-12-21T07:19:58Z</dcterms:modified>
</cp:coreProperties>
</file>