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EB Garamond"/>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BGaramond-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EBGaramond-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EBGaramond-bold.fntdata"/><Relationship Id="rId6" Type="http://schemas.openxmlformats.org/officeDocument/2006/relationships/slide" Target="slides/slide1.xml"/><Relationship Id="rId18" Type="http://schemas.openxmlformats.org/officeDocument/2006/relationships/font" Target="fonts/EBGaramond-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4faff1ea3e1fefbe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4faff1ea3e1fefbe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4faff1ea3e1fefbe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4faff1ea3e1fefbe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4faff1ea3e1fefbe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4faff1ea3e1fefbe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71bf03e173a8c99c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71bf03e173a8c99c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6a5a5db11d9043d5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6a5a5db11d9043d5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6a5a5db11d9043d5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6a5a5db11d9043d5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6a5a5db11d9043d5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6a5a5db11d9043d5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6a5a5db11d9043d5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6a5a5db11d9043d5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6a5a5db11d9043d5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6a5a5db11d9043d5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4faff1ea3e1fefbe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4faff1ea3e1fefbe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4faff1ea3e1fefbe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4faff1ea3e1fefbe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3.jpg"/><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5.jpg"/><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rot="113">
            <a:off x="0" y="584250"/>
            <a:ext cx="9144000" cy="397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4800">
                <a:latin typeface="Impact"/>
                <a:ea typeface="Impact"/>
                <a:cs typeface="Impact"/>
                <a:sym typeface="Impact"/>
              </a:rPr>
              <a:t>DIGITAL PORTFOLIO</a:t>
            </a:r>
            <a:endParaRPr sz="4800">
              <a:latin typeface="Impact"/>
              <a:ea typeface="Impact"/>
              <a:cs typeface="Impact"/>
              <a:sym typeface="Impact"/>
            </a:endParaRPr>
          </a:p>
          <a:p>
            <a:pPr indent="0" lvl="0" marL="0" rtl="0" algn="l">
              <a:spcBef>
                <a:spcPts val="0"/>
              </a:spcBef>
              <a:spcAft>
                <a:spcPts val="0"/>
              </a:spcAft>
              <a:buNone/>
            </a:pPr>
            <a:r>
              <a:t/>
            </a:r>
            <a:endParaRPr sz="4800">
              <a:latin typeface="EB Garamond"/>
              <a:ea typeface="EB Garamond"/>
              <a:cs typeface="EB Garamond"/>
              <a:sym typeface="EB Garamond"/>
            </a:endParaRPr>
          </a:p>
          <a:p>
            <a:pPr indent="0" lvl="0" marL="0" rtl="0" algn="l">
              <a:spcBef>
                <a:spcPts val="0"/>
              </a:spcBef>
              <a:spcAft>
                <a:spcPts val="0"/>
              </a:spcAft>
              <a:buNone/>
            </a:pPr>
            <a:r>
              <a:rPr lang="en-GB" sz="3000">
                <a:latin typeface="EB Garamond"/>
                <a:ea typeface="EB Garamond"/>
                <a:cs typeface="EB Garamond"/>
                <a:sym typeface="EB Garamond"/>
              </a:rPr>
              <a:t>Student Name : M.Kumaraguru</a:t>
            </a:r>
            <a:endParaRPr sz="3000">
              <a:latin typeface="EB Garamond"/>
              <a:ea typeface="EB Garamond"/>
              <a:cs typeface="EB Garamond"/>
              <a:sym typeface="EB Garamond"/>
            </a:endParaRPr>
          </a:p>
          <a:p>
            <a:pPr indent="0" lvl="0" marL="0" rtl="0" algn="l">
              <a:spcBef>
                <a:spcPts val="0"/>
              </a:spcBef>
              <a:spcAft>
                <a:spcPts val="0"/>
              </a:spcAft>
              <a:buNone/>
            </a:pPr>
            <a:r>
              <a:rPr lang="en-GB" sz="3000">
                <a:latin typeface="EB Garamond"/>
                <a:ea typeface="EB Garamond"/>
                <a:cs typeface="EB Garamond"/>
                <a:sym typeface="EB Garamond"/>
              </a:rPr>
              <a:t>Register no &amp; NMID : asanm20124132010500121059</a:t>
            </a:r>
            <a:endParaRPr sz="3000">
              <a:latin typeface="EB Garamond"/>
              <a:ea typeface="EB Garamond"/>
              <a:cs typeface="EB Garamond"/>
              <a:sym typeface="EB Garamond"/>
            </a:endParaRPr>
          </a:p>
          <a:p>
            <a:pPr indent="0" lvl="0" marL="0" rtl="0" algn="l">
              <a:spcBef>
                <a:spcPts val="0"/>
              </a:spcBef>
              <a:spcAft>
                <a:spcPts val="0"/>
              </a:spcAft>
              <a:buNone/>
            </a:pPr>
            <a:r>
              <a:rPr lang="en-GB" sz="3000">
                <a:latin typeface="EB Garamond"/>
                <a:ea typeface="EB Garamond"/>
                <a:cs typeface="EB Garamond"/>
                <a:sym typeface="EB Garamond"/>
              </a:rPr>
              <a:t>Department : BCA (Bachelor of Computer Application)</a:t>
            </a:r>
            <a:endParaRPr sz="3000">
              <a:latin typeface="EB Garamond"/>
              <a:ea typeface="EB Garamond"/>
              <a:cs typeface="EB Garamond"/>
              <a:sym typeface="EB Garamond"/>
            </a:endParaRPr>
          </a:p>
          <a:p>
            <a:pPr indent="0" lvl="0" marL="0" rtl="0" algn="l">
              <a:spcBef>
                <a:spcPts val="0"/>
              </a:spcBef>
              <a:spcAft>
                <a:spcPts val="0"/>
              </a:spcAft>
              <a:buNone/>
            </a:pPr>
            <a:r>
              <a:rPr lang="en-GB" sz="3000">
                <a:latin typeface="EB Garamond"/>
                <a:ea typeface="EB Garamond"/>
                <a:cs typeface="EB Garamond"/>
                <a:sym typeface="EB Garamond"/>
              </a:rPr>
              <a:t>College : Arignar Anna Govt Arts College, Villupuram / ANNAMALAI  UNIVERSITY</a:t>
            </a:r>
            <a:endParaRPr sz="3000">
              <a:latin typeface="EB Garamond"/>
              <a:ea typeface="EB Garamond"/>
              <a:cs typeface="EB Garamond"/>
              <a:sym typeface="EB Garamon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22"/>
          <p:cNvPicPr preferRelativeResize="0"/>
          <p:nvPr/>
        </p:nvPicPr>
        <p:blipFill>
          <a:blip r:embed="rId3">
            <a:alphaModFix/>
          </a:blip>
          <a:stretch>
            <a:fillRect/>
          </a:stretch>
        </p:blipFill>
        <p:spPr>
          <a:xfrm>
            <a:off x="4572000" y="0"/>
            <a:ext cx="4571999" cy="5143502"/>
          </a:xfrm>
          <a:prstGeom prst="rect">
            <a:avLst/>
          </a:prstGeom>
          <a:noFill/>
          <a:ln>
            <a:noFill/>
          </a:ln>
        </p:spPr>
      </p:pic>
      <p:pic>
        <p:nvPicPr>
          <p:cNvPr id="101" name="Google Shape;101;p22"/>
          <p:cNvPicPr preferRelativeResize="0"/>
          <p:nvPr/>
        </p:nvPicPr>
        <p:blipFill>
          <a:blip r:embed="rId4">
            <a:alphaModFix/>
          </a:blip>
          <a:stretch>
            <a:fillRect/>
          </a:stretch>
        </p:blipFill>
        <p:spPr>
          <a:xfrm>
            <a:off x="0" y="0"/>
            <a:ext cx="4571999" cy="51434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23"/>
          <p:cNvPicPr preferRelativeResize="0"/>
          <p:nvPr/>
        </p:nvPicPr>
        <p:blipFill>
          <a:blip r:embed="rId3">
            <a:alphaModFix/>
          </a:blip>
          <a:stretch>
            <a:fillRect/>
          </a:stretch>
        </p:blipFill>
        <p:spPr>
          <a:xfrm>
            <a:off x="4572000" y="0"/>
            <a:ext cx="4572000" cy="5143500"/>
          </a:xfrm>
          <a:prstGeom prst="rect">
            <a:avLst/>
          </a:prstGeom>
          <a:noFill/>
          <a:ln>
            <a:noFill/>
          </a:ln>
        </p:spPr>
      </p:pic>
      <p:pic>
        <p:nvPicPr>
          <p:cNvPr id="107" name="Google Shape;107;p23"/>
          <p:cNvPicPr preferRelativeResize="0"/>
          <p:nvPr/>
        </p:nvPicPr>
        <p:blipFill>
          <a:blip r:embed="rId4">
            <a:alphaModFix/>
          </a:blip>
          <a:stretch>
            <a:fillRect/>
          </a:stretch>
        </p:blipFill>
        <p:spPr>
          <a:xfrm>
            <a:off x="0" y="0"/>
            <a:ext cx="4571999"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4"/>
          <p:cNvSpPr txBox="1"/>
          <p:nvPr/>
        </p:nvSpPr>
        <p:spPr>
          <a:xfrm>
            <a:off x="-1" y="526500"/>
            <a:ext cx="9144000" cy="4090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6000">
                <a:latin typeface="Impact"/>
                <a:ea typeface="Impact"/>
                <a:cs typeface="Impact"/>
                <a:sym typeface="Impact"/>
              </a:rPr>
              <a:t>CONCLUSION</a:t>
            </a:r>
            <a:r>
              <a:rPr lang="en-GB"/>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sz="3000">
                <a:latin typeface="EB Garamond"/>
                <a:ea typeface="EB Garamond"/>
                <a:cs typeface="EB Garamond"/>
                <a:sym typeface="EB Garamond"/>
              </a:rPr>
              <a:t>In conclusion, our project successfully demonstrates how a well-designed portfolio can enhance an individual’s professional presence. It is lightweight, responsive, and customizable. In the future, we plan to enhance the portfolio with more animations, integration with LinkedIn or GitHub APIs, and adding a blog section for knowledge sharing.</a:t>
            </a:r>
            <a:endParaRPr sz="3000">
              <a:latin typeface="EB Garamond"/>
              <a:ea typeface="EB Garamond"/>
              <a:cs typeface="EB Garamond"/>
              <a:sym typeface="EB Garamo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nvSpPr>
        <p:spPr>
          <a:xfrm>
            <a:off x="0" y="1166240"/>
            <a:ext cx="9144000" cy="2811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4800">
                <a:latin typeface="Impact"/>
                <a:ea typeface="Impact"/>
                <a:cs typeface="Impact"/>
                <a:sym typeface="Impact"/>
              </a:rPr>
              <a:t>PROJECT TITLE</a:t>
            </a:r>
            <a:endParaRPr sz="4800">
              <a:latin typeface="Impact"/>
              <a:ea typeface="Impact"/>
              <a:cs typeface="Impact"/>
              <a:sym typeface="Impact"/>
            </a:endParaRPr>
          </a:p>
          <a:p>
            <a:pPr indent="0" lvl="0" marL="0" rtl="0" algn="ctr">
              <a:spcBef>
                <a:spcPts val="0"/>
              </a:spcBef>
              <a:spcAft>
                <a:spcPts val="0"/>
              </a:spcAft>
              <a:buNone/>
            </a:pPr>
            <a:r>
              <a:t/>
            </a:r>
            <a:endParaRPr/>
          </a:p>
          <a:p>
            <a:pPr indent="0" lvl="0" marL="0" rtl="0" algn="ctr">
              <a:spcBef>
                <a:spcPts val="0"/>
              </a:spcBef>
              <a:spcAft>
                <a:spcPts val="0"/>
              </a:spcAft>
              <a:buNone/>
            </a:pPr>
            <a:r>
              <a:rPr lang="en-GB" sz="3600">
                <a:latin typeface="EB Garamond"/>
                <a:ea typeface="EB Garamond"/>
                <a:cs typeface="EB Garamond"/>
                <a:sym typeface="EB Garamond"/>
              </a:rPr>
              <a:t>My Journey as a Student: </a:t>
            </a:r>
            <a:endParaRPr sz="3600">
              <a:latin typeface="EB Garamond"/>
              <a:ea typeface="EB Garamond"/>
              <a:cs typeface="EB Garamond"/>
              <a:sym typeface="EB Garamond"/>
            </a:endParaRPr>
          </a:p>
          <a:p>
            <a:pPr indent="0" lvl="0" marL="0" rtl="0" algn="ctr">
              <a:spcBef>
                <a:spcPts val="0"/>
              </a:spcBef>
              <a:spcAft>
                <a:spcPts val="0"/>
              </a:spcAft>
              <a:buNone/>
            </a:pPr>
            <a:r>
              <a:rPr lang="en-GB" sz="3600">
                <a:latin typeface="EB Garamond"/>
                <a:ea typeface="EB Garamond"/>
                <a:cs typeface="EB Garamond"/>
                <a:sym typeface="EB Garamond"/>
              </a:rPr>
              <a:t>A Portfolio of Learning </a:t>
            </a:r>
            <a:endParaRPr sz="3600">
              <a:latin typeface="EB Garamond"/>
              <a:ea typeface="EB Garamond"/>
              <a:cs typeface="EB Garamond"/>
              <a:sym typeface="EB Garamond"/>
            </a:endParaRPr>
          </a:p>
          <a:p>
            <a:pPr indent="0" lvl="0" marL="0" rtl="0" algn="ctr">
              <a:spcBef>
                <a:spcPts val="0"/>
              </a:spcBef>
              <a:spcAft>
                <a:spcPts val="0"/>
              </a:spcAft>
              <a:buNone/>
            </a:pPr>
            <a:r>
              <a:rPr lang="en-GB" sz="3600">
                <a:latin typeface="EB Garamond"/>
                <a:ea typeface="EB Garamond"/>
                <a:cs typeface="EB Garamond"/>
                <a:sym typeface="EB Garamond"/>
              </a:rPr>
              <a:t>and Growth</a:t>
            </a:r>
            <a:endParaRPr sz="3600">
              <a:latin typeface="EB Garamond"/>
              <a:ea typeface="EB Garamond"/>
              <a:cs typeface="EB Garamond"/>
              <a:sym typeface="EB Garamo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nvSpPr>
        <p:spPr>
          <a:xfrm>
            <a:off x="0" y="281250"/>
            <a:ext cx="9144000" cy="4581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4800">
                <a:latin typeface="Impact"/>
                <a:ea typeface="Impact"/>
                <a:cs typeface="Impact"/>
                <a:sym typeface="Impact"/>
              </a:rPr>
              <a:t>AGENDA</a:t>
            </a:r>
            <a:endParaRPr sz="4800">
              <a:latin typeface="Impact"/>
              <a:ea typeface="Impact"/>
              <a:cs typeface="Impact"/>
              <a:sym typeface="Impact"/>
            </a:endParaRPr>
          </a:p>
          <a:p>
            <a:pPr indent="0" lvl="0" marL="0" rtl="0" algn="ctr">
              <a:spcBef>
                <a:spcPts val="0"/>
              </a:spcBef>
              <a:spcAft>
                <a:spcPts val="0"/>
              </a:spcAft>
              <a:buNone/>
            </a:pPr>
            <a:r>
              <a:t/>
            </a:r>
            <a:endParaRPr sz="2400">
              <a:latin typeface="EB Garamond"/>
              <a:ea typeface="EB Garamond"/>
              <a:cs typeface="EB Garamond"/>
              <a:sym typeface="EB Garamond"/>
            </a:endParaRPr>
          </a:p>
          <a:p>
            <a:pPr indent="0" lvl="0" marL="0" rtl="0" algn="l">
              <a:spcBef>
                <a:spcPts val="0"/>
              </a:spcBef>
              <a:spcAft>
                <a:spcPts val="0"/>
              </a:spcAft>
              <a:buNone/>
            </a:pPr>
            <a:r>
              <a:rPr lang="en-GB" sz="2400">
                <a:latin typeface="EB Garamond"/>
                <a:ea typeface="EB Garamond"/>
                <a:cs typeface="EB Garamond"/>
                <a:sym typeface="EB Garamond"/>
              </a:rPr>
              <a:t>PROBLEM STATEMENT</a:t>
            </a:r>
            <a:endParaRPr sz="2400">
              <a:latin typeface="EB Garamond"/>
              <a:ea typeface="EB Garamond"/>
              <a:cs typeface="EB Garamond"/>
              <a:sym typeface="EB Garamond"/>
            </a:endParaRPr>
          </a:p>
          <a:p>
            <a:pPr indent="0" lvl="0" marL="0" rtl="0" algn="l">
              <a:spcBef>
                <a:spcPts val="0"/>
              </a:spcBef>
              <a:spcAft>
                <a:spcPts val="0"/>
              </a:spcAft>
              <a:buNone/>
            </a:pPr>
            <a:r>
              <a:rPr lang="en-GB" sz="2400">
                <a:latin typeface="EB Garamond"/>
                <a:ea typeface="EB Garamond"/>
                <a:cs typeface="EB Garamond"/>
                <a:sym typeface="EB Garamond"/>
              </a:rPr>
              <a:t>PROJECT OVERVIEW</a:t>
            </a:r>
            <a:endParaRPr sz="2400">
              <a:latin typeface="EB Garamond"/>
              <a:ea typeface="EB Garamond"/>
              <a:cs typeface="EB Garamond"/>
              <a:sym typeface="EB Garamond"/>
            </a:endParaRPr>
          </a:p>
          <a:p>
            <a:pPr indent="0" lvl="0" marL="0" rtl="0" algn="l">
              <a:spcBef>
                <a:spcPts val="0"/>
              </a:spcBef>
              <a:spcAft>
                <a:spcPts val="0"/>
              </a:spcAft>
              <a:buNone/>
            </a:pPr>
            <a:r>
              <a:rPr lang="en-GB" sz="2400">
                <a:latin typeface="EB Garamond"/>
                <a:ea typeface="EB Garamond"/>
                <a:cs typeface="EB Garamond"/>
                <a:sym typeface="EB Garamond"/>
              </a:rPr>
              <a:t>END USERS</a:t>
            </a:r>
            <a:endParaRPr sz="2400">
              <a:latin typeface="EB Garamond"/>
              <a:ea typeface="EB Garamond"/>
              <a:cs typeface="EB Garamond"/>
              <a:sym typeface="EB Garamond"/>
            </a:endParaRPr>
          </a:p>
          <a:p>
            <a:pPr indent="0" lvl="0" marL="0" rtl="0" algn="l">
              <a:spcBef>
                <a:spcPts val="0"/>
              </a:spcBef>
              <a:spcAft>
                <a:spcPts val="0"/>
              </a:spcAft>
              <a:buNone/>
            </a:pPr>
            <a:r>
              <a:rPr lang="en-GB" sz="2400">
                <a:latin typeface="EB Garamond"/>
                <a:ea typeface="EB Garamond"/>
                <a:cs typeface="EB Garamond"/>
                <a:sym typeface="EB Garamond"/>
              </a:rPr>
              <a:t>TOOLS AND TECHNOLOGIES</a:t>
            </a:r>
            <a:endParaRPr sz="2400">
              <a:latin typeface="EB Garamond"/>
              <a:ea typeface="EB Garamond"/>
              <a:cs typeface="EB Garamond"/>
              <a:sym typeface="EB Garamond"/>
            </a:endParaRPr>
          </a:p>
          <a:p>
            <a:pPr indent="0" lvl="0" marL="0" rtl="0" algn="l">
              <a:spcBef>
                <a:spcPts val="0"/>
              </a:spcBef>
              <a:spcAft>
                <a:spcPts val="0"/>
              </a:spcAft>
              <a:buNone/>
            </a:pPr>
            <a:r>
              <a:rPr lang="en-GB" sz="2400">
                <a:latin typeface="EB Garamond"/>
                <a:ea typeface="EB Garamond"/>
                <a:cs typeface="EB Garamond"/>
                <a:sym typeface="EB Garamond"/>
              </a:rPr>
              <a:t>PORTFOLIO DESIGN AND LAYOUT</a:t>
            </a:r>
            <a:endParaRPr sz="2400">
              <a:latin typeface="EB Garamond"/>
              <a:ea typeface="EB Garamond"/>
              <a:cs typeface="EB Garamond"/>
              <a:sym typeface="EB Garamond"/>
            </a:endParaRPr>
          </a:p>
          <a:p>
            <a:pPr indent="0" lvl="0" marL="0" rtl="0" algn="l">
              <a:spcBef>
                <a:spcPts val="0"/>
              </a:spcBef>
              <a:spcAft>
                <a:spcPts val="0"/>
              </a:spcAft>
              <a:buNone/>
            </a:pPr>
            <a:r>
              <a:rPr lang="en-GB" sz="2400">
                <a:latin typeface="EB Garamond"/>
                <a:ea typeface="EB Garamond"/>
                <a:cs typeface="EB Garamond"/>
                <a:sym typeface="EB Garamond"/>
              </a:rPr>
              <a:t>FEATURES AND FUNCTIONALITY</a:t>
            </a:r>
            <a:endParaRPr sz="2400">
              <a:latin typeface="EB Garamond"/>
              <a:ea typeface="EB Garamond"/>
              <a:cs typeface="EB Garamond"/>
              <a:sym typeface="EB Garamond"/>
            </a:endParaRPr>
          </a:p>
          <a:p>
            <a:pPr indent="0" lvl="0" marL="0" rtl="0" algn="l">
              <a:spcBef>
                <a:spcPts val="0"/>
              </a:spcBef>
              <a:spcAft>
                <a:spcPts val="0"/>
              </a:spcAft>
              <a:buNone/>
            </a:pPr>
            <a:r>
              <a:rPr lang="en-GB" sz="2400">
                <a:latin typeface="EB Garamond"/>
                <a:ea typeface="EB Garamond"/>
                <a:cs typeface="EB Garamond"/>
                <a:sym typeface="EB Garamond"/>
              </a:rPr>
              <a:t>RESULTS AND SCREENSHOTS</a:t>
            </a:r>
            <a:endParaRPr sz="2400">
              <a:latin typeface="EB Garamond"/>
              <a:ea typeface="EB Garamond"/>
              <a:cs typeface="EB Garamond"/>
              <a:sym typeface="EB Garamond"/>
            </a:endParaRPr>
          </a:p>
          <a:p>
            <a:pPr indent="0" lvl="0" marL="0" rtl="0" algn="l">
              <a:spcBef>
                <a:spcPts val="0"/>
              </a:spcBef>
              <a:spcAft>
                <a:spcPts val="0"/>
              </a:spcAft>
              <a:buNone/>
            </a:pPr>
            <a:r>
              <a:rPr lang="en-GB" sz="2400">
                <a:latin typeface="EB Garamond"/>
                <a:ea typeface="EB Garamond"/>
                <a:cs typeface="EB Garamond"/>
                <a:sym typeface="EB Garamond"/>
              </a:rPr>
              <a:t>CONCLUSION </a:t>
            </a:r>
            <a:endParaRPr sz="2400">
              <a:latin typeface="EB Garamond"/>
              <a:ea typeface="EB Garamond"/>
              <a:cs typeface="EB Garamond"/>
              <a:sym typeface="EB Garamond"/>
            </a:endParaRPr>
          </a:p>
          <a:p>
            <a:pPr indent="0" lvl="0" marL="0" rtl="0" algn="l">
              <a:spcBef>
                <a:spcPts val="0"/>
              </a:spcBef>
              <a:spcAft>
                <a:spcPts val="0"/>
              </a:spcAft>
              <a:buNone/>
            </a:pPr>
            <a:r>
              <a:rPr lang="en-GB" sz="2400">
                <a:latin typeface="EB Garamond"/>
                <a:ea typeface="EB Garamond"/>
                <a:cs typeface="EB Garamond"/>
                <a:sym typeface="EB Garamond"/>
              </a:rPr>
              <a:t>GITHUB LINK</a:t>
            </a:r>
            <a:endParaRPr sz="2400">
              <a:latin typeface="EB Garamond"/>
              <a:ea typeface="EB Garamond"/>
              <a:cs typeface="EB Garamond"/>
              <a:sym typeface="EB Garamon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6"/>
          <p:cNvSpPr txBox="1"/>
          <p:nvPr/>
        </p:nvSpPr>
        <p:spPr>
          <a:xfrm>
            <a:off x="0" y="387000"/>
            <a:ext cx="9144000" cy="43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4800">
                <a:latin typeface="Impact"/>
                <a:ea typeface="Impact"/>
                <a:cs typeface="Impact"/>
                <a:sym typeface="Impact"/>
              </a:rPr>
              <a:t>PROBLEM STATEMENT</a:t>
            </a:r>
            <a:endParaRPr sz="4800">
              <a:latin typeface="Impact"/>
              <a:ea typeface="Impact"/>
              <a:cs typeface="Impact"/>
              <a:sym typeface="Impact"/>
            </a:endParaRPr>
          </a:p>
          <a:p>
            <a:pPr indent="0" lvl="0" marL="0" rtl="0" algn="l">
              <a:spcBef>
                <a:spcPts val="0"/>
              </a:spcBef>
              <a:spcAft>
                <a:spcPts val="0"/>
              </a:spcAft>
              <a:buNone/>
            </a:pPr>
            <a:r>
              <a:t/>
            </a:r>
            <a:endParaRPr/>
          </a:p>
          <a:p>
            <a:pPr indent="0" lvl="0" marL="0" rtl="0" algn="l">
              <a:spcBef>
                <a:spcPts val="0"/>
              </a:spcBef>
              <a:spcAft>
                <a:spcPts val="0"/>
              </a:spcAft>
              <a:buNone/>
            </a:pPr>
            <a:r>
              <a:rPr lang="en-GB" sz="3000">
                <a:latin typeface="EB Garamond"/>
                <a:ea typeface="EB Garamond"/>
                <a:cs typeface="EB Garamond"/>
                <a:sym typeface="EB Garamond"/>
              </a:rPr>
              <a:t>Every project starts with a problem. In our case, the problem is that many beginners in web development do not have a simple, structured portfolio to showcase their skills. Without an online presence, it becomes difficult for them to stand out in job interviews or internships. Our project addresses this gap by creating a user-friendly, customizable portfolio website.</a:t>
            </a:r>
            <a:endParaRPr sz="3000">
              <a:latin typeface="EB Garamond"/>
              <a:ea typeface="EB Garamond"/>
              <a:cs typeface="EB Garamond"/>
              <a:sym typeface="EB Garamon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7"/>
          <p:cNvSpPr txBox="1"/>
          <p:nvPr/>
        </p:nvSpPr>
        <p:spPr>
          <a:xfrm>
            <a:off x="0" y="64803"/>
            <a:ext cx="9144000" cy="5013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6000">
                <a:latin typeface="Impact"/>
                <a:ea typeface="Impact"/>
                <a:cs typeface="Impact"/>
                <a:sym typeface="Impact"/>
              </a:rPr>
              <a:t>PROJECT OVERVIEW</a:t>
            </a:r>
            <a:endParaRPr sz="4800">
              <a:latin typeface="Impact"/>
              <a:ea typeface="Impact"/>
              <a:cs typeface="Impact"/>
              <a:sym typeface="Impact"/>
            </a:endParaRPr>
          </a:p>
          <a:p>
            <a:pPr indent="0" lvl="0" marL="0" rtl="0" algn="l">
              <a:spcBef>
                <a:spcPts val="0"/>
              </a:spcBef>
              <a:spcAft>
                <a:spcPts val="0"/>
              </a:spcAft>
              <a:buNone/>
            </a:pPr>
            <a:r>
              <a:t/>
            </a:r>
            <a:endParaRPr sz="3600">
              <a:latin typeface="EB Garamond"/>
              <a:ea typeface="EB Garamond"/>
              <a:cs typeface="EB Garamond"/>
              <a:sym typeface="EB Garamond"/>
            </a:endParaRPr>
          </a:p>
          <a:p>
            <a:pPr indent="0" lvl="0" marL="0" rtl="0" algn="l">
              <a:spcBef>
                <a:spcPts val="0"/>
              </a:spcBef>
              <a:spcAft>
                <a:spcPts val="0"/>
              </a:spcAft>
              <a:buNone/>
            </a:pPr>
            <a:r>
              <a:rPr lang="en-GB" sz="3600">
                <a:latin typeface="EB Garamond"/>
                <a:ea typeface="EB Garamond"/>
                <a:cs typeface="EB Garamond"/>
                <a:sym typeface="EB Garamond"/>
              </a:rPr>
              <a:t>Our project is a responsive portfolio website built using HTML, CSS, and JavaScript. The main objective is to provide a platform where an individual can highlight their education, skills, projects, and achievements. The portfolio is designed to be clean, modern, and easy to navigate</a:t>
            </a:r>
            <a:r>
              <a:rPr lang="en-GB"/>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8"/>
          <p:cNvSpPr txBox="1"/>
          <p:nvPr/>
        </p:nvSpPr>
        <p:spPr>
          <a:xfrm>
            <a:off x="0" y="64800"/>
            <a:ext cx="9144000" cy="5013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6000">
                <a:latin typeface="Impact"/>
                <a:ea typeface="Impact"/>
                <a:cs typeface="Impact"/>
                <a:sym typeface="Impact"/>
              </a:rPr>
              <a:t>END USERS</a:t>
            </a:r>
            <a:endParaRPr sz="6000">
              <a:latin typeface="Impact"/>
              <a:ea typeface="Impact"/>
              <a:cs typeface="Impact"/>
              <a:sym typeface="Impact"/>
            </a:endParaRPr>
          </a:p>
          <a:p>
            <a:pPr indent="0" lvl="0" marL="0" rtl="0" algn="l">
              <a:spcBef>
                <a:spcPts val="0"/>
              </a:spcBef>
              <a:spcAft>
                <a:spcPts val="0"/>
              </a:spcAft>
              <a:buNone/>
            </a:pPr>
            <a:r>
              <a:t/>
            </a:r>
            <a:endParaRPr sz="3600">
              <a:latin typeface="EB Garamond"/>
              <a:ea typeface="EB Garamond"/>
              <a:cs typeface="EB Garamond"/>
              <a:sym typeface="EB Garamond"/>
            </a:endParaRPr>
          </a:p>
          <a:p>
            <a:pPr indent="0" lvl="0" marL="0" rtl="0" algn="l">
              <a:spcBef>
                <a:spcPts val="0"/>
              </a:spcBef>
              <a:spcAft>
                <a:spcPts val="0"/>
              </a:spcAft>
              <a:buNone/>
            </a:pPr>
            <a:r>
              <a:rPr lang="en-GB" sz="3600">
                <a:latin typeface="EB Garamond"/>
                <a:ea typeface="EB Garamond"/>
                <a:cs typeface="EB Garamond"/>
                <a:sym typeface="EB Garamond"/>
              </a:rPr>
              <a:t>The primary end users of our portfolio project are students, job seekers, and professionals who want to showcase their skills. Recruiters and hiring managers are the secondary end users who can quickly view the candidate’s profile and achievements through the portfolio</a:t>
            </a:r>
            <a:r>
              <a:rPr lang="en-GB"/>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9"/>
          <p:cNvSpPr txBox="1"/>
          <p:nvPr/>
        </p:nvSpPr>
        <p:spPr>
          <a:xfrm>
            <a:off x="0" y="492900"/>
            <a:ext cx="9144000" cy="4157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4800">
                <a:latin typeface="Impact"/>
                <a:ea typeface="Impact"/>
                <a:cs typeface="Impact"/>
                <a:sym typeface="Impact"/>
              </a:rPr>
              <a:t>TOOLS AND TECHNOLOGIES</a:t>
            </a:r>
            <a:r>
              <a:rPr lang="en-GB"/>
              <a:t> </a:t>
            </a:r>
            <a:endParaRPr/>
          </a:p>
          <a:p>
            <a:pPr indent="0" lvl="0" marL="0" rtl="0" algn="l">
              <a:spcBef>
                <a:spcPts val="0"/>
              </a:spcBef>
              <a:spcAft>
                <a:spcPts val="0"/>
              </a:spcAft>
              <a:buNone/>
            </a:pPr>
            <a:r>
              <a:t/>
            </a:r>
            <a:endParaRPr sz="3000">
              <a:latin typeface="EB Garamond"/>
              <a:ea typeface="EB Garamond"/>
              <a:cs typeface="EB Garamond"/>
              <a:sym typeface="EB Garamond"/>
            </a:endParaRPr>
          </a:p>
          <a:p>
            <a:pPr indent="0" lvl="0" marL="0" rtl="0" algn="l">
              <a:spcBef>
                <a:spcPts val="0"/>
              </a:spcBef>
              <a:spcAft>
                <a:spcPts val="0"/>
              </a:spcAft>
              <a:buNone/>
            </a:pPr>
            <a:r>
              <a:rPr lang="en-GB" sz="3000">
                <a:latin typeface="EB Garamond"/>
                <a:ea typeface="EB Garamond"/>
                <a:cs typeface="EB Garamond"/>
                <a:sym typeface="EB Garamond"/>
              </a:rPr>
              <a:t>For developing this portfolio, we used HTML for structure, CSS for styling, and JavaScript for interactivity. We designed and tested the project using Visual Studio Code. For version control and project hosting, we used Git and GitHub. These technologies ensured that the project was lightweight, efficient, and accessible</a:t>
            </a:r>
            <a:r>
              <a:rPr lang="en-GB"/>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0"/>
          <p:cNvSpPr txBox="1"/>
          <p:nvPr/>
        </p:nvSpPr>
        <p:spPr>
          <a:xfrm rot="226">
            <a:off x="3" y="387003"/>
            <a:ext cx="9144000" cy="43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4800">
                <a:latin typeface="Impact"/>
                <a:ea typeface="Impact"/>
                <a:cs typeface="Impact"/>
                <a:sym typeface="Impact"/>
              </a:rPr>
              <a:t>PORTFOLIO DESIGN AND LAYOUT</a:t>
            </a:r>
            <a:endParaRPr sz="4800">
              <a:latin typeface="Impact"/>
              <a:ea typeface="Impact"/>
              <a:cs typeface="Impact"/>
              <a:sym typeface="Impact"/>
            </a:endParaRPr>
          </a:p>
          <a:p>
            <a:pPr indent="0" lvl="0" marL="0" rtl="0" algn="l">
              <a:spcBef>
                <a:spcPts val="0"/>
              </a:spcBef>
              <a:spcAft>
                <a:spcPts val="0"/>
              </a:spcAft>
              <a:buNone/>
            </a:pPr>
            <a:r>
              <a:t/>
            </a:r>
            <a:endParaRPr/>
          </a:p>
          <a:p>
            <a:pPr indent="0" lvl="0" marL="0" rtl="0" algn="l">
              <a:spcBef>
                <a:spcPts val="0"/>
              </a:spcBef>
              <a:spcAft>
                <a:spcPts val="0"/>
              </a:spcAft>
              <a:buNone/>
            </a:pPr>
            <a:r>
              <a:rPr lang="en-GB" sz="3000">
                <a:latin typeface="EB Garamond"/>
                <a:ea typeface="EB Garamond"/>
                <a:cs typeface="EB Garamond"/>
                <a:sym typeface="EB Garamond"/>
              </a:rPr>
              <a:t>The portfolio design follows a clean and structured layout with simple navigation, making it easy for visitors to explore sections like About, Education, Skills, and Projects. The hero section introduces the creator clearly, while each segment is organized in a straightforward manner that highlights key information without clutter. Overall, the design is minimalist, user-friendly, and leaves room for future growth.</a:t>
            </a:r>
            <a:endParaRPr sz="3000">
              <a:latin typeface="EB Garamond"/>
              <a:ea typeface="EB Garamond"/>
              <a:cs typeface="EB Garamond"/>
              <a:sym typeface="EB Garamon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1"/>
          <p:cNvSpPr txBox="1"/>
          <p:nvPr/>
        </p:nvSpPr>
        <p:spPr>
          <a:xfrm>
            <a:off x="192795" y="205648"/>
            <a:ext cx="9144000" cy="742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600">
                <a:solidFill>
                  <a:schemeClr val="dk2"/>
                </a:solidFill>
                <a:latin typeface="Impact"/>
                <a:ea typeface="Impact"/>
                <a:cs typeface="Impact"/>
                <a:sym typeface="Impact"/>
              </a:rPr>
              <a:t>RESULT’S AND SCREENSHOT</a:t>
            </a:r>
            <a:endParaRPr sz="3600">
              <a:solidFill>
                <a:schemeClr val="dk2"/>
              </a:solidFill>
              <a:latin typeface="Impact"/>
              <a:ea typeface="Impact"/>
              <a:cs typeface="Impact"/>
              <a:sym typeface="Impact"/>
            </a:endParaRPr>
          </a:p>
        </p:txBody>
      </p:sp>
      <p:pic>
        <p:nvPicPr>
          <p:cNvPr id="95" name="Google Shape;95;p21"/>
          <p:cNvPicPr preferRelativeResize="0"/>
          <p:nvPr/>
        </p:nvPicPr>
        <p:blipFill>
          <a:blip r:embed="rId3">
            <a:alphaModFix/>
          </a:blip>
          <a:stretch>
            <a:fillRect/>
          </a:stretch>
        </p:blipFill>
        <p:spPr>
          <a:xfrm>
            <a:off x="0" y="948450"/>
            <a:ext cx="9144001" cy="4195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