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14"/>
  </p:notesMasterIdLst>
  <p:handoutMasterIdLst>
    <p:handoutMasterId r:id="rId15"/>
  </p:handoutMasterIdLst>
  <p:sldIdLst>
    <p:sldId id="256" r:id="rId4"/>
    <p:sldId id="257" r:id="rId5"/>
    <p:sldId id="258" r:id="rId6"/>
    <p:sldId id="259" r:id="rId7"/>
    <p:sldId id="268" r:id="rId8"/>
    <p:sldId id="269" r:id="rId9"/>
    <p:sldId id="261" r:id="rId10"/>
    <p:sldId id="262" r:id="rId11"/>
    <p:sldId id="263" r:id="rId12"/>
    <p:sldId id="264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B2B2B2"/>
    <a:srgbClr val="202020"/>
    <a:srgbClr val="323232"/>
    <a:srgbClr val="CC3300"/>
    <a:srgbClr val="CC0000"/>
    <a:srgbClr val="FF33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1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Liberation Mono" panose="02070409020205020404" charset="0"/>
                <a:cs typeface="Liberation Mono" panose="02070409020205020404" charset="0"/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3860" y="1825625"/>
            <a:ext cx="9489440" cy="435165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defRPr>
            </a:lvl1pPr>
            <a:lvl2pPr>
              <a:defRPr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defRPr>
            </a:lvl2pPr>
            <a:lvl3pPr>
              <a:defRPr sz="12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defRPr>
            </a:lvl3pPr>
            <a:lvl4pPr>
              <a:defRPr sz="12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defRPr>
            </a:lvl4pPr>
            <a:lvl5pPr>
              <a:defRPr sz="12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54050" y="1576070"/>
            <a:ext cx="10510520" cy="0"/>
          </a:xfrm>
          <a:prstGeom prst="line">
            <a:avLst/>
          </a:prstGeom>
          <a:ln>
            <a:solidFill>
              <a:srgbClr val="99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1499870" y="1777365"/>
            <a:ext cx="0" cy="4278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364615" y="1777365"/>
            <a:ext cx="0" cy="3191510"/>
          </a:xfrm>
          <a:prstGeom prst="line">
            <a:avLst/>
          </a:prstGeom>
          <a:ln>
            <a:solidFill>
              <a:schemeClr val="dk1">
                <a:alpha val="5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270000" y="1777365"/>
            <a:ext cx="0" cy="2255520"/>
          </a:xfrm>
          <a:prstGeom prst="line">
            <a:avLst/>
          </a:prstGeom>
          <a:ln>
            <a:solidFill>
              <a:schemeClr val="dk1">
                <a:alpha val="22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8476615" y="6358255"/>
            <a:ext cx="2647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9342120" y="6266815"/>
            <a:ext cx="17824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10721975" y="6177280"/>
            <a:ext cx="4025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47445" y="1777365"/>
            <a:ext cx="0" cy="906145"/>
          </a:xfrm>
          <a:prstGeom prst="line">
            <a:avLst/>
          </a:prstGeom>
          <a:ln>
            <a:solidFill>
              <a:schemeClr val="dk1">
                <a:alpha val="9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Liberation Mono" panose="02070409020205020404" charset="0"/>
                <a:cs typeface="Liberation Mono" panose="02070409020205020404" charset="0"/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3860" y="1825625"/>
            <a:ext cx="9489440" cy="435165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defRPr>
            </a:lvl1pPr>
            <a:lvl2pPr>
              <a:defRPr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defRPr>
            </a:lvl2pPr>
            <a:lvl3pPr>
              <a:defRPr sz="12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defRPr>
            </a:lvl3pPr>
            <a:lvl4pPr>
              <a:defRPr sz="12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defRPr>
            </a:lvl4pPr>
            <a:lvl5pPr>
              <a:defRPr sz="12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54050" y="1576070"/>
            <a:ext cx="10510520" cy="0"/>
          </a:xfrm>
          <a:prstGeom prst="line">
            <a:avLst/>
          </a:prstGeom>
          <a:ln>
            <a:solidFill>
              <a:srgbClr val="99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1499870" y="1777365"/>
            <a:ext cx="0" cy="4278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364615" y="1777365"/>
            <a:ext cx="0" cy="3191510"/>
          </a:xfrm>
          <a:prstGeom prst="line">
            <a:avLst/>
          </a:prstGeom>
          <a:ln>
            <a:solidFill>
              <a:schemeClr val="dk1">
                <a:alpha val="5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270000" y="1777365"/>
            <a:ext cx="0" cy="2255520"/>
          </a:xfrm>
          <a:prstGeom prst="line">
            <a:avLst/>
          </a:prstGeom>
          <a:ln>
            <a:solidFill>
              <a:schemeClr val="dk1">
                <a:alpha val="22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8476615" y="6358255"/>
            <a:ext cx="2647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9342120" y="6266815"/>
            <a:ext cx="17824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10721975" y="6177280"/>
            <a:ext cx="4025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47445" y="1777365"/>
            <a:ext cx="0" cy="906145"/>
          </a:xfrm>
          <a:prstGeom prst="line">
            <a:avLst/>
          </a:prstGeom>
          <a:ln>
            <a:solidFill>
              <a:schemeClr val="dk1">
                <a:alpha val="9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l"/>
            <a:r>
              <a:rPr lang="en-IN" altLang="en-US" sz="4000">
                <a:solidFill>
                  <a:schemeClr val="tx1"/>
                </a:solidFill>
                <a:effectLst/>
                <a:latin typeface="Liberation Mono" panose="02070409020205020404" charset="0"/>
                <a:cs typeface="Liberation Mono" panose="02070409020205020404" charset="0"/>
              </a:rPr>
              <a:t>S</a:t>
            </a:r>
            <a:r>
              <a:rPr lang="en-IN" altLang="en-US" sz="4000">
                <a:effectLst/>
                <a:latin typeface="Liberation Mono" panose="02070409020205020404" charset="0"/>
                <a:cs typeface="Liberation Mono" panose="02070409020205020404" charset="0"/>
              </a:rPr>
              <a:t>hivam </a:t>
            </a:r>
            <a:r>
              <a:rPr lang="en-IN" altLang="en-US" sz="4000">
                <a:solidFill>
                  <a:srgbClr val="C00000"/>
                </a:solidFill>
                <a:effectLst/>
                <a:latin typeface="Liberation Mono" panose="02070409020205020404" charset="0"/>
                <a:cs typeface="Liberation Mono" panose="02070409020205020404" charset="0"/>
              </a:rPr>
              <a:t>Kumaran</a:t>
            </a:r>
            <a:endParaRPr lang="en-IN" altLang="en-US" sz="4000">
              <a:solidFill>
                <a:srgbClr val="C00000"/>
              </a:solidFill>
              <a:effectLst/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1524000" y="3296920"/>
            <a:ext cx="9144000" cy="9328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ctr"/>
            <a:r>
              <a:rPr lang="en-IN" altLang="en-US" sz="1600">
                <a:effectLst/>
                <a:latin typeface="Liberation Mono" panose="02070409020205020404" charset="0"/>
                <a:cs typeface="Liberation Mono" panose="02070409020205020404" charset="0"/>
              </a:rPr>
              <a:t>Indian Institute of Space Science and Technology,</a:t>
            </a:r>
            <a:endParaRPr lang="en-IN" altLang="en-US" sz="1600">
              <a:effectLst/>
              <a:latin typeface="Liberation Mono" panose="02070409020205020404" charset="0"/>
              <a:cs typeface="Liberation Mono" panose="02070409020205020404" charset="0"/>
            </a:endParaRPr>
          </a:p>
          <a:p>
            <a:pPr algn="l" fontAlgn="ctr"/>
            <a:r>
              <a:rPr lang="en-IN" altLang="en-US" sz="1600">
                <a:effectLst/>
                <a:latin typeface="Liberation Mono" panose="02070409020205020404" charset="0"/>
                <a:cs typeface="Liberation Mono" panose="02070409020205020404" charset="0"/>
              </a:rPr>
              <a:t>Kerala, India</a:t>
            </a:r>
            <a:endParaRPr lang="en-IN" altLang="en-US" sz="1600">
              <a:effectLst/>
              <a:latin typeface="Liberation Mono" panose="02070409020205020404" charset="0"/>
              <a:cs typeface="Liberation Mono" panose="020704090202050204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2000"/>
              <a:t>What I want to do in the future</a:t>
            </a:r>
            <a:r>
              <a:rPr lang="en-IN" altLang="en-US"/>
              <a:t>: </a:t>
            </a:r>
            <a:r>
              <a:rPr lang="en-IN" altLang="en-US" b="1"/>
              <a:t>My Career goals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Do a PhD in Machine Learning, and Astronomy</a:t>
            </a:r>
            <a:endParaRPr lang="en-IN" altLang="en-US"/>
          </a:p>
          <a:p>
            <a:pPr lvl="1"/>
            <a:r>
              <a:rPr lang="en-IN" altLang="en-US" sz="1400">
                <a:solidFill>
                  <a:srgbClr val="990000"/>
                </a:solidFill>
              </a:rPr>
              <a:t>Be an active part of 4MOST collaboration</a:t>
            </a:r>
            <a:endParaRPr lang="en-IN" altLang="en-US">
              <a:solidFill>
                <a:srgbClr val="990000"/>
              </a:solidFill>
            </a:endParaRPr>
          </a:p>
          <a:p>
            <a:r>
              <a:rPr lang="en-IN" altLang="en-US"/>
              <a:t>Be a data scientist in Astronomy, work as a researcher</a:t>
            </a:r>
            <a:endParaRPr lang="en-IN" altLang="en-US"/>
          </a:p>
          <a:p>
            <a:pPr lvl="1"/>
            <a:r>
              <a:rPr lang="en-IN" altLang="en-US" i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Not very concrete</a:t>
            </a:r>
            <a:endParaRPr lang="en-IN" altLang="en-US" i="1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lvl="1"/>
            <a:endParaRPr lang="en-IN" altLang="en-US" i="1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lvl="1"/>
            <a:endParaRPr lang="en-IN" altLang="en-US"/>
          </a:p>
          <a:p>
            <a:r>
              <a:rPr lang="en-IN" altLang="en-US" b="1"/>
              <a:t>Bridge the “gap” in data science and Astronomy.</a:t>
            </a:r>
            <a:endParaRPr lang="en-IN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My Background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0505" y="1805305"/>
            <a:ext cx="9662795" cy="1296035"/>
          </a:xfrm>
        </p:spPr>
        <p:txBody>
          <a:bodyPr/>
          <a:p>
            <a:pPr algn="l" fontAlgn="ctr"/>
            <a:r>
              <a:rPr lang="en-IN" altLang="en-US">
                <a:solidFill>
                  <a:schemeClr val="tx1"/>
                </a:solidFill>
                <a:effectLst/>
                <a:sym typeface="+mn-ea"/>
              </a:rPr>
              <a:t>Master of Science</a:t>
            </a:r>
            <a:r>
              <a:rPr lang="en-IN" altLang="en-US">
                <a:effectLst/>
                <a:sym typeface="+mn-ea"/>
              </a:rPr>
              <a:t> - </a:t>
            </a:r>
            <a:r>
              <a:rPr lang="en-IN" altLang="en-US" b="1">
                <a:effectLst/>
                <a:sym typeface="+mn-ea"/>
              </a:rPr>
              <a:t>Astronomy and Astrophysics</a:t>
            </a:r>
            <a:endParaRPr lang="en-IN" altLang="en-US" b="1">
              <a:effectLst/>
              <a:sym typeface="+mn-ea"/>
            </a:endParaRPr>
          </a:p>
          <a:p>
            <a:pPr lvl="1" algn="l" fontAlgn="ctr"/>
            <a:r>
              <a:rPr lang="en-IN" altLang="en-US">
                <a:effectLst/>
                <a:latin typeface="Liberation Mono" panose="02070409020205020404" charset="0"/>
                <a:cs typeface="Liberation Mono" panose="02070409020205020404" charset="0"/>
              </a:rPr>
              <a:t>CGPA - 9.04/10, Thesis work: GPA - 10/10</a:t>
            </a:r>
            <a:endParaRPr lang="en-IN" altLang="en-US">
              <a:effectLst/>
              <a:latin typeface="Liberation Mono" panose="02070409020205020404" charset="0"/>
              <a:cs typeface="Liberation Mono" panose="02070409020205020404" charset="0"/>
            </a:endParaRPr>
          </a:p>
          <a:p>
            <a:pPr algn="l" fontAlgn="ctr"/>
            <a:r>
              <a:rPr lang="en-IN" altLang="en-US">
                <a:solidFill>
                  <a:schemeClr val="tx1"/>
                </a:solidFill>
                <a:effectLst/>
                <a:sym typeface="+mn-ea"/>
              </a:rPr>
              <a:t>Bachelor of Technology</a:t>
            </a:r>
            <a:r>
              <a:rPr lang="en-IN" altLang="en-US">
                <a:effectLst/>
                <a:sym typeface="+mn-ea"/>
              </a:rPr>
              <a:t> - </a:t>
            </a:r>
            <a:r>
              <a:rPr lang="en-IN" altLang="en-US" b="1">
                <a:effectLst/>
                <a:sym typeface="+mn-ea"/>
              </a:rPr>
              <a:t>Engineering Physics</a:t>
            </a:r>
            <a:endParaRPr lang="en-IN" altLang="en-US">
              <a:effectLst/>
              <a:latin typeface="Liberation Mono" panose="02070409020205020404" charset="0"/>
              <a:cs typeface="Liberation Mono" panose="02070409020205020404" charset="0"/>
            </a:endParaRPr>
          </a:p>
          <a:p>
            <a:r>
              <a:rPr lang="en-IN" altLang="en-US"/>
              <a:t>Relevent Courses : </a:t>
            </a:r>
            <a:endParaRPr lang="en-IN" altLang="en-US"/>
          </a:p>
          <a:p>
            <a:pPr lvl="1"/>
            <a:endParaRPr lang="en-IN" alt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899920" y="3198495"/>
            <a:ext cx="4274820" cy="1270000"/>
          </a:xfrm>
          <a:prstGeom prst="rect">
            <a:avLst/>
          </a:prstGeom>
          <a:ln>
            <a:solidFill>
              <a:srgbClr val="990000"/>
            </a:solidFill>
          </a:ln>
        </p:spPr>
        <p:txBody>
          <a:bodyPr vert="horz" lIns="91440" tIns="45720" rIns="91440" bIns="45720" rtlCol="0" anchor="ctr" anchorCtr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400" kern="1200">
                <a:solidFill>
                  <a:schemeClr val="tx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200" kern="1200">
                <a:solidFill>
                  <a:schemeClr val="tx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200" kern="1200">
                <a:solidFill>
                  <a:schemeClr val="tx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200" kern="1200">
                <a:solidFill>
                  <a:schemeClr val="tx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10000"/>
              </a:lnSpc>
              <a:buNone/>
            </a:pPr>
            <a:r>
              <a:rPr lang="en-IN" altLang="en-US" sz="1800">
                <a:solidFill>
                  <a:schemeClr val="tx1"/>
                </a:solidFill>
              </a:rPr>
              <a:t>Programming and Mathemetics :</a:t>
            </a:r>
            <a:endParaRPr lang="en-IN" altLang="en-US">
              <a:solidFill>
                <a:schemeClr val="tx1"/>
              </a:solidFill>
            </a:endParaRPr>
          </a:p>
          <a:p>
            <a:pPr lvl="0">
              <a:lnSpc>
                <a:spcPct val="110000"/>
              </a:lnSpc>
            </a:pPr>
            <a:r>
              <a:rPr lang="en-IN" altLang="en-US" sz="1400">
                <a:solidFill>
                  <a:schemeClr val="tx1"/>
                </a:solidFill>
              </a:rPr>
              <a:t>Computer programming and Applications</a:t>
            </a:r>
            <a:endParaRPr lang="en-IN" altLang="en-US" sz="1400">
              <a:solidFill>
                <a:schemeClr val="tx1"/>
              </a:solidFill>
            </a:endParaRPr>
          </a:p>
          <a:p>
            <a:pPr lvl="0">
              <a:lnSpc>
                <a:spcPct val="110000"/>
              </a:lnSpc>
            </a:pPr>
            <a:r>
              <a:rPr lang="en-IN" altLang="en-US" sz="1400">
                <a:solidFill>
                  <a:schemeClr val="tx1"/>
                </a:solidFill>
              </a:rPr>
              <a:t>Probability and Statistics</a:t>
            </a:r>
            <a:endParaRPr lang="en-IN" altLang="en-US" sz="140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6442710" y="3198495"/>
            <a:ext cx="4274820" cy="1270000"/>
          </a:xfrm>
          <a:prstGeom prst="rect">
            <a:avLst/>
          </a:prstGeom>
          <a:ln>
            <a:solidFill>
              <a:srgbClr val="990000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400" kern="1200">
                <a:solidFill>
                  <a:schemeClr val="tx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200" kern="1200">
                <a:solidFill>
                  <a:schemeClr val="tx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200" kern="1200">
                <a:solidFill>
                  <a:schemeClr val="tx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200" kern="1200">
                <a:solidFill>
                  <a:schemeClr val="tx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10000"/>
              </a:lnSpc>
              <a:buNone/>
            </a:pPr>
            <a:r>
              <a:rPr lang="en-IN" altLang="en-US" sz="1800">
                <a:solidFill>
                  <a:schemeClr val="tx1"/>
                </a:solidFill>
              </a:rPr>
              <a:t>Astronomy and Astrophysics </a:t>
            </a:r>
            <a:endParaRPr lang="en-IN" altLang="en-US">
              <a:solidFill>
                <a:schemeClr val="tx1"/>
              </a:solidFill>
            </a:endParaRPr>
          </a:p>
          <a:p>
            <a:pPr lvl="0">
              <a:lnSpc>
                <a:spcPct val="110000"/>
              </a:lnSpc>
            </a:pPr>
            <a:r>
              <a:rPr lang="en-IN" altLang="en-US" sz="1400">
                <a:solidFill>
                  <a:schemeClr val="tx1"/>
                </a:solidFill>
              </a:rPr>
              <a:t>Computational Astrophysics</a:t>
            </a:r>
            <a:endParaRPr lang="en-IN" altLang="en-US" sz="1400">
              <a:solidFill>
                <a:schemeClr val="tx1"/>
              </a:solidFill>
            </a:endParaRPr>
          </a:p>
          <a:p>
            <a:pPr lvl="0">
              <a:lnSpc>
                <a:spcPct val="110000"/>
              </a:lnSpc>
            </a:pPr>
            <a:r>
              <a:rPr lang="en-IN" altLang="en-US" sz="1400">
                <a:solidFill>
                  <a:schemeClr val="tx1"/>
                </a:solidFill>
              </a:rPr>
              <a:t>Astronomical Techniques</a:t>
            </a:r>
            <a:endParaRPr lang="en-IN" altLang="en-US" sz="140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1899920" y="4711065"/>
            <a:ext cx="4274820" cy="1270000"/>
          </a:xfrm>
          <a:prstGeom prst="rect">
            <a:avLst/>
          </a:prstGeom>
          <a:ln>
            <a:solidFill>
              <a:srgbClr val="990000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400" kern="1200">
                <a:solidFill>
                  <a:schemeClr val="tx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200" kern="1200">
                <a:solidFill>
                  <a:schemeClr val="tx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200" kern="1200">
                <a:solidFill>
                  <a:schemeClr val="tx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200" kern="1200">
                <a:solidFill>
                  <a:schemeClr val="tx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10000"/>
              </a:lnSpc>
              <a:buNone/>
            </a:pPr>
            <a:r>
              <a:rPr lang="en-IN" altLang="en-US" sz="1800">
                <a:solidFill>
                  <a:schemeClr val="tx1"/>
                </a:solidFill>
              </a:rPr>
              <a:t>Lab Courses </a:t>
            </a:r>
            <a:endParaRPr lang="en-IN" altLang="en-US">
              <a:solidFill>
                <a:schemeClr val="tx1"/>
              </a:solidFill>
            </a:endParaRPr>
          </a:p>
          <a:p>
            <a:pPr lvl="0">
              <a:lnSpc>
                <a:spcPct val="110000"/>
              </a:lnSpc>
            </a:pPr>
            <a:r>
              <a:rPr lang="en-IN" altLang="en-US" sz="1400">
                <a:solidFill>
                  <a:schemeClr val="tx1"/>
                </a:solidFill>
              </a:rPr>
              <a:t>Data Analysis Astronomy Lab</a:t>
            </a:r>
            <a:endParaRPr lang="en-IN" altLang="en-US" sz="1400">
              <a:solidFill>
                <a:schemeClr val="tx1"/>
              </a:solidFill>
            </a:endParaRPr>
          </a:p>
          <a:p>
            <a:pPr lvl="0">
              <a:lnSpc>
                <a:spcPct val="110000"/>
              </a:lnSpc>
            </a:pPr>
            <a:r>
              <a:rPr lang="en-IN" altLang="en-US" sz="1400">
                <a:solidFill>
                  <a:schemeClr val="tx1"/>
                </a:solidFill>
              </a:rPr>
              <a:t>Observational Astronomy Lab</a:t>
            </a:r>
            <a:endParaRPr lang="en-IN" altLang="en-US" sz="140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6442710" y="4711065"/>
            <a:ext cx="4274820" cy="1270000"/>
          </a:xfrm>
          <a:prstGeom prst="rect">
            <a:avLst/>
          </a:prstGeom>
          <a:ln>
            <a:solidFill>
              <a:srgbClr val="990000"/>
            </a:solidFill>
          </a:ln>
        </p:spPr>
        <p:txBody>
          <a:bodyPr vert="horz" lIns="91440" tIns="45720" rIns="91440" bIns="45720" rtlCol="0" anchor="ctr" anchorCtr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400" kern="1200">
                <a:solidFill>
                  <a:schemeClr val="tx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200" kern="1200">
                <a:solidFill>
                  <a:schemeClr val="tx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200" kern="1200">
                <a:solidFill>
                  <a:schemeClr val="tx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200" kern="1200">
                <a:solidFill>
                  <a:schemeClr val="tx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10000"/>
              </a:lnSpc>
              <a:buNone/>
            </a:pPr>
            <a:r>
              <a:rPr lang="en-IN" altLang="en-US" sz="1800">
                <a:solidFill>
                  <a:schemeClr val="tx1"/>
                </a:solidFill>
              </a:rPr>
              <a:t>ML/DL</a:t>
            </a:r>
            <a:endParaRPr lang="en-IN" altLang="en-US">
              <a:solidFill>
                <a:schemeClr val="tx1"/>
              </a:solidFill>
            </a:endParaRPr>
          </a:p>
          <a:p>
            <a:pPr lvl="0">
              <a:lnSpc>
                <a:spcPct val="110000"/>
              </a:lnSpc>
            </a:pPr>
            <a:r>
              <a:rPr lang="en-IN" altLang="en-US" sz="1400">
                <a:solidFill>
                  <a:schemeClr val="tx1"/>
                </a:solidFill>
              </a:rPr>
              <a:t>Machine Learning</a:t>
            </a:r>
            <a:endParaRPr lang="en-IN" altLang="en-US" sz="1400">
              <a:solidFill>
                <a:schemeClr val="tx1"/>
              </a:solidFill>
            </a:endParaRPr>
          </a:p>
          <a:p>
            <a:pPr lvl="0">
              <a:lnSpc>
                <a:spcPct val="110000"/>
              </a:lnSpc>
            </a:pPr>
            <a:r>
              <a:rPr lang="en-IN" altLang="en-US" sz="1400">
                <a:solidFill>
                  <a:schemeClr val="tx1"/>
                </a:solidFill>
              </a:rPr>
              <a:t>Deep Learning for Computational Data Science</a:t>
            </a:r>
            <a:endParaRPr lang="en-IN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8" grpId="0" bldLvl="0" animBg="1"/>
      <p:bldP spid="9" grpId="0" bldLvl="0" animBg="1"/>
      <p:bldP spid="10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What I am good at:</a:t>
            </a:r>
            <a:r>
              <a:rPr lang="en-IN" altLang="en-US"/>
              <a:t> </a:t>
            </a:r>
            <a:r>
              <a:rPr lang="en-IN" altLang="en-US" b="1"/>
              <a:t>My Skills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5585" y="1753870"/>
            <a:ext cx="9657715" cy="4851400"/>
          </a:xfrm>
        </p:spPr>
        <p:txBody>
          <a:bodyPr>
            <a:normAutofit fontScale="90000"/>
          </a:bodyPr>
          <a:p>
            <a:pPr lvl="0"/>
            <a:r>
              <a:rPr lang="en-IN" altLang="en-US" sz="2000">
                <a:solidFill>
                  <a:schemeClr val="tx1"/>
                </a:solidFill>
              </a:rPr>
              <a:t>Coding Proficiency</a:t>
            </a:r>
            <a:r>
              <a:rPr lang="en-IN" altLang="en-US" sz="2000"/>
              <a:t> :</a:t>
            </a:r>
            <a:endParaRPr lang="en-IN" altLang="en-US" sz="2000"/>
          </a:p>
          <a:p>
            <a:pPr lvl="1"/>
            <a:r>
              <a:rPr lang="en-IN" altLang="en-US" sz="1800"/>
              <a:t>Python, C++, Javascript</a:t>
            </a:r>
            <a:endParaRPr lang="en-IN" altLang="en-US" sz="1800"/>
          </a:p>
          <a:p>
            <a:pPr lvl="0"/>
            <a:r>
              <a:rPr lang="en-IN" altLang="en-US" sz="2000">
                <a:solidFill>
                  <a:schemeClr val="tx1"/>
                </a:solidFill>
              </a:rPr>
              <a:t>Machine Learning</a:t>
            </a:r>
            <a:r>
              <a:rPr lang="en-IN" altLang="en-US" sz="2000"/>
              <a:t> :</a:t>
            </a:r>
            <a:endParaRPr lang="en-IN" altLang="en-US" sz="2000"/>
          </a:p>
          <a:p>
            <a:pPr lvl="1"/>
            <a:r>
              <a:rPr lang="en-IN" altLang="en-US" sz="1800"/>
              <a:t>Scickit-Learn, Tensorflow-Keras</a:t>
            </a:r>
            <a:endParaRPr lang="en-IN" altLang="en-US" sz="1800"/>
          </a:p>
          <a:p>
            <a:pPr lvl="0"/>
            <a:r>
              <a:rPr lang="en-IN" altLang="en-US" sz="1960"/>
              <a:t>Data Mining - </a:t>
            </a:r>
            <a:endParaRPr lang="en-IN" altLang="en-US" sz="1960"/>
          </a:p>
          <a:p>
            <a:pPr lvl="1"/>
            <a:r>
              <a:rPr lang="en-IN" altLang="en-US" sz="1620" i="1">
                <a:solidFill>
                  <a:schemeClr val="tx1"/>
                </a:solidFill>
              </a:rPr>
              <a:t>I can get the data if it exists on the internet (in most efficient way..)</a:t>
            </a:r>
            <a:endParaRPr lang="en-IN" altLang="en-US" sz="1620" i="1">
              <a:solidFill>
                <a:schemeClr val="tx1"/>
              </a:solidFill>
            </a:endParaRPr>
          </a:p>
          <a:p>
            <a:pPr lvl="1"/>
            <a:r>
              <a:rPr lang="en-IN" altLang="en-US" sz="1765"/>
              <a:t>Web API , SQL, ADQL</a:t>
            </a:r>
            <a:endParaRPr lang="en-IN" altLang="en-US" sz="1765"/>
          </a:p>
          <a:p>
            <a:pPr lvl="0"/>
            <a:r>
              <a:rPr lang="en-IN" altLang="en-US" sz="1960">
                <a:solidFill>
                  <a:schemeClr val="tx1"/>
                </a:solidFill>
              </a:rPr>
              <a:t>Data Processing and visualisation</a:t>
            </a:r>
            <a:endParaRPr lang="en-IN" altLang="en-US" sz="1960">
              <a:solidFill>
                <a:schemeClr val="tx1"/>
              </a:solidFill>
            </a:endParaRPr>
          </a:p>
          <a:p>
            <a:pPr lvl="1"/>
            <a:r>
              <a:rPr lang="en-IN" altLang="en-US" sz="1760"/>
              <a:t>Pandas, Scipy, Seaborn, Multiprocessing</a:t>
            </a:r>
            <a:endParaRPr lang="en-IN" altLang="en-US" sz="1760"/>
          </a:p>
          <a:p>
            <a:pPr lvl="0"/>
            <a:r>
              <a:rPr lang="en-IN" altLang="en-US" sz="2010"/>
              <a:t>Other Relevent Skills</a:t>
            </a:r>
            <a:endParaRPr lang="en-IN" altLang="en-US" sz="2010"/>
          </a:p>
          <a:p>
            <a:pPr lvl="1"/>
            <a:r>
              <a:rPr lang="en-IN" altLang="en-US" sz="1755"/>
              <a:t>API handling</a:t>
            </a:r>
            <a:endParaRPr lang="en-IN" altLang="en-US" sz="1755"/>
          </a:p>
          <a:p>
            <a:pPr lvl="1"/>
            <a:r>
              <a:rPr lang="en-IN" altLang="en-US" sz="1755"/>
              <a:t>Full stack web develpment</a:t>
            </a:r>
            <a:endParaRPr lang="en-IN" altLang="en-US" sz="1755"/>
          </a:p>
          <a:p>
            <a:pPr lvl="1"/>
            <a:r>
              <a:rPr lang="en-IN" altLang="en-US" sz="1755"/>
              <a:t>GitHub</a:t>
            </a:r>
            <a:endParaRPr lang="en-IN" altLang="en-US" sz="1755"/>
          </a:p>
          <a:p>
            <a:pPr lvl="1"/>
            <a:r>
              <a:rPr lang="en-IN" altLang="en-US" sz="1755"/>
              <a:t>Jupyter Notebook</a:t>
            </a:r>
            <a:endParaRPr lang="en-IN" altLang="en-US" sz="1755"/>
          </a:p>
          <a:p>
            <a:pPr lvl="1"/>
            <a:r>
              <a:rPr lang="en-IN" altLang="en-US" sz="1755"/>
              <a:t>Linux OS</a:t>
            </a:r>
            <a:endParaRPr lang="en-IN" altLang="en-US" sz="1755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My Research Journey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0505" y="1784350"/>
            <a:ext cx="4501515" cy="2440940"/>
          </a:xfrm>
          <a:ln>
            <a:solidFill>
              <a:srgbClr val="323232"/>
            </a:solidFill>
          </a:ln>
        </p:spPr>
        <p:txBody>
          <a:bodyPr>
            <a:normAutofit lnSpcReduction="20000"/>
          </a:bodyPr>
          <a:p>
            <a:pPr>
              <a:lnSpc>
                <a:spcPct val="110000"/>
              </a:lnSpc>
            </a:pPr>
            <a:r>
              <a:rPr lang="en-IN" altLang="en-US">
                <a:solidFill>
                  <a:schemeClr val="tx1"/>
                </a:solidFill>
              </a:rPr>
              <a:t>My previous work:</a:t>
            </a:r>
            <a:endParaRPr lang="en-IN" altLang="en-US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IN" altLang="en-US">
                <a:solidFill>
                  <a:schemeClr val="tx1"/>
                </a:solidFill>
              </a:rPr>
              <a:t>NN for parameter estimation for simulated BB model spectra</a:t>
            </a:r>
            <a:endParaRPr lang="en-IN" altLang="en-US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IN" altLang="en-US">
                <a:solidFill>
                  <a:schemeClr val="tx1"/>
                </a:solidFill>
              </a:rPr>
              <a:t>Using Auto-Encoders for predictions of missing values iteratively</a:t>
            </a:r>
            <a:endParaRPr lang="en-IN" altLang="en-US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IN" altLang="en-US">
                <a:solidFill>
                  <a:schemeClr val="tx1"/>
                </a:solidFill>
              </a:rPr>
              <a:t>Using PCA for facial recognition</a:t>
            </a:r>
            <a:endParaRPr lang="en-IN" altLang="en-US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IN" altLang="en-US">
                <a:solidFill>
                  <a:schemeClr val="tx1"/>
                </a:solidFill>
              </a:rPr>
              <a:t>Transfer learning for DL models VGG-Net</a:t>
            </a:r>
            <a:endParaRPr lang="en-IN" altLang="en-US">
              <a:solidFill>
                <a:schemeClr val="tx1"/>
              </a:solidFill>
            </a:endParaRPr>
          </a:p>
          <a:p>
            <a:pPr lvl="0">
              <a:lnSpc>
                <a:spcPct val="110000"/>
              </a:lnSpc>
            </a:pPr>
            <a:endParaRPr lang="en-IN" altLang="en-US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500505" y="4714875"/>
            <a:ext cx="4500880" cy="1286510"/>
          </a:xfrm>
          <a:prstGeom prst="rect">
            <a:avLst/>
          </a:prstGeom>
          <a:ln>
            <a:solidFill>
              <a:srgbClr val="323232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400" kern="1200">
                <a:solidFill>
                  <a:schemeClr val="tx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200" kern="1200">
                <a:solidFill>
                  <a:schemeClr val="tx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200" kern="1200">
                <a:solidFill>
                  <a:schemeClr val="tx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200" kern="1200">
                <a:solidFill>
                  <a:schemeClr val="tx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10000"/>
              </a:lnSpc>
            </a:pPr>
            <a:r>
              <a:rPr lang="en-IN" altLang="en-US" sz="1600">
                <a:solidFill>
                  <a:schemeClr val="tx1"/>
                </a:solidFill>
              </a:rPr>
              <a:t>Summer Internship</a:t>
            </a:r>
            <a:endParaRPr lang="en-IN" altLang="en-US" sz="160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IN" altLang="en-US" sz="1400">
                <a:solidFill>
                  <a:schemeClr val="tx1"/>
                </a:solidFill>
              </a:rPr>
              <a:t>Spectal and timing analysis of LMXB MAXI J1820-070.</a:t>
            </a:r>
            <a:endParaRPr lang="en-IN" altLang="en-US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6861810" y="1784350"/>
            <a:ext cx="4301490" cy="439166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400" kern="1200">
                <a:solidFill>
                  <a:schemeClr val="tx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200" kern="1200">
                <a:solidFill>
                  <a:schemeClr val="tx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200" kern="1200">
                <a:solidFill>
                  <a:schemeClr val="tx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200" kern="1200">
                <a:solidFill>
                  <a:schemeClr val="tx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10000"/>
              </a:lnSpc>
              <a:buNone/>
            </a:pPr>
            <a:r>
              <a:rPr lang="en-IN" altLang="en-US">
                <a:solidFill>
                  <a:schemeClr val="tx1"/>
                </a:solidFill>
              </a:rPr>
              <a:t>Masters Thesis :</a:t>
            </a:r>
            <a:endParaRPr lang="en-IN" altLang="en-US">
              <a:solidFill>
                <a:schemeClr val="tx1"/>
              </a:solidFill>
            </a:endParaRPr>
          </a:p>
          <a:p>
            <a:pPr lvl="0">
              <a:lnSpc>
                <a:spcPct val="110000"/>
              </a:lnSpc>
            </a:pPr>
            <a:r>
              <a:rPr lang="en-IN" altLang="en-US">
                <a:solidFill>
                  <a:srgbClr val="990000"/>
                </a:solidFill>
              </a:rPr>
              <a:t>Classification of X-ray point sources in CSC-2.0</a:t>
            </a:r>
            <a:endParaRPr lang="en-IN" altLang="en-US">
              <a:solidFill>
                <a:srgbClr val="99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IN" altLang="en-US">
                <a:solidFill>
                  <a:schemeClr val="tx1"/>
                </a:solidFill>
              </a:rPr>
              <a:t>MW data collection using cross matching</a:t>
            </a:r>
            <a:endParaRPr lang="en-IN" altLang="en-US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IN" altLang="en-US">
                <a:solidFill>
                  <a:schemeClr val="tx1"/>
                </a:solidFill>
              </a:rPr>
              <a:t>Automated data collection pipeline</a:t>
            </a:r>
            <a:endParaRPr lang="en-IN" altLang="en-US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IN" altLang="en-US">
                <a:solidFill>
                  <a:schemeClr val="tx1"/>
                </a:solidFill>
              </a:rPr>
              <a:t>Data imputation techniques</a:t>
            </a:r>
            <a:endParaRPr lang="en-IN" altLang="en-US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IN" altLang="en-US">
                <a:solidFill>
                  <a:schemeClr val="tx1"/>
                </a:solidFill>
              </a:rPr>
              <a:t>LightGBM model for data collection</a:t>
            </a:r>
            <a:endParaRPr lang="en-IN" alt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3" idx="2"/>
            <a:endCxn id="4" idx="0"/>
          </p:cNvCxnSpPr>
          <p:nvPr/>
        </p:nvCxnSpPr>
        <p:spPr>
          <a:xfrm flipH="1">
            <a:off x="3750945" y="4225290"/>
            <a:ext cx="635" cy="489585"/>
          </a:xfrm>
          <a:prstGeom prst="straightConnector1">
            <a:avLst/>
          </a:prstGeom>
          <a:ln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3"/>
            <a:endCxn id="5" idx="1"/>
          </p:cNvCxnSpPr>
          <p:nvPr/>
        </p:nvCxnSpPr>
        <p:spPr>
          <a:xfrm flipV="1">
            <a:off x="6001385" y="3980180"/>
            <a:ext cx="860425" cy="1377950"/>
          </a:xfrm>
          <a:prstGeom prst="bentConnector3">
            <a:avLst>
              <a:gd name="adj1" fmla="val 50037"/>
            </a:avLst>
          </a:prstGeom>
          <a:ln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My Research Journey</a:t>
            </a:r>
            <a:endParaRPr lang="en-IN" alt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508125" y="1784350"/>
            <a:ext cx="4301490" cy="4391660"/>
          </a:xfrm>
          <a:prstGeom prst="rect">
            <a:avLst/>
          </a:prstGeom>
          <a:ln w="28575">
            <a:solidFill>
              <a:schemeClr val="tx1">
                <a:alpha val="1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400" kern="1200">
                <a:solidFill>
                  <a:schemeClr val="tx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200" kern="1200">
                <a:solidFill>
                  <a:schemeClr val="tx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200" kern="1200">
                <a:solidFill>
                  <a:schemeClr val="tx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200" kern="1200">
                <a:solidFill>
                  <a:schemeClr val="tx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10000"/>
              </a:lnSpc>
              <a:buNone/>
            </a:pPr>
            <a:r>
              <a:rPr lang="en-IN" altLang="en-US">
                <a:solidFill>
                  <a:schemeClr val="bg2">
                    <a:lumMod val="25000"/>
                  </a:schemeClr>
                </a:solidFill>
              </a:rPr>
              <a:t>Masters Thesis :</a:t>
            </a:r>
            <a:endParaRPr lang="en-IN" altLang="en-US">
              <a:solidFill>
                <a:schemeClr val="bg2">
                  <a:lumMod val="25000"/>
                </a:schemeClr>
              </a:solidFill>
            </a:endParaRPr>
          </a:p>
          <a:p>
            <a:pPr lvl="0">
              <a:lnSpc>
                <a:spcPct val="110000"/>
              </a:lnSpc>
            </a:pPr>
            <a:r>
              <a:rPr lang="en-IN" altLang="en-US">
                <a:solidFill>
                  <a:schemeClr val="accent2">
                    <a:lumMod val="75000"/>
                  </a:schemeClr>
                </a:solidFill>
              </a:rPr>
              <a:t>Classification of X-ray point sources in CSC-2.0</a:t>
            </a:r>
            <a:endParaRPr lang="en-IN" altLang="en-US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I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MW data collection using cross matching</a:t>
            </a:r>
            <a:endParaRPr lang="en-I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I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Automated data collection pipeline</a:t>
            </a:r>
            <a:endParaRPr lang="en-I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I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Data imputation techniques</a:t>
            </a:r>
            <a:endParaRPr lang="en-I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I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LightGBM model for data collection</a:t>
            </a:r>
            <a:endParaRPr lang="en-I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7329805" y="1784350"/>
            <a:ext cx="3655695" cy="25253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400" kern="1200">
                <a:solidFill>
                  <a:schemeClr val="tx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200" kern="1200">
                <a:solidFill>
                  <a:schemeClr val="tx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200" kern="1200">
                <a:solidFill>
                  <a:schemeClr val="tx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200" kern="1200">
                <a:solidFill>
                  <a:schemeClr val="tx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en-IN" altLang="en-US" sz="1400">
                <a:sym typeface="+mn-ea"/>
              </a:rPr>
              <a:t>What I am doing currently</a:t>
            </a:r>
            <a:endParaRPr lang="en-IN" altLang="en-US" sz="1400"/>
          </a:p>
          <a:p>
            <a:pPr lvl="1">
              <a:lnSpc>
                <a:spcPct val="140000"/>
              </a:lnSpc>
            </a:pPr>
            <a:r>
              <a:rPr lang="en-IN" altLang="en-US">
                <a:sym typeface="+mn-ea"/>
              </a:rPr>
              <a:t>Creating a </a:t>
            </a:r>
            <a:r>
              <a:rPr lang="en-IN" altLang="en-US">
                <a:solidFill>
                  <a:srgbClr val="C00000"/>
                </a:solidFill>
                <a:sym typeface="+mn-ea"/>
              </a:rPr>
              <a:t>publicly available web portal</a:t>
            </a:r>
            <a:r>
              <a:rPr lang="en-IN" altLang="en-US">
                <a:sym typeface="+mn-ea"/>
              </a:rPr>
              <a:t> to make the classificaiton available for CSC-2.0 sources</a:t>
            </a:r>
            <a:endParaRPr lang="en-IN" altLang="en-US"/>
          </a:p>
          <a:p>
            <a:pPr lvl="1">
              <a:lnSpc>
                <a:spcPct val="140000"/>
              </a:lnSpc>
            </a:pPr>
            <a:r>
              <a:rPr lang="en-IN" altLang="en-US">
                <a:sym typeface="+mn-ea"/>
              </a:rPr>
              <a:t>Identification of Quasar redshift using ML methods from SDSS pohtometric data with Bayesian NN.</a:t>
            </a:r>
            <a:endParaRPr lang="en-I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My Research Journey</a:t>
            </a:r>
            <a:endParaRPr lang="en-IN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5476240" y="1784350"/>
            <a:ext cx="5622290" cy="43878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400" kern="1200">
                <a:solidFill>
                  <a:schemeClr val="tx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200" kern="1200">
                <a:solidFill>
                  <a:schemeClr val="tx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200" kern="1200">
                <a:solidFill>
                  <a:schemeClr val="tx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200" kern="1200">
                <a:solidFill>
                  <a:schemeClr val="tx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IN" altLang="en-US" sz="1400" b="1">
                <a:sym typeface="+mn-ea"/>
              </a:rPr>
              <a:t>My vision for the proposed work</a:t>
            </a:r>
            <a:r>
              <a:rPr lang="en-IN" altLang="en-US" sz="1400">
                <a:sym typeface="+mn-ea"/>
              </a:rPr>
              <a:t>:</a:t>
            </a:r>
            <a:endParaRPr lang="en-IN" altLang="en-US" sz="1400"/>
          </a:p>
          <a:p>
            <a:pPr lvl="1">
              <a:lnSpc>
                <a:spcPct val="100000"/>
              </a:lnSpc>
            </a:pPr>
            <a:r>
              <a:rPr lang="en-IN" altLang="en-US">
                <a:solidFill>
                  <a:schemeClr val="tx1"/>
                </a:solidFill>
                <a:sym typeface="+mn-ea"/>
              </a:rPr>
              <a:t>To develop Automated classification for the sources from 4MOST data</a:t>
            </a:r>
            <a:endParaRPr lang="en-IN" altLang="en-US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IN" altLang="en-US">
                <a:solidFill>
                  <a:schemeClr val="tx1"/>
                </a:solidFill>
                <a:sym typeface="+mn-ea"/>
              </a:rPr>
              <a:t>High Volumne, High velocity data &gt; Dynamic training &gt; DL based method.</a:t>
            </a:r>
            <a:endParaRPr lang="en-IN" altLang="en-US">
              <a:solidFill>
                <a:schemeClr val="tx1"/>
              </a:solidFill>
              <a:sym typeface="+mn-ea"/>
            </a:endParaRPr>
          </a:p>
          <a:p>
            <a:pPr lvl="2">
              <a:lnSpc>
                <a:spcPct val="100000"/>
              </a:lnSpc>
            </a:pPr>
            <a:r>
              <a:rPr lang="en-IN" altLang="en-US" sz="1200">
                <a:solidFill>
                  <a:schemeClr val="tx1"/>
                </a:solidFill>
                <a:sym typeface="+mn-ea"/>
              </a:rPr>
              <a:t>Online trainable model</a:t>
            </a:r>
            <a:endParaRPr lang="en-IN" altLang="en-US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IN" altLang="en-US">
                <a:solidFill>
                  <a:schemeClr val="tx1"/>
                </a:solidFill>
                <a:sym typeface="+mn-ea"/>
              </a:rPr>
              <a:t>Semi-supervised learning with Auto-encoders.</a:t>
            </a:r>
            <a:endParaRPr lang="en-IN" altLang="en-US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IN" altLang="en-US">
                <a:solidFill>
                  <a:schemeClr val="tx1"/>
                </a:solidFill>
                <a:sym typeface="+mn-ea"/>
              </a:rPr>
              <a:t>Use Bayesian NN to incorporate uncertanity in the measurment and uncertanity in the class membership probability</a:t>
            </a:r>
            <a:endParaRPr lang="en-IN" altLang="en-US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IN" altLang="en-US">
                <a:solidFill>
                  <a:srgbClr val="990000"/>
                </a:solidFill>
                <a:sym typeface="+mn-ea"/>
              </a:rPr>
              <a:t>Open to other ideas, novel methods.</a:t>
            </a:r>
            <a:endParaRPr lang="en-IN" altLang="en-US">
              <a:solidFill>
                <a:srgbClr val="990000"/>
              </a:solidFill>
              <a:sym typeface="+mn-ea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1504315" y="1784350"/>
            <a:ext cx="3655695" cy="2525395"/>
          </a:xfrm>
          <a:prstGeom prst="rect">
            <a:avLst/>
          </a:prstGeom>
          <a:ln>
            <a:solidFill>
              <a:schemeClr val="tx1">
                <a:alpha val="11000"/>
              </a:schemeClr>
            </a:solidFill>
          </a:ln>
        </p:spPr>
        <p:txBody>
          <a:bodyPr vert="horz" lIns="91440" tIns="45720" rIns="91440" bIns="45720" rtlCol="0">
            <a:normAutofit fontScale="9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400" kern="1200">
                <a:solidFill>
                  <a:schemeClr val="tx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200" kern="1200">
                <a:solidFill>
                  <a:schemeClr val="tx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200" kern="1200">
                <a:solidFill>
                  <a:schemeClr val="tx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200" kern="1200">
                <a:solidFill>
                  <a:schemeClr val="tx1"/>
                </a:solidFill>
                <a:latin typeface="Liberation Mono" panose="02070409020205020404" charset="0"/>
                <a:ea typeface="+mn-ea"/>
                <a:cs typeface="Liberation Mono" panose="020704090202050204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en-IN" altLang="en-US" sz="1400">
                <a:solidFill>
                  <a:schemeClr val="bg2">
                    <a:lumMod val="50000"/>
                  </a:schemeClr>
                </a:solidFill>
                <a:sym typeface="+mn-ea"/>
              </a:rPr>
              <a:t>What I am doing currently</a:t>
            </a:r>
            <a:endParaRPr lang="en-IN" altLang="en-US" sz="140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lnSpc>
                <a:spcPct val="140000"/>
              </a:lnSpc>
            </a:pPr>
            <a:r>
              <a:rPr lang="en-IN" altLang="en-US">
                <a:solidFill>
                  <a:schemeClr val="bg2">
                    <a:lumMod val="50000"/>
                  </a:schemeClr>
                </a:solidFill>
                <a:sym typeface="+mn-ea"/>
              </a:rPr>
              <a:t>Creating a publicly available web portal to make the classificaiton available for CSC-2.0 sources</a:t>
            </a:r>
            <a:endParaRPr lang="en-IN" altLang="en-US">
              <a:solidFill>
                <a:schemeClr val="bg2">
                  <a:lumMod val="50000"/>
                </a:schemeClr>
              </a:solidFill>
            </a:endParaRPr>
          </a:p>
          <a:p>
            <a:pPr lvl="1">
              <a:lnSpc>
                <a:spcPct val="140000"/>
              </a:lnSpc>
            </a:pPr>
            <a:r>
              <a:rPr lang="en-IN" altLang="en-US">
                <a:solidFill>
                  <a:schemeClr val="bg2">
                    <a:lumMod val="50000"/>
                  </a:schemeClr>
                </a:solidFill>
                <a:sym typeface="+mn-ea"/>
              </a:rPr>
              <a:t>Identification of Quasar redshift using ML methods from SDSS pohtometric data with Bayesian NN.</a:t>
            </a:r>
            <a:endParaRPr lang="en-IN" altLang="en-US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2000"/>
              <a:t>What to expect from me</a:t>
            </a:r>
            <a:r>
              <a:rPr lang="en-IN" altLang="en-US"/>
              <a:t>: </a:t>
            </a:r>
            <a:r>
              <a:rPr lang="en-IN" altLang="en-US" b="1"/>
              <a:t>My strengths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Quick Learner</a:t>
            </a:r>
            <a:endParaRPr lang="en-IN" altLang="en-US"/>
          </a:p>
          <a:p>
            <a:r>
              <a:rPr lang="en-IN" altLang="en-US"/>
              <a:t>Love challanging task.</a:t>
            </a:r>
            <a:endParaRPr lang="en-IN" altLang="en-US"/>
          </a:p>
          <a:p>
            <a:r>
              <a:rPr lang="en-IN" altLang="en-US"/>
              <a:t>Deliver on deadlines.</a:t>
            </a:r>
            <a:endParaRPr lang="en-IN" altLang="en-US"/>
          </a:p>
          <a:p>
            <a:r>
              <a:rPr lang="en-IN" altLang="en-US"/>
              <a:t>Can work in collaborative environment</a:t>
            </a:r>
            <a:endParaRPr lang="en-IN" altLang="en-US"/>
          </a:p>
          <a:p>
            <a:r>
              <a:rPr lang="en-IN" altLang="en-US"/>
              <a:t>If needed, can </a:t>
            </a:r>
            <a:r>
              <a:rPr lang="en-IN" altLang="en-US">
                <a:solidFill>
                  <a:srgbClr val="990000"/>
                </a:solidFill>
              </a:rPr>
              <a:t>lead</a:t>
            </a:r>
            <a:r>
              <a:rPr lang="en-IN" altLang="en-US"/>
              <a:t> the group</a:t>
            </a:r>
            <a:endParaRPr lang="en-IN" altLang="en-US"/>
          </a:p>
          <a:p>
            <a:r>
              <a:rPr lang="en-IN" altLang="en-US"/>
              <a:t>Open to possibilities, learn new concepts</a:t>
            </a:r>
            <a:endParaRPr lang="en-IN" altLang="en-US"/>
          </a:p>
          <a:p>
            <a:r>
              <a:rPr lang="en-IN" altLang="en-US"/>
              <a:t>Love healthy discussions</a:t>
            </a:r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48285"/>
            <a:ext cx="10515600" cy="1325563"/>
          </a:xfrm>
        </p:spPr>
        <p:txBody>
          <a:bodyPr/>
          <a:p>
            <a:r>
              <a:rPr lang="en-IN" altLang="en-US" sz="2000"/>
              <a:t>What I will Improve</a:t>
            </a:r>
            <a:r>
              <a:rPr lang="en-IN" altLang="en-US"/>
              <a:t>: </a:t>
            </a:r>
            <a:r>
              <a:rPr lang="en-IN" altLang="en-US" b="1"/>
              <a:t>My Weakness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Not fond of mechanical routine work.</a:t>
            </a:r>
            <a:endParaRPr lang="en-IN" altLang="en-US"/>
          </a:p>
          <a:p>
            <a:r>
              <a:rPr lang="en-IN" altLang="en-US"/>
              <a:t>Interest wise priority</a:t>
            </a:r>
            <a:endParaRPr lang="en-IN" altLang="en-US"/>
          </a:p>
          <a:p>
            <a:r>
              <a:rPr lang="en-IN" altLang="en-US"/>
              <a:t>Work on time management</a:t>
            </a:r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2000"/>
              <a:t>What I am excited about</a:t>
            </a:r>
            <a:r>
              <a:rPr lang="en-IN" altLang="en-US"/>
              <a:t>: </a:t>
            </a:r>
            <a:r>
              <a:rPr lang="en-IN" altLang="en-US" b="1"/>
              <a:t>My Motivation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1015" y="1815465"/>
            <a:ext cx="9392285" cy="4351655"/>
          </a:xfrm>
        </p:spPr>
        <p:txBody>
          <a:bodyPr/>
          <a:p>
            <a:r>
              <a:rPr lang="en-IN" altLang="en-US">
                <a:sym typeface="+mn-ea"/>
              </a:rPr>
              <a:t>Current work is exciting</a:t>
            </a:r>
            <a:endParaRPr lang="en-IN" altLang="en-US">
              <a:sym typeface="+mn-ea"/>
            </a:endParaRPr>
          </a:p>
          <a:p>
            <a:pPr lvl="1"/>
            <a:r>
              <a:rPr lang="en-IN" altLang="en-US">
                <a:sym typeface="+mn-ea"/>
              </a:rPr>
              <a:t>The proposed work seems to be more challanging.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The challanging work</a:t>
            </a:r>
            <a:endParaRPr lang="en-IN" altLang="en-US">
              <a:sym typeface="+mn-ea"/>
            </a:endParaRPr>
          </a:p>
          <a:p>
            <a:pPr lvl="1"/>
            <a:r>
              <a:rPr lang="en-IN" altLang="en-US">
                <a:sym typeface="+mn-ea"/>
              </a:rPr>
              <a:t>Lot of scope to develop novel techniques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The impact of the proposed work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Working in 4MOST collaboration</a:t>
            </a:r>
            <a:endParaRPr lang="en-IN" altLang="en-US"/>
          </a:p>
          <a:p>
            <a:r>
              <a:rPr lang="en-IN" altLang="en-US"/>
              <a:t>Frankly, to be in Sweden (and visit places).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3328</Words>
  <Application>WPS Presentation</Application>
  <PresentationFormat>宽屏</PresentationFormat>
  <Paragraphs>130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Nimbus Roman No9 L</vt:lpstr>
      <vt:lpstr>Liberation Mono</vt:lpstr>
      <vt:lpstr>Microsoft YaHei</vt:lpstr>
      <vt:lpstr>Droid Sans Fallback</vt:lpstr>
      <vt:lpstr>Arial Unicode MS</vt:lpstr>
      <vt:lpstr>Arial Black</vt:lpstr>
      <vt:lpstr>SimSun</vt:lpstr>
      <vt:lpstr>OpenSymbol</vt:lpstr>
      <vt:lpstr>Office Theme</vt:lpstr>
      <vt:lpstr>1_Office Theme</vt:lpstr>
      <vt:lpstr>Shivam Kumaran</vt:lpstr>
      <vt:lpstr>My Background</vt:lpstr>
      <vt:lpstr>What I am good at: My Skills</vt:lpstr>
      <vt:lpstr>My Research Journey</vt:lpstr>
      <vt:lpstr>My Research Journey</vt:lpstr>
      <vt:lpstr>My Research Journey</vt:lpstr>
      <vt:lpstr>What to expect from me: My strengths</vt:lpstr>
      <vt:lpstr>What I will Improve: My Weakness</vt:lpstr>
      <vt:lpstr>What I am excited about: My Motivation</vt:lpstr>
      <vt:lpstr>What I want to do in the future: My Career goals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kumaran</dc:creator>
  <cp:lastModifiedBy>kumaran</cp:lastModifiedBy>
  <cp:revision>13</cp:revision>
  <dcterms:created xsi:type="dcterms:W3CDTF">2022-06-30T20:05:37Z</dcterms:created>
  <dcterms:modified xsi:type="dcterms:W3CDTF">2022-06-30T20:05:37Z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