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handoutMasterIdLst>
    <p:handoutMasterId r:id="rId75"/>
  </p:handoutMasterIdLst>
  <p:sldIdLst>
    <p:sldId id="256" r:id="rId4"/>
    <p:sldId id="266" r:id="rId5"/>
    <p:sldId id="339" r:id="rId6"/>
    <p:sldId id="340" r:id="rId7"/>
    <p:sldId id="257" r:id="rId8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80" r:id="rId17"/>
    <p:sldId id="332" r:id="rId18"/>
    <p:sldId id="336" r:id="rId19"/>
    <p:sldId id="316" r:id="rId20"/>
    <p:sldId id="271" r:id="rId21"/>
    <p:sldId id="274" r:id="rId22"/>
    <p:sldId id="323" r:id="rId23"/>
    <p:sldId id="276" r:id="rId24"/>
    <p:sldId id="277" r:id="rId25"/>
    <p:sldId id="279" r:id="rId26"/>
    <p:sldId id="281" r:id="rId27"/>
    <p:sldId id="337" r:id="rId28"/>
    <p:sldId id="282" r:id="rId29"/>
    <p:sldId id="285" r:id="rId30"/>
    <p:sldId id="286" r:id="rId31"/>
    <p:sldId id="287" r:id="rId32"/>
    <p:sldId id="330" r:id="rId33"/>
    <p:sldId id="341" r:id="rId34"/>
    <p:sldId id="331" r:id="rId35"/>
    <p:sldId id="326" r:id="rId36"/>
    <p:sldId id="288" r:id="rId37"/>
    <p:sldId id="289" r:id="rId38"/>
    <p:sldId id="290" r:id="rId39"/>
    <p:sldId id="342" r:id="rId40"/>
    <p:sldId id="324" r:id="rId41"/>
    <p:sldId id="293" r:id="rId42"/>
    <p:sldId id="294" r:id="rId43"/>
    <p:sldId id="309" r:id="rId44"/>
    <p:sldId id="295" r:id="rId45"/>
    <p:sldId id="297" r:id="rId46"/>
    <p:sldId id="298" r:id="rId47"/>
    <p:sldId id="299" r:id="rId48"/>
    <p:sldId id="300" r:id="rId49"/>
    <p:sldId id="325" r:id="rId50"/>
    <p:sldId id="306" r:id="rId51"/>
    <p:sldId id="307" r:id="rId52"/>
    <p:sldId id="322" r:id="rId53"/>
    <p:sldId id="321" r:id="rId54"/>
    <p:sldId id="310" r:id="rId55"/>
    <p:sldId id="311" r:id="rId56"/>
    <p:sldId id="303" r:id="rId57"/>
    <p:sldId id="317" r:id="rId58"/>
    <p:sldId id="320" r:id="rId59"/>
    <p:sldId id="319" r:id="rId60"/>
    <p:sldId id="305" r:id="rId61"/>
    <p:sldId id="308" r:id="rId62"/>
    <p:sldId id="312" r:id="rId63"/>
    <p:sldId id="313" r:id="rId64"/>
    <p:sldId id="345" r:id="rId65"/>
    <p:sldId id="315" r:id="rId66"/>
    <p:sldId id="338" r:id="rId67"/>
    <p:sldId id="301" r:id="rId68"/>
    <p:sldId id="343" r:id="rId69"/>
    <p:sldId id="284" r:id="rId70"/>
    <p:sldId id="302" r:id="rId71"/>
    <p:sldId id="344" r:id="rId72"/>
    <p:sldId id="328" r:id="rId73"/>
    <p:sldId id="329" r:id="rId74"/>
  </p:sldIdLst>
  <p:sldSz cx="9144000" cy="514794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485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626"/>
        <p:guide pos="29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4931" y="1279525"/>
            <a:ext cx="61357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 "binary burning" phase, in which the cluster core is supported against collapse by super-elastic dynamical scattering interactions of binary stars. More recently it has been realized that pure point-mass interactions of binaries result in equilibrium cluster core radii in the binary burning phase that are a factor of ∼10 smaller than what is observed,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en-IN" altLang="en-US">
                <a:sym typeface="+mn-ea"/>
              </a:rPr>
              <a:t>4 × 10</a:t>
            </a:r>
            <a:r>
              <a:rPr lang="en-IN" altLang="en-US" baseline="30000">
                <a:sym typeface="+mn-ea"/>
              </a:rPr>
              <a:t>−15 </a:t>
            </a:r>
            <a:r>
              <a:rPr lang="en-IN" altLang="en-US">
                <a:sym typeface="+mn-ea"/>
              </a:rPr>
              <a:t>ergs/cm</a:t>
            </a:r>
            <a:r>
              <a:rPr lang="en-IN" altLang="en-US" baseline="30000">
                <a:sym typeface="+mn-ea"/>
              </a:rPr>
              <a:t>2</a:t>
            </a:r>
            <a:r>
              <a:rPr lang="en-IN" altLang="en-US">
                <a:sym typeface="+mn-ea"/>
              </a:rPr>
              <a:t>/s - (0.4to 6.0 keV) - integration time 104 sec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per-stack detection table can have multiple entries for same source</a:t>
            </a: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834880"/>
            <a:ext cx="6858000" cy="1792248"/>
          </a:xfrm>
        </p:spPr>
        <p:txBody>
          <a:bodyPr anchor="b"/>
          <a:lstStyle>
            <a:lvl1pPr algn="l">
              <a:defRPr sz="3380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3368675"/>
            <a:ext cx="4207510" cy="570230"/>
          </a:xfrm>
        </p:spPr>
        <p:txBody>
          <a:bodyPr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985" indent="0" algn="ctr">
              <a:buNone/>
              <a:defRPr sz="1015"/>
            </a:lvl3pPr>
            <a:lvl4pPr marL="772160" indent="0" algn="ctr">
              <a:buNone/>
              <a:defRPr sz="900"/>
            </a:lvl4pPr>
            <a:lvl5pPr marL="1029335" indent="0" algn="ctr">
              <a:buNone/>
              <a:defRPr sz="900"/>
            </a:lvl5pPr>
            <a:lvl6pPr marL="1287145" indent="0" algn="ctr">
              <a:buNone/>
              <a:defRPr sz="900"/>
            </a:lvl6pPr>
            <a:lvl7pPr marL="1544320" indent="0" algn="ctr">
              <a:buNone/>
              <a:defRPr sz="900"/>
            </a:lvl7pPr>
            <a:lvl8pPr marL="1801495" indent="0" algn="ctr">
              <a:buNone/>
              <a:defRPr sz="900"/>
            </a:lvl8pPr>
            <a:lvl9pPr marL="2059305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86560" y="835025"/>
            <a:ext cx="0" cy="313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57"/>
            <a:ext cx="2057400" cy="43924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57"/>
            <a:ext cx="6052930" cy="4392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3079"/>
            <a:ext cx="6858000" cy="1641668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3863"/>
            <a:ext cx="6858000" cy="1242895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70402"/>
            <a:ext cx="7886700" cy="326632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5640"/>
            <a:ext cx="7386066" cy="609173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60509"/>
            <a:ext cx="5491163" cy="48608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852"/>
            <a:ext cx="3868340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3402"/>
            <a:ext cx="3868340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852"/>
            <a:ext cx="3887391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3402"/>
            <a:ext cx="3887391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6457"/>
            <a:ext cx="7886700" cy="995031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332"/>
            <a:ext cx="3123900" cy="1201187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5262"/>
            <a:ext cx="4363031" cy="382413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4384"/>
            <a:ext cx="3123900" cy="28611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326037"/>
            <a:ext cx="0" cy="104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4080"/>
            <a:ext cx="1146987" cy="436264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080"/>
            <a:ext cx="6659969" cy="436264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4015"/>
            <a:ext cx="7886700" cy="417283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12"/>
            <a:ext cx="7886700" cy="2141402"/>
          </a:xfrm>
        </p:spPr>
        <p:txBody>
          <a:bodyPr anchor="b"/>
          <a:lstStyle>
            <a:lvl1pPr>
              <a:defRPr sz="33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072"/>
            <a:ext cx="7886700" cy="112611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98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21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3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71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43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14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93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728585" cy="595630"/>
          </a:xfrm>
        </p:spPr>
        <p:txBody>
          <a:bodyPr/>
          <a:lstStyle>
            <a:lvl1pPr algn="l">
              <a:defRPr sz="2400" b="1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187"/>
            <a:ext cx="4032504" cy="3397406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400" b="1">
                <a:latin typeface="Roboto Mono" charset="0"/>
                <a:cs typeface="Roboto Mono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400">
                <a:latin typeface="Roboto Mono" charset="0"/>
                <a:cs typeface="Roboto Mono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1000">
                <a:latin typeface="Roboto Mono" charset="0"/>
                <a:cs typeface="Roboto Mono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900">
                <a:latin typeface="Roboto Mono" charset="0"/>
                <a:cs typeface="Roboto Mono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8310" y="949960"/>
            <a:ext cx="61512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535170" y="-63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534660" y="5461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6367780" y="11811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549910" y="0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962"/>
            <a:ext cx="3868340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80430"/>
            <a:ext cx="3868340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962"/>
            <a:ext cx="3887391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430"/>
            <a:ext cx="3887391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196"/>
            <a:ext cx="2949178" cy="120118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09"/>
            <a:ext cx="4629150" cy="365837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384"/>
            <a:ext cx="2949178" cy="286116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170" y="741680"/>
            <a:ext cx="2948940" cy="80264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9475" y="741045"/>
            <a:ext cx="3827145" cy="365823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985" indent="0">
              <a:buNone/>
              <a:defRPr sz="1350"/>
            </a:lvl3pPr>
            <a:lvl4pPr marL="772160" indent="0">
              <a:buNone/>
              <a:defRPr sz="1125"/>
            </a:lvl4pPr>
            <a:lvl5pPr marL="1029335" indent="0">
              <a:buNone/>
              <a:defRPr sz="1125"/>
            </a:lvl5pPr>
            <a:lvl6pPr marL="1287145" indent="0">
              <a:buNone/>
              <a:defRPr sz="1125"/>
            </a:lvl6pPr>
            <a:lvl7pPr marL="1544320" indent="0">
              <a:buNone/>
              <a:defRPr sz="1125"/>
            </a:lvl7pPr>
            <a:lvl8pPr marL="1801495" indent="0">
              <a:buNone/>
              <a:defRPr sz="1125"/>
            </a:lvl8pPr>
            <a:lvl9pPr marL="2059305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091" y="1538034"/>
            <a:ext cx="2949178" cy="2861161"/>
          </a:xfrm>
        </p:spPr>
        <p:txBody>
          <a:bodyPr/>
          <a:lstStyle>
            <a:lvl1pPr marL="0" indent="0" algn="l">
              <a:buNone/>
              <a:defRPr sz="12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4790202"/>
            <a:ext cx="2895600" cy="357496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157"/>
            <a:ext cx="8229600" cy="85799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201187"/>
            <a:ext cx="8229600" cy="339740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7967"/>
            <a:ext cx="2895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885" lvl="2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1420" lvl="3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4320" lvl="4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4290" lvl="7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7190" lvl="8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6435" lvl="2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9335" lvl="3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2870" lvl="4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5770" lvl="5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9305" lvl="6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2205" lvl="7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5740" lvl="8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402"/>
            <a:ext cx="7886700" cy="326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71382"/>
            <a:ext cx="30861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 userDrawn="1"/>
        </p:nvSpPr>
        <p:spPr>
          <a:xfrm>
            <a:off x="4264025" y="375285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altLang="zh-CN" dirty="0"/>
              <a:t>Subtitle</a:t>
            </a:r>
            <a:endParaRPr lang="en-I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842645"/>
            <a:ext cx="5971540" cy="1791970"/>
          </a:xfrm>
        </p:spPr>
        <p:txBody>
          <a:bodyPr/>
          <a:lstStyle/>
          <a:p>
            <a:pPr algn="l"/>
            <a:r>
              <a:rPr lang="en-IN" altLang="zh-CN" sz="4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C</a:t>
            </a:r>
            <a: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lassification of Faint X-ray Sources Associated with Globular Cluster </a:t>
            </a:r>
            <a:b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</a:br>
            <a:r>
              <a:rPr lang="en-IN" altLang="zh-CN" sz="2400">
                <a:solidFill>
                  <a:schemeClr val="accent1">
                    <a:lumMod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Using Machine Learning</a:t>
            </a:r>
            <a:endParaRPr lang="en-IN" altLang="zh-CN" sz="2400">
              <a:solidFill>
                <a:schemeClr val="accent1">
                  <a:lumMod val="50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3208020"/>
            <a:ext cx="5971540" cy="1242695"/>
          </a:xfrm>
        </p:spPr>
        <p:txBody>
          <a:bodyPr/>
          <a:lstStyle/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December 2021</a:t>
            </a:r>
            <a:endParaRPr lang="en-IN" altLang="zh-CN" sz="16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Shivam Kumaran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</a:t>
            </a:r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Why Chandra 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pPr lvl="0"/>
            <a:r>
              <a:rPr lang="en-IN" altLang="en-US">
                <a:latin typeface="AR PL UKai CN" panose="02000503000000000000" charset="-122"/>
                <a:ea typeface="AR PL UKai CN" panose="02000503000000000000" charset="-122"/>
              </a:rPr>
              <a:t>ω-Centauri</a:t>
            </a:r>
            <a:endParaRPr lang="en-I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400675" y="1201420"/>
            <a:ext cx="3286125" cy="3397250"/>
          </a:xfrm>
        </p:spPr>
        <p:txBody>
          <a:bodyPr/>
          <a:p>
            <a:r>
              <a:rPr lang="en-IN" altLang="en-US"/>
              <a:t>For any such identification we need telescope like Chandra</a:t>
            </a:r>
            <a:endParaRPr lang="en-IN" altLang="en-US"/>
          </a:p>
          <a:p>
            <a:r>
              <a:rPr lang="en-IN" altLang="en-US"/>
              <a:t>Higher sensitivity</a:t>
            </a:r>
            <a:endParaRPr lang="en-IN" altLang="en-US"/>
          </a:p>
          <a:p>
            <a:r>
              <a:rPr lang="en-IN" altLang="en-US"/>
              <a:t>Better resolution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Picture 7" descr="ch_img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3460"/>
            <a:ext cx="5349875" cy="17767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5880" y="2900045"/>
            <a:ext cx="52946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 Images of the core of 47-Tuc made from 8 ks of Einstein data (Left),</a:t>
            </a:r>
            <a:endParaRPr lang="en-US" sz="1000"/>
          </a:p>
          <a:p>
            <a:r>
              <a:rPr lang="en-US" sz="1000"/>
              <a:t>77 ks of ROSAT data (Center), and 240 ks of Chandra data (Right) . Image and</a:t>
            </a:r>
            <a:endParaRPr lang="en-US" sz="1000"/>
          </a:p>
          <a:p>
            <a:r>
              <a:rPr lang="en-US" sz="1000"/>
              <a:t>caption credits (Pooley, 2009)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60260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Instruments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420"/>
            <a:ext cx="4032250" cy="1119505"/>
          </a:xfrm>
        </p:spPr>
        <p:txBody>
          <a:bodyPr/>
          <a:p>
            <a:r>
              <a:rPr lang="en-IN" altLang="en-US"/>
              <a:t>High Resolution Camera (HRC)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wide band (w) - 0.1-10keV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963930"/>
            <a:ext cx="4032250" cy="3886835"/>
          </a:xfrm>
        </p:spPr>
        <p:txBody>
          <a:bodyPr/>
          <a:p>
            <a:pPr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/>
              <a:t>Advanced CCD Imageing Spectograph (ACIS)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Resolution</a:t>
            </a:r>
            <a:r>
              <a:rPr lang="en-IN" altLang="en-US"/>
              <a:t> : 0.5 arcsec on-axis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Sensitivity</a:t>
            </a:r>
            <a:r>
              <a:rPr lang="en-IN" altLang="en-US"/>
              <a:t> : 4 × 10</a:t>
            </a:r>
            <a:r>
              <a:rPr lang="en-IN" altLang="en-US" baseline="30000"/>
              <a:t>−15 </a:t>
            </a:r>
            <a:r>
              <a:rPr lang="en-IN" altLang="en-US"/>
              <a:t>ergs/cm</a:t>
            </a:r>
            <a:r>
              <a:rPr lang="en-IN" altLang="en-US" baseline="30000"/>
              <a:t>2</a:t>
            </a:r>
            <a:r>
              <a:rPr lang="en-IN" altLang="en-US"/>
              <a:t>/s - integration time 104 sec</a:t>
            </a:r>
            <a:endParaRPr lang="en-IN" altLang="en-US"/>
          </a:p>
          <a:p>
            <a:pPr lvl="1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IN" altLang="en-US" b="1"/>
              <a:t>Energy Band</a:t>
            </a:r>
            <a:r>
              <a:rPr lang="en-IN" altLang="en-US"/>
              <a:t> :</a:t>
            </a:r>
            <a:endParaRPr lang="en-IN" alt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broad band (b): 0.5-7.0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ultrasoft (u): 0.2-0.5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soft (s): 0.5-1.2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medium (m): 1.2-2.0 keV</a:t>
            </a:r>
            <a:endParaRPr lang="en-US"/>
          </a:p>
          <a:p>
            <a:pPr lvl="2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>
                <a:sym typeface="+mn-ea"/>
              </a:rPr>
              <a:t>hard (h): 2.0-7.0 keV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66420" y="3681730"/>
            <a:ext cx="3851910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300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936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66415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17695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6420" y="3422015"/>
            <a:ext cx="0" cy="5956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32560" y="4213225"/>
            <a:ext cx="29679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1815" y="4213225"/>
            <a:ext cx="8807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>
            <a:off x="77787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u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1579880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242633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540125" y="337248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35242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21602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078990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854960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4203065" y="311277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2507615" y="4058920"/>
            <a:ext cx="428625" cy="30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 b="1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b</a:t>
            </a:r>
            <a:endParaRPr lang="en-IN" altLang="en-US" sz="1400" b="1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57200" y="2708910"/>
            <a:ext cx="29133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>
                <a:sym typeface="+mn-ea"/>
              </a:rPr>
              <a:t>ACIS Energy bands</a:t>
            </a:r>
            <a:endParaRPr lang="en-I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Chandra Source catalogue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9505" y="1892300"/>
            <a:ext cx="2857500" cy="1022985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Master Source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 b="0"/>
              <a:t>'best estimate' sources properties for each unique X-ray source in the catalog</a:t>
            </a:r>
            <a:endParaRPr lang="en-IN" altLang="en-US" sz="1200" b="0"/>
          </a:p>
          <a:p>
            <a:pPr marL="0" indent="0">
              <a:buNone/>
            </a:pPr>
            <a:endParaRPr lang="en-IN" altLang="en-US" b="1"/>
          </a:p>
          <a:p>
            <a:pPr marL="0" indent="0">
              <a:buNone/>
            </a:pPr>
            <a:endParaRPr lang="en-IN" altLang="en-US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36550" y="1931670"/>
            <a:ext cx="2857500" cy="9442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Per-Obs Detection Table 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000"/>
              <a:t>contains detection properties based on observational data extracted independently from each individual observation</a:t>
            </a:r>
            <a:endParaRPr lang="en-IN" altLang="en-US" sz="100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194050" y="3089910"/>
            <a:ext cx="2857500" cy="730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Per-Stack Detection Table</a:t>
            </a:r>
            <a:endParaRPr lang="en-IN" altLang="en-US" b="1"/>
          </a:p>
          <a:p>
            <a:pPr marL="0" indent="0">
              <a:buNone/>
            </a:pPr>
            <a:r>
              <a:rPr lang="en-IN" altLang="en-US" sz="1200"/>
              <a:t>The Stacked Observation Detections Table </a:t>
            </a:r>
            <a:endParaRPr lang="en-IN" altLang="en-US" sz="1200"/>
          </a:p>
        </p:txBody>
      </p:sp>
      <p:graphicFrame>
        <p:nvGraphicFramePr>
          <p:cNvPr id="8" name="Table 7"/>
          <p:cNvGraphicFramePr/>
          <p:nvPr/>
        </p:nvGraphicFramePr>
        <p:xfrm>
          <a:off x="6268720" y="2945765"/>
          <a:ext cx="253619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86130"/>
                <a:gridCol w="1750060"/>
              </a:tblGrid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1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40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6550" y="2945765"/>
          <a:ext cx="2640330" cy="173736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80390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286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457200" y="1138555"/>
            <a:ext cx="4792980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Number of sources - 317,000</a:t>
            </a:r>
            <a:endParaRPr lang="en-IN" altLang="en-US" b="1"/>
          </a:p>
          <a:p>
            <a:pPr marL="0" indent="0">
              <a:buNone/>
            </a:pPr>
            <a:r>
              <a:rPr lang="en-IN" altLang="en-US" b="1"/>
              <a:t>Number of sources associated with GC ~ 1700</a:t>
            </a:r>
            <a:endParaRPr lang="en-I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2487295"/>
            <a:ext cx="5568315" cy="269875"/>
          </a:xfrm>
        </p:spPr>
        <p:txBody>
          <a:bodyPr/>
          <a:p>
            <a:r>
              <a:rPr lang="en-IN" altLang="en-US" b="0"/>
              <a:t>What are these</a:t>
            </a:r>
            <a:r>
              <a:rPr lang="en-IN" altLang="en-US"/>
              <a:t> “ Properties “ ?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133350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449580" y="1285875"/>
            <a:ext cx="2482850" cy="2995295"/>
          </a:xfrm>
        </p:spPr>
        <p:txBody>
          <a:bodyPr/>
          <a:p>
            <a:pPr marL="0" indent="0" algn="just">
              <a:buNone/>
            </a:pPr>
            <a:r>
              <a:rPr lang="en-IN" altLang="en-US"/>
              <a:t>Variability</a:t>
            </a:r>
            <a:endParaRPr lang="en-IN" altLang="en-US"/>
          </a:p>
          <a:p>
            <a:pPr algn="just"/>
            <a:r>
              <a:rPr lang="en-IN" altLang="en-US" b="0"/>
              <a:t>Inter observation Variability</a:t>
            </a:r>
            <a:endParaRPr lang="en-IN" altLang="en-US" b="0"/>
          </a:p>
          <a:p>
            <a:pPr algn="just"/>
            <a:r>
              <a:rPr lang="en-IN" altLang="en-US" b="0"/>
              <a:t>Intra Observation variability</a:t>
            </a:r>
            <a:endParaRPr lang="en-IN" altLang="en-US" b="0"/>
          </a:p>
        </p:txBody>
      </p:sp>
      <p:sp>
        <p:nvSpPr>
          <p:cNvPr id="5" name="Content Placeholder 20"/>
          <p:cNvSpPr>
            <a:spLocks noGrp="1"/>
          </p:cNvSpPr>
          <p:nvPr/>
        </p:nvSpPr>
        <p:spPr>
          <a:xfrm>
            <a:off x="3194050" y="1285875"/>
            <a:ext cx="231648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Aparture Photometry</a:t>
            </a:r>
            <a:endParaRPr lang="en-IN" altLang="en-US"/>
          </a:p>
          <a:p>
            <a:pPr algn="just"/>
            <a:r>
              <a:rPr lang="en-IN" altLang="en-US" b="0"/>
              <a:t>Photon Flux</a:t>
            </a:r>
            <a:endParaRPr lang="en-IN" altLang="en-US" b="0"/>
          </a:p>
          <a:p>
            <a:pPr algn="just"/>
            <a:r>
              <a:rPr lang="en-IN" altLang="en-US" b="0"/>
              <a:t>Energy Flux</a:t>
            </a:r>
            <a:endParaRPr lang="en-IN" altLang="en-US" b="0"/>
          </a:p>
        </p:txBody>
      </p:sp>
      <p:sp>
        <p:nvSpPr>
          <p:cNvPr id="6" name="Content Placeholder 20"/>
          <p:cNvSpPr>
            <a:spLocks noGrp="1"/>
          </p:cNvSpPr>
          <p:nvPr/>
        </p:nvSpPr>
        <p:spPr>
          <a:xfrm>
            <a:off x="5891530" y="1285875"/>
            <a:ext cx="2744470" cy="29952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altLang="en-US"/>
              <a:t>Spectral Properties</a:t>
            </a:r>
            <a:endParaRPr lang="en-IN" altLang="en-US"/>
          </a:p>
          <a:p>
            <a:pPr algn="just"/>
            <a:r>
              <a:rPr lang="en-IN" altLang="en-US" b="0"/>
              <a:t>Hardness Ratio</a:t>
            </a:r>
            <a:endParaRPr lang="en-IN" altLang="en-US" b="0"/>
          </a:p>
          <a:p>
            <a:pPr lvl="1" algn="just"/>
            <a:r>
              <a:rPr lang="en-IN" altLang="en-US" b="0"/>
              <a:t>Hardness hm</a:t>
            </a:r>
            <a:endParaRPr lang="en-IN" altLang="en-US" b="0"/>
          </a:p>
          <a:p>
            <a:pPr lvl="1" algn="just"/>
            <a:r>
              <a:rPr lang="en-IN" altLang="en-US" b="0"/>
              <a:t>Hardness ms</a:t>
            </a:r>
            <a:endParaRPr lang="en-IN" altLang="en-US" b="0"/>
          </a:p>
          <a:p>
            <a:pPr lvl="1" algn="just"/>
            <a:r>
              <a:rPr lang="en-IN" altLang="en-US" b="0"/>
              <a:t>Hardness hs</a:t>
            </a:r>
            <a:endParaRPr lang="en-IN" altLang="en-US" b="0"/>
          </a:p>
          <a:p>
            <a:pPr lvl="0" algn="just"/>
            <a:r>
              <a:rPr lang="en-IN" altLang="en-US" b="0"/>
              <a:t>Model-Fit properties</a:t>
            </a:r>
            <a:endParaRPr lang="en-IN" altLang="en-US" b="0"/>
          </a:p>
          <a:p>
            <a:pPr lvl="1" algn="just"/>
            <a:r>
              <a:rPr lang="en-IN" altLang="en-US" b="0"/>
              <a:t>Black Body model</a:t>
            </a:r>
            <a:endParaRPr lang="en-IN" altLang="en-US" b="0"/>
          </a:p>
          <a:p>
            <a:pPr lvl="1" algn="just"/>
            <a:r>
              <a:rPr lang="en-IN" altLang="en-US" b="0"/>
              <a:t>Bremestralung model</a:t>
            </a:r>
            <a:endParaRPr lang="en-IN" altLang="en-US" b="0"/>
          </a:p>
          <a:p>
            <a:pPr lvl="1" algn="just"/>
            <a:r>
              <a:rPr lang="en-IN" altLang="en-US" b="0"/>
              <a:t>Powerlaw model</a:t>
            </a:r>
            <a:endParaRPr lang="en-IN" altLang="en-US" b="0"/>
          </a:p>
          <a:p>
            <a:pPr lvl="1" algn="just"/>
            <a:endParaRPr lang="en-IN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584200" y="1333500"/>
            <a:ext cx="4385945" cy="1614805"/>
          </a:xfrm>
        </p:spPr>
        <p:txBody>
          <a:bodyPr/>
          <a:p>
            <a:r>
              <a:rPr lang="en-IN" altLang="en-US"/>
              <a:t>Hardness</a:t>
            </a:r>
            <a:endParaRPr lang="en-IN" altLang="en-US"/>
          </a:p>
          <a:p>
            <a:pPr lvl="1"/>
            <a:r>
              <a:rPr lang="en-IN" altLang="en-US"/>
              <a:t>hard hm</a:t>
            </a:r>
            <a:endParaRPr lang="en-IN" altLang="en-US"/>
          </a:p>
          <a:p>
            <a:pPr lvl="1"/>
            <a:r>
              <a:rPr lang="en-IN" altLang="en-US"/>
              <a:t>hard ms</a:t>
            </a:r>
            <a:endParaRPr lang="en-IN" altLang="en-US"/>
          </a:p>
          <a:p>
            <a:pPr lvl="1"/>
            <a:r>
              <a:rPr lang="en-IN" altLang="en-US"/>
              <a:t>hard hs</a:t>
            </a:r>
            <a:endParaRPr lang="en-IN" altLang="en-US"/>
          </a:p>
        </p:txBody>
      </p:sp>
      <p:graphicFrame>
        <p:nvGraphicFramePr>
          <p:cNvPr id="22" name="Table 21"/>
          <p:cNvGraphicFramePr/>
          <p:nvPr/>
        </p:nvGraphicFramePr>
        <p:xfrm>
          <a:off x="5474970" y="133350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Content Placeholder 20"/>
          <p:cNvSpPr>
            <a:spLocks noGrp="1"/>
          </p:cNvSpPr>
          <p:nvPr/>
        </p:nvSpPr>
        <p:spPr>
          <a:xfrm>
            <a:off x="584200" y="2571750"/>
            <a:ext cx="4385945" cy="10591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1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Hardness calculation details</a:t>
            </a:r>
            <a:endParaRPr lang="en-IN" altLang="en-US"/>
          </a:p>
          <a:p>
            <a:pPr lvl="1"/>
            <a:r>
              <a:rPr lang="en-IN" altLang="en-US"/>
              <a:t>Slope of the energy band vs flux curve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899160" y="4199890"/>
            <a:ext cx="2988945" cy="76200"/>
          </a:xfrm>
          <a:prstGeom prst="rect">
            <a:avLst/>
          </a:prstGeom>
          <a:solidFill>
            <a:srgbClr val="FF8D41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99795" y="3940175"/>
            <a:ext cx="0" cy="387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395" y="3940175"/>
            <a:ext cx="0" cy="3790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36190" y="3940175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87470" y="3940175"/>
            <a:ext cx="0" cy="36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1049655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s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1896110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m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3009900" y="3890645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h</a:t>
            </a:r>
            <a:endParaRPr lang="en-IN" altLang="en-US" sz="14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685800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0.5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1548765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1.2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2324735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2.0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3672840" y="3630930"/>
            <a:ext cx="428625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7.0 keV</a:t>
            </a:r>
            <a:endParaRPr lang="en-IN" altLang="en-US" sz="1000">
              <a:solidFill>
                <a:schemeClr val="tx1"/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Introduction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065" y="1249045"/>
            <a:ext cx="2787015" cy="976630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Problem 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 b="0"/>
              <a:t>We do not have class labels in CSC</a:t>
            </a:r>
            <a:endParaRPr lang="en-IN" altLang="en-US" b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8065" y="2722880"/>
            <a:ext cx="2787015" cy="115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800" b="1"/>
              <a:t>Solution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Look for other catalogue and in published literature</a:t>
            </a:r>
            <a:endParaRPr lang="en-IN" altLang="en-US"/>
          </a:p>
        </p:txBody>
      </p:sp>
      <p:sp>
        <p:nvSpPr>
          <p:cNvPr id="29" name="Rectangles 2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30" name="Rectangles 2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32" name="Rectangles 3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33" name="Rectangles 3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785110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78523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468370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2670" y="1248410"/>
            <a:ext cx="2151380" cy="215138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LMXB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15410" y="1418590"/>
            <a:ext cx="1810385" cy="1810385"/>
          </a:xfrm>
          <a:prstGeom prst="ellipse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CSC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2650" y="2600960"/>
            <a:ext cx="1525270" cy="1461135"/>
          </a:xfrm>
          <a:prstGeom prst="ellipse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GC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8" name="Rectangles 1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6400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15410" y="1661160"/>
            <a:ext cx="572135" cy="1341755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5880" y="3228975"/>
            <a:ext cx="2516505" cy="12407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CV - 314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LMXB - 99 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IN" altLang="en-US">
                <a:latin typeface="Liberation Mono" panose="02070409020205020404" charset="0"/>
                <a:cs typeface="Liberation Mono" panose="02070409020205020404" charset="0"/>
              </a:rPr>
              <a:t>Pulsar - 265</a:t>
            </a:r>
            <a:endParaRPr lang="en-IN" altLang="en-US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27" grpId="0" bldLvl="0" animBg="1"/>
      <p:bldP spid="27" grpId="1" animBg="1"/>
      <p:bldP spid="5" grpId="0" animBg="1"/>
      <p:bldP spid="12" grpId="0" animBg="1"/>
      <p:bldP spid="5" grpId="1" animBg="1"/>
      <p:bldP spid="12" grpId="1" animBg="1"/>
      <p:bldP spid="10" grpId="0" animBg="1"/>
      <p:bldP spid="11" grpId="0" animBg="1"/>
      <p:bldP spid="28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Collection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1798955"/>
            <a:ext cx="5971540" cy="1322070"/>
          </a:xfrm>
        </p:spPr>
        <p:txBody>
          <a:bodyPr>
            <a:spAutoFit/>
          </a:bodyPr>
          <a:lstStyle/>
          <a:p>
            <a:pPr algn="l"/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We Need to classify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X-ray sources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associated with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Globular cluster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using properties available in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Chandra Source Catalogue 2.0</a:t>
            </a:r>
            <a:endParaRPr lang="en-IN" altLang="zh-CN" sz="2000">
              <a:solidFill>
                <a:schemeClr val="tx1">
                  <a:lumMod val="95000"/>
                  <a:lumOff val="5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1081405"/>
            <a:ext cx="5971540" cy="576580"/>
          </a:xfrm>
        </p:spPr>
        <p:txBody>
          <a:bodyPr/>
          <a:lstStyle/>
          <a:p>
            <a:pPr algn="l"/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2400" b="1">
                <a:latin typeface="Liberation Mono" panose="02070409020205020404" charset="0"/>
                <a:cs typeface="Liberation Mono" panose="02070409020205020404" charset="0"/>
              </a:rPr>
              <a:t>P</a:t>
            </a:r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roblem Statement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35170" y="1460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34660" y="6985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67780" y="13335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9865" y="14605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9875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246824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Sanitize Data</a:t>
            </a:r>
            <a:endParaRPr lang="en-IN" altLang="en-US" sz="1200" b="1"/>
          </a:p>
        </p:txBody>
      </p:sp>
      <p:sp>
        <p:nvSpPr>
          <p:cNvPr id="24" name="Rectangles 23"/>
          <p:cNvSpPr/>
          <p:nvPr/>
        </p:nvSpPr>
        <p:spPr>
          <a:xfrm>
            <a:off x="447230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Normalize data</a:t>
            </a:r>
            <a:endParaRPr lang="en-IN" altLang="en-US" sz="1200" b="1"/>
          </a:p>
        </p:txBody>
      </p:sp>
      <p:sp>
        <p:nvSpPr>
          <p:cNvPr id="25" name="Rectangles 24"/>
          <p:cNvSpPr/>
          <p:nvPr/>
        </p:nvSpPr>
        <p:spPr>
          <a:xfrm>
            <a:off x="6563995" y="307657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Flux-filter</a:t>
            </a:r>
            <a:endParaRPr lang="en-IN" alt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2468245" y="3076575"/>
            <a:ext cx="173926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bg1"/>
                </a:solidFill>
              </a:rPr>
              <a:t>significance filter</a:t>
            </a:r>
            <a:endParaRPr lang="en-IN" altLang="en-US" sz="1200" b="1">
              <a:solidFill>
                <a:schemeClr val="bg1"/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4471670" y="307657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Log(flux)</a:t>
            </a:r>
            <a:endParaRPr lang="en-IN" altLang="en-US" sz="1200" b="1"/>
          </a:p>
        </p:txBody>
      </p:sp>
      <p:sp>
        <p:nvSpPr>
          <p:cNvPr id="37" name="Rectangles 36"/>
          <p:cNvSpPr/>
          <p:nvPr/>
        </p:nvSpPr>
        <p:spPr>
          <a:xfrm>
            <a:off x="6563995" y="377317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remove non-quiscent obs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max flux - 10</a:t>
            </a:r>
            <a:r>
              <a:rPr lang="en-IN" altLang="en-US" sz="1000" baseline="30000">
                <a:solidFill>
                  <a:schemeClr val="tx1"/>
                </a:solidFill>
              </a:rPr>
              <a:t>-12 </a:t>
            </a:r>
            <a:r>
              <a:rPr lang="en-IN" altLang="en-US" sz="1000">
                <a:solidFill>
                  <a:schemeClr val="tx1"/>
                </a:solidFill>
              </a:rPr>
              <a:t>erg/cm</a:t>
            </a:r>
            <a:r>
              <a:rPr lang="en-IN" altLang="en-US" sz="1000" baseline="30000">
                <a:solidFill>
                  <a:schemeClr val="tx1"/>
                </a:solidFill>
              </a:rPr>
              <a:t>2</a:t>
            </a:r>
            <a:r>
              <a:rPr lang="en-IN" altLang="en-US" sz="1000">
                <a:solidFill>
                  <a:schemeClr val="tx1"/>
                </a:solidFill>
              </a:rPr>
              <a:t>/s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467610" y="3773170"/>
            <a:ext cx="1739900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To keep obs only above 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3-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en-IN" altLang="en-US" sz="1000">
                <a:solidFill>
                  <a:schemeClr val="tx1"/>
                </a:solidFill>
                <a:sym typeface="+mn-ea"/>
              </a:rPr>
              <a:t>detection</a:t>
            </a:r>
            <a:r>
              <a:rPr lang="en-IN" altLang="en-US" sz="10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 </a:t>
            </a:r>
            <a:endParaRPr lang="en-IN" altLang="en-US" sz="1000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2468245" y="1056640"/>
            <a:ext cx="1739900" cy="1079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Make data-type uniform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duplicate cross matches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identify NaN Values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6563995" y="23514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Flag-filter</a:t>
            </a:r>
            <a:endParaRPr lang="en-IN" altLang="en-US" sz="1200" b="1"/>
          </a:p>
        </p:txBody>
      </p:sp>
      <p:sp>
        <p:nvSpPr>
          <p:cNvPr id="45" name="Rectangles 44"/>
          <p:cNvSpPr/>
          <p:nvPr/>
        </p:nvSpPr>
        <p:spPr>
          <a:xfrm>
            <a:off x="464820" y="2351405"/>
            <a:ext cx="1739265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/>
              <a:t>Data collected</a:t>
            </a:r>
            <a:endParaRPr lang="en-IN" altLang="en-US" sz="1200" b="1"/>
          </a:p>
        </p:txBody>
      </p:sp>
      <p:sp>
        <p:nvSpPr>
          <p:cNvPr id="46" name="Rectangles 45"/>
          <p:cNvSpPr/>
          <p:nvPr/>
        </p:nvSpPr>
        <p:spPr>
          <a:xfrm>
            <a:off x="6564630" y="105664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Pileup-sources</a:t>
            </a:r>
            <a:endParaRPr lang="en-IN" altLang="en-US" sz="1000">
              <a:solidFill>
                <a:schemeClr val="tx1"/>
              </a:solidFill>
            </a:endParaRPr>
          </a:p>
          <a:p>
            <a:pPr algn="ctr"/>
            <a:r>
              <a:rPr lang="en-IN" altLang="en-US" sz="1000">
                <a:solidFill>
                  <a:schemeClr val="tx1"/>
                </a:solidFill>
              </a:rPr>
              <a:t>streak sources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4472305" y="1056640"/>
            <a:ext cx="1739265" cy="929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</a:rPr>
              <a:t>Remove order of magnitude variation</a:t>
            </a:r>
            <a:endParaRPr lang="en-IN" altLang="en-US" sz="10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464820" y="3076575"/>
            <a:ext cx="1739265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Processed data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5" idx="1"/>
            <a:endCxn id="33" idx="3"/>
          </p:cNvCxnSpPr>
          <p:nvPr/>
        </p:nvCxnSpPr>
        <p:spPr>
          <a:xfrm flipH="1">
            <a:off x="6210935" y="3298825"/>
            <a:ext cx="3530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208145" y="3298825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1"/>
            <a:endCxn id="48" idx="3"/>
          </p:cNvCxnSpPr>
          <p:nvPr/>
        </p:nvCxnSpPr>
        <p:spPr>
          <a:xfrm flipH="1">
            <a:off x="2204085" y="3298825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25" idx="0"/>
          </p:cNvCxnSpPr>
          <p:nvPr/>
        </p:nvCxnSpPr>
        <p:spPr>
          <a:xfrm>
            <a:off x="7433945" y="2795905"/>
            <a:ext cx="0" cy="2806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2"/>
            <a:endCxn id="23" idx="0"/>
          </p:cNvCxnSpPr>
          <p:nvPr/>
        </p:nvCxnSpPr>
        <p:spPr>
          <a:xfrm>
            <a:off x="3338195" y="2136140"/>
            <a:ext cx="0" cy="21526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2"/>
            <a:endCxn id="24" idx="0"/>
          </p:cNvCxnSpPr>
          <p:nvPr/>
        </p:nvCxnSpPr>
        <p:spPr>
          <a:xfrm>
            <a:off x="5342255" y="1985645"/>
            <a:ext cx="0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4" idx="0"/>
          </p:cNvCxnSpPr>
          <p:nvPr/>
        </p:nvCxnSpPr>
        <p:spPr>
          <a:xfrm flipH="1">
            <a:off x="7433945" y="1985645"/>
            <a:ext cx="635" cy="3657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7" idx="0"/>
          </p:cNvCxnSpPr>
          <p:nvPr/>
        </p:nvCxnSpPr>
        <p:spPr>
          <a:xfrm flipH="1">
            <a:off x="7433945" y="3491230"/>
            <a:ext cx="6985" cy="28194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2"/>
            <a:endCxn id="38" idx="0"/>
          </p:cNvCxnSpPr>
          <p:nvPr/>
        </p:nvCxnSpPr>
        <p:spPr>
          <a:xfrm flipH="1">
            <a:off x="3337560" y="3521075"/>
            <a:ext cx="635" cy="25209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03450" y="2574290"/>
            <a:ext cx="26416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206875" y="2574290"/>
            <a:ext cx="26479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12205" y="2574290"/>
            <a:ext cx="352425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23" grpId="0" animBg="1"/>
      <p:bldP spid="43" grpId="0" animBg="1"/>
      <p:bldP spid="23" grpId="1" animBg="1"/>
      <p:bldP spid="43" grpId="1" animBg="1"/>
      <p:bldP spid="24" grpId="0" animBg="1"/>
      <p:bldP spid="47" grpId="0" animBg="1"/>
      <p:bldP spid="24" grpId="1" animBg="1"/>
      <p:bldP spid="47" grpId="1" animBg="1"/>
      <p:bldP spid="44" grpId="0" animBg="1"/>
      <p:bldP spid="46" grpId="0" animBg="1"/>
      <p:bldP spid="44" grpId="1" animBg="1"/>
      <p:bldP spid="46" grpId="1" animBg="1"/>
      <p:bldP spid="25" grpId="0" animBg="1"/>
      <p:bldP spid="37" grpId="0" animBg="1"/>
      <p:bldP spid="25" grpId="1" animBg="1"/>
      <p:bldP spid="37" grpId="1" animBg="1"/>
      <p:bldP spid="33" grpId="0" animBg="1"/>
      <p:bldP spid="33" grpId="1" animBg="1"/>
      <p:bldP spid="26" grpId="0" animBg="1"/>
      <p:bldP spid="38" grpId="0" animBg="1"/>
      <p:bldP spid="26" grpId="1" animBg="1"/>
      <p:bldP spid="38" grpId="1" animBg="1"/>
      <p:bldP spid="48" grpId="0" animBg="1"/>
      <p:bldP spid="4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src-obs-cou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619885"/>
            <a:ext cx="7715250" cy="1908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146550" y="3133725"/>
            <a:ext cx="4103370" cy="269875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Machine Learning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Finally we have Data and labels as well.</a:t>
            </a:r>
            <a:endParaRPr lang="en-IN" altLang="en-US"/>
          </a:p>
          <a:p>
            <a:r>
              <a:rPr lang="en-IN" altLang="en-US"/>
              <a:t>We need to learn feature-class label relation</a:t>
            </a:r>
            <a:endParaRPr lang="en-IN" altLang="en-US"/>
          </a:p>
          <a:p>
            <a:r>
              <a:rPr lang="en-IN" altLang="en-US"/>
              <a:t>Typical Machine learning problem</a:t>
            </a:r>
            <a:endParaRPr lang="en-IN" altLang="en-US"/>
          </a:p>
          <a:p>
            <a:r>
              <a:rPr lang="en-IN" altLang="en-US"/>
              <a:t>Is it that simple ?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224780" y="1201420"/>
          <a:ext cx="360807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483870"/>
                <a:gridCol w="1875790"/>
                <a:gridCol w="6051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Class </a:t>
                      </a:r>
                      <a:endParaRPr lang="en-IN" altLang="en-US" sz="900"/>
                    </a:p>
                    <a:p>
                      <a:pPr algn="ctr">
                        <a:buNone/>
                      </a:pPr>
                      <a:r>
                        <a:rPr lang="en-IN" altLang="en-US" sz="900"/>
                        <a:t>label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52070" y="4314190"/>
            <a:ext cx="3588385" cy="46863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learn feature-class label relation</a:t>
            </a:r>
            <a:endParaRPr lang="en-I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86420" y="1118235"/>
            <a:ext cx="699770" cy="3127375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Preprocessing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3540125"/>
          </a:xfrm>
        </p:spPr>
        <p:txBody>
          <a:bodyPr/>
          <a:p>
            <a:r>
              <a:rPr lang="en-IN" altLang="en-US"/>
              <a:t>Problems</a:t>
            </a:r>
            <a:endParaRPr lang="en-IN" altLang="en-US"/>
          </a:p>
          <a:p>
            <a:pPr lvl="1"/>
            <a:r>
              <a:rPr lang="en-IN" altLang="en-US"/>
              <a:t>Very small dataset</a:t>
            </a:r>
            <a:endParaRPr lang="en-IN" altLang="en-US"/>
          </a:p>
          <a:p>
            <a:pPr lvl="2"/>
            <a:r>
              <a:rPr lang="en-IN" altLang="en-US" sz="1000"/>
              <a:t>CV - 184</a:t>
            </a:r>
            <a:endParaRPr lang="en-IN" altLang="en-US" sz="1000"/>
          </a:p>
          <a:p>
            <a:pPr lvl="2"/>
            <a:r>
              <a:rPr lang="en-IN" altLang="en-US" sz="1000"/>
              <a:t>MSP - 178</a:t>
            </a:r>
            <a:endParaRPr lang="en-IN" altLang="en-US" sz="1000"/>
          </a:p>
          <a:p>
            <a:pPr lvl="2"/>
            <a:r>
              <a:rPr lang="en-IN" altLang="en-US" sz="1000"/>
              <a:t>LMXB - 58</a:t>
            </a:r>
            <a:endParaRPr lang="en-IN" altLang="en-US"/>
          </a:p>
          <a:p>
            <a:pPr lvl="0"/>
            <a:r>
              <a:rPr lang="en-IN" altLang="en-US"/>
              <a:t>Missing data</a:t>
            </a:r>
            <a:endParaRPr lang="en-IN" altLang="en-US"/>
          </a:p>
          <a:p>
            <a:pPr lvl="1"/>
            <a:r>
              <a:rPr lang="en-IN" altLang="en-US"/>
              <a:t>About 50% missing values</a:t>
            </a:r>
            <a:endParaRPr lang="en-IN" altLang="en-US"/>
          </a:p>
          <a:p>
            <a:pPr lvl="1"/>
            <a:r>
              <a:rPr lang="en-IN" altLang="en-US" b="1"/>
              <a:t>NO</a:t>
            </a:r>
            <a:r>
              <a:rPr lang="en-IN" altLang="en-US"/>
              <a:t> feature column with zero missing values</a:t>
            </a:r>
            <a:endParaRPr lang="en-IN" altLang="en-US" b="1"/>
          </a:p>
          <a:p>
            <a:pPr lvl="1"/>
            <a:r>
              <a:rPr lang="en-IN" altLang="en-US" b="1">
                <a:sym typeface="+mn-ea"/>
              </a:rPr>
              <a:t>only 7 </a:t>
            </a:r>
            <a:r>
              <a:rPr lang="en-IN" altLang="en-US"/>
              <a:t>Sources with zero missing values</a:t>
            </a:r>
            <a:endParaRPr lang="en-IN" altLang="en-US"/>
          </a:p>
          <a:p>
            <a:pPr lvl="0"/>
            <a:r>
              <a:rPr lang="en-IN" altLang="en-US"/>
              <a:t>Reason for missing values</a:t>
            </a:r>
            <a:endParaRPr lang="en-IN" altLang="en-US"/>
          </a:p>
          <a:p>
            <a:pPr lvl="1"/>
            <a:r>
              <a:rPr lang="en-IN" altLang="en-US"/>
              <a:t>Source may be faint in some bands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0245" y="2390140"/>
            <a:ext cx="522287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IN" altLang="en-US" b="1">
                <a:latin typeface="Liberation Mono" panose="02070409020205020404" charset="0"/>
                <a:cs typeface="Liberation Mono" panose="02070409020205020404" charset="0"/>
              </a:rPr>
              <a:t>We Need to fill in Missing values</a:t>
            </a:r>
            <a:endParaRPr lang="en-IN" altLang="en-US" b="1">
              <a:latin typeface="Liberation Mono" panose="02070409020205020404" charset="0"/>
              <a:cs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 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48125" cy="3397250"/>
          </a:xfrm>
        </p:spPr>
        <p:txBody>
          <a:bodyPr/>
          <a:p>
            <a:r>
              <a:rPr lang="en-IN" altLang="en-US" sz="1600"/>
              <a:t>Statistical Imputation</a:t>
            </a:r>
            <a:endParaRPr lang="en-IN" altLang="en-US" sz="1600"/>
          </a:p>
          <a:p>
            <a:pPr lvl="1"/>
            <a:r>
              <a:rPr lang="en-IN" altLang="en-US" sz="1600"/>
              <a:t>Impute with column mean</a:t>
            </a:r>
            <a:endParaRPr lang="en-IN" altLang="en-US" sz="1600"/>
          </a:p>
          <a:p>
            <a:pPr lvl="1"/>
            <a:r>
              <a:rPr lang="en-IN" altLang="en-US" sz="1600"/>
              <a:t>Impute with column median</a:t>
            </a:r>
            <a:endParaRPr lang="en-IN" altLang="en-US" sz="1600"/>
          </a:p>
          <a:p>
            <a:pPr lvl="1"/>
            <a:r>
              <a:rPr lang="en-IN" altLang="en-US" sz="1600"/>
              <a:t>Impute with zeros.</a:t>
            </a:r>
            <a:endParaRPr lang="en-IN" altLang="en-US" sz="1600"/>
          </a:p>
          <a:p>
            <a:pPr lvl="0"/>
            <a:r>
              <a:rPr lang="en-IN" altLang="en-US" sz="1600"/>
              <a:t>Correlation Imputation</a:t>
            </a:r>
            <a:endParaRPr lang="en-IN" altLang="en-US" sz="1600"/>
          </a:p>
          <a:p>
            <a:pPr lvl="0"/>
            <a:r>
              <a:rPr lang="en-IN" altLang="en-US" sz="1600"/>
              <a:t>Regression Imputation</a:t>
            </a:r>
            <a:endParaRPr lang="en-IN" altLang="en-US" sz="16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Regression Imputation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809490" y="1066800"/>
          <a:ext cx="4334798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How to compare which regression method works correctly for classification</a:t>
            </a:r>
            <a:endParaRPr lang="en-IN" altLang="en-US"/>
          </a:p>
          <a:p>
            <a:r>
              <a:rPr lang="en-IN" altLang="en-US"/>
              <a:t>Need to do classification</a:t>
            </a:r>
            <a:endParaRPr lang="en-IN" altLang="en-US"/>
          </a:p>
          <a:p>
            <a:r>
              <a:rPr lang="en-IN" altLang="en-US"/>
              <a:t>Need a classifier.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Logistic Regression</a:t>
            </a:r>
            <a:endParaRPr lang="en-IN" altLang="en-US"/>
          </a:p>
          <a:p>
            <a:r>
              <a:rPr lang="en-IN" altLang="en-US"/>
              <a:t>K-Nearest Neighbour</a:t>
            </a:r>
            <a:endParaRPr lang="en-IN" altLang="en-US"/>
          </a:p>
          <a:p>
            <a:r>
              <a:rPr lang="en-IN" altLang="en-US"/>
              <a:t>Fully Connected Network</a:t>
            </a:r>
            <a:endParaRPr lang="en-IN" altLang="en-US"/>
          </a:p>
          <a:p>
            <a:r>
              <a:rPr lang="en-IN" altLang="en-US"/>
              <a:t>Convolution Neural Network</a:t>
            </a:r>
            <a:endParaRPr lang="en-IN" altLang="en-US"/>
          </a:p>
          <a:p>
            <a:r>
              <a:rPr lang="en-IN" altLang="en-US"/>
              <a:t>Random Forest Classifier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690" y="1345565"/>
            <a:ext cx="3698875" cy="2961005"/>
          </a:xfrm>
          <a:prstGeom prst="rect">
            <a:avLst/>
          </a:prstGeom>
        </p:spPr>
      </p:pic>
      <p:graphicFrame>
        <p:nvGraphicFramePr>
          <p:cNvPr id="10" name="Table 9"/>
          <p:cNvGraphicFramePr/>
          <p:nvPr/>
        </p:nvGraphicFramePr>
        <p:xfrm>
          <a:off x="457200" y="1345565"/>
          <a:ext cx="3970020" cy="240601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61670"/>
                <a:gridCol w="661670"/>
                <a:gridCol w="661670"/>
                <a:gridCol w="661670"/>
                <a:gridCol w="661670"/>
                <a:gridCol w="661670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Rain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Wind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cloud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Temp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How is the day </a:t>
                      </a:r>
                      <a:endParaRPr lang="en-IN" altLang="en-US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0 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1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2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10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55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bad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Day 4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no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30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yes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20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Good</a:t>
                      </a:r>
                      <a:endParaRPr lang="en-IN" altLang="en-US" sz="1000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/>
                        <a:t>....</a:t>
                      </a:r>
                      <a:endParaRPr lang="en-I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000" b="1"/>
                        <a:t>....</a:t>
                      </a:r>
                      <a:endParaRPr lang="en-IN" altLang="en-US" sz="10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55880" y="2239010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2239010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2239010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2239010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2239010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2317115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230949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2239010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2317115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3" name="Picture 2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598295"/>
            <a:ext cx="1855470" cy="1485900"/>
          </a:xfrm>
          <a:prstGeom prst="rect">
            <a:avLst/>
          </a:prstGeom>
        </p:spPr>
      </p:pic>
      <p:pic>
        <p:nvPicPr>
          <p:cNvPr id="4" name="Picture 3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5605" y="1598295"/>
            <a:ext cx="1855470" cy="1485900"/>
          </a:xfrm>
          <a:prstGeom prst="rect">
            <a:avLst/>
          </a:prstGeom>
        </p:spPr>
      </p:pic>
      <p:pic>
        <p:nvPicPr>
          <p:cNvPr id="11" name="Picture 10" descr="decision_tree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315" y="1598295"/>
            <a:ext cx="1855470" cy="1485900"/>
          </a:xfrm>
          <a:prstGeom prst="rect">
            <a:avLst/>
          </a:prstGeom>
        </p:spPr>
      </p:pic>
      <p:sp>
        <p:nvSpPr>
          <p:cNvPr id="12" name="Flowchart: Decision 11"/>
          <p:cNvSpPr/>
          <p:nvPr/>
        </p:nvSpPr>
        <p:spPr>
          <a:xfrm>
            <a:off x="3067050" y="3773805"/>
            <a:ext cx="2221230" cy="817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400"/>
              <a:t>good/bad</a:t>
            </a:r>
            <a:endParaRPr lang="en-IN" altLang="en-US" sz="1400"/>
          </a:p>
        </p:txBody>
      </p:sp>
      <p:cxnSp>
        <p:nvCxnSpPr>
          <p:cNvPr id="13" name="Elbow Connector 12"/>
          <p:cNvCxnSpPr>
            <a:stCxn id="3" idx="2"/>
            <a:endCxn id="12" idx="1"/>
          </p:cNvCxnSpPr>
          <p:nvPr/>
        </p:nvCxnSpPr>
        <p:spPr>
          <a:xfrm rot="5400000" flipV="1">
            <a:off x="1818640" y="2934335"/>
            <a:ext cx="1098550" cy="1398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12" idx="0"/>
          </p:cNvCxnSpPr>
          <p:nvPr/>
        </p:nvCxnSpPr>
        <p:spPr>
          <a:xfrm rot="5400000" flipV="1">
            <a:off x="3675698" y="3271838"/>
            <a:ext cx="689610" cy="314325"/>
          </a:xfrm>
          <a:prstGeom prst="bentConnector3">
            <a:avLst>
              <a:gd name="adj1" fmla="val 499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1" idx="2"/>
            <a:endCxn id="12" idx="3"/>
          </p:cNvCxnSpPr>
          <p:nvPr/>
        </p:nvCxnSpPr>
        <p:spPr>
          <a:xfrm rot="5400000">
            <a:off x="5723890" y="2648585"/>
            <a:ext cx="1098550" cy="1969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Pipeline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pipeline-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548765"/>
            <a:ext cx="5467350" cy="154241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5880" y="3406140"/>
            <a:ext cx="9001125" cy="1192530"/>
          </a:xfrm>
        </p:spPr>
        <p:txBody>
          <a:bodyPr anchor="ctr" anchorCtr="0"/>
          <a:p>
            <a:pPr marL="0" indent="0" algn="ctr">
              <a:buNone/>
            </a:pPr>
            <a:r>
              <a:rPr lang="en-IN" altLang="en-US"/>
              <a:t>How to select which one works the best ?</a:t>
            </a:r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Cross Validation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Take randomly sampled examples</a:t>
            </a:r>
            <a:endParaRPr lang="en-IN" altLang="en-US"/>
          </a:p>
          <a:p>
            <a:pPr lvl="1"/>
            <a:r>
              <a:rPr lang="en-IN" altLang="en-US"/>
              <a:t>keep them aside</a:t>
            </a:r>
            <a:endParaRPr lang="en-IN" altLang="en-US"/>
          </a:p>
          <a:p>
            <a:pPr lvl="1"/>
            <a:r>
              <a:rPr lang="en-IN" altLang="en-US"/>
              <a:t>train on rest of the sample</a:t>
            </a:r>
            <a:endParaRPr lang="en-IN" altLang="en-US"/>
          </a:p>
          <a:p>
            <a:pPr lvl="1"/>
            <a:r>
              <a:rPr lang="en-IN" altLang="en-US"/>
              <a:t>check preformance on the kept-aside sample</a:t>
            </a:r>
            <a:endParaRPr lang="en-IN" altLang="en-US"/>
          </a:p>
          <a:p>
            <a:pPr lvl="0"/>
            <a:r>
              <a:rPr lang="en-IN" altLang="en-US"/>
              <a:t>A good model</a:t>
            </a:r>
            <a:endParaRPr lang="en-IN" altLang="en-US"/>
          </a:p>
          <a:p>
            <a:pPr lvl="1"/>
            <a:r>
              <a:rPr lang="en-IN" altLang="en-US"/>
              <a:t>Higher mean accuracy</a:t>
            </a:r>
            <a:endParaRPr lang="en-IN" altLang="en-US"/>
          </a:p>
          <a:p>
            <a:pPr lvl="1"/>
            <a:r>
              <a:rPr lang="en-IN" altLang="en-US"/>
              <a:t>Least std in accuracy.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mc"/>
          <p:cNvPicPr>
            <a:picLocks noChangeAspect="1"/>
          </p:cNvPicPr>
          <p:nvPr/>
        </p:nvPicPr>
        <p:blipFill>
          <a:blip r:embed="rId1"/>
          <a:srcRect r="31242"/>
          <a:stretch>
            <a:fillRect/>
          </a:stretch>
        </p:blipFill>
        <p:spPr>
          <a:xfrm>
            <a:off x="4968240" y="1257300"/>
            <a:ext cx="359854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Evolution : </a:t>
            </a:r>
            <a:r>
              <a:rPr lang="en-IN" altLang="en-US" b="0"/>
              <a:t>Result</a:t>
            </a:r>
            <a:endParaRPr lang="en-IN" altLang="en-US" b="0"/>
          </a:p>
        </p:txBody>
      </p:sp>
      <p:pic>
        <p:nvPicPr>
          <p:cNvPr id="6" name="Picture 5" descr="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62380"/>
            <a:ext cx="6978015" cy="304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Imputer+ Classifier Result</a:t>
            </a:r>
            <a:endParaRPr lang="en-IN" altLang="en-US"/>
          </a:p>
        </p:txBody>
      </p:sp>
      <p:pic>
        <p:nvPicPr>
          <p:cNvPr id="3" name="Picture 2" descr="model_var_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960755"/>
            <a:ext cx="5527040" cy="3684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501640" y="127317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Preprocesssed data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5501640" y="2205355"/>
            <a:ext cx="1739265" cy="96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Fill missing values with random forest regressor</a:t>
            </a:r>
            <a:endParaRPr lang="en-IN" altLang="en-US" sz="1200" b="1"/>
          </a:p>
        </p:txBody>
      </p:sp>
      <p:sp>
        <p:nvSpPr>
          <p:cNvPr id="16" name="Rectangles 15"/>
          <p:cNvSpPr/>
          <p:nvPr/>
        </p:nvSpPr>
        <p:spPr>
          <a:xfrm>
            <a:off x="5501640" y="348678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 Forest Classifier</a:t>
            </a:r>
            <a:endParaRPr lang="en-IN" altLang="en-US" sz="1200" b="1"/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>
          <a:xfrm>
            <a:off x="457200" y="1273175"/>
            <a:ext cx="4032250" cy="3325495"/>
          </a:xfrm>
        </p:spPr>
        <p:txBody>
          <a:bodyPr/>
          <a:p>
            <a:r>
              <a:rPr lang="en-IN" altLang="en-US"/>
              <a:t>Validation Accuracy score</a:t>
            </a:r>
            <a:endParaRPr lang="en-IN" altLang="en-US"/>
          </a:p>
          <a:p>
            <a:pPr lvl="1"/>
            <a:r>
              <a:rPr lang="en-IN" altLang="en-US"/>
              <a:t>Mean -  66.1</a:t>
            </a:r>
            <a:endParaRPr lang="en-IN" altLang="en-US"/>
          </a:p>
          <a:p>
            <a:pPr lvl="1"/>
            <a:r>
              <a:rPr lang="en-IN" altLang="en-US"/>
              <a:t>Std - 4.3</a:t>
            </a:r>
            <a:endParaRPr lang="en-IN" altLang="en-US"/>
          </a:p>
          <a:p>
            <a:pPr lvl="1"/>
            <a:r>
              <a:rPr lang="en-IN" altLang="en-US"/>
              <a:t>Min - 51.46</a:t>
            </a:r>
            <a:endParaRPr lang="en-IN" altLang="en-US"/>
          </a:p>
          <a:p>
            <a:pPr lvl="1"/>
            <a:r>
              <a:rPr lang="en-IN" altLang="en-US"/>
              <a:t>Max - 71.31</a:t>
            </a:r>
            <a:endParaRPr lang="en-IN" altLang="en-US"/>
          </a:p>
        </p:txBody>
      </p: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6371590" y="1884045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6" idx="0"/>
          </p:cNvCxnSpPr>
          <p:nvPr/>
        </p:nvCxnSpPr>
        <p:spPr>
          <a:xfrm>
            <a:off x="6371590" y="3165475"/>
            <a:ext cx="0" cy="321310"/>
          </a:xfrm>
          <a:prstGeom prst="straightConnector1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pic>
        <p:nvPicPr>
          <p:cNvPr id="5" name="Picture 4" descr="obs-src-clf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85975"/>
            <a:ext cx="5726430" cy="15417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457200" y="1201420"/>
            <a:ext cx="3016885" cy="809625"/>
          </a:xfrm>
        </p:spPr>
        <p:txBody>
          <a:bodyPr/>
          <a:p>
            <a:r>
              <a:rPr lang="en-IN" altLang="en-US"/>
              <a:t>Combine Observation</a:t>
            </a:r>
            <a:endParaRPr lang="en-IN" altLang="en-US"/>
          </a:p>
          <a:p>
            <a:pPr lvl="1"/>
            <a:r>
              <a:rPr lang="en-IN" altLang="en-US"/>
              <a:t>Improved statistics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Classifier Designed..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</a:t>
            </a:r>
            <a:endParaRPr lang="en-I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</a:t>
            </a:r>
            <a:endParaRPr lang="en-IN" altLang="en-US"/>
          </a:p>
          <a:p>
            <a:pPr lvl="1"/>
            <a:r>
              <a:rPr lang="en-IN" altLang="en-US"/>
              <a:t>Max-depth</a:t>
            </a:r>
            <a:endParaRPr lang="en-IN" altLang="en-US"/>
          </a:p>
        </p:txBody>
      </p:sp>
      <p:pic>
        <p:nvPicPr>
          <p:cNvPr id="5" name="Picture 4" descr="num_tre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380615"/>
            <a:ext cx="4702810" cy="239649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304290"/>
            <a:ext cx="1343660" cy="1076325"/>
          </a:xfrm>
          <a:prstGeom prst="rect">
            <a:avLst/>
          </a:prstGeom>
        </p:spPr>
      </p:pic>
      <p:pic>
        <p:nvPicPr>
          <p:cNvPr id="8" name="Picture 7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95" y="1304290"/>
            <a:ext cx="977265" cy="782955"/>
          </a:xfrm>
          <a:prstGeom prst="rect">
            <a:avLst/>
          </a:prstGeom>
        </p:spPr>
      </p:pic>
      <p:pic>
        <p:nvPicPr>
          <p:cNvPr id="13" name="Picture 1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2504440"/>
            <a:ext cx="987425" cy="791210"/>
          </a:xfrm>
          <a:prstGeom prst="rect">
            <a:avLst/>
          </a:prstGeom>
        </p:spPr>
      </p:pic>
      <p:pic>
        <p:nvPicPr>
          <p:cNvPr id="16" name="Picture 1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2439670"/>
            <a:ext cx="987425" cy="791210"/>
          </a:xfrm>
          <a:prstGeom prst="rect">
            <a:avLst/>
          </a:prstGeom>
        </p:spPr>
      </p:pic>
      <p:pic>
        <p:nvPicPr>
          <p:cNvPr id="17" name="Picture 16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2978785"/>
            <a:ext cx="987425" cy="791210"/>
          </a:xfrm>
          <a:prstGeom prst="rect">
            <a:avLst/>
          </a:prstGeom>
        </p:spPr>
      </p:pic>
      <p:pic>
        <p:nvPicPr>
          <p:cNvPr id="23" name="Picture 22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3714115"/>
            <a:ext cx="987425" cy="791210"/>
          </a:xfrm>
          <a:prstGeom prst="rect">
            <a:avLst/>
          </a:prstGeom>
        </p:spPr>
      </p:pic>
      <p:pic>
        <p:nvPicPr>
          <p:cNvPr id="24" name="Picture 23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80" y="3807460"/>
            <a:ext cx="987425" cy="791210"/>
          </a:xfrm>
          <a:prstGeom prst="rect">
            <a:avLst/>
          </a:prstGeom>
        </p:spPr>
      </p:pic>
      <p:pic>
        <p:nvPicPr>
          <p:cNvPr id="25" name="Picture 24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3460750"/>
            <a:ext cx="987425" cy="791210"/>
          </a:xfrm>
          <a:prstGeom prst="rect">
            <a:avLst/>
          </a:prstGeom>
        </p:spPr>
      </p:pic>
      <p:pic>
        <p:nvPicPr>
          <p:cNvPr id="26" name="Picture 25" descr="decision_tree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995" y="3920490"/>
            <a:ext cx="987425" cy="79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 - 500</a:t>
            </a:r>
            <a:endParaRPr lang="en-IN" altLang="en-US"/>
          </a:p>
          <a:p>
            <a:pPr lvl="1"/>
            <a:r>
              <a:rPr lang="en-IN" altLang="en-US"/>
              <a:t>Max-depth - 10</a:t>
            </a:r>
            <a:endParaRPr lang="en-IN" altLang="en-US"/>
          </a:p>
        </p:txBody>
      </p:sp>
      <p:pic>
        <p:nvPicPr>
          <p:cNvPr id="6" name="Picture 5" descr="max_dep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2430145"/>
            <a:ext cx="4876800" cy="24593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41185" y="1201420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52515" y="194627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28640" y="301688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72885" y="300418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11135" y="1898015"/>
            <a:ext cx="436880" cy="410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96910" y="294449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89800" y="2944495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52515" y="3855720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09765" y="3855720"/>
            <a:ext cx="436880" cy="4102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8" idx="4"/>
            <a:endCxn id="13" idx="0"/>
          </p:cNvCxnSpPr>
          <p:nvPr/>
        </p:nvCxnSpPr>
        <p:spPr>
          <a:xfrm rot="5400000">
            <a:off x="6597968" y="1384618"/>
            <a:ext cx="334645" cy="7886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4"/>
            <a:endCxn id="23" idx="0"/>
          </p:cNvCxnSpPr>
          <p:nvPr/>
        </p:nvCxnSpPr>
        <p:spPr>
          <a:xfrm rot="5400000" flipV="1">
            <a:off x="7451408" y="1319848"/>
            <a:ext cx="286385" cy="869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3" idx="4"/>
            <a:endCxn id="16" idx="0"/>
          </p:cNvCxnSpPr>
          <p:nvPr/>
        </p:nvCxnSpPr>
        <p:spPr>
          <a:xfrm rot="5400000">
            <a:off x="5778500" y="2424430"/>
            <a:ext cx="660400" cy="52387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3" idx="4"/>
            <a:endCxn id="17" idx="0"/>
          </p:cNvCxnSpPr>
          <p:nvPr/>
        </p:nvCxnSpPr>
        <p:spPr>
          <a:xfrm rot="5400000" flipV="1">
            <a:off x="6257290" y="2470150"/>
            <a:ext cx="647700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4"/>
            <a:endCxn id="24" idx="0"/>
          </p:cNvCxnSpPr>
          <p:nvPr/>
        </p:nvCxnSpPr>
        <p:spPr>
          <a:xfrm rot="5400000" flipV="1">
            <a:off x="7954328" y="2383473"/>
            <a:ext cx="636270" cy="48577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3" idx="4"/>
            <a:endCxn id="25" idx="0"/>
          </p:cNvCxnSpPr>
          <p:nvPr/>
        </p:nvCxnSpPr>
        <p:spPr>
          <a:xfrm rot="5400000">
            <a:off x="7450773" y="2365693"/>
            <a:ext cx="636270" cy="521335"/>
          </a:xfrm>
          <a:prstGeom prst="curvedConnector3">
            <a:avLst>
              <a:gd name="adj1" fmla="val 49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7" idx="4"/>
            <a:endCxn id="26" idx="0"/>
          </p:cNvCxnSpPr>
          <p:nvPr/>
        </p:nvCxnSpPr>
        <p:spPr>
          <a:xfrm rot="5400000">
            <a:off x="6360795" y="3424555"/>
            <a:ext cx="441325" cy="4203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4"/>
            <a:endCxn id="27" idx="0"/>
          </p:cNvCxnSpPr>
          <p:nvPr/>
        </p:nvCxnSpPr>
        <p:spPr>
          <a:xfrm rot="5400000" flipV="1">
            <a:off x="6789103" y="3416618"/>
            <a:ext cx="441325" cy="43688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3" grpId="0" animBg="1"/>
      <p:bldP spid="16" grpId="0" animBg="1"/>
      <p:bldP spid="17" grpId="0" animBg="1"/>
      <p:bldP spid="25" grpId="0" animBg="1"/>
      <p:bldP spid="24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3" name="Rectangles 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4" name="Rectangles 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5" name="Rectangles 4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7" name="Rectangles 16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Result: </a:t>
            </a:r>
            <a:r>
              <a:rPr lang="en-IN" altLang="en-US" b="0"/>
              <a:t>Score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Best Random forest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Number of trees - 500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Max-depth - 10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</p:txBody>
      </p:sp>
      <p:pic>
        <p:nvPicPr>
          <p:cNvPr id="6" name="Picture 5" descr="rf-tune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1072515"/>
            <a:ext cx="4745355" cy="17024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Confusion Matrix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</a:t>
            </a:r>
            <a:endParaRPr lang="en-IN" altLang="en-US"/>
          </a:p>
        </p:txBody>
      </p:sp>
      <p:pic>
        <p:nvPicPr>
          <p:cNvPr id="5" name="Content Placeholder 4" descr="cf_sr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1565" y="1048385"/>
            <a:ext cx="5512435" cy="233172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Probability quality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en-IN" altLang="en-US"/>
              <a:t>Probability quality</a:t>
            </a:r>
            <a:endParaRPr lang="en-IN" altLang="en-US"/>
          </a:p>
          <a:p>
            <a:pPr lvl="0"/>
            <a:r>
              <a:rPr lang="en-IN" altLang="en-US"/>
              <a:t>Problem </a:t>
            </a:r>
            <a:endParaRPr lang="en-IN" altLang="en-US"/>
          </a:p>
          <a:p>
            <a:pPr lvl="1"/>
            <a:r>
              <a:rPr lang="en-IN" altLang="en-US"/>
              <a:t>Class imbalance</a:t>
            </a:r>
            <a:endParaRPr lang="en-IN" altLang="en-US"/>
          </a:p>
          <a:p>
            <a:pPr lvl="1"/>
            <a:r>
              <a:rPr lang="en-IN" altLang="en-US"/>
              <a:t>not able to learn LMXB class. </a:t>
            </a:r>
            <a:endParaRPr lang="en-IN" altLang="en-US"/>
          </a:p>
        </p:txBody>
      </p:sp>
      <p:pic>
        <p:nvPicPr>
          <p:cNvPr id="6" name="Picture 5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1056640"/>
            <a:ext cx="3921125" cy="30346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: Synthetic Minority Oversampling Technique</a:t>
            </a:r>
            <a:endParaRPr lang="en-IN" altLang="en-US"/>
          </a:p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In higher dimension feature space</a:t>
            </a:r>
            <a:endParaRPr lang="en-IN" altLang="en-US"/>
          </a:p>
          <a:p>
            <a:pPr lvl="1"/>
            <a:r>
              <a:rPr lang="en-IN" altLang="en-US"/>
              <a:t>Each point represent one source </a:t>
            </a:r>
            <a:endParaRPr lang="en-IN" altLang="en-US"/>
          </a:p>
          <a:p>
            <a:pPr lvl="1"/>
            <a:r>
              <a:rPr lang="en-IN" altLang="en-US"/>
              <a:t>Linear interpolation between these points (source)</a:t>
            </a:r>
            <a:endParaRPr lang="en-IN" altLang="en-US"/>
          </a:p>
          <a:p>
            <a:pPr lvl="1"/>
            <a:r>
              <a:rPr lang="en-IN" altLang="en-US"/>
              <a:t>Sample points from nearest interpolations</a:t>
            </a:r>
            <a:endParaRPr lang="en-IN" altLang="en-US"/>
          </a:p>
          <a:p>
            <a:pPr lvl="1"/>
            <a:r>
              <a:rPr lang="en-IN" altLang="en-US"/>
              <a:t>Make each class equal.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</p:txBody>
      </p:sp>
      <p:pic>
        <p:nvPicPr>
          <p:cNvPr id="5" name="Content Placeholder 4" descr="ecdf-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8670" y="1910080"/>
            <a:ext cx="3643630" cy="2707640"/>
          </a:xfrm>
          <a:prstGeom prst="rect">
            <a:avLst/>
          </a:prstGeom>
        </p:spPr>
      </p:pic>
      <p:pic>
        <p:nvPicPr>
          <p:cNvPr id="6" name="Picture 5" descr="ec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910080"/>
            <a:ext cx="3382645" cy="26187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r="50601"/>
          <a:stretch>
            <a:fillRect/>
          </a:stretch>
        </p:blipFill>
        <p:spPr>
          <a:xfrm>
            <a:off x="611505" y="1281430"/>
            <a:ext cx="3590925" cy="30759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307" r="51055"/>
          <a:stretch>
            <a:fillRect/>
          </a:stretch>
        </p:blipFill>
        <p:spPr>
          <a:xfrm>
            <a:off x="4785995" y="1225550"/>
            <a:ext cx="3535045" cy="304228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l="48761"/>
          <a:stretch>
            <a:fillRect/>
          </a:stretch>
        </p:blipFill>
        <p:spPr>
          <a:xfrm>
            <a:off x="521335" y="1280795"/>
            <a:ext cx="3756025" cy="3101340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48454"/>
          <a:stretch>
            <a:fillRect/>
          </a:stretch>
        </p:blipFill>
        <p:spPr>
          <a:xfrm>
            <a:off x="4277360" y="1233170"/>
            <a:ext cx="3778250" cy="30676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Need to remove correlated features.</a:t>
            </a:r>
            <a:endParaRPr lang="en-IN" altLang="en-US"/>
          </a:p>
        </p:txBody>
      </p:sp>
      <p:pic>
        <p:nvPicPr>
          <p:cNvPr id="5" name="Content Placeholder 4" descr="feat-feat-cor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8625" y="243205"/>
            <a:ext cx="4905375" cy="4355465"/>
          </a:xfrm>
          <a:prstGeom prst="rect">
            <a:avLst/>
          </a:prstGeom>
        </p:spPr>
      </p:pic>
      <p:pic>
        <p:nvPicPr>
          <p:cNvPr id="6" name="Picture 5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>
                <a:sym typeface="+mn-ea"/>
              </a:rPr>
              <a:t>Need to remove correlated features.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Content Placeholder 5" descr="feat-feat-corr-sm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870" y="1005840"/>
            <a:ext cx="4220845" cy="35928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 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r>
              <a:rPr lang="en-IN" altLang="en-US"/>
              <a:t>Comparison of result -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 descr="feat-removal-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675890"/>
            <a:ext cx="7016750" cy="12331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System of stars gravitationally bound together</a:t>
            </a:r>
            <a:endParaRPr lang="en-IN" altLang="en-US">
              <a:sym typeface="+mn-ea"/>
            </a:endParaRPr>
          </a:p>
          <a:p>
            <a:pPr marL="0" lvl="0" indent="0" algn="l">
              <a:buClrTx/>
              <a:buSzTx/>
              <a:buFontTx/>
              <a:buNone/>
            </a:pP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0" algn="l">
              <a:buClrTx/>
              <a:buSzTx/>
              <a:buFontTx/>
            </a:pP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GC dynamical Evolution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simulation of dynamic evolution of GC</a:t>
            </a:r>
            <a:r>
              <a:rPr lang="en-IN" altLang="en-US" baseline="30000">
                <a:sym typeface="+mn-ea"/>
              </a:rPr>
              <a:t>[1]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Without XRB -  mean collapse time scale &lt; mean time scale of Galactic GC</a:t>
            </a:r>
            <a:r>
              <a:rPr lang="en-IN" altLang="en-US" baseline="-25000">
                <a:sym typeface="+mn-ea"/>
              </a:rPr>
              <a:t> </a:t>
            </a:r>
            <a:endParaRPr lang="en-IN" altLang="en-US" baseline="-25000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  <a:p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19885" y="4344035"/>
            <a:ext cx="752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IN" altLang="en-US" sz="900"/>
              <a:t>[1]</a:t>
            </a:r>
            <a:r>
              <a:rPr lang="en-US" sz="900"/>
              <a:t>Carretta, </a:t>
            </a:r>
            <a:r>
              <a:rPr lang="en-IN" altLang="en-US" sz="900"/>
              <a:t>et al </a:t>
            </a:r>
            <a:r>
              <a:rPr lang="en-US" sz="900"/>
              <a:t>.(2000).</a:t>
            </a:r>
            <a:r>
              <a:rPr lang="en-IN" altLang="en-US" sz="900"/>
              <a:t> </a:t>
            </a:r>
            <a:r>
              <a:rPr lang="en-US" sz="900"/>
              <a:t>THE ASTROPHYSICAL</a:t>
            </a:r>
            <a:endParaRPr lang="en-US" sz="900"/>
          </a:p>
          <a:p>
            <a:pPr algn="r"/>
            <a:r>
              <a:rPr lang="en-US" sz="900"/>
              <a:t>JOURNAL, </a:t>
            </a:r>
            <a:endParaRPr lang="en-US" sz="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2643505"/>
          </a:xfrm>
        </p:spPr>
        <p:txBody>
          <a:bodyPr/>
          <a:p>
            <a:r>
              <a:rPr lang="en-IN" altLang="en-US"/>
              <a:t>Contribution of each feature for classification</a:t>
            </a:r>
            <a:endParaRPr lang="en-IN" altLang="en-US"/>
          </a:p>
          <a:p>
            <a:r>
              <a:rPr lang="en-IN" altLang="en-US"/>
              <a:t>Understanding physical significance</a:t>
            </a:r>
            <a:endParaRPr lang="en-IN" altLang="en-US"/>
          </a:p>
          <a:p>
            <a:r>
              <a:rPr lang="en-IN" altLang="en-US" sz="1600"/>
              <a:t>Learn what machine has learnt.</a:t>
            </a:r>
            <a:endParaRPr lang="en-IN" altLang="en-US" sz="1600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325755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809490" y="1066800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  <a:gridCol w="621610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Class 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633345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Randomize feat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2633345" y="213741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Do Training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33345" y="280797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2633345" y="345122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57200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Original dataset</a:t>
            </a:r>
            <a:endParaRPr lang="en-IN" altLang="en-US" sz="1200" b="1"/>
          </a:p>
        </p:txBody>
      </p:sp>
      <p:sp>
        <p:nvSpPr>
          <p:cNvPr id="11" name="Rectangles 10"/>
          <p:cNvSpPr/>
          <p:nvPr/>
        </p:nvSpPr>
        <p:spPr>
          <a:xfrm>
            <a:off x="457200" y="3451225"/>
            <a:ext cx="1739265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473200" y="4324350"/>
            <a:ext cx="1739265" cy="44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Drop In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1327150" y="1943735"/>
            <a:ext cx="0" cy="150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503295" y="194373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503295" y="258191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503295" y="325247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 flipV="1">
            <a:off x="1620838" y="3602038"/>
            <a:ext cx="428625" cy="1016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2" idx="0"/>
          </p:cNvCxnSpPr>
          <p:nvPr/>
        </p:nvCxnSpPr>
        <p:spPr>
          <a:xfrm rot="5400000">
            <a:off x="2708910" y="3529965"/>
            <a:ext cx="428625" cy="1160145"/>
          </a:xfrm>
          <a:prstGeom prst="bentConnector3">
            <a:avLst>
              <a:gd name="adj1" fmla="val 5007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3" name="Rectangles 2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4" name="Rectangles 2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5814060" y="1744980"/>
            <a:ext cx="1047750" cy="2753995"/>
          </a:xfrm>
          <a:prstGeom prst="rect">
            <a:avLst/>
          </a:prstGeom>
          <a:noFill/>
          <a:ln w="158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Rectangles 41"/>
          <p:cNvSpPr/>
          <p:nvPr/>
        </p:nvSpPr>
        <p:spPr>
          <a:xfrm>
            <a:off x="5390515" y="1213485"/>
            <a:ext cx="3288030" cy="252412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r>
              <a:rPr lang="en-IN" altLang="en-US"/>
              <a:t>Discussion</a:t>
            </a:r>
            <a:endParaRPr lang="en-IN" altLang="en-US"/>
          </a:p>
          <a:p>
            <a:r>
              <a:rPr lang="en-IN" altLang="en-US"/>
              <a:t>Important feature</a:t>
            </a:r>
            <a:endParaRPr lang="en-IN" altLang="en-US"/>
          </a:p>
          <a:p>
            <a:pPr lvl="1"/>
            <a:r>
              <a:rPr lang="en-IN" altLang="en-US"/>
              <a:t>Hardness in hm band</a:t>
            </a:r>
            <a:endParaRPr lang="en-IN" altLang="en-US"/>
          </a:p>
          <a:p>
            <a:pPr lvl="1"/>
            <a:r>
              <a:rPr lang="en-IN" altLang="en-US"/>
              <a:t>Short term variability</a:t>
            </a:r>
            <a:endParaRPr lang="en-IN" altLang="en-US"/>
          </a:p>
          <a:p>
            <a:pPr lvl="1"/>
            <a:r>
              <a:rPr lang="en-IN" altLang="en-US"/>
              <a:t>Long term variability</a:t>
            </a:r>
            <a:endParaRPr lang="en-IN" altLang="en-US"/>
          </a:p>
        </p:txBody>
      </p:sp>
      <p:pic>
        <p:nvPicPr>
          <p:cNvPr id="5" name="Content Placeholder 4" descr="feat-imp-all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54000"/>
          </a:blip>
          <a:srcRect l="-348" t="-2526" r="75355" b="43476"/>
          <a:stretch>
            <a:fillRect/>
          </a:stretch>
        </p:blipFill>
        <p:spPr>
          <a:xfrm>
            <a:off x="4250055" y="1066800"/>
            <a:ext cx="1139825" cy="259778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6" name="Content Placeholder 4" descr="feat-imp-all"/>
          <p:cNvPicPr>
            <a:picLocks noChangeAspect="1"/>
          </p:cNvPicPr>
          <p:nvPr/>
        </p:nvPicPr>
        <p:blipFill>
          <a:blip r:embed="rId1">
            <a:lum bright="-24000" contrast="42000"/>
          </a:blip>
          <a:srcRect l="-529" t="89131" r="529" b="174"/>
          <a:stretch>
            <a:fillRect/>
          </a:stretch>
        </p:blipFill>
        <p:spPr>
          <a:xfrm>
            <a:off x="4242435" y="3664585"/>
            <a:ext cx="4560570" cy="47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val 6"/>
          <p:cNvSpPr/>
          <p:nvPr/>
        </p:nvSpPr>
        <p:spPr>
          <a:xfrm>
            <a:off x="7925435" y="138747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576185" y="1451610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85635" y="157035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636385" y="1634490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80505" y="176911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31255" y="1833245"/>
            <a:ext cx="8731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580505" y="1975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31255" y="2039620"/>
            <a:ext cx="717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2565" y="215011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03315" y="2214245"/>
            <a:ext cx="729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86195" y="2356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63310" y="2420620"/>
            <a:ext cx="587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5375" y="27374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059805" y="2801620"/>
            <a:ext cx="421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12510" y="292798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893435" y="2992120"/>
            <a:ext cx="5632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28690" y="312610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37555" y="3190240"/>
            <a:ext cx="4686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93765" y="333248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877560" y="3396615"/>
            <a:ext cx="4203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93765" y="352298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893435" y="3587115"/>
            <a:ext cx="396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279515" y="2542540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091555" y="2606675"/>
            <a:ext cx="50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 significance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2040890"/>
          </a:xfrm>
        </p:spPr>
        <p:txBody>
          <a:bodyPr/>
          <a:p>
            <a:r>
              <a:rPr lang="en-IN" altLang="en-US"/>
              <a:t>Problem with validation result</a:t>
            </a:r>
            <a:endParaRPr lang="en-IN" altLang="en-US"/>
          </a:p>
          <a:p>
            <a:pPr lvl="1"/>
            <a:r>
              <a:rPr lang="en-IN" altLang="en-US"/>
              <a:t>small sample available for validation</a:t>
            </a:r>
            <a:endParaRPr lang="en-IN" altLang="en-US"/>
          </a:p>
          <a:p>
            <a:pPr lvl="2"/>
            <a:r>
              <a:rPr lang="en-IN" altLang="en-US" sz="1000"/>
              <a:t>LMXB - 17</a:t>
            </a:r>
            <a:endParaRPr lang="en-IN" altLang="en-US" sz="1000"/>
          </a:p>
          <a:p>
            <a:pPr lvl="2"/>
            <a:r>
              <a:rPr lang="en-IN" altLang="en-US" sz="1000"/>
              <a:t>CV - 55</a:t>
            </a:r>
            <a:endParaRPr lang="en-IN" altLang="en-US" sz="1000"/>
          </a:p>
          <a:p>
            <a:pPr lvl="2"/>
            <a:r>
              <a:rPr lang="en-IN" altLang="en-US" sz="1000"/>
              <a:t>MSP - 54</a:t>
            </a:r>
            <a:endParaRPr lang="en-IN" altLang="en-US"/>
          </a:p>
          <a:p>
            <a:r>
              <a:rPr lang="en-IN" altLang="en-US"/>
              <a:t>Validation result - training quality tradeoff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Other method</a:t>
            </a:r>
            <a:endParaRPr lang="en-IN" altLang="en-US"/>
          </a:p>
          <a:p>
            <a:pPr lvl="1"/>
            <a:r>
              <a:rPr lang="en-IN" altLang="en-US"/>
              <a:t>Permutation Significance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376680" y="339598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31925" y="3431540"/>
            <a:ext cx="396875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7" name="Rectangles 6"/>
          <p:cNvSpPr/>
          <p:nvPr/>
        </p:nvSpPr>
        <p:spPr>
          <a:xfrm>
            <a:off x="5457190" y="3431540"/>
            <a:ext cx="1546860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8" name="Rectangles 7"/>
          <p:cNvSpPr/>
          <p:nvPr/>
        </p:nvSpPr>
        <p:spPr>
          <a:xfrm>
            <a:off x="1376680" y="400685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31925" y="4042410"/>
            <a:ext cx="300926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4490085" y="4042410"/>
            <a:ext cx="2513965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730625" cy="3397250"/>
          </a:xfrm>
        </p:spPr>
        <p:txBody>
          <a:bodyPr/>
          <a:p>
            <a:r>
              <a:rPr lang="en-IN" altLang="en-US"/>
              <a:t>Null Hypothesis - </a:t>
            </a:r>
            <a:endParaRPr lang="en-IN" altLang="en-US"/>
          </a:p>
          <a:p>
            <a:pPr lvl="1"/>
            <a:r>
              <a:rPr lang="en-IN" altLang="en-US"/>
              <a:t>No relation between features and the class label</a:t>
            </a:r>
            <a:endParaRPr lang="en-IN" altLang="en-US"/>
          </a:p>
          <a:p>
            <a:pPr lvl="0"/>
            <a:r>
              <a:rPr lang="en-IN" altLang="en-US"/>
              <a:t>p-Score</a:t>
            </a:r>
            <a:endParaRPr lang="en-IN" altLang="en-US"/>
          </a:p>
          <a:p>
            <a:pPr lvl="1"/>
            <a:r>
              <a:rPr lang="en-IN" altLang="en-US"/>
              <a:t>Probability that accuracy on label-permuted data will be more than or equal to accuracy on original data</a:t>
            </a:r>
            <a:endParaRPr lang="en-IN" altLang="en-US"/>
          </a:p>
          <a:p>
            <a:pPr lvl="1"/>
            <a:r>
              <a:rPr lang="en-IN" altLang="en-US"/>
              <a:t>Null-hypothesis p-score ~ 0.5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0" name="Rectangles 5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1" name="Rectangles 6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62" name="Rectangles 6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63" name="Rectangles 6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Algorithm</a:t>
            </a:r>
            <a:endParaRPr lang="en-IN" altLang="en-US" b="0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33604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79435" y="12014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2936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255079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457200" y="250698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457200" y="315023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327150" y="228092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327150" y="295148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3"/>
            <a:endCxn id="6" idx="3"/>
          </p:cNvCxnSpPr>
          <p:nvPr/>
        </p:nvCxnSpPr>
        <p:spPr>
          <a:xfrm flipV="1">
            <a:off x="2196465" y="2058670"/>
            <a:ext cx="3175" cy="1313815"/>
          </a:xfrm>
          <a:prstGeom prst="bentConnector3">
            <a:avLst>
              <a:gd name="adj1" fmla="val 7500000"/>
            </a:avLst>
          </a:prstGeom>
          <a:ln>
            <a:headEnd type="diamond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457200" y="3900170"/>
            <a:ext cx="1739265" cy="44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 dist.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1327150" y="3594735"/>
            <a:ext cx="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Result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Permutation test result</a:t>
            </a:r>
            <a:endParaRPr lang="en-IN" altLang="en-US"/>
          </a:p>
          <a:p>
            <a:r>
              <a:rPr lang="en-IN" altLang="en-US"/>
              <a:t>p-score: 0.002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permutation-sc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4550" y="1436370"/>
            <a:ext cx="4469765" cy="26650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47-TUC</a:t>
            </a:r>
            <a:endParaRPr lang="en-IN" altLang="en-US"/>
          </a:p>
        </p:txBody>
      </p:sp>
      <p:pic>
        <p:nvPicPr>
          <p:cNvPr id="5" name="Content Placeholder 4" descr="tuc-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5760" y="2618740"/>
            <a:ext cx="5034280" cy="202882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tuc-src-counts-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90930"/>
            <a:ext cx="5408930" cy="152781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b="0"/>
              <a:t>Using Published catalogues , literature survey a </a:t>
            </a:r>
            <a:r>
              <a:rPr lang="en-IN" altLang="en-US"/>
              <a:t>subset catalog of CSC</a:t>
            </a:r>
            <a:r>
              <a:rPr lang="en-IN" altLang="en-US" b="0"/>
              <a:t> was created.</a:t>
            </a:r>
            <a:endParaRPr lang="en-IN" altLang="en-US" b="0"/>
          </a:p>
          <a:p>
            <a:r>
              <a:rPr lang="en-IN" altLang="en-US" b="0"/>
              <a:t>Explored various methods of </a:t>
            </a:r>
            <a:r>
              <a:rPr lang="en-IN" altLang="en-US"/>
              <a:t>filling in missing values</a:t>
            </a:r>
            <a:endParaRPr lang="en-IN" altLang="en-US" b="0"/>
          </a:p>
          <a:p>
            <a:r>
              <a:rPr lang="en-IN" altLang="en-US" b="0"/>
              <a:t>Imputation with RF works best</a:t>
            </a:r>
            <a:endParaRPr lang="en-IN" altLang="en-US" b="0"/>
          </a:p>
          <a:p>
            <a:r>
              <a:rPr lang="en-IN" altLang="en-US" b="0"/>
              <a:t>Explored various classifier models. &gt; RF chosen</a:t>
            </a:r>
            <a:endParaRPr lang="en-IN" altLang="en-US" b="0"/>
          </a:p>
          <a:p>
            <a:r>
              <a:rPr lang="en-IN" altLang="en-US" b="0"/>
              <a:t>Classification result</a:t>
            </a:r>
            <a:endParaRPr lang="en-IN" altLang="en-US" b="0"/>
          </a:p>
          <a:p>
            <a:pPr lvl="1"/>
            <a:r>
              <a:rPr lang="en-IN" altLang="en-US" b="0"/>
              <a:t>Validation accuracy ~ 75%</a:t>
            </a:r>
            <a:endParaRPr lang="en-IN" altLang="en-US" b="0"/>
          </a:p>
          <a:p>
            <a:pPr lvl="1"/>
            <a:r>
              <a:rPr lang="en-IN" altLang="en-US" b="0"/>
              <a:t>Permutation test </a:t>
            </a:r>
            <a:r>
              <a:rPr lang="en-IN" altLang="en-US" b="1"/>
              <a:t>p-score 0.002</a:t>
            </a:r>
            <a:endParaRPr lang="en-IN" altLang="en-US" b="0"/>
          </a:p>
          <a:p>
            <a:r>
              <a:rPr lang="en-IN" altLang="en-US" b="0"/>
              <a:t>Applied to </a:t>
            </a:r>
            <a:r>
              <a:rPr lang="en-IN" altLang="en-US"/>
              <a:t>47-TUC</a:t>
            </a:r>
            <a:endParaRPr lang="en-IN" altLang="en-US" b="0"/>
          </a:p>
          <a:p>
            <a:pPr marL="0" indent="0">
              <a:buNone/>
            </a:pPr>
            <a:endParaRPr lang="en-IN" altLang="en-US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Road Blocks </a:t>
            </a:r>
            <a:endParaRPr lang="en-IN" altLang="en-US"/>
          </a:p>
          <a:p>
            <a:pPr lvl="1"/>
            <a:r>
              <a:rPr lang="en-IN" altLang="en-US"/>
              <a:t>Result not accurate enough</a:t>
            </a:r>
            <a:endParaRPr lang="en-IN" altLang="en-US"/>
          </a:p>
          <a:p>
            <a:pPr lvl="1"/>
            <a:r>
              <a:rPr lang="en-IN" altLang="en-US"/>
              <a:t>Predicted probabilities are low</a:t>
            </a:r>
            <a:endParaRPr lang="en-IN" altLang="en-US"/>
          </a:p>
          <a:p>
            <a:pPr lvl="1"/>
            <a:r>
              <a:rPr lang="en-IN" altLang="en-US"/>
              <a:t>Data sample is small</a:t>
            </a:r>
            <a:endParaRPr lang="en-IN" altLang="en-US"/>
          </a:p>
          <a:p>
            <a:pPr marL="3429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98670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3698240"/>
          </a:xfrm>
        </p:spPr>
        <p:txBody>
          <a:bodyPr/>
          <a:p>
            <a:r>
              <a:rPr lang="en-IN" altLang="en-US"/>
              <a:t>Immediate Future</a:t>
            </a:r>
            <a:endParaRPr lang="en-IN" altLang="en-US"/>
          </a:p>
          <a:p>
            <a:pPr lvl="1"/>
            <a:r>
              <a:rPr lang="en-IN" altLang="en-US"/>
              <a:t>Gaussian Resampling of minority class</a:t>
            </a:r>
            <a:endParaRPr lang="en-IN" altLang="en-US"/>
          </a:p>
          <a:p>
            <a:pPr lvl="1"/>
            <a:r>
              <a:rPr lang="en-IN" altLang="en-US"/>
              <a:t>Upsampling of all classes</a:t>
            </a:r>
            <a:endParaRPr lang="en-IN" altLang="en-US"/>
          </a:p>
          <a:p>
            <a:pPr lvl="1"/>
            <a:r>
              <a:rPr lang="en-IN" altLang="en-US"/>
              <a:t>Deep Learning - Auto Encoder for missing value prediction</a:t>
            </a:r>
            <a:endParaRPr lang="en-IN" altLang="en-US"/>
          </a:p>
          <a:p>
            <a:pPr lvl="1"/>
            <a:r>
              <a:rPr lang="en-IN" altLang="en-US"/>
              <a:t>Cross match with NED</a:t>
            </a:r>
            <a:endParaRPr lang="en-IN" altLang="en-US"/>
          </a:p>
          <a:p>
            <a:pPr lvl="0"/>
            <a:r>
              <a:rPr lang="en-IN" altLang="en-US"/>
              <a:t>Ahead</a:t>
            </a:r>
            <a:endParaRPr lang="en-IN" altLang="en-US"/>
          </a:p>
          <a:p>
            <a:pPr lvl="1"/>
            <a:r>
              <a:rPr lang="en-IN" altLang="en-US"/>
              <a:t>Application on other Globular clusters</a:t>
            </a:r>
            <a:endParaRPr lang="en-IN" altLang="en-US"/>
          </a:p>
          <a:p>
            <a:pPr lvl="1"/>
            <a:r>
              <a:rPr lang="en-IN" altLang="en-US"/>
              <a:t>Understanding GC dynamics</a:t>
            </a:r>
            <a:endParaRPr lang="en-IN" altLang="en-US"/>
          </a:p>
          <a:p>
            <a:pPr lvl="1"/>
            <a:r>
              <a:rPr lang="en-IN" altLang="en-US"/>
              <a:t>Adding more classes</a:t>
            </a:r>
            <a:endParaRPr lang="en-IN" altLang="en-US"/>
          </a:p>
          <a:p>
            <a:pPr lvl="0"/>
            <a:r>
              <a:rPr lang="en-IN" altLang="en-US"/>
              <a:t>Classification on entire Chandra Source Catalogue</a:t>
            </a:r>
            <a:endParaRPr lang="en-I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handra-mount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120" y="1722120"/>
            <a:ext cx="5327015" cy="2799080"/>
          </a:xfrm>
          <a:prstGeom prst="rect">
            <a:avLst/>
          </a:prstGeom>
        </p:spPr>
      </p:pic>
      <p:pic>
        <p:nvPicPr>
          <p:cNvPr id="9" name="Picture 8" descr="gc-mountain"/>
          <p:cNvPicPr>
            <a:picLocks noChangeAspect="1"/>
          </p:cNvPicPr>
          <p:nvPr/>
        </p:nvPicPr>
        <p:blipFill>
          <a:blip r:embed="rId2"/>
          <a:srcRect l="-2763" r="20246"/>
          <a:stretch>
            <a:fillRect/>
          </a:stretch>
        </p:blipFill>
        <p:spPr>
          <a:xfrm>
            <a:off x="2497455" y="2122805"/>
            <a:ext cx="3072130" cy="2616835"/>
          </a:xfrm>
          <a:prstGeom prst="rect">
            <a:avLst/>
          </a:prstGeom>
        </p:spPr>
      </p:pic>
      <p:pic>
        <p:nvPicPr>
          <p:cNvPr id="5" name="Picture 4" descr="kumar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85" y="3178175"/>
            <a:ext cx="460375" cy="779145"/>
          </a:xfrm>
          <a:prstGeom prst="rect">
            <a:avLst/>
          </a:prstGeom>
        </p:spPr>
      </p:pic>
      <p:pic>
        <p:nvPicPr>
          <p:cNvPr id="6" name="Picture 5" descr="samir-si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2949575"/>
            <a:ext cx="105664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604167 0.0138152 L -0.0147222 0.02467 L -0.0225694 0.0339213 L -0.0303472 0.0370051 L -0.038125 0.0384853 L -0.0459722 0.0493401 L -0.0520139 0.0647589 L -0.0563889 0.0816578 L -0.0606944 0.0955964 L -0.0650694 0.109412 L -0.0728472 0.120266 L -0.0806944 0.12335 L -0.089375 0.127914 L -0.0980556 0.130998 L -0.105833 0.138769 L -0.113681 0.146417 L -0.121458 0.151104 L -0.129306 0.152584 L -0.137083 0.155668 L -0.144931 0.160355 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3125" y="1953895"/>
            <a:ext cx="6858000" cy="673100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3125" y="2626995"/>
            <a:ext cx="4207510" cy="356870"/>
          </a:xfrm>
        </p:spPr>
        <p:txBody>
          <a:bodyPr/>
          <a:p>
            <a:r>
              <a:rPr lang="en-IN" altLang="en-US"/>
              <a:t>until next time....</a:t>
            </a:r>
            <a:endParaRPr lang="en-I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461385" cy="3397250"/>
          </a:xfrm>
        </p:spPr>
        <p:txBody>
          <a:bodyPr/>
          <a:p>
            <a:r>
              <a:rPr lang="en-IN" altLang="en-US"/>
              <a:t>Correlation Imputation</a:t>
            </a:r>
            <a:endParaRPr lang="en-IN" altLang="en-US"/>
          </a:p>
          <a:p>
            <a:pPr lvl="1"/>
            <a:r>
              <a:rPr lang="en-IN" altLang="en-US"/>
              <a:t>Feature-wise imputation</a:t>
            </a:r>
            <a:endParaRPr lang="en-IN" altLang="en-US"/>
          </a:p>
          <a:p>
            <a:pPr lvl="1"/>
            <a:r>
              <a:rPr lang="en-IN" altLang="en-US"/>
              <a:t>Correlation between features</a:t>
            </a:r>
            <a:endParaRPr lang="en-IN" altLang="en-US"/>
          </a:p>
          <a:p>
            <a:pPr lvl="1"/>
            <a:r>
              <a:rPr lang="en-IN" altLang="en-US"/>
              <a:t>Fill in missing value using highest correlated feature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Limitations of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Can not infinitely upsample</a:t>
            </a:r>
            <a:endParaRPr lang="en-IN" altLang="en-US"/>
          </a:p>
          <a:p>
            <a:r>
              <a:rPr lang="en-IN" altLang="en-US"/>
              <a:t>Available data should be able to represent parent distribution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0"/>
              <a:t>How flux threshold is decided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flux_d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355725"/>
            <a:ext cx="3963670" cy="2973070"/>
          </a:xfrm>
          <a:prstGeom prst="rect">
            <a:avLst/>
          </a:prstGeom>
        </p:spPr>
      </p:pic>
      <p:pic>
        <p:nvPicPr>
          <p:cNvPr id="6" name="Picture 5" descr="flux-sel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2043430"/>
            <a:ext cx="3897630" cy="144970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Similarity Imputation using RF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AdaBoost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Ensamble classifier</a:t>
            </a:r>
            <a:endParaRPr lang="en-IN" altLang="en-US"/>
          </a:p>
          <a:p>
            <a:r>
              <a:rPr lang="en-IN" altLang="en-US"/>
              <a:t>Can we improve further</a:t>
            </a:r>
            <a:endParaRPr lang="en-IN" altLang="en-US"/>
          </a:p>
          <a:p>
            <a:r>
              <a:rPr lang="en-IN" altLang="en-US"/>
              <a:t>No further improvement.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RF is able to capture as much information as possible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 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Core contraction phase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- collapse halts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98670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Fully Connected Net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rcRect l="6590" t="47093" r="36889"/>
          <a:stretch>
            <a:fillRect/>
          </a:stretch>
        </p:blipFill>
        <p:spPr>
          <a:xfrm>
            <a:off x="3285490" y="1346200"/>
            <a:ext cx="5168265" cy="269303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440805" y="3253105"/>
            <a:ext cx="235712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64860" cy="857885"/>
          </a:xfrm>
        </p:spPr>
        <p:txBody>
          <a:bodyPr/>
          <a:p>
            <a:r>
              <a:rPr lang="en-IN" altLang="en-US"/>
              <a:t>Globular Cluster Evolution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Binary Burning phase and dynamical evolution governed by -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Encounter Frequency</a:t>
            </a:r>
            <a:endParaRPr lang="en-IN" altLang="en-US" sz="1600" b="1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Directly correlated with population distribution of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XRB</a:t>
            </a: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.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5236210" y="1201420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XRB Population distribution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5236210" y="2323465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Encounter Frequency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5236845" y="3316605"/>
            <a:ext cx="3413125" cy="848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 anchorCtr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Globular cluster Dynamics and Evolution</a:t>
            </a:r>
            <a:endParaRPr lang="en-IN" altLang="en-US" sz="18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943090" y="1892935"/>
            <a:ext cx="0" cy="430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43090" y="3014980"/>
            <a:ext cx="635" cy="301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Convolution Neural Network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143250" cy="3397250"/>
          </a:xfrm>
        </p:spPr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pPr lvl="1"/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pPr lvl="1"/>
            <a:r>
              <a:rPr lang="en-IN" altLang="en-US"/>
              <a:t>We have correlated features</a:t>
            </a:r>
            <a:endParaRPr lang="en-IN" altLang="en-US"/>
          </a:p>
          <a:p>
            <a:pPr lvl="1"/>
            <a:r>
              <a:rPr lang="en-IN" altLang="en-US"/>
              <a:t>can take adantage if arranged feature-wise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  <a:p>
            <a:pPr lvl="1"/>
            <a:r>
              <a:rPr lang="en-IN" altLang="en-US"/>
              <a:t>Sensitive to missing values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01420"/>
            <a:ext cx="562546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GC X-ray Binaries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279527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Low Mass X-ray Binary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Companion Neutron star or Black hole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Donating star mass &lt; 1.5 M</a:t>
            </a:r>
            <a:r>
              <a:rPr lang="en-IN" altLang="en-US" sz="1400" b="0" baseline="-25000">
                <a:latin typeface="Liberation Mono" panose="02070409020205020404" charset="0"/>
                <a:cs typeface="Liberation Mono" panose="02070409020205020404" charset="0"/>
              </a:rPr>
              <a:t>solar</a:t>
            </a:r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specteal studies , mostly during outburst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045" y="1201420"/>
            <a:ext cx="277876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Cataclysmic Variable</a:t>
            </a:r>
            <a:endParaRPr lang="en-IN" altLang="en-US" sz="1800" b="1"/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Binary system accretion onto White Dwarf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: Bright in UV , soft-X-ray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38240" y="1201420"/>
            <a:ext cx="277876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altLang="en-US" sz="1800" b="1"/>
              <a:t>Millisecond Pulsar</a:t>
            </a:r>
            <a:endParaRPr lang="en-IN" altLang="en-US" sz="1800" b="1"/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  <a:sym typeface="+mn-ea"/>
              </a:rPr>
              <a:t>Rapidly rotating Neutron Star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Formed from LMXB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Identification : using radio timing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902835"/>
            <a:ext cx="8254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cite - </a:t>
            </a:r>
            <a:endParaRPr lang="en-IN" altLang="en-US" sz="1000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: 47-TUC , </a:t>
            </a:r>
            <a:r>
              <a:rPr lang="en-US" sz="2000" b="0">
                <a:sym typeface="+mn-ea"/>
              </a:rPr>
              <a:t>Heinke,</a:t>
            </a:r>
            <a:r>
              <a:rPr lang="en-IN" altLang="en-US" sz="2000" b="0">
                <a:sym typeface="+mn-ea"/>
              </a:rPr>
              <a:t> et.al</a:t>
            </a:r>
            <a:r>
              <a:rPr lang="en-US" sz="2000" b="0">
                <a:sym typeface="+mn-ea"/>
              </a:rPr>
              <a:t> (2005)</a:t>
            </a:r>
            <a:endParaRPr lang="en-US" altLang="en-US" sz="2000" b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r>
              <a:rPr lang="en-IN" altLang="en-US"/>
              <a:t>About 47-TUC</a:t>
            </a:r>
            <a:endParaRPr lang="en-IN" altLang="en-US"/>
          </a:p>
          <a:p>
            <a:pPr lvl="1"/>
            <a:r>
              <a:rPr lang="en-IN" altLang="en-US"/>
              <a:t>Mass : 10</a:t>
            </a:r>
            <a:r>
              <a:rPr lang="en-IN" altLang="en-US" baseline="30000"/>
              <a:t>6</a:t>
            </a:r>
            <a:r>
              <a:rPr lang="en-IN" altLang="en-US"/>
              <a:t> M</a:t>
            </a:r>
            <a:r>
              <a:rPr lang="en-IN" altLang="en-US" baseline="-25000">
                <a:latin typeface="AR PL UKai CN" panose="02000503000000000000" charset="-122"/>
                <a:ea typeface="AR PL UKai CN" panose="02000503000000000000" charset="-122"/>
              </a:rPr>
              <a:t>☉</a:t>
            </a:r>
            <a:endParaRPr lang="en-IN" altLang="en-US"/>
          </a:p>
          <a:p>
            <a:pPr lvl="1"/>
            <a:r>
              <a:rPr lang="en-IN" altLang="en-US"/>
              <a:t>Distance : 4.85 kpc</a:t>
            </a:r>
            <a:endParaRPr lang="en-IN" altLang="en-US"/>
          </a:p>
          <a:p>
            <a:pPr lvl="1"/>
            <a:r>
              <a:rPr lang="en-IN" altLang="en-US"/>
              <a:t>Size : core radius 24”</a:t>
            </a:r>
            <a:endParaRPr lang="en-IN" altLang="en-US"/>
          </a:p>
          <a:p>
            <a:pPr lvl="0"/>
            <a:endParaRPr lang="en-IN" alt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312920" y="3811905"/>
            <a:ext cx="4373880" cy="683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altLang="en-US" b="1"/>
              <a:t>Need Better identification</a:t>
            </a:r>
            <a:endParaRPr lang="en-IN" altLang="en-US" b="1"/>
          </a:p>
        </p:txBody>
      </p:sp>
      <p:graphicFrame>
        <p:nvGraphicFramePr>
          <p:cNvPr id="6" name="Table 5"/>
          <p:cNvGraphicFramePr/>
          <p:nvPr/>
        </p:nvGraphicFramePr>
        <p:xfrm>
          <a:off x="4232275" y="1088390"/>
          <a:ext cx="4535170" cy="207454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737870"/>
                <a:gridCol w="1483360"/>
                <a:gridCol w="1017270"/>
                <a:gridCol w="1296670"/>
              </a:tblGrid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Class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Identification Method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of sources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No Expected</a:t>
                      </a:r>
                      <a:endParaRPr lang="en-IN" altLang="en-US" sz="1200"/>
                    </a:p>
                  </a:txBody>
                  <a:tcPr/>
                </a:tc>
              </a:tr>
              <a:tr h="610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CV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Optical identification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30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24-113</a:t>
                      </a:r>
                      <a:endParaRPr lang="en-IN" altLang="en-US" sz="1200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MSP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Radio cross match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27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700</a:t>
                      </a:r>
                      <a:endParaRPr lang="en-IN" altLang="en-US" sz="1200"/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qLMXB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Spectral studies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5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~ 300</a:t>
                      </a:r>
                      <a:endParaRPr lang="en-I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/>
          <p:nvPr>
            <p:ph sz="half" idx="2"/>
          </p:nvPr>
        </p:nvSpPr>
        <p:spPr>
          <a:xfrm>
            <a:off x="4312920" y="2955925"/>
            <a:ext cx="4373880" cy="856615"/>
          </a:xfrm>
        </p:spPr>
        <p:txBody>
          <a:bodyPr anchor="ctr" anchorCtr="0"/>
          <a:p>
            <a:pPr marL="0" indent="0">
              <a:buNone/>
            </a:pPr>
            <a:r>
              <a:rPr lang="en-IN" altLang="en-US"/>
              <a:t>Manual Identification is not easy.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880" y="4344035"/>
            <a:ext cx="53848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Heinke,</a:t>
            </a:r>
            <a:r>
              <a:rPr lang="en-IN" altLang="en-US" sz="900"/>
              <a:t> et.al</a:t>
            </a:r>
            <a:r>
              <a:rPr lang="en-US" sz="900"/>
              <a:t> (2005). A deep</a:t>
            </a:r>
            <a:endParaRPr lang="en-US" sz="900"/>
          </a:p>
          <a:p>
            <a:r>
              <a:rPr lang="en-US" sz="900"/>
              <a:t>chandra survey of the globular cluster 47 tucanae: Catalog of point</a:t>
            </a:r>
            <a:endParaRPr lang="en-US" sz="900"/>
          </a:p>
          <a:p>
            <a:r>
              <a:rPr lang="en-US" sz="900"/>
              <a:t>sources.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16942</Words>
  <Application>WPS Presentation</Application>
  <PresentationFormat>宽屏</PresentationFormat>
  <Paragraphs>1905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12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Roboto Mono</vt:lpstr>
      <vt:lpstr>FreeMono</vt:lpstr>
      <vt:lpstr>AlArabiya</vt:lpstr>
      <vt:lpstr>Carlito</vt:lpstr>
      <vt:lpstr>AR PL UKai HK</vt:lpstr>
      <vt:lpstr>Electron</vt:lpstr>
      <vt:lpstr>Chandas</vt:lpstr>
      <vt:lpstr>Ani</vt:lpstr>
      <vt:lpstr>Caladea</vt:lpstr>
      <vt:lpstr>Chilanka</vt:lpstr>
      <vt:lpstr>Clean</vt:lpstr>
      <vt:lpstr>Gubbi</vt:lpstr>
      <vt:lpstr>Cortoba</vt:lpstr>
      <vt:lpstr>Courier 10 Pitch</vt:lpstr>
      <vt:lpstr>Cousine</vt:lpstr>
      <vt:lpstr>DejaVu Sans Condensed</vt:lpstr>
      <vt:lpstr>DejaVu Serif Condensed</vt:lpstr>
      <vt:lpstr>Dyuthi</vt:lpstr>
      <vt:lpstr>Fixed</vt:lpstr>
      <vt:lpstr>Emoji One</vt:lpstr>
      <vt:lpstr>FontAwesome</vt:lpstr>
      <vt:lpstr>FreeSans</vt:lpstr>
      <vt:lpstr>Inter Black</vt:lpstr>
      <vt:lpstr>Inter Extra Bold</vt:lpstr>
      <vt:lpstr>Inter Thin</vt:lpstr>
      <vt:lpstr>Jamrul</vt:lpstr>
      <vt:lpstr>KacstDigital</vt:lpstr>
      <vt:lpstr>KacstTitle</vt:lpstr>
      <vt:lpstr>Kinnari</vt:lpstr>
      <vt:lpstr>Khalid</vt:lpstr>
      <vt:lpstr>Liberation Mono</vt:lpstr>
      <vt:lpstr>Laksaman</vt:lpstr>
      <vt:lpstr>Franklin Gothic Medium</vt:lpstr>
      <vt:lpstr>Calibri Light</vt:lpstr>
      <vt:lpstr>DejaVu Sans</vt:lpstr>
      <vt:lpstr>Calibri</vt:lpstr>
      <vt:lpstr>Century Gothic</vt:lpstr>
      <vt:lpstr>OpenSymbol</vt:lpstr>
      <vt:lpstr>AR PL UKai CN</vt:lpstr>
      <vt:lpstr>Wingdings</vt:lpstr>
      <vt:lpstr>AR PL UMing CN</vt:lpstr>
      <vt:lpstr>Office</vt:lpstr>
      <vt:lpstr>Custom Design</vt:lpstr>
      <vt:lpstr>PowerPoint 演示文稿</vt:lpstr>
      <vt:lpstr>Classification of Faint X-ray Sources Associated with Globular Cluster  Using Machine Learning</vt:lpstr>
      <vt:lpstr>PowerPoint 演示文稿</vt:lpstr>
      <vt:lpstr>PowerPoint 演示文稿</vt:lpstr>
      <vt:lpstr>PowerPoint 演示文稿</vt:lpstr>
      <vt:lpstr>Globular Cluster</vt:lpstr>
      <vt:lpstr>Globular Cluster</vt:lpstr>
      <vt:lpstr>PowerPoint 演示文稿</vt:lpstr>
      <vt:lpstr>PowerPoint 演示文稿</vt:lpstr>
      <vt:lpstr>Example : 47-TUC</vt:lpstr>
      <vt:lpstr>PowerPoint 演示文稿</vt:lpstr>
      <vt:lpstr>Chandra : Instruments</vt:lpstr>
      <vt:lpstr>Chandra : Chandra Source catalogue</vt:lpstr>
      <vt:lpstr>Chandra Source catalogue : features</vt:lpstr>
      <vt:lpstr>Chandra Source catalogue : features</vt:lpstr>
      <vt:lpstr>Data Collection</vt:lpstr>
      <vt:lpstr>Chandra : Chandra Source catalogue</vt:lpstr>
      <vt:lpstr>Training Data collection</vt:lpstr>
      <vt:lpstr>PowerPoint 演示文稿</vt:lpstr>
      <vt:lpstr>Training Data collection</vt:lpstr>
      <vt:lpstr>Data collection</vt:lpstr>
      <vt:lpstr>PowerPoint 演示文稿</vt:lpstr>
      <vt:lpstr>PowerPoint 演示文稿</vt:lpstr>
      <vt:lpstr>PowerPoint 演示文稿</vt:lpstr>
      <vt:lpstr>PowerPoint 演示文稿</vt:lpstr>
      <vt:lpstr>Data Imputation</vt:lpstr>
      <vt:lpstr>Data Imputation</vt:lpstr>
      <vt:lpstr>PowerPoint 演示文稿</vt:lpstr>
      <vt:lpstr>Classifier : Convolution Neural Network</vt:lpstr>
      <vt:lpstr>Classifier : Random Forest</vt:lpstr>
      <vt:lpstr>Classifier : Random Forest</vt:lpstr>
      <vt:lpstr>Classifier</vt:lpstr>
      <vt:lpstr>Classifier</vt:lpstr>
      <vt:lpstr>Imputer+ Classifier Result</vt:lpstr>
      <vt:lpstr>PowerPoint 演示文稿</vt:lpstr>
      <vt:lpstr>Classifier selected</vt:lpstr>
      <vt:lpstr>PowerPoint 演示文稿</vt:lpstr>
      <vt:lpstr>PowerPoint 演示文稿</vt:lpstr>
      <vt:lpstr>Optimizing RF</vt:lpstr>
      <vt:lpstr>Tuned RF</vt:lpstr>
      <vt:lpstr>PowerPoint 演示文稿</vt:lpstr>
      <vt:lpstr>Tuned RF</vt:lpstr>
      <vt:lpstr>PowerPoint 演示文稿</vt:lpstr>
      <vt:lpstr>Balancing Class : SMOTE</vt:lpstr>
      <vt:lpstr>Balancing Class : SMOTE</vt:lpstr>
      <vt:lpstr>Balancing Class : SMOTE</vt:lpstr>
      <vt:lpstr>PowerPoint 演示文稿</vt:lpstr>
      <vt:lpstr>Feature optimization</vt:lpstr>
      <vt:lpstr>Feature optimization</vt:lpstr>
      <vt:lpstr>Feature Importance</vt:lpstr>
      <vt:lpstr>PowerPoint 演示文稿</vt:lpstr>
      <vt:lpstr>Feature Importance</vt:lpstr>
      <vt:lpstr>PowerPoint 演示文稿</vt:lpstr>
      <vt:lpstr>Permutation - Test</vt:lpstr>
      <vt:lpstr>Permutation - Test</vt:lpstr>
      <vt:lpstr>Permutation - Test</vt:lpstr>
      <vt:lpstr>Permutation -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Imputation :Correlation Imputation</vt:lpstr>
      <vt:lpstr>PowerPoint 演示文稿</vt:lpstr>
      <vt:lpstr>Data Imputation</vt:lpstr>
      <vt:lpstr>Data Imputation</vt:lpstr>
      <vt:lpstr>PowerPoint 演示文稿</vt:lpstr>
      <vt:lpstr>Globular Cluster</vt:lpstr>
      <vt:lpstr>Classifier : KNN</vt:lpstr>
      <vt:lpstr>Classifier : Fully Connected 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15</cp:revision>
  <dcterms:created xsi:type="dcterms:W3CDTF">2021-12-21T20:41:39Z</dcterms:created>
  <dcterms:modified xsi:type="dcterms:W3CDTF">2021-12-21T20:41:39Z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