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handoutMasterIdLst>
    <p:handoutMasterId r:id="rId75"/>
  </p:handoutMasterIdLst>
  <p:sldIdLst>
    <p:sldId id="256" r:id="rId4"/>
    <p:sldId id="266" r:id="rId5"/>
    <p:sldId id="339" r:id="rId6"/>
    <p:sldId id="340" r:id="rId7"/>
    <p:sldId id="257" r:id="rId8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80" r:id="rId17"/>
    <p:sldId id="332" r:id="rId18"/>
    <p:sldId id="336" r:id="rId19"/>
    <p:sldId id="316" r:id="rId20"/>
    <p:sldId id="271" r:id="rId21"/>
    <p:sldId id="274" r:id="rId22"/>
    <p:sldId id="323" r:id="rId23"/>
    <p:sldId id="276" r:id="rId24"/>
    <p:sldId id="277" r:id="rId25"/>
    <p:sldId id="279" r:id="rId26"/>
    <p:sldId id="281" r:id="rId27"/>
    <p:sldId id="337" r:id="rId28"/>
    <p:sldId id="282" r:id="rId29"/>
    <p:sldId id="285" r:id="rId30"/>
    <p:sldId id="286" r:id="rId31"/>
    <p:sldId id="287" r:id="rId32"/>
    <p:sldId id="330" r:id="rId33"/>
    <p:sldId id="341" r:id="rId34"/>
    <p:sldId id="331" r:id="rId35"/>
    <p:sldId id="326" r:id="rId36"/>
    <p:sldId id="288" r:id="rId37"/>
    <p:sldId id="289" r:id="rId38"/>
    <p:sldId id="290" r:id="rId39"/>
    <p:sldId id="342" r:id="rId40"/>
    <p:sldId id="324" r:id="rId41"/>
    <p:sldId id="293" r:id="rId42"/>
    <p:sldId id="294" r:id="rId43"/>
    <p:sldId id="309" r:id="rId44"/>
    <p:sldId id="295" r:id="rId45"/>
    <p:sldId id="297" r:id="rId46"/>
    <p:sldId id="298" r:id="rId47"/>
    <p:sldId id="299" r:id="rId48"/>
    <p:sldId id="300" r:id="rId49"/>
    <p:sldId id="325" r:id="rId50"/>
    <p:sldId id="306" r:id="rId51"/>
    <p:sldId id="307" r:id="rId52"/>
    <p:sldId id="322" r:id="rId53"/>
    <p:sldId id="321" r:id="rId54"/>
    <p:sldId id="310" r:id="rId55"/>
    <p:sldId id="311" r:id="rId56"/>
    <p:sldId id="303" r:id="rId57"/>
    <p:sldId id="317" r:id="rId58"/>
    <p:sldId id="320" r:id="rId59"/>
    <p:sldId id="319" r:id="rId60"/>
    <p:sldId id="305" r:id="rId61"/>
    <p:sldId id="308" r:id="rId62"/>
    <p:sldId id="312" r:id="rId63"/>
    <p:sldId id="313" r:id="rId64"/>
    <p:sldId id="345" r:id="rId65"/>
    <p:sldId id="315" r:id="rId66"/>
    <p:sldId id="338" r:id="rId67"/>
    <p:sldId id="301" r:id="rId68"/>
    <p:sldId id="343" r:id="rId69"/>
    <p:sldId id="284" r:id="rId70"/>
    <p:sldId id="302" r:id="rId71"/>
    <p:sldId id="344" r:id="rId72"/>
    <p:sldId id="328" r:id="rId73"/>
    <p:sldId id="329" r:id="rId74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44851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6"/>
        <p:guide pos="29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1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 "binary burning" phase, in which the cluster core is supported against collapse by super-elastic dynamical scattering interactions of binary stars. More recently it has been realized that pure point-mass interactions of binaries result in equilibrium cluster core radii in the binary burning phase that are a factor of ∼10 smaller than what is observed,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en-IN" altLang="en-US">
                <a:sym typeface="+mn-ea"/>
              </a:rPr>
              <a:t>4 × 10</a:t>
            </a:r>
            <a:r>
              <a:rPr lang="en-IN" altLang="en-US" baseline="30000">
                <a:sym typeface="+mn-ea"/>
              </a:rPr>
              <a:t>−15 </a:t>
            </a:r>
            <a:r>
              <a:rPr lang="en-IN" altLang="en-US">
                <a:sym typeface="+mn-ea"/>
              </a:rPr>
              <a:t>ergs/cm</a:t>
            </a:r>
            <a:r>
              <a:rPr lang="en-IN" altLang="en-US" baseline="30000">
                <a:sym typeface="+mn-ea"/>
              </a:rPr>
              <a:t>2</a:t>
            </a:r>
            <a:r>
              <a:rPr lang="en-IN" altLang="en-US">
                <a:sym typeface="+mn-ea"/>
              </a:rPr>
              <a:t>/s - (0.4to 6.0 keV) - integration time 104 sec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per-stack detection table can have multiple entries for same source</a:t>
            </a:r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25" y="1112212"/>
            <a:ext cx="6858000" cy="2387601"/>
          </a:xfrm>
        </p:spPr>
        <p:txBody>
          <a:bodyPr anchor="b"/>
          <a:lstStyle>
            <a:lvl1pPr algn="l">
              <a:defRPr sz="4505"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25" y="4487688"/>
            <a:ext cx="4207510" cy="759650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399665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86560" y="1112405"/>
            <a:ext cx="0" cy="4176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52930" cy="5851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599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6565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330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095" indent="0" algn="ctr">
              <a:buNone/>
              <a:defRPr sz="1600"/>
            </a:lvl6pPr>
            <a:lvl7pPr marL="2740660" indent="0" algn="ctr">
              <a:buNone/>
              <a:defRPr sz="1600"/>
            </a:lvl7pPr>
            <a:lvl8pPr marL="3197860" indent="0" algn="ctr">
              <a:buNone/>
              <a:defRPr sz="1600"/>
            </a:lvl8pPr>
            <a:lvl9pPr marL="3654425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2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750945"/>
            <a:ext cx="7386066" cy="811529"/>
          </a:xfrm>
        </p:spPr>
        <p:txBody>
          <a:bodyPr anchor="b">
            <a:normAutofit/>
          </a:bodyPr>
          <a:lstStyle>
            <a:lvl1pPr>
              <a:defRPr sz="399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0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78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44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2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1325562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330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0660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4425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330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0660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4425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2"/>
          </a:xfrm>
        </p:spPr>
        <p:txBody>
          <a:bodyPr>
            <a:normAutofit/>
          </a:bodyPr>
          <a:lstStyle>
            <a:lvl1pPr algn="ctr">
              <a:defRPr sz="479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766354"/>
            <a:ext cx="4363031" cy="5094445"/>
          </a:xfrm>
        </p:spPr>
        <p:txBody>
          <a:bodyPr/>
          <a:lstStyle>
            <a:lvl1pPr marL="0" indent="0">
              <a:buNone/>
              <a:defRPr sz="3195"/>
            </a:lvl1pPr>
            <a:lvl2pPr marL="456565" indent="0">
              <a:buNone/>
              <a:defRPr sz="2800"/>
            </a:lvl2pPr>
            <a:lvl3pPr marL="913765" indent="0">
              <a:buNone/>
              <a:defRPr sz="2400"/>
            </a:lvl3pPr>
            <a:lvl4pPr marL="1370330" indent="0">
              <a:buNone/>
              <a:defRPr sz="2000"/>
            </a:lvl4pPr>
            <a:lvl5pPr marL="1827530" indent="0">
              <a:buNone/>
              <a:defRPr sz="2000"/>
            </a:lvl5pPr>
            <a:lvl6pPr marL="2284095" indent="0">
              <a:buNone/>
              <a:defRPr sz="2000"/>
            </a:lvl6pPr>
            <a:lvl7pPr marL="2740660" indent="0">
              <a:buNone/>
              <a:defRPr sz="2000"/>
            </a:lvl7pPr>
            <a:lvl8pPr marL="3197860" indent="0">
              <a:buNone/>
              <a:defRPr sz="2000"/>
            </a:lvl8pPr>
            <a:lvl9pPr marL="365442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1"/>
            <a:ext cx="3123900" cy="381158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6565" indent="0">
              <a:buNone/>
              <a:defRPr sz="1400"/>
            </a:lvl2pPr>
            <a:lvl3pPr marL="913765" indent="0">
              <a:buNone/>
              <a:defRPr sz="1200"/>
            </a:lvl3pPr>
            <a:lvl4pPr marL="1370330" indent="0">
              <a:buNone/>
              <a:defRPr sz="1000"/>
            </a:lvl4pPr>
            <a:lvl5pPr marL="1827530" indent="0">
              <a:buNone/>
              <a:defRPr sz="1000"/>
            </a:lvl5pPr>
            <a:lvl6pPr marL="2284095" indent="0">
              <a:buNone/>
              <a:defRPr sz="1000"/>
            </a:lvl6pPr>
            <a:lvl7pPr marL="2740660" indent="0">
              <a:buNone/>
              <a:defRPr sz="1000"/>
            </a:lvl7pPr>
            <a:lvl8pPr marL="3197860" indent="0">
              <a:buNone/>
              <a:defRPr sz="1000"/>
            </a:lvl8pPr>
            <a:lvl9pPr marL="3654425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/>
        </p:nvCxnSpPr>
        <p:spPr>
          <a:xfrm>
            <a:off x="557213" y="434341"/>
            <a:ext cx="0" cy="139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4"/>
            <a:ext cx="1146987" cy="5811837"/>
          </a:xfrm>
        </p:spPr>
        <p:txBody>
          <a:bodyPr vert="eaVert">
            <a:normAutofit/>
          </a:bodyPr>
          <a:lstStyle>
            <a:lvl1pPr>
              <a:defRPr sz="3595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4"/>
            <a:ext cx="6659969" cy="5811837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6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6413"/>
            <a:ext cx="7728585" cy="793488"/>
          </a:xfrm>
        </p:spPr>
        <p:txBody>
          <a:bodyPr/>
          <a:lstStyle>
            <a:lvl1pPr algn="l">
              <a:defRPr sz="3195" b="1"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5" b="1">
                <a:latin typeface="Roboto Mono" charset="0"/>
                <a:cs typeface="Roboto Mono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5">
                <a:latin typeface="Roboto Mono" charset="0"/>
                <a:cs typeface="Roboto Mono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30">
                <a:latin typeface="Roboto Mono" charset="0"/>
                <a:cs typeface="Roboto Mono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Roboto Mono" charset="0"/>
                <a:cs typeface="Roboto Mono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Roboto Mono" charset="0"/>
                <a:cs typeface="Roboto Mono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>
            <a:lvl1pPr>
              <a:defRPr sz="1865" b="1">
                <a:latin typeface="Roboto Mono" charset="0"/>
                <a:cs typeface="Roboto Mono" charset="0"/>
              </a:defRPr>
            </a:lvl1pPr>
            <a:lvl2pPr>
              <a:defRPr sz="1865">
                <a:latin typeface="Roboto Mono" charset="0"/>
                <a:cs typeface="Roboto Mono" charset="0"/>
              </a:defRPr>
            </a:lvl2pPr>
            <a:lvl3pPr>
              <a:defRPr sz="1330">
                <a:latin typeface="Roboto Mono" charset="0"/>
                <a:cs typeface="Roboto Mono" charset="0"/>
              </a:defRPr>
            </a:lvl3pPr>
            <a:lvl4pPr>
              <a:defRPr sz="1200">
                <a:latin typeface="Roboto Mono" charset="0"/>
                <a:cs typeface="Roboto Mono" charset="0"/>
              </a:defRPr>
            </a:lvl4pPr>
            <a:lvl5pPr>
              <a:defRPr sz="1200">
                <a:latin typeface="Roboto Mono" charset="0"/>
                <a:cs typeface="Roboto Mono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8310" y="1265520"/>
            <a:ext cx="61512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535170" y="-846"/>
            <a:ext cx="459613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534660" y="72750"/>
            <a:ext cx="359664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6367780" y="157344"/>
            <a:ext cx="276352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549910" y="0"/>
            <a:ext cx="459613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1325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5"/>
            </a:lvl4pPr>
            <a:lvl5pPr marL="1370965" indent="0">
              <a:buNone/>
              <a:defRPr sz="755"/>
            </a:lvl5pPr>
            <a:lvl6pPr marL="1714500" indent="0">
              <a:buNone/>
              <a:defRPr sz="755"/>
            </a:lvl6pPr>
            <a:lvl7pPr marL="2057400" indent="0">
              <a:buNone/>
              <a:defRPr sz="755"/>
            </a:lvl7pPr>
            <a:lvl8pPr marL="2399665" indent="0">
              <a:buNone/>
              <a:defRPr sz="755"/>
            </a:lvl8pPr>
            <a:lvl9pPr marL="2743200" indent="0">
              <a:buNone/>
              <a:defRPr sz="7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170" y="988053"/>
            <a:ext cx="2948940" cy="1069263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89475" y="987207"/>
            <a:ext cx="3827145" cy="487343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0965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399665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3091" y="2048941"/>
            <a:ext cx="2949178" cy="3811587"/>
          </a:xfrm>
        </p:spPr>
        <p:txBody>
          <a:bodyPr/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5"/>
            </a:lvl4pPr>
            <a:lvl5pPr marL="1370965" indent="0">
              <a:buNone/>
              <a:defRPr sz="755"/>
            </a:lvl5pPr>
            <a:lvl6pPr marL="1714500" indent="0">
              <a:buNone/>
              <a:defRPr sz="755"/>
            </a:lvl6pPr>
            <a:lvl7pPr marL="2057400" indent="0">
              <a:buNone/>
              <a:defRPr sz="755"/>
            </a:lvl7pPr>
            <a:lvl8pPr marL="2399665" indent="0">
              <a:buNone/>
              <a:defRPr sz="755"/>
            </a:lvl8pPr>
            <a:lvl9pPr marL="2743200" indent="0">
              <a:buNone/>
              <a:defRPr sz="7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381421"/>
            <a:ext cx="2895600" cy="47625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6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6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6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19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5235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635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6565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0965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444"/>
            <a:ext cx="3481070" cy="132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 userDrawn="1"/>
        </p:nvSpPr>
        <p:spPr>
          <a:xfrm>
            <a:off x="4264025" y="499948"/>
            <a:ext cx="3481070" cy="132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altLang="zh-CN" dirty="0"/>
              <a:t>Subtitle</a:t>
            </a:r>
            <a:endParaRPr lang="en-I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39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6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26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2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42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60" y="1697673"/>
            <a:ext cx="5971540" cy="1791970"/>
          </a:xfrm>
        </p:spPr>
        <p:txBody>
          <a:bodyPr/>
          <a:lstStyle/>
          <a:p>
            <a:pPr algn="l"/>
            <a:r>
              <a:rPr lang="en-IN" altLang="zh-CN" sz="4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C</a:t>
            </a:r>
            <a:r>
              <a:rPr lang="en-IN" altLang="zh-CN" sz="2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lassification of Faint X-ray Sources Associated with Globular Cluster </a:t>
            </a:r>
            <a:br>
              <a:rPr lang="en-IN" altLang="zh-CN" sz="2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</a:br>
            <a:r>
              <a:rPr lang="en-IN" altLang="zh-CN" sz="2400">
                <a:solidFill>
                  <a:schemeClr val="accent1">
                    <a:lumMod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Using Machine Learning</a:t>
            </a:r>
            <a:endParaRPr lang="en-IN" altLang="zh-CN" sz="2400">
              <a:solidFill>
                <a:schemeClr val="accent1">
                  <a:lumMod val="50000"/>
                </a:schemeClr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29460" y="4063048"/>
            <a:ext cx="5971540" cy="1242695"/>
          </a:xfrm>
        </p:spPr>
        <p:txBody>
          <a:bodyPr/>
          <a:lstStyle/>
          <a:p>
            <a:pPr algn="l"/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200">
                <a:latin typeface="Liberation Mono" panose="02070409020205020404" charset="0"/>
                <a:cs typeface="Liberation Mono" panose="02070409020205020404" charset="0"/>
              </a:rPr>
              <a:t>December 2021</a:t>
            </a:r>
            <a:endParaRPr lang="en-IN" altLang="zh-CN" sz="16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600" b="1">
                <a:latin typeface="Liberation Mono" panose="02070409020205020404" charset="0"/>
                <a:cs typeface="Liberation Mono" panose="02070409020205020404" charset="0"/>
              </a:rPr>
              <a:t>Shivam Kumaran</a:t>
            </a:r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200">
                <a:latin typeface="Liberation Mono" panose="02070409020205020404" charset="0"/>
                <a:cs typeface="Liberation Mono" panose="02070409020205020404" charset="0"/>
              </a:rPr>
              <a:t>Indian Institute of Space Science and Technology</a:t>
            </a:r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28775" y="1328738"/>
            <a:ext cx="0" cy="397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Why Chandra 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6448"/>
            <a:ext cx="3651885" cy="3397250"/>
          </a:xfrm>
        </p:spPr>
        <p:txBody>
          <a:bodyPr/>
          <a:p>
            <a:pPr lvl="0"/>
            <a:r>
              <a:rPr lang="en-IN" altLang="en-US">
                <a:latin typeface="AR PL UKai CN" panose="02000503000000000000" charset="-122"/>
                <a:ea typeface="AR PL UKai CN" panose="02000503000000000000" charset="-122"/>
              </a:rPr>
              <a:t>ω-Centauri</a:t>
            </a:r>
            <a:endParaRPr lang="en-IN" altLang="en-US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5400675" y="2056448"/>
            <a:ext cx="3286125" cy="3397250"/>
          </a:xfrm>
        </p:spPr>
        <p:txBody>
          <a:bodyPr/>
          <a:p>
            <a:r>
              <a:rPr lang="en-IN" altLang="en-US"/>
              <a:t>For any such identification we need telescope like Chandra</a:t>
            </a:r>
            <a:endParaRPr lang="en-IN" altLang="en-US"/>
          </a:p>
          <a:p>
            <a:r>
              <a:rPr lang="en-IN" altLang="en-US"/>
              <a:t>Higher sensitivity</a:t>
            </a:r>
            <a:endParaRPr lang="en-IN" altLang="en-US"/>
          </a:p>
          <a:p>
            <a:r>
              <a:rPr lang="en-IN" altLang="en-US"/>
              <a:t>Better resolution 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8" name="Picture 7" descr="ch_img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68488"/>
            <a:ext cx="5349875" cy="177673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5880" y="3755073"/>
            <a:ext cx="52946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 Images of the core of 47-Tuc made from 8 ks of Einstein data (Left),</a:t>
            </a:r>
            <a:endParaRPr lang="en-US" sz="1000"/>
          </a:p>
          <a:p>
            <a:r>
              <a:rPr lang="en-US" sz="1000"/>
              <a:t>77 ks of ROSAT data (Center), and 240 ks of Chandra data (Right) . Image and</a:t>
            </a:r>
            <a:endParaRPr lang="en-US" sz="1000"/>
          </a:p>
          <a:p>
            <a:r>
              <a:rPr lang="en-US" sz="1000"/>
              <a:t>caption credits (Pooley, 2009)</a:t>
            </a:r>
            <a:endParaRPr 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43"/>
            <a:ext cx="5602605" cy="857885"/>
          </a:xfrm>
        </p:spPr>
        <p:txBody>
          <a:bodyPr/>
          <a:p>
            <a:r>
              <a:rPr lang="en-IN" altLang="en-US"/>
              <a:t>Chandra : </a:t>
            </a:r>
            <a:r>
              <a:rPr lang="en-IN" altLang="en-US" sz="2000"/>
              <a:t>Instruments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080" y="1571943"/>
            <a:ext cx="4032250" cy="1119505"/>
          </a:xfrm>
        </p:spPr>
        <p:txBody>
          <a:bodyPr/>
          <a:p>
            <a:r>
              <a:rPr lang="en-IN" altLang="en-US"/>
              <a:t>High Resolution Camera (HRC)</a:t>
            </a:r>
            <a:endParaRPr lang="en-IN" altLang="en-US"/>
          </a:p>
          <a:p>
            <a:pPr lvl="1"/>
            <a:r>
              <a:rPr lang="en-IN" altLang="en-US"/>
              <a:t>Energy band :</a:t>
            </a:r>
            <a:endParaRPr lang="en-IN" altLang="en-US"/>
          </a:p>
          <a:p>
            <a:pPr lvl="2"/>
            <a:r>
              <a:rPr lang="en-IN" altLang="en-US"/>
              <a:t>wide band (w) - 0.1-10keV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818958"/>
            <a:ext cx="4032250" cy="3886835"/>
          </a:xfrm>
        </p:spPr>
        <p:txBody>
          <a:bodyPr/>
          <a:p>
            <a:pPr>
              <a:lnSpc>
                <a:spcPct val="100000"/>
              </a:lnSpc>
              <a:spcBef>
                <a:spcPts val="15"/>
              </a:spcBef>
              <a:spcAft>
                <a:spcPts val="0"/>
              </a:spcAft>
            </a:pPr>
            <a:r>
              <a:rPr lang="en-IN" altLang="en-US"/>
              <a:t>Advanced CCD Imageing Spectograph (ACIS)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</a:pPr>
            <a:r>
              <a:rPr lang="en-IN" altLang="en-US" b="1"/>
              <a:t>Resolution</a:t>
            </a:r>
            <a:r>
              <a:rPr lang="en-IN" altLang="en-US"/>
              <a:t> : 0.5 arcsec on-axis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</a:pPr>
            <a:r>
              <a:rPr lang="en-IN" altLang="en-US" b="1"/>
              <a:t>Sensitivity</a:t>
            </a:r>
            <a:r>
              <a:rPr lang="en-IN" altLang="en-US"/>
              <a:t> : 4 × 10</a:t>
            </a:r>
            <a:r>
              <a:rPr lang="en-IN" altLang="en-US" baseline="30000"/>
              <a:t>−15 </a:t>
            </a:r>
            <a:r>
              <a:rPr lang="en-IN" altLang="en-US"/>
              <a:t>ergs/cm</a:t>
            </a:r>
            <a:r>
              <a:rPr lang="en-IN" altLang="en-US" baseline="30000"/>
              <a:t>2</a:t>
            </a:r>
            <a:r>
              <a:rPr lang="en-IN" altLang="en-US"/>
              <a:t>/s - integration time 104 sec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</a:pPr>
            <a:r>
              <a:rPr lang="en-IN" altLang="en-US" b="1"/>
              <a:t>Energy Band</a:t>
            </a:r>
            <a:r>
              <a:rPr lang="en-IN" altLang="en-US"/>
              <a:t> :</a:t>
            </a:r>
            <a:endParaRPr lang="en-IN" altLang="en-US"/>
          </a:p>
          <a:p>
            <a:pPr lvl="2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broad band (b): 0.5-7.0 keV</a:t>
            </a:r>
            <a:endParaRPr lang="en-US"/>
          </a:p>
          <a:p>
            <a:pPr lvl="2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ultrasoft (u): 0.2-0.5 keV</a:t>
            </a:r>
            <a:endParaRPr lang="en-US"/>
          </a:p>
          <a:p>
            <a:pPr lvl="2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soft (s): 0.5-1.2 keV</a:t>
            </a:r>
            <a:endParaRPr lang="en-US"/>
          </a:p>
          <a:p>
            <a:pPr lvl="2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medium (m): 1.2-2.0 keV</a:t>
            </a:r>
            <a:endParaRPr lang="en-US"/>
          </a:p>
          <a:p>
            <a:pPr lvl="2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hard (h): 2.0-7.0 keV</a:t>
            </a:r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566420" y="4536758"/>
            <a:ext cx="3851910" cy="76200"/>
          </a:xfrm>
          <a:prstGeom prst="rect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430020" y="4277043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93620" y="4277043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66415" y="4277043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17695" y="4277043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6420" y="4277043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432560" y="5068253"/>
            <a:ext cx="29679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1815" y="5068253"/>
            <a:ext cx="8807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777875" y="4227513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u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1579880" y="4227513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s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2426335" y="4227513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m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3540125" y="4227513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h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352425" y="3967798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0.2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1216025" y="3967798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0.5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2078990" y="3967798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1.2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2854960" y="3967798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2.0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4203065" y="3967798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7.0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2507615" y="4913948"/>
            <a:ext cx="428625" cy="309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 b="1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b</a:t>
            </a:r>
            <a:endParaRPr lang="en-IN" altLang="en-US" sz="1400" b="1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57200" y="3563938"/>
            <a:ext cx="29133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>
                <a:sym typeface="+mn-ea"/>
              </a:rPr>
              <a:t>ACIS Energy bands</a:t>
            </a:r>
            <a:endParaRPr lang="en-I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403"/>
            <a:ext cx="6562725" cy="857885"/>
          </a:xfrm>
        </p:spPr>
        <p:txBody>
          <a:bodyPr/>
          <a:p>
            <a:r>
              <a:rPr lang="en-IN" altLang="en-US"/>
              <a:t>Chandra : </a:t>
            </a:r>
            <a:r>
              <a:rPr lang="en-IN" altLang="en-US" sz="2000"/>
              <a:t>Chandra Source catalogue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9505" y="2747328"/>
            <a:ext cx="2857500" cy="1022985"/>
          </a:xfrm>
        </p:spPr>
        <p:txBody>
          <a:bodyPr/>
          <a:p>
            <a:pPr marL="0" indent="0">
              <a:buNone/>
            </a:pPr>
            <a:r>
              <a:rPr lang="en-IN" altLang="en-US" b="1"/>
              <a:t>Master Source Table</a:t>
            </a:r>
            <a:endParaRPr lang="en-IN" altLang="en-US" b="1"/>
          </a:p>
          <a:p>
            <a:pPr marL="0" indent="0">
              <a:buNone/>
            </a:pPr>
            <a:r>
              <a:rPr lang="en-IN" altLang="en-US" sz="1200" b="0"/>
              <a:t>'best estimate' sources properties for each unique X-ray source in the catalog</a:t>
            </a:r>
            <a:endParaRPr lang="en-IN" altLang="en-US" sz="1200" b="0"/>
          </a:p>
          <a:p>
            <a:pPr marL="0" indent="0">
              <a:buNone/>
            </a:pPr>
            <a:endParaRPr lang="en-IN" altLang="en-US" b="1"/>
          </a:p>
          <a:p>
            <a:pPr marL="0" indent="0">
              <a:buNone/>
            </a:pPr>
            <a:endParaRPr lang="en-IN" altLang="en-US" b="1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36550" y="2786698"/>
            <a:ext cx="2857500" cy="9442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b="1"/>
              <a:t>Per-Obs Detection Table </a:t>
            </a:r>
            <a:endParaRPr lang="en-IN" altLang="en-US" b="1"/>
          </a:p>
          <a:p>
            <a:pPr marL="0" indent="0">
              <a:buNone/>
            </a:pPr>
            <a:r>
              <a:rPr lang="en-IN" altLang="en-US" sz="1000"/>
              <a:t>contains detection properties based on observational data extracted independently from each individual observation</a:t>
            </a:r>
            <a:endParaRPr lang="en-IN" altLang="en-US" sz="100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3194050" y="3944938"/>
            <a:ext cx="2857500" cy="730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b="1"/>
              <a:t>Per-Stack Detection Table</a:t>
            </a:r>
            <a:endParaRPr lang="en-IN" altLang="en-US" b="1"/>
          </a:p>
          <a:p>
            <a:pPr marL="0" indent="0">
              <a:buNone/>
            </a:pPr>
            <a:r>
              <a:rPr lang="en-IN" altLang="en-US" sz="1200"/>
              <a:t>The Stacked Observation Detections Table </a:t>
            </a:r>
            <a:endParaRPr lang="en-IN" altLang="en-US" sz="1200"/>
          </a:p>
        </p:txBody>
      </p:sp>
      <p:graphicFrame>
        <p:nvGraphicFramePr>
          <p:cNvPr id="8" name="Table 7"/>
          <p:cNvGraphicFramePr/>
          <p:nvPr/>
        </p:nvGraphicFramePr>
        <p:xfrm>
          <a:off x="6268720" y="3800793"/>
          <a:ext cx="2536190" cy="173736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786130"/>
                <a:gridCol w="1750060"/>
              </a:tblGrid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1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0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0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0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s4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1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s5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0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36550" y="3800793"/>
          <a:ext cx="2640330" cy="173736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580390"/>
                <a:gridCol w="643890"/>
                <a:gridCol w="1416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0" name="Rectangles 9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/>
        </p:nvSpPr>
        <p:spPr>
          <a:xfrm>
            <a:off x="457200" y="1993583"/>
            <a:ext cx="4792980" cy="619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b="1"/>
              <a:t>Number of sources - 317,000</a:t>
            </a:r>
            <a:endParaRPr lang="en-IN" altLang="en-US" b="1"/>
          </a:p>
          <a:p>
            <a:pPr marL="0" indent="0">
              <a:buNone/>
            </a:pPr>
            <a:r>
              <a:rPr lang="en-IN" altLang="en-US" b="1"/>
              <a:t>Number of sources associated with GC ~ 1700</a:t>
            </a:r>
            <a:endParaRPr lang="en-I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1069658"/>
            <a:ext cx="6562725" cy="857885"/>
          </a:xfrm>
        </p:spPr>
        <p:txBody>
          <a:bodyPr/>
          <a:p>
            <a:r>
              <a:rPr lang="en-IN" altLang="en-US" sz="2000" b="0"/>
              <a:t>Chandra Source catalogue</a:t>
            </a:r>
            <a:r>
              <a:rPr lang="en-IN" altLang="en-US" sz="2400"/>
              <a:t> : features</a:t>
            </a:r>
            <a:endParaRPr lang="en-IN" altLang="en-US" sz="2400"/>
          </a:p>
        </p:txBody>
      </p:sp>
      <p:sp>
        <p:nvSpPr>
          <p:cNvPr id="10" name="Rectangles 9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584200" y="3342323"/>
            <a:ext cx="5568315" cy="269875"/>
          </a:xfrm>
        </p:spPr>
        <p:txBody>
          <a:bodyPr/>
          <a:p>
            <a:r>
              <a:rPr lang="en-IN" altLang="en-US" b="0"/>
              <a:t>What are these</a:t>
            </a:r>
            <a:r>
              <a:rPr lang="en-IN" altLang="en-US"/>
              <a:t> “ Properties “ ?</a:t>
            </a:r>
            <a:endParaRPr lang="en-IN" altLang="en-US"/>
          </a:p>
        </p:txBody>
      </p:sp>
      <p:graphicFrame>
        <p:nvGraphicFramePr>
          <p:cNvPr id="22" name="Table 21"/>
          <p:cNvGraphicFramePr/>
          <p:nvPr/>
        </p:nvGraphicFramePr>
        <p:xfrm>
          <a:off x="5474970" y="2188528"/>
          <a:ext cx="2703195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43255"/>
                <a:gridCol w="643890"/>
                <a:gridCol w="1416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1069658"/>
            <a:ext cx="6562725" cy="857885"/>
          </a:xfrm>
        </p:spPr>
        <p:txBody>
          <a:bodyPr/>
          <a:p>
            <a:r>
              <a:rPr lang="en-IN" altLang="en-US" sz="2000" b="0"/>
              <a:t>Chandra Source catalogue</a:t>
            </a:r>
            <a:r>
              <a:rPr lang="en-IN" altLang="en-US" sz="2400"/>
              <a:t> : features</a:t>
            </a:r>
            <a:endParaRPr lang="en-IN" altLang="en-US" sz="2400"/>
          </a:p>
        </p:txBody>
      </p:sp>
      <p:sp>
        <p:nvSpPr>
          <p:cNvPr id="10" name="Rectangles 9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449580" y="2140903"/>
            <a:ext cx="2482850" cy="2995295"/>
          </a:xfrm>
        </p:spPr>
        <p:txBody>
          <a:bodyPr/>
          <a:p>
            <a:pPr marL="0" indent="0" algn="just">
              <a:buNone/>
            </a:pPr>
            <a:r>
              <a:rPr lang="en-IN" altLang="en-US"/>
              <a:t>Variability</a:t>
            </a:r>
            <a:endParaRPr lang="en-IN" altLang="en-US"/>
          </a:p>
          <a:p>
            <a:pPr algn="just"/>
            <a:r>
              <a:rPr lang="en-IN" altLang="en-US" b="0"/>
              <a:t>Inter observation Variability</a:t>
            </a:r>
            <a:endParaRPr lang="en-IN" altLang="en-US" b="0"/>
          </a:p>
          <a:p>
            <a:pPr algn="just"/>
            <a:r>
              <a:rPr lang="en-IN" altLang="en-US" b="0"/>
              <a:t>Intra Observation variability</a:t>
            </a:r>
            <a:endParaRPr lang="en-IN" altLang="en-US" b="0"/>
          </a:p>
        </p:txBody>
      </p:sp>
      <p:sp>
        <p:nvSpPr>
          <p:cNvPr id="5" name="Content Placeholder 20"/>
          <p:cNvSpPr>
            <a:spLocks noGrp="1"/>
          </p:cNvSpPr>
          <p:nvPr/>
        </p:nvSpPr>
        <p:spPr>
          <a:xfrm>
            <a:off x="3194050" y="2140903"/>
            <a:ext cx="2316480" cy="299529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•"/>
              <a:defRPr sz="1400" b="1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altLang="en-US"/>
              <a:t>Aparture Photometry</a:t>
            </a:r>
            <a:endParaRPr lang="en-IN" altLang="en-US"/>
          </a:p>
          <a:p>
            <a:pPr algn="just"/>
            <a:r>
              <a:rPr lang="en-IN" altLang="en-US" b="0"/>
              <a:t>Photon Flux</a:t>
            </a:r>
            <a:endParaRPr lang="en-IN" altLang="en-US" b="0"/>
          </a:p>
          <a:p>
            <a:pPr algn="just"/>
            <a:r>
              <a:rPr lang="en-IN" altLang="en-US" b="0"/>
              <a:t>Energy Flux</a:t>
            </a:r>
            <a:endParaRPr lang="en-IN" altLang="en-US" b="0"/>
          </a:p>
        </p:txBody>
      </p:sp>
      <p:sp>
        <p:nvSpPr>
          <p:cNvPr id="6" name="Content Placeholder 20"/>
          <p:cNvSpPr>
            <a:spLocks noGrp="1"/>
          </p:cNvSpPr>
          <p:nvPr/>
        </p:nvSpPr>
        <p:spPr>
          <a:xfrm>
            <a:off x="5891530" y="2140903"/>
            <a:ext cx="2744470" cy="299529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•"/>
              <a:defRPr sz="1400" b="1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altLang="en-US"/>
              <a:t>Spectral Properties</a:t>
            </a:r>
            <a:endParaRPr lang="en-IN" altLang="en-US"/>
          </a:p>
          <a:p>
            <a:pPr algn="just"/>
            <a:r>
              <a:rPr lang="en-IN" altLang="en-US" b="0"/>
              <a:t>Hardness Ratio</a:t>
            </a:r>
            <a:endParaRPr lang="en-IN" altLang="en-US" b="0"/>
          </a:p>
          <a:p>
            <a:pPr lvl="1" algn="just"/>
            <a:r>
              <a:rPr lang="en-IN" altLang="en-US" b="0"/>
              <a:t>Hardness hm</a:t>
            </a:r>
            <a:endParaRPr lang="en-IN" altLang="en-US" b="0"/>
          </a:p>
          <a:p>
            <a:pPr lvl="1" algn="just"/>
            <a:r>
              <a:rPr lang="en-IN" altLang="en-US" b="0"/>
              <a:t>Hardness ms</a:t>
            </a:r>
            <a:endParaRPr lang="en-IN" altLang="en-US" b="0"/>
          </a:p>
          <a:p>
            <a:pPr lvl="1" algn="just"/>
            <a:r>
              <a:rPr lang="en-IN" altLang="en-US" b="0"/>
              <a:t>Hardness hs</a:t>
            </a:r>
            <a:endParaRPr lang="en-IN" altLang="en-US" b="0"/>
          </a:p>
          <a:p>
            <a:pPr lvl="0" algn="just"/>
            <a:r>
              <a:rPr lang="en-IN" altLang="en-US" b="0"/>
              <a:t>Model-Fit properties</a:t>
            </a:r>
            <a:endParaRPr lang="en-IN" altLang="en-US" b="0"/>
          </a:p>
          <a:p>
            <a:pPr lvl="1" algn="just"/>
            <a:r>
              <a:rPr lang="en-IN" altLang="en-US" b="0"/>
              <a:t>Black Body model</a:t>
            </a:r>
            <a:endParaRPr lang="en-IN" altLang="en-US" b="0"/>
          </a:p>
          <a:p>
            <a:pPr lvl="1" algn="just"/>
            <a:r>
              <a:rPr lang="en-IN" altLang="en-US" b="0"/>
              <a:t>Bremestralung model</a:t>
            </a:r>
            <a:endParaRPr lang="en-IN" altLang="en-US" b="0"/>
          </a:p>
          <a:p>
            <a:pPr lvl="1" algn="just"/>
            <a:r>
              <a:rPr lang="en-IN" altLang="en-US" b="0"/>
              <a:t>Powerlaw model</a:t>
            </a:r>
            <a:endParaRPr lang="en-IN" altLang="en-US" b="0"/>
          </a:p>
          <a:p>
            <a:pPr lvl="1" algn="just"/>
            <a:endParaRPr lang="en-IN" altLang="en-US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95288"/>
            <a:ext cx="6562725" cy="857885"/>
          </a:xfrm>
        </p:spPr>
        <p:txBody>
          <a:bodyPr/>
          <a:p>
            <a:r>
              <a:rPr lang="en-IN" altLang="en-US" sz="2000" b="0"/>
              <a:t>Chandra Source catalogue</a:t>
            </a:r>
            <a:r>
              <a:rPr lang="en-IN" altLang="en-US" sz="2400"/>
              <a:t> : features</a:t>
            </a:r>
            <a:endParaRPr lang="en-IN" altLang="en-US" sz="2400"/>
          </a:p>
        </p:txBody>
      </p:sp>
      <p:sp>
        <p:nvSpPr>
          <p:cNvPr id="10" name="Rectangles 9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584200" y="1488123"/>
            <a:ext cx="4385945" cy="1614805"/>
          </a:xfrm>
        </p:spPr>
        <p:txBody>
          <a:bodyPr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altLang="en-US"/>
              <a:t>Hardness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IN" altLang="en-US"/>
              <a:t>hard hm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IN" altLang="en-US"/>
              <a:t>hard ms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IN" altLang="en-US"/>
              <a:t>hard hs</a:t>
            </a:r>
            <a:endParaRPr lang="en-IN" altLang="en-US"/>
          </a:p>
        </p:txBody>
      </p:sp>
      <p:graphicFrame>
        <p:nvGraphicFramePr>
          <p:cNvPr id="22" name="Table 21"/>
          <p:cNvGraphicFramePr/>
          <p:nvPr/>
        </p:nvGraphicFramePr>
        <p:xfrm>
          <a:off x="5474970" y="2188528"/>
          <a:ext cx="2703195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43255"/>
                <a:gridCol w="643890"/>
                <a:gridCol w="1416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3" name="Content Placeholder 20"/>
          <p:cNvSpPr>
            <a:spLocks noGrp="1"/>
          </p:cNvSpPr>
          <p:nvPr/>
        </p:nvSpPr>
        <p:spPr>
          <a:xfrm>
            <a:off x="584200" y="3426778"/>
            <a:ext cx="4385945" cy="10591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1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Hardness calculation details</a:t>
            </a:r>
            <a:endParaRPr lang="en-IN" altLang="en-US"/>
          </a:p>
          <a:p>
            <a:pPr lvl="1"/>
            <a:r>
              <a:rPr lang="en-IN" altLang="en-US"/>
              <a:t>Slope of the energy band vs flux curve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899160" y="5054918"/>
            <a:ext cx="2988945" cy="76200"/>
          </a:xfrm>
          <a:prstGeom prst="rect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99795" y="4795203"/>
            <a:ext cx="0" cy="3873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63395" y="4795203"/>
            <a:ext cx="0" cy="3790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36190" y="4795203"/>
            <a:ext cx="0" cy="3632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87470" y="4795203"/>
            <a:ext cx="0" cy="3632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1049655" y="4745673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s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1896110" y="4745673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m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3009900" y="4745673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h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685800" y="4485958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0.5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1548765" y="4485958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1.2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2324735" y="4485958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2.0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3672840" y="4485958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7.0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889443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2731453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Introduction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2517458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403"/>
            <a:ext cx="6562725" cy="857885"/>
          </a:xfrm>
        </p:spPr>
        <p:txBody>
          <a:bodyPr/>
          <a:p>
            <a:r>
              <a:rPr lang="en-IN" altLang="en-US"/>
              <a:t>Data Collection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065" y="2104073"/>
            <a:ext cx="2787015" cy="976630"/>
          </a:xfrm>
        </p:spPr>
        <p:txBody>
          <a:bodyPr/>
          <a:p>
            <a:pPr marL="0" indent="0">
              <a:buNone/>
            </a:pPr>
            <a:r>
              <a:rPr lang="en-IN" altLang="en-US" sz="1800" b="1"/>
              <a:t>Problem </a:t>
            </a:r>
            <a:endParaRPr lang="en-IN" altLang="en-US" sz="1800" b="1"/>
          </a:p>
          <a:p>
            <a:pPr marL="0" indent="0">
              <a:buNone/>
            </a:pPr>
            <a:r>
              <a:rPr lang="en-IN" altLang="en-US" b="0"/>
              <a:t>We do not have class labels in CSC</a:t>
            </a:r>
            <a:endParaRPr lang="en-IN" altLang="en-US" b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28065" y="3577908"/>
            <a:ext cx="2787015" cy="1158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1800" b="1"/>
              <a:t>Solution</a:t>
            </a:r>
            <a:endParaRPr lang="en-IN" altLang="en-US" sz="1800" b="1"/>
          </a:p>
          <a:p>
            <a:pPr marL="0" indent="0">
              <a:buNone/>
            </a:pPr>
            <a:r>
              <a:rPr lang="en-IN" altLang="en-US"/>
              <a:t>Look for other catalogue and in published literature</a:t>
            </a:r>
            <a:endParaRPr lang="en-IN" altLang="en-US"/>
          </a:p>
        </p:txBody>
      </p:sp>
      <p:sp>
        <p:nvSpPr>
          <p:cNvPr id="29" name="Rectangles 2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30" name="Rectangles 2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31" name="Rectangles 3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32" name="Rectangles 3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33" name="Rectangles 32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34" name="Isosceles Triangle 33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403"/>
            <a:ext cx="6562725" cy="857885"/>
          </a:xfrm>
        </p:spPr>
        <p:txBody>
          <a:bodyPr/>
          <a:p>
            <a:r>
              <a:rPr lang="en-IN" altLang="en-US"/>
              <a:t>Data Collection</a:t>
            </a:r>
            <a:endParaRPr lang="en-IN" altLang="en-US" sz="20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453505" y="2643823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Find RA/DEC for Known source</a:t>
            </a:r>
            <a:endParaRPr lang="en-IN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453505" y="3640138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Cross-Match with CSC</a:t>
            </a:r>
            <a:endParaRPr lang="en-IN" alt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6453505" y="4640263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Download data from CSC</a:t>
            </a:r>
            <a:endParaRPr lang="en-IN" altLang="en-US"/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6608445" y="1635443"/>
            <a:ext cx="1921510" cy="652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 sz="1200"/>
              <a:t>For a givne class - </a:t>
            </a:r>
            <a:endParaRPr lang="en-IN" altLang="en-US" sz="1200"/>
          </a:p>
          <a:p>
            <a:pPr marL="0" indent="0" algn="ctr">
              <a:buNone/>
            </a:pPr>
            <a:r>
              <a:rPr lang="en-IN" altLang="en-US" sz="1200"/>
              <a:t>LMXB / CV / MPS</a:t>
            </a:r>
            <a:endParaRPr lang="en-IN" altLang="en-US" sz="1200"/>
          </a:p>
        </p:txBody>
      </p:sp>
      <p:cxnSp>
        <p:nvCxnSpPr>
          <p:cNvPr id="13" name="Straight Arrow Connector 12"/>
          <p:cNvCxnSpPr>
            <a:stCxn id="12" idx="2"/>
            <a:endCxn id="5" idx="0"/>
          </p:cNvCxnSpPr>
          <p:nvPr/>
        </p:nvCxnSpPr>
        <p:spPr>
          <a:xfrm>
            <a:off x="7569200" y="2287588"/>
            <a:ext cx="0" cy="356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7569200" y="3327083"/>
            <a:ext cx="0" cy="313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>
            <a:off x="7569200" y="4323398"/>
            <a:ext cx="0" cy="316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12670" y="2103438"/>
            <a:ext cx="2151380" cy="215138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LMXB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15410" y="2273618"/>
            <a:ext cx="1810385" cy="1810385"/>
          </a:xfrm>
          <a:prstGeom prst="ellipse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CSC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22650" y="3455988"/>
            <a:ext cx="1525270" cy="1461135"/>
          </a:xfrm>
          <a:prstGeom prst="ellipse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GC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18" name="Rectangles 17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0" name="Rectangles 19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1564005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15410" y="2516188"/>
            <a:ext cx="572135" cy="1341755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5880" y="4084003"/>
            <a:ext cx="2516505" cy="12407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IN" altLang="en-US">
                <a:latin typeface="Liberation Mono" panose="02070409020205020404" charset="0"/>
                <a:cs typeface="Liberation Mono" panose="02070409020205020404" charset="0"/>
              </a:rPr>
              <a:t>CV - 314</a:t>
            </a:r>
            <a:endParaRPr lang="en-IN" altLang="en-US">
              <a:latin typeface="Liberation Mono" panose="02070409020205020404" charset="0"/>
              <a:cs typeface="Liberation Mono" panose="02070409020205020404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IN" altLang="en-US">
                <a:latin typeface="Liberation Mono" panose="02070409020205020404" charset="0"/>
                <a:cs typeface="Liberation Mono" panose="02070409020205020404" charset="0"/>
              </a:rPr>
              <a:t>LMXB - 99 </a:t>
            </a:r>
            <a:endParaRPr lang="en-IN" altLang="en-US">
              <a:latin typeface="Liberation Mono" panose="02070409020205020404" charset="0"/>
              <a:cs typeface="Liberation Mono" panose="02070409020205020404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IN" altLang="en-US">
                <a:latin typeface="Liberation Mono" panose="02070409020205020404" charset="0"/>
                <a:cs typeface="Liberation Mono" panose="02070409020205020404" charset="0"/>
              </a:rPr>
              <a:t>Pulsar - 265</a:t>
            </a:r>
            <a:endParaRPr lang="en-IN" altLang="en-US"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8" grpId="0" bldLvl="0" animBg="1"/>
      <p:bldP spid="8" grpId="1" animBg="1"/>
      <p:bldP spid="9" grpId="0" bldLvl="0" animBg="1"/>
      <p:bldP spid="9" grpId="1" animBg="1"/>
      <p:bldP spid="27" grpId="0" bldLvl="0" animBg="1"/>
      <p:bldP spid="27" grpId="1" animBg="1"/>
      <p:bldP spid="5" grpId="0" bldLvl="0" animBg="1"/>
      <p:bldP spid="12" grpId="0" bldLvl="0" animBg="1"/>
      <p:bldP spid="5" grpId="1" animBg="1"/>
      <p:bldP spid="12" grpId="1" animBg="1"/>
      <p:bldP spid="10" grpId="0" bldLvl="0" animBg="1"/>
      <p:bldP spid="11" grpId="0" bldLvl="0" animBg="1"/>
      <p:bldP spid="28" grpId="0"/>
      <p:bldP spid="2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889443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2731453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Data Collection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2517458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60" y="2653983"/>
            <a:ext cx="5971540" cy="1322070"/>
          </a:xfrm>
        </p:spPr>
        <p:txBody>
          <a:bodyPr>
            <a:spAutoFit/>
          </a:bodyPr>
          <a:lstStyle/>
          <a:p>
            <a:pPr algn="l"/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We Need to classify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X-ray sources</a:t>
            </a:r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 associated with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Globular cluster</a:t>
            </a:r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 using properties available in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Chandra Source Catalogue 2.0</a:t>
            </a:r>
            <a:endParaRPr lang="en-IN" altLang="zh-CN" sz="2000">
              <a:solidFill>
                <a:schemeClr val="tx1">
                  <a:lumMod val="95000"/>
                  <a:lumOff val="5000"/>
                </a:schemeClr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29460" y="1936433"/>
            <a:ext cx="5971540" cy="576580"/>
          </a:xfrm>
        </p:spPr>
        <p:txBody>
          <a:bodyPr/>
          <a:lstStyle/>
          <a:p>
            <a:pPr algn="l"/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2400" b="1">
                <a:latin typeface="Liberation Mono" panose="02070409020205020404" charset="0"/>
                <a:cs typeface="Liberation Mono" panose="02070409020205020404" charset="0"/>
              </a:rPr>
              <a:t>P</a:t>
            </a:r>
            <a:r>
              <a:rPr lang="en-IN" altLang="zh-CN" sz="1600" b="1">
                <a:latin typeface="Liberation Mono" panose="02070409020205020404" charset="0"/>
                <a:cs typeface="Liberation Mono" panose="02070409020205020404" charset="0"/>
              </a:rPr>
              <a:t>roblem Statement</a:t>
            </a:r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28775" y="1328738"/>
            <a:ext cx="0" cy="397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35170" y="869633"/>
            <a:ext cx="459613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34660" y="924878"/>
            <a:ext cx="359664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67780" y="988378"/>
            <a:ext cx="276352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9865" y="869633"/>
            <a:ext cx="459613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55" y="1053783"/>
            <a:ext cx="6562725" cy="857885"/>
          </a:xfrm>
        </p:spPr>
        <p:txBody>
          <a:bodyPr/>
          <a:p>
            <a:r>
              <a:rPr lang="en-IN" altLang="en-US"/>
              <a:t>Data Preprocessing</a:t>
            </a:r>
            <a:endParaRPr lang="en-IN" altLang="en-US" sz="2000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468245" y="3206433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Sanitize Data</a:t>
            </a:r>
            <a:endParaRPr lang="en-IN" altLang="en-US" sz="1200" b="1"/>
          </a:p>
        </p:txBody>
      </p:sp>
      <p:sp>
        <p:nvSpPr>
          <p:cNvPr id="24" name="Rectangles 23"/>
          <p:cNvSpPr/>
          <p:nvPr/>
        </p:nvSpPr>
        <p:spPr>
          <a:xfrm>
            <a:off x="4472305" y="3206433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Normalize data</a:t>
            </a:r>
            <a:endParaRPr lang="en-IN" altLang="en-US" sz="1200" b="1"/>
          </a:p>
        </p:txBody>
      </p:sp>
      <p:sp>
        <p:nvSpPr>
          <p:cNvPr id="25" name="Rectangles 24"/>
          <p:cNvSpPr/>
          <p:nvPr/>
        </p:nvSpPr>
        <p:spPr>
          <a:xfrm>
            <a:off x="6563995" y="3931603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Flux-filter</a:t>
            </a:r>
            <a:endParaRPr lang="en-IN" altLang="en-US" sz="1200" b="1"/>
          </a:p>
        </p:txBody>
      </p:sp>
      <p:sp>
        <p:nvSpPr>
          <p:cNvPr id="26" name="Rectangles 25"/>
          <p:cNvSpPr/>
          <p:nvPr/>
        </p:nvSpPr>
        <p:spPr>
          <a:xfrm>
            <a:off x="2468245" y="3931603"/>
            <a:ext cx="1739265" cy="44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bg1"/>
                </a:solidFill>
              </a:rPr>
              <a:t>significance filter</a:t>
            </a:r>
            <a:endParaRPr lang="en-IN" altLang="en-US" sz="1200" b="1">
              <a:solidFill>
                <a:schemeClr val="bg1"/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4471670" y="3931603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Log(flux)</a:t>
            </a:r>
            <a:endParaRPr lang="en-IN" altLang="en-US" sz="1200" b="1"/>
          </a:p>
        </p:txBody>
      </p:sp>
      <p:sp>
        <p:nvSpPr>
          <p:cNvPr id="37" name="Rectangles 36"/>
          <p:cNvSpPr/>
          <p:nvPr/>
        </p:nvSpPr>
        <p:spPr>
          <a:xfrm>
            <a:off x="6563995" y="4628198"/>
            <a:ext cx="1739265" cy="929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To remove non-quiscent obs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max flux - 10</a:t>
            </a:r>
            <a:r>
              <a:rPr lang="en-IN" altLang="en-US" sz="1000" baseline="30000">
                <a:solidFill>
                  <a:schemeClr val="tx1"/>
                </a:solidFill>
              </a:rPr>
              <a:t>-12 </a:t>
            </a:r>
            <a:r>
              <a:rPr lang="en-IN" altLang="en-US" sz="1000">
                <a:solidFill>
                  <a:schemeClr val="tx1"/>
                </a:solidFill>
              </a:rPr>
              <a:t>erg/cm</a:t>
            </a:r>
            <a:r>
              <a:rPr lang="en-IN" altLang="en-US" sz="1000" baseline="30000">
                <a:solidFill>
                  <a:schemeClr val="tx1"/>
                </a:solidFill>
              </a:rPr>
              <a:t>2</a:t>
            </a:r>
            <a:r>
              <a:rPr lang="en-IN" altLang="en-US" sz="1000">
                <a:solidFill>
                  <a:schemeClr val="tx1"/>
                </a:solidFill>
              </a:rPr>
              <a:t>/s</a:t>
            </a:r>
            <a:endParaRPr lang="en-IN" altLang="en-US" sz="1000">
              <a:solidFill>
                <a:schemeClr val="tx1"/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2467610" y="4628198"/>
            <a:ext cx="1739900" cy="929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To keep obs only above 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3-</a:t>
            </a:r>
            <a:r>
              <a:rPr lang="en-IN" altLang="en-US" sz="1000">
                <a:solidFill>
                  <a:schemeClr val="tx1"/>
                </a:solidFill>
                <a:latin typeface="AR PL UKai CN" panose="02000503000000000000" charset="-122"/>
                <a:ea typeface="AR PL UKai CN" panose="02000503000000000000" charset="-122"/>
              </a:rPr>
              <a:t>σ</a:t>
            </a:r>
            <a:r>
              <a:rPr lang="en-IN" altLang="en-US" sz="1000">
                <a:solidFill>
                  <a:schemeClr val="tx1"/>
                </a:solidFill>
                <a:sym typeface="+mn-ea"/>
              </a:rPr>
              <a:t>detection</a:t>
            </a:r>
            <a:r>
              <a:rPr lang="en-IN" altLang="en-US" sz="1000">
                <a:solidFill>
                  <a:schemeClr val="tx1"/>
                </a:solidFill>
                <a:latin typeface="AR PL UKai CN" panose="02000503000000000000" charset="-122"/>
                <a:ea typeface="AR PL UKai CN" panose="02000503000000000000" charset="-122"/>
              </a:rPr>
              <a:t> </a:t>
            </a:r>
            <a:endParaRPr lang="en-IN" altLang="en-US" sz="1000">
              <a:solidFill>
                <a:schemeClr val="tx1"/>
              </a:solidFill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2468245" y="1911668"/>
            <a:ext cx="1739900" cy="1079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Make data-type uniform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Remove duplicate cross matches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identify NaN Values</a:t>
            </a:r>
            <a:endParaRPr lang="en-IN" altLang="en-US" sz="1000">
              <a:solidFill>
                <a:schemeClr val="tx1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6563995" y="3206433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Flag-filter</a:t>
            </a:r>
            <a:endParaRPr lang="en-IN" altLang="en-US" sz="1200" b="1"/>
          </a:p>
        </p:txBody>
      </p:sp>
      <p:sp>
        <p:nvSpPr>
          <p:cNvPr id="45" name="Rectangles 44"/>
          <p:cNvSpPr/>
          <p:nvPr/>
        </p:nvSpPr>
        <p:spPr>
          <a:xfrm>
            <a:off x="464820" y="3206433"/>
            <a:ext cx="1739265" cy="44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/>
              <a:t>Data collected</a:t>
            </a:r>
            <a:endParaRPr lang="en-IN" altLang="en-US" sz="1200" b="1"/>
          </a:p>
        </p:txBody>
      </p:sp>
      <p:sp>
        <p:nvSpPr>
          <p:cNvPr id="46" name="Rectangles 45"/>
          <p:cNvSpPr/>
          <p:nvPr/>
        </p:nvSpPr>
        <p:spPr>
          <a:xfrm>
            <a:off x="6564630" y="1911668"/>
            <a:ext cx="1739265" cy="929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Pileup-sources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streak sources</a:t>
            </a:r>
            <a:endParaRPr lang="en-IN" altLang="en-US" sz="1000">
              <a:solidFill>
                <a:schemeClr val="tx1"/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4472305" y="1911668"/>
            <a:ext cx="1739265" cy="929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Remove order of magnitude variation</a:t>
            </a:r>
            <a:endParaRPr lang="en-IN" altLang="en-US" sz="1000">
              <a:solidFill>
                <a:schemeClr val="tx1"/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464820" y="3931603"/>
            <a:ext cx="1739265" cy="44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Processed data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25" idx="1"/>
            <a:endCxn id="33" idx="3"/>
          </p:cNvCxnSpPr>
          <p:nvPr/>
        </p:nvCxnSpPr>
        <p:spPr>
          <a:xfrm flipH="1">
            <a:off x="6210935" y="4153853"/>
            <a:ext cx="35306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208145" y="4153853"/>
            <a:ext cx="26416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1"/>
            <a:endCxn id="48" idx="3"/>
          </p:cNvCxnSpPr>
          <p:nvPr/>
        </p:nvCxnSpPr>
        <p:spPr>
          <a:xfrm flipH="1">
            <a:off x="2204085" y="4153853"/>
            <a:ext cx="26416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2"/>
            <a:endCxn id="25" idx="0"/>
          </p:cNvCxnSpPr>
          <p:nvPr/>
        </p:nvCxnSpPr>
        <p:spPr>
          <a:xfrm>
            <a:off x="7433945" y="3650933"/>
            <a:ext cx="0" cy="28067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2"/>
            <a:endCxn id="23" idx="0"/>
          </p:cNvCxnSpPr>
          <p:nvPr/>
        </p:nvCxnSpPr>
        <p:spPr>
          <a:xfrm>
            <a:off x="3338195" y="2991168"/>
            <a:ext cx="0" cy="215265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2"/>
            <a:endCxn id="24" idx="0"/>
          </p:cNvCxnSpPr>
          <p:nvPr/>
        </p:nvCxnSpPr>
        <p:spPr>
          <a:xfrm>
            <a:off x="5342255" y="2840673"/>
            <a:ext cx="0" cy="365760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2"/>
            <a:endCxn id="44" idx="0"/>
          </p:cNvCxnSpPr>
          <p:nvPr/>
        </p:nvCxnSpPr>
        <p:spPr>
          <a:xfrm flipH="1">
            <a:off x="7433945" y="2840673"/>
            <a:ext cx="635" cy="365760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7" idx="0"/>
          </p:cNvCxnSpPr>
          <p:nvPr/>
        </p:nvCxnSpPr>
        <p:spPr>
          <a:xfrm flipH="1">
            <a:off x="7433945" y="4346258"/>
            <a:ext cx="6985" cy="281940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2"/>
            <a:endCxn id="38" idx="0"/>
          </p:cNvCxnSpPr>
          <p:nvPr/>
        </p:nvCxnSpPr>
        <p:spPr>
          <a:xfrm flipH="1">
            <a:off x="3337560" y="4376103"/>
            <a:ext cx="635" cy="252095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03450" y="3429318"/>
            <a:ext cx="26416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206875" y="3429318"/>
            <a:ext cx="264795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212205" y="3429318"/>
            <a:ext cx="352425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5" grpId="1" animBg="1"/>
      <p:bldP spid="23" grpId="0" bldLvl="0" animBg="1"/>
      <p:bldP spid="43" grpId="0" bldLvl="0" animBg="1"/>
      <p:bldP spid="23" grpId="1" animBg="1"/>
      <p:bldP spid="43" grpId="1" animBg="1"/>
      <p:bldP spid="24" grpId="0" bldLvl="0" animBg="1"/>
      <p:bldP spid="47" grpId="0" bldLvl="0" animBg="1"/>
      <p:bldP spid="24" grpId="1" animBg="1"/>
      <p:bldP spid="47" grpId="1" animBg="1"/>
      <p:bldP spid="44" grpId="0" bldLvl="0" animBg="1"/>
      <p:bldP spid="46" grpId="0" bldLvl="0" animBg="1"/>
      <p:bldP spid="44" grpId="1" animBg="1"/>
      <p:bldP spid="46" grpId="1" animBg="1"/>
      <p:bldP spid="25" grpId="0" bldLvl="0" animBg="1"/>
      <p:bldP spid="37" grpId="0" bldLvl="0" animBg="1"/>
      <p:bldP spid="25" grpId="1" animBg="1"/>
      <p:bldP spid="37" grpId="1" animBg="1"/>
      <p:bldP spid="33" grpId="0" bldLvl="0" animBg="1"/>
      <p:bldP spid="33" grpId="1" animBg="1"/>
      <p:bldP spid="26" grpId="0" bldLvl="0" animBg="1"/>
      <p:bldP spid="38" grpId="0" bldLvl="0" animBg="1"/>
      <p:bldP spid="26" grpId="1" animBg="1"/>
      <p:bldP spid="38" grpId="1" animBg="1"/>
      <p:bldP spid="48" grpId="0" bldLvl="0" animBg="1"/>
      <p:bldP spid="4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 descr="src-obs-cou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2474913"/>
            <a:ext cx="7715250" cy="1908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403"/>
            <a:ext cx="6562725" cy="857885"/>
          </a:xfrm>
        </p:spPr>
        <p:txBody>
          <a:bodyPr/>
          <a:p>
            <a:r>
              <a:rPr lang="en-IN" altLang="en-US"/>
              <a:t>Data Preprocessing</a:t>
            </a:r>
            <a:endParaRPr lang="en-IN" altLang="en-US" sz="2000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146550" y="3988753"/>
            <a:ext cx="4103370" cy="269875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Machine Learning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Finally we have Data and labels as well.</a:t>
            </a:r>
            <a:endParaRPr lang="en-IN" altLang="en-US"/>
          </a:p>
          <a:p>
            <a:r>
              <a:rPr lang="en-IN" altLang="en-US"/>
              <a:t>We need to learn feature-class label relation</a:t>
            </a:r>
            <a:endParaRPr lang="en-IN" altLang="en-US"/>
          </a:p>
          <a:p>
            <a:r>
              <a:rPr lang="en-IN" altLang="en-US"/>
              <a:t>Typical Machine learning problem</a:t>
            </a:r>
            <a:endParaRPr lang="en-IN" altLang="en-US"/>
          </a:p>
          <a:p>
            <a:r>
              <a:rPr lang="en-IN" altLang="en-US"/>
              <a:t>Is it that simple ?</a:t>
            </a:r>
            <a:endParaRPr lang="en-IN" altLang="en-US"/>
          </a:p>
          <a:p>
            <a:r>
              <a:rPr lang="en-IN" altLang="en-US"/>
              <a:t>NO</a:t>
            </a:r>
            <a:endParaRPr lang="en-IN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5224780" y="2056448"/>
          <a:ext cx="3608070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43255"/>
                <a:gridCol w="483870"/>
                <a:gridCol w="1875790"/>
                <a:gridCol w="60515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Class </a:t>
                      </a:r>
                      <a:endParaRPr lang="en-IN" altLang="en-US" sz="900"/>
                    </a:p>
                    <a:p>
                      <a:pPr algn="ctr">
                        <a:buNone/>
                      </a:pPr>
                      <a:r>
                        <a:rPr lang="en-IN" altLang="en-US" sz="900"/>
                        <a:t>label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/>
        </p:nvSpPr>
        <p:spPr>
          <a:xfrm>
            <a:off x="52070" y="5169218"/>
            <a:ext cx="3588385" cy="46863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We need to learn feature-class label relation</a:t>
            </a:r>
            <a:endParaRPr lang="en-I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186420" y="1973263"/>
            <a:ext cx="699770" cy="3127375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11" grpId="0" bldLvl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Preprocessing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5258"/>
            <a:ext cx="4032250" cy="3540125"/>
          </a:xfrm>
        </p:spPr>
        <p:txBody>
          <a:bodyPr/>
          <a:p>
            <a:r>
              <a:rPr lang="en-IN" altLang="en-US"/>
              <a:t>Problems</a:t>
            </a:r>
            <a:endParaRPr lang="en-IN" altLang="en-US"/>
          </a:p>
          <a:p>
            <a:pPr lvl="1"/>
            <a:r>
              <a:rPr lang="en-IN" altLang="en-US"/>
              <a:t>Very small dataset</a:t>
            </a:r>
            <a:endParaRPr lang="en-IN" altLang="en-US"/>
          </a:p>
          <a:p>
            <a:pPr lvl="2"/>
            <a:r>
              <a:rPr lang="en-IN" altLang="en-US" sz="1000"/>
              <a:t>CV - 184</a:t>
            </a:r>
            <a:endParaRPr lang="en-IN" altLang="en-US" sz="1000"/>
          </a:p>
          <a:p>
            <a:pPr lvl="2"/>
            <a:r>
              <a:rPr lang="en-IN" altLang="en-US" sz="1000"/>
              <a:t>MSP - 178</a:t>
            </a:r>
            <a:endParaRPr lang="en-IN" altLang="en-US" sz="1000"/>
          </a:p>
          <a:p>
            <a:pPr lvl="2"/>
            <a:r>
              <a:rPr lang="en-IN" altLang="en-US" sz="1000"/>
              <a:t>LMXB - 58</a:t>
            </a:r>
            <a:endParaRPr lang="en-IN" altLang="en-US"/>
          </a:p>
          <a:p>
            <a:pPr lvl="0"/>
            <a:r>
              <a:rPr lang="en-IN" altLang="en-US"/>
              <a:t>Missing data</a:t>
            </a:r>
            <a:endParaRPr lang="en-IN" altLang="en-US"/>
          </a:p>
          <a:p>
            <a:pPr lvl="1"/>
            <a:r>
              <a:rPr lang="en-IN" altLang="en-US"/>
              <a:t>About 50% missing values</a:t>
            </a:r>
            <a:endParaRPr lang="en-IN" altLang="en-US"/>
          </a:p>
          <a:p>
            <a:pPr lvl="1"/>
            <a:r>
              <a:rPr lang="en-IN" altLang="en-US" b="1"/>
              <a:t>NO</a:t>
            </a:r>
            <a:r>
              <a:rPr lang="en-IN" altLang="en-US"/>
              <a:t> feature column with zero missing values</a:t>
            </a:r>
            <a:endParaRPr lang="en-IN" altLang="en-US" b="1"/>
          </a:p>
          <a:p>
            <a:pPr lvl="1"/>
            <a:r>
              <a:rPr lang="en-IN" altLang="en-US" b="1">
                <a:sym typeface="+mn-ea"/>
              </a:rPr>
              <a:t>only 7 </a:t>
            </a:r>
            <a:r>
              <a:rPr lang="en-IN" altLang="en-US"/>
              <a:t>Sources with zero missing values</a:t>
            </a:r>
            <a:endParaRPr lang="en-IN" altLang="en-US"/>
          </a:p>
          <a:p>
            <a:pPr lvl="0"/>
            <a:r>
              <a:rPr lang="en-IN" altLang="en-US"/>
              <a:t>Reason for missing values</a:t>
            </a:r>
            <a:endParaRPr lang="en-IN" altLang="en-US"/>
          </a:p>
          <a:p>
            <a:pPr lvl="1"/>
            <a:r>
              <a:rPr lang="en-IN" altLang="en-US"/>
              <a:t>Source may be faint in some bands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5" name="Content Placeholder 4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60245" y="3245168"/>
            <a:ext cx="522287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IN" altLang="en-US" b="1">
                <a:latin typeface="Liberation Mono" panose="02070409020205020404" charset="0"/>
                <a:cs typeface="Liberation Mono" panose="02070409020205020404" charset="0"/>
              </a:rPr>
              <a:t>We Need to fill in Missing values</a:t>
            </a:r>
            <a:endParaRPr lang="en-IN" altLang="en-US" b="1"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 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6448"/>
            <a:ext cx="4048125" cy="3397250"/>
          </a:xfrm>
        </p:spPr>
        <p:txBody>
          <a:bodyPr/>
          <a:p>
            <a:r>
              <a:rPr lang="en-IN" altLang="en-US" sz="1600"/>
              <a:t>Statistical Imputation</a:t>
            </a:r>
            <a:endParaRPr lang="en-IN" altLang="en-US" sz="1600"/>
          </a:p>
          <a:p>
            <a:pPr lvl="1"/>
            <a:r>
              <a:rPr lang="en-IN" altLang="en-US" sz="1600"/>
              <a:t>Impute with column mean</a:t>
            </a:r>
            <a:endParaRPr lang="en-IN" altLang="en-US" sz="1600"/>
          </a:p>
          <a:p>
            <a:pPr lvl="1"/>
            <a:r>
              <a:rPr lang="en-IN" altLang="en-US" sz="1600"/>
              <a:t>Impute with column median</a:t>
            </a:r>
            <a:endParaRPr lang="en-IN" altLang="en-US" sz="1600"/>
          </a:p>
          <a:p>
            <a:pPr lvl="1"/>
            <a:r>
              <a:rPr lang="en-IN" altLang="en-US" sz="1600"/>
              <a:t>Impute with zeros.</a:t>
            </a:r>
            <a:endParaRPr lang="en-IN" altLang="en-US" sz="1600"/>
          </a:p>
          <a:p>
            <a:pPr lvl="0"/>
            <a:r>
              <a:rPr lang="en-IN" altLang="en-US" sz="1600"/>
              <a:t>Correlation Imputation</a:t>
            </a:r>
            <a:endParaRPr lang="en-IN" altLang="en-US" sz="1600"/>
          </a:p>
          <a:p>
            <a:pPr lvl="0"/>
            <a:r>
              <a:rPr lang="en-IN" altLang="en-US" sz="1600"/>
              <a:t>Regression Imputation</a:t>
            </a:r>
            <a:endParaRPr lang="en-IN" altLang="en-US" sz="1600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Regression Imputation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4809490" y="1921828"/>
          <a:ext cx="4334510" cy="336105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474345"/>
                <a:gridCol w="758825"/>
                <a:gridCol w="1066800"/>
                <a:gridCol w="1184275"/>
                <a:gridCol w="850265"/>
              </a:tblGrid>
              <a:tr h="3657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src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properties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65760"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flux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variability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hardness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.........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s4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s5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s6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s7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s8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How to compare which regression method works correctly for classification</a:t>
            </a:r>
            <a:endParaRPr lang="en-IN" altLang="en-US"/>
          </a:p>
          <a:p>
            <a:r>
              <a:rPr lang="en-IN" altLang="en-US"/>
              <a:t>Need to do classification</a:t>
            </a:r>
            <a:endParaRPr lang="en-IN" altLang="en-US"/>
          </a:p>
          <a:p>
            <a:r>
              <a:rPr lang="en-IN" altLang="en-US"/>
              <a:t>Need a classifier.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Logistic Regression</a:t>
            </a:r>
            <a:endParaRPr lang="en-IN" altLang="en-US"/>
          </a:p>
          <a:p>
            <a:r>
              <a:rPr lang="en-IN" altLang="en-US"/>
              <a:t>K-Nearest Neighbour</a:t>
            </a:r>
            <a:endParaRPr lang="en-IN" altLang="en-US"/>
          </a:p>
          <a:p>
            <a:r>
              <a:rPr lang="en-IN" altLang="en-US"/>
              <a:t>Fully Connected Network</a:t>
            </a:r>
            <a:endParaRPr lang="en-IN" altLang="en-US"/>
          </a:p>
          <a:p>
            <a:r>
              <a:rPr lang="en-IN" altLang="en-US"/>
              <a:t>Convolution Neural Network</a:t>
            </a:r>
            <a:endParaRPr lang="en-IN" altLang="en-US"/>
          </a:p>
          <a:p>
            <a:r>
              <a:rPr lang="en-IN" altLang="en-US"/>
              <a:t>Random Forest Classifier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Random Forest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5" name="Picture 4" descr="decision_tree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9690" y="2200593"/>
            <a:ext cx="3698875" cy="2961005"/>
          </a:xfrm>
          <a:prstGeom prst="rect">
            <a:avLst/>
          </a:prstGeom>
        </p:spPr>
      </p:pic>
      <p:graphicFrame>
        <p:nvGraphicFramePr>
          <p:cNvPr id="10" name="Table 9"/>
          <p:cNvGraphicFramePr/>
          <p:nvPr/>
        </p:nvGraphicFramePr>
        <p:xfrm>
          <a:off x="457200" y="2200593"/>
          <a:ext cx="3970020" cy="240601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61670"/>
                <a:gridCol w="661670"/>
                <a:gridCol w="661670"/>
                <a:gridCol w="661670"/>
                <a:gridCol w="661670"/>
                <a:gridCol w="661670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Rain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Wind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cloud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Temp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How is the day </a:t>
                      </a:r>
                      <a:endParaRPr lang="en-IN" altLang="en-US" sz="1000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 0 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30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10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good</a:t>
                      </a:r>
                      <a:endParaRPr lang="en-IN" altLang="en-US" sz="1000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 1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55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10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Bad</a:t>
                      </a:r>
                      <a:endParaRPr lang="en-IN" altLang="en-US" sz="1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 2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no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10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no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55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bad</a:t>
                      </a:r>
                      <a:endParaRPr lang="en-IN" altLang="en-US" sz="1000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 4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no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30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20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Good</a:t>
                      </a:r>
                      <a:endParaRPr lang="en-IN" altLang="en-US" sz="1000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....</a:t>
                      </a:r>
                      <a:endParaRPr lang="en-IN" altLang="en-US" sz="10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55880" y="3094038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1731010" y="3094038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3067685" y="3094038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4658995" y="3094038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025515" y="3094038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690370" y="3172143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27045" y="3172143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618990" y="3164523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985510" y="3172143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09510" y="3094038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69505" y="3172143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Random Forest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3" name="Picture 2" descr="decision_tree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2453323"/>
            <a:ext cx="1855470" cy="1485900"/>
          </a:xfrm>
          <a:prstGeom prst="rect">
            <a:avLst/>
          </a:prstGeom>
        </p:spPr>
      </p:pic>
      <p:pic>
        <p:nvPicPr>
          <p:cNvPr id="4" name="Picture 3" descr="decision_tree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5605" y="2453323"/>
            <a:ext cx="1855470" cy="1485900"/>
          </a:xfrm>
          <a:prstGeom prst="rect">
            <a:avLst/>
          </a:prstGeom>
        </p:spPr>
      </p:pic>
      <p:pic>
        <p:nvPicPr>
          <p:cNvPr id="11" name="Picture 10" descr="decision_tree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315" y="2453323"/>
            <a:ext cx="1855470" cy="1485900"/>
          </a:xfrm>
          <a:prstGeom prst="rect">
            <a:avLst/>
          </a:prstGeom>
        </p:spPr>
      </p:pic>
      <p:sp>
        <p:nvSpPr>
          <p:cNvPr id="12" name="Flowchart: Decision 11"/>
          <p:cNvSpPr/>
          <p:nvPr/>
        </p:nvSpPr>
        <p:spPr>
          <a:xfrm>
            <a:off x="3067050" y="4628833"/>
            <a:ext cx="2221230" cy="817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/>
              <a:t>good/bad</a:t>
            </a:r>
            <a:endParaRPr lang="en-IN" altLang="en-US" sz="1400"/>
          </a:p>
        </p:txBody>
      </p:sp>
      <p:cxnSp>
        <p:nvCxnSpPr>
          <p:cNvPr id="13" name="Elbow Connector 12"/>
          <p:cNvCxnSpPr>
            <a:stCxn id="3" idx="2"/>
            <a:endCxn id="12" idx="1"/>
          </p:cNvCxnSpPr>
          <p:nvPr/>
        </p:nvCxnSpPr>
        <p:spPr>
          <a:xfrm rot="5400000" flipV="1">
            <a:off x="1818640" y="3789363"/>
            <a:ext cx="1098550" cy="13982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12" idx="0"/>
          </p:cNvCxnSpPr>
          <p:nvPr/>
        </p:nvCxnSpPr>
        <p:spPr>
          <a:xfrm rot="5400000" flipV="1">
            <a:off x="3675698" y="4126866"/>
            <a:ext cx="689610" cy="314325"/>
          </a:xfrm>
          <a:prstGeom prst="bentConnector3">
            <a:avLst>
              <a:gd name="adj1" fmla="val 499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2"/>
            <a:endCxn id="12" idx="3"/>
          </p:cNvCxnSpPr>
          <p:nvPr/>
        </p:nvCxnSpPr>
        <p:spPr>
          <a:xfrm rot="5400000">
            <a:off x="5723890" y="3503613"/>
            <a:ext cx="1098550" cy="1969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Pipeline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10" name="Picture 9" descr="pipeline-sm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0" y="2403793"/>
            <a:ext cx="5467350" cy="154241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5880" y="4261168"/>
            <a:ext cx="9001125" cy="1192530"/>
          </a:xfrm>
        </p:spPr>
        <p:txBody>
          <a:bodyPr anchor="ctr" anchorCtr="0"/>
          <a:p>
            <a:pPr marL="0" indent="0" algn="ctr">
              <a:buNone/>
            </a:pPr>
            <a:r>
              <a:rPr lang="en-IN" altLang="en-US"/>
              <a:t>How to select which one works the best ?</a:t>
            </a:r>
            <a:endParaRPr lang="en-I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Cross Validation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Algorithm</a:t>
            </a:r>
            <a:endParaRPr lang="en-IN" altLang="en-US"/>
          </a:p>
          <a:p>
            <a:pPr lvl="1"/>
            <a:r>
              <a:rPr lang="en-IN" altLang="en-US"/>
              <a:t>Take randomly sampled examples</a:t>
            </a:r>
            <a:endParaRPr lang="en-IN" altLang="en-US"/>
          </a:p>
          <a:p>
            <a:pPr lvl="1"/>
            <a:r>
              <a:rPr lang="en-IN" altLang="en-US"/>
              <a:t>keep them aside</a:t>
            </a:r>
            <a:endParaRPr lang="en-IN" altLang="en-US"/>
          </a:p>
          <a:p>
            <a:pPr lvl="1"/>
            <a:r>
              <a:rPr lang="en-IN" altLang="en-US"/>
              <a:t>train on rest of the sample</a:t>
            </a:r>
            <a:endParaRPr lang="en-IN" altLang="en-US"/>
          </a:p>
          <a:p>
            <a:pPr lvl="1"/>
            <a:r>
              <a:rPr lang="en-IN" altLang="en-US"/>
              <a:t>check preformance on the kept-aside sample</a:t>
            </a:r>
            <a:endParaRPr lang="en-IN" altLang="en-US"/>
          </a:p>
          <a:p>
            <a:pPr lvl="0"/>
            <a:r>
              <a:rPr lang="en-IN" altLang="en-US"/>
              <a:t>A good model</a:t>
            </a:r>
            <a:endParaRPr lang="en-IN" altLang="en-US"/>
          </a:p>
          <a:p>
            <a:pPr lvl="1"/>
            <a:r>
              <a:rPr lang="en-IN" altLang="en-US"/>
              <a:t>Higher mean accuracy</a:t>
            </a:r>
            <a:endParaRPr lang="en-IN" altLang="en-US"/>
          </a:p>
          <a:p>
            <a:pPr lvl="1"/>
            <a:r>
              <a:rPr lang="en-IN" altLang="en-US"/>
              <a:t>Least std in accuracy.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5" name="Picture 4" descr="mc"/>
          <p:cNvPicPr>
            <a:picLocks noChangeAspect="1"/>
          </p:cNvPicPr>
          <p:nvPr/>
        </p:nvPicPr>
        <p:blipFill>
          <a:blip r:embed="rId1"/>
          <a:srcRect r="31242"/>
          <a:stretch>
            <a:fillRect/>
          </a:stretch>
        </p:blipFill>
        <p:spPr>
          <a:xfrm>
            <a:off x="4968240" y="2112328"/>
            <a:ext cx="3598545" cy="24225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Monte-Carlo Evolution : </a:t>
            </a:r>
            <a:r>
              <a:rPr lang="en-IN" altLang="en-US" b="0"/>
              <a:t>Result</a:t>
            </a:r>
            <a:endParaRPr lang="en-IN" altLang="en-US" b="0"/>
          </a:p>
        </p:txBody>
      </p:sp>
      <p:pic>
        <p:nvPicPr>
          <p:cNvPr id="6" name="Picture 5" descr="i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117408"/>
            <a:ext cx="6978015" cy="304800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Imputer+ Classifier Result</a:t>
            </a:r>
            <a:endParaRPr lang="en-IN" altLang="en-US"/>
          </a:p>
        </p:txBody>
      </p:sp>
      <p:pic>
        <p:nvPicPr>
          <p:cNvPr id="3" name="Picture 2" descr="model_var_r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1815783"/>
            <a:ext cx="5527040" cy="368490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selected</a:t>
            </a:r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501640" y="2128203"/>
            <a:ext cx="1739265" cy="610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Preprocesssed data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5501640" y="3060383"/>
            <a:ext cx="1739265" cy="96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Fill missing values with random forest regressor</a:t>
            </a:r>
            <a:endParaRPr lang="en-IN" altLang="en-US" sz="1200" b="1"/>
          </a:p>
        </p:txBody>
      </p:sp>
      <p:sp>
        <p:nvSpPr>
          <p:cNvPr id="16" name="Rectangles 15"/>
          <p:cNvSpPr/>
          <p:nvPr/>
        </p:nvSpPr>
        <p:spPr>
          <a:xfrm>
            <a:off x="5501640" y="4341813"/>
            <a:ext cx="1739265" cy="610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Random Forest Classifier</a:t>
            </a:r>
            <a:endParaRPr lang="en-IN" altLang="en-US" sz="1200" b="1"/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>
          <a:xfrm>
            <a:off x="457200" y="2128203"/>
            <a:ext cx="4032250" cy="3325495"/>
          </a:xfrm>
        </p:spPr>
        <p:txBody>
          <a:bodyPr/>
          <a:p>
            <a:r>
              <a:rPr lang="en-IN" altLang="en-US"/>
              <a:t>Validation Accuracy score</a:t>
            </a:r>
            <a:endParaRPr lang="en-IN" altLang="en-US"/>
          </a:p>
          <a:p>
            <a:pPr lvl="1"/>
            <a:r>
              <a:rPr lang="en-IN" altLang="en-US"/>
              <a:t>Mean -  66.1</a:t>
            </a:r>
            <a:endParaRPr lang="en-IN" altLang="en-US"/>
          </a:p>
          <a:p>
            <a:pPr lvl="1"/>
            <a:r>
              <a:rPr lang="en-IN" altLang="en-US"/>
              <a:t>Std - 4.3</a:t>
            </a:r>
            <a:endParaRPr lang="en-IN" altLang="en-US"/>
          </a:p>
          <a:p>
            <a:pPr lvl="1"/>
            <a:r>
              <a:rPr lang="en-IN" altLang="en-US"/>
              <a:t>Min - 51.46</a:t>
            </a:r>
            <a:endParaRPr lang="en-IN" altLang="en-US"/>
          </a:p>
          <a:p>
            <a:pPr lvl="1"/>
            <a:r>
              <a:rPr lang="en-IN" altLang="en-US"/>
              <a:t>Max - 71.31</a:t>
            </a:r>
            <a:endParaRPr lang="en-IN" altLang="en-US"/>
          </a:p>
        </p:txBody>
      </p: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6371590" y="2739073"/>
            <a:ext cx="0" cy="321310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6" idx="0"/>
          </p:cNvCxnSpPr>
          <p:nvPr/>
        </p:nvCxnSpPr>
        <p:spPr>
          <a:xfrm>
            <a:off x="6371590" y="4020503"/>
            <a:ext cx="0" cy="321310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selected</a:t>
            </a:r>
            <a:endParaRPr lang="en-IN" altLang="en-US"/>
          </a:p>
        </p:txBody>
      </p:sp>
      <p:pic>
        <p:nvPicPr>
          <p:cNvPr id="5" name="Picture 4" descr="obs-src-clf-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941003"/>
            <a:ext cx="5726430" cy="154178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457200" y="1589723"/>
            <a:ext cx="3016885" cy="809625"/>
          </a:xfrm>
        </p:spPr>
        <p:txBody>
          <a:bodyPr/>
          <a:p>
            <a:r>
              <a:rPr lang="en-IN" altLang="en-US"/>
              <a:t>Combine Observation</a:t>
            </a:r>
            <a:endParaRPr lang="en-IN" altLang="en-US"/>
          </a:p>
          <a:p>
            <a:pPr lvl="1"/>
            <a:r>
              <a:rPr lang="en-IN" altLang="en-US"/>
              <a:t>Improved statistics</a:t>
            </a:r>
            <a:endParaRPr lang="en-I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889443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2731453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Classifier Designed..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2517458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Optimising</a:t>
            </a:r>
            <a:endParaRPr lang="en-I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Optimizing RF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Hyperparameter tuning</a:t>
            </a:r>
            <a:endParaRPr lang="en-IN" altLang="en-US"/>
          </a:p>
          <a:p>
            <a:r>
              <a:rPr lang="en-IN" altLang="en-US"/>
              <a:t>Parameters to tune </a:t>
            </a:r>
            <a:endParaRPr lang="en-IN" altLang="en-US"/>
          </a:p>
          <a:p>
            <a:pPr lvl="1"/>
            <a:r>
              <a:rPr lang="en-IN" altLang="en-US"/>
              <a:t>Number of trees</a:t>
            </a:r>
            <a:endParaRPr lang="en-IN" altLang="en-US"/>
          </a:p>
          <a:p>
            <a:pPr lvl="1"/>
            <a:r>
              <a:rPr lang="en-IN" altLang="en-US"/>
              <a:t>Max-depth</a:t>
            </a:r>
            <a:endParaRPr lang="en-IN" altLang="en-US"/>
          </a:p>
        </p:txBody>
      </p:sp>
      <p:pic>
        <p:nvPicPr>
          <p:cNvPr id="5" name="Picture 4" descr="num_tre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3235643"/>
            <a:ext cx="4702810" cy="239649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7" name="Picture 6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159318"/>
            <a:ext cx="1343660" cy="1076325"/>
          </a:xfrm>
          <a:prstGeom prst="rect">
            <a:avLst/>
          </a:prstGeom>
        </p:spPr>
      </p:pic>
      <p:pic>
        <p:nvPicPr>
          <p:cNvPr id="8" name="Picture 7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95" y="2159318"/>
            <a:ext cx="977265" cy="782955"/>
          </a:xfrm>
          <a:prstGeom prst="rect">
            <a:avLst/>
          </a:prstGeom>
        </p:spPr>
      </p:pic>
      <p:pic>
        <p:nvPicPr>
          <p:cNvPr id="13" name="Picture 12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35" y="3359468"/>
            <a:ext cx="987425" cy="791210"/>
          </a:xfrm>
          <a:prstGeom prst="rect">
            <a:avLst/>
          </a:prstGeom>
        </p:spPr>
      </p:pic>
      <p:pic>
        <p:nvPicPr>
          <p:cNvPr id="16" name="Picture 15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55" y="3294698"/>
            <a:ext cx="987425" cy="791210"/>
          </a:xfrm>
          <a:prstGeom prst="rect">
            <a:avLst/>
          </a:prstGeom>
        </p:spPr>
      </p:pic>
      <p:pic>
        <p:nvPicPr>
          <p:cNvPr id="17" name="Picture 16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0" y="3833813"/>
            <a:ext cx="987425" cy="791210"/>
          </a:xfrm>
          <a:prstGeom prst="rect">
            <a:avLst/>
          </a:prstGeom>
        </p:spPr>
      </p:pic>
      <p:pic>
        <p:nvPicPr>
          <p:cNvPr id="23" name="Picture 22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55" y="4569143"/>
            <a:ext cx="987425" cy="791210"/>
          </a:xfrm>
          <a:prstGeom prst="rect">
            <a:avLst/>
          </a:prstGeom>
        </p:spPr>
      </p:pic>
      <p:pic>
        <p:nvPicPr>
          <p:cNvPr id="24" name="Picture 23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380" y="4662488"/>
            <a:ext cx="987425" cy="791210"/>
          </a:xfrm>
          <a:prstGeom prst="rect">
            <a:avLst/>
          </a:prstGeom>
        </p:spPr>
      </p:pic>
      <p:pic>
        <p:nvPicPr>
          <p:cNvPr id="25" name="Picture 24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20" y="4315778"/>
            <a:ext cx="987425" cy="791210"/>
          </a:xfrm>
          <a:prstGeom prst="rect">
            <a:avLst/>
          </a:prstGeom>
        </p:spPr>
      </p:pic>
      <p:pic>
        <p:nvPicPr>
          <p:cNvPr id="26" name="Picture 25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995" y="4775518"/>
            <a:ext cx="987425" cy="791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Optimizing RF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Hyperparameter tuning</a:t>
            </a:r>
            <a:endParaRPr lang="en-IN" altLang="en-US"/>
          </a:p>
          <a:p>
            <a:r>
              <a:rPr lang="en-IN" altLang="en-US"/>
              <a:t>Parameters to tune </a:t>
            </a:r>
            <a:endParaRPr lang="en-IN" altLang="en-US"/>
          </a:p>
          <a:p>
            <a:pPr lvl="1"/>
            <a:r>
              <a:rPr lang="en-IN" altLang="en-US"/>
              <a:t>Number of trees - 500</a:t>
            </a:r>
            <a:endParaRPr lang="en-IN" altLang="en-US"/>
          </a:p>
          <a:p>
            <a:pPr lvl="1"/>
            <a:r>
              <a:rPr lang="en-IN" altLang="en-US"/>
              <a:t>Max-depth - 10</a:t>
            </a:r>
            <a:endParaRPr lang="en-IN" altLang="en-US"/>
          </a:p>
        </p:txBody>
      </p:sp>
      <p:pic>
        <p:nvPicPr>
          <p:cNvPr id="6" name="Picture 5" descr="max_dep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" y="3285173"/>
            <a:ext cx="4876800" cy="245935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41185" y="2056448"/>
            <a:ext cx="436880" cy="410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52515" y="2801303"/>
            <a:ext cx="436880" cy="410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28640" y="3871913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72885" y="3859213"/>
            <a:ext cx="436880" cy="410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811135" y="2753043"/>
            <a:ext cx="436880" cy="410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296910" y="3799523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89800" y="3799523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52515" y="4710748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09765" y="4710748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8" idx="4"/>
            <a:endCxn id="13" idx="0"/>
          </p:cNvCxnSpPr>
          <p:nvPr/>
        </p:nvCxnSpPr>
        <p:spPr>
          <a:xfrm rot="5400000">
            <a:off x="6597968" y="2239646"/>
            <a:ext cx="334645" cy="7886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8" idx="4"/>
            <a:endCxn id="23" idx="0"/>
          </p:cNvCxnSpPr>
          <p:nvPr/>
        </p:nvCxnSpPr>
        <p:spPr>
          <a:xfrm rot="5400000" flipV="1">
            <a:off x="7451408" y="2174876"/>
            <a:ext cx="286385" cy="8699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3" idx="4"/>
            <a:endCxn id="16" idx="0"/>
          </p:cNvCxnSpPr>
          <p:nvPr/>
        </p:nvCxnSpPr>
        <p:spPr>
          <a:xfrm rot="5400000">
            <a:off x="5778500" y="3279458"/>
            <a:ext cx="660400" cy="523875"/>
          </a:xfrm>
          <a:prstGeom prst="curvedConnector3">
            <a:avLst>
              <a:gd name="adj1" fmla="val 49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3" idx="4"/>
            <a:endCxn id="17" idx="0"/>
          </p:cNvCxnSpPr>
          <p:nvPr/>
        </p:nvCxnSpPr>
        <p:spPr>
          <a:xfrm rot="5400000" flipV="1">
            <a:off x="6257290" y="3325178"/>
            <a:ext cx="647700" cy="4203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3" idx="4"/>
            <a:endCxn id="24" idx="0"/>
          </p:cNvCxnSpPr>
          <p:nvPr/>
        </p:nvCxnSpPr>
        <p:spPr>
          <a:xfrm rot="5400000" flipV="1">
            <a:off x="7954328" y="3238501"/>
            <a:ext cx="636270" cy="485775"/>
          </a:xfrm>
          <a:prstGeom prst="curvedConnector3">
            <a:avLst>
              <a:gd name="adj1" fmla="val 499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3" idx="4"/>
            <a:endCxn id="25" idx="0"/>
          </p:cNvCxnSpPr>
          <p:nvPr/>
        </p:nvCxnSpPr>
        <p:spPr>
          <a:xfrm rot="5400000">
            <a:off x="7450773" y="3220721"/>
            <a:ext cx="636270" cy="521335"/>
          </a:xfrm>
          <a:prstGeom prst="curvedConnector3">
            <a:avLst>
              <a:gd name="adj1" fmla="val 499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7" idx="4"/>
            <a:endCxn id="26" idx="0"/>
          </p:cNvCxnSpPr>
          <p:nvPr/>
        </p:nvCxnSpPr>
        <p:spPr>
          <a:xfrm rot="5400000">
            <a:off x="6360795" y="4279583"/>
            <a:ext cx="441325" cy="4203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4"/>
            <a:endCxn id="27" idx="0"/>
          </p:cNvCxnSpPr>
          <p:nvPr/>
        </p:nvCxnSpPr>
        <p:spPr>
          <a:xfrm rot="5400000" flipV="1">
            <a:off x="6789103" y="4271646"/>
            <a:ext cx="441325" cy="4368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3" grpId="0" bldLvl="0" animBg="1"/>
      <p:bldP spid="23" grpId="0" bldLvl="0" animBg="1"/>
      <p:bldP spid="16" grpId="0" bldLvl="0" animBg="1"/>
      <p:bldP spid="17" grpId="0" bldLvl="0" animBg="1"/>
      <p:bldP spid="25" grpId="0" bldLvl="0" animBg="1"/>
      <p:bldP spid="24" grpId="0" bldLvl="0" animBg="1"/>
      <p:bldP spid="26" grpId="0" bldLvl="0" animBg="1"/>
      <p:bldP spid="2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3" name="Rectangles 2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4" name="Rectangles 3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5" name="Rectangles 4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7" name="Rectangles 16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Result: </a:t>
            </a:r>
            <a:r>
              <a:rPr lang="en-IN" altLang="en-US" b="0"/>
              <a:t>Score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Best Random forest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Number of trees - 500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Max-depth - 10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Result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Accuracy :</a:t>
            </a:r>
            <a:endParaRPr lang="en-IN" altLang="en-US"/>
          </a:p>
        </p:txBody>
      </p:sp>
      <p:pic>
        <p:nvPicPr>
          <p:cNvPr id="6" name="Picture 5" descr="rf-tune-compari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995" y="1927543"/>
            <a:ext cx="4745355" cy="170243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 : </a:t>
            </a:r>
            <a:r>
              <a:rPr lang="en-IN" altLang="en-US" b="0"/>
              <a:t>Confusion Matrix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0"/>
            <a:r>
              <a:rPr lang="en-IN" altLang="en-US">
                <a:sym typeface="+mn-ea"/>
              </a:rPr>
              <a:t>Confusion Matrix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Probability quality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Problem 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Class imbalance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not able to learn LMXB </a:t>
            </a:r>
            <a:endParaRPr lang="en-IN" altLang="en-US"/>
          </a:p>
        </p:txBody>
      </p:sp>
      <p:pic>
        <p:nvPicPr>
          <p:cNvPr id="5" name="Content Placeholder 4" descr="cf_sr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31565" y="1903413"/>
            <a:ext cx="5512435" cy="233172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 : </a:t>
            </a:r>
            <a:r>
              <a:rPr lang="en-IN" altLang="en-US" b="0"/>
              <a:t>Probability quality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0"/>
            <a:r>
              <a:rPr lang="en-IN" altLang="en-US"/>
              <a:t>Probability quality</a:t>
            </a:r>
            <a:endParaRPr lang="en-IN" altLang="en-US"/>
          </a:p>
          <a:p>
            <a:pPr lvl="0"/>
            <a:r>
              <a:rPr lang="en-IN" altLang="en-US"/>
              <a:t>Problem </a:t>
            </a:r>
            <a:endParaRPr lang="en-IN" altLang="en-US"/>
          </a:p>
          <a:p>
            <a:pPr lvl="1"/>
            <a:r>
              <a:rPr lang="en-IN" altLang="en-US"/>
              <a:t>Class imbalance</a:t>
            </a:r>
            <a:endParaRPr lang="en-IN" altLang="en-US"/>
          </a:p>
          <a:p>
            <a:pPr lvl="1"/>
            <a:r>
              <a:rPr lang="en-IN" altLang="en-US"/>
              <a:t>not able to learn LMXB class. </a:t>
            </a:r>
            <a:endParaRPr lang="en-IN" altLang="en-US"/>
          </a:p>
        </p:txBody>
      </p:sp>
      <p:pic>
        <p:nvPicPr>
          <p:cNvPr id="6" name="Picture 5" descr="ec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0" y="1911668"/>
            <a:ext cx="3921125" cy="303466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: Synthetic Minority Oversampling Technique</a:t>
            </a:r>
            <a:endParaRPr lang="en-IN" altLang="en-US"/>
          </a:p>
          <a:p>
            <a:r>
              <a:rPr lang="en-IN" altLang="en-US"/>
              <a:t>Algorithm</a:t>
            </a:r>
            <a:endParaRPr lang="en-IN" altLang="en-US"/>
          </a:p>
          <a:p>
            <a:pPr lvl="1"/>
            <a:r>
              <a:rPr lang="en-IN" altLang="en-US"/>
              <a:t>In higher dimension feature space</a:t>
            </a:r>
            <a:endParaRPr lang="en-IN" altLang="en-US"/>
          </a:p>
          <a:p>
            <a:pPr lvl="1"/>
            <a:r>
              <a:rPr lang="en-IN" altLang="en-US"/>
              <a:t>Each point represent one source </a:t>
            </a:r>
            <a:endParaRPr lang="en-IN" altLang="en-US"/>
          </a:p>
          <a:p>
            <a:pPr lvl="1"/>
            <a:r>
              <a:rPr lang="en-IN" altLang="en-US"/>
              <a:t>Linear interpolation between these points (source)</a:t>
            </a:r>
            <a:endParaRPr lang="en-IN" altLang="en-US"/>
          </a:p>
          <a:p>
            <a:pPr lvl="1"/>
            <a:r>
              <a:rPr lang="en-IN" altLang="en-US"/>
              <a:t>Sample points from nearest interpolations</a:t>
            </a:r>
            <a:endParaRPr lang="en-IN" altLang="en-US"/>
          </a:p>
          <a:p>
            <a:pPr lvl="1"/>
            <a:r>
              <a:rPr lang="en-IN" altLang="en-US"/>
              <a:t>Make each class equal.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result</a:t>
            </a:r>
            <a:endParaRPr lang="en-IN" altLang="en-US"/>
          </a:p>
        </p:txBody>
      </p:sp>
      <p:pic>
        <p:nvPicPr>
          <p:cNvPr id="5" name="Content Placeholder 4" descr="ecdf-smot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98670" y="2765108"/>
            <a:ext cx="3643630" cy="2707640"/>
          </a:xfrm>
          <a:prstGeom prst="rect">
            <a:avLst/>
          </a:prstGeom>
        </p:spPr>
      </p:pic>
      <p:pic>
        <p:nvPicPr>
          <p:cNvPr id="6" name="Picture 5" descr="ec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2765108"/>
            <a:ext cx="3382645" cy="261874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pic>
        <p:nvPicPr>
          <p:cNvPr id="8" name="Picture 7" descr="cf_src"/>
          <p:cNvPicPr>
            <a:picLocks noChangeAspect="1"/>
          </p:cNvPicPr>
          <p:nvPr/>
        </p:nvPicPr>
        <p:blipFill>
          <a:blip r:embed="rId1"/>
          <a:srcRect r="50601"/>
          <a:stretch>
            <a:fillRect/>
          </a:stretch>
        </p:blipFill>
        <p:spPr>
          <a:xfrm>
            <a:off x="611505" y="2136458"/>
            <a:ext cx="3590925" cy="3075940"/>
          </a:xfrm>
          <a:prstGeom prst="rect">
            <a:avLst/>
          </a:prstGeom>
        </p:spPr>
      </p:pic>
      <p:pic>
        <p:nvPicPr>
          <p:cNvPr id="9" name="Picture 8" descr="cf_src_smote"/>
          <p:cNvPicPr>
            <a:picLocks noChangeAspect="1"/>
          </p:cNvPicPr>
          <p:nvPr/>
        </p:nvPicPr>
        <p:blipFill>
          <a:blip r:embed="rId2"/>
          <a:srcRect l="307" r="51055"/>
          <a:stretch>
            <a:fillRect/>
          </a:stretch>
        </p:blipFill>
        <p:spPr>
          <a:xfrm>
            <a:off x="4785995" y="2080578"/>
            <a:ext cx="3535045" cy="304228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pic>
        <p:nvPicPr>
          <p:cNvPr id="8" name="Picture 7" descr="cf_src"/>
          <p:cNvPicPr>
            <a:picLocks noChangeAspect="1"/>
          </p:cNvPicPr>
          <p:nvPr/>
        </p:nvPicPr>
        <p:blipFill>
          <a:blip r:embed="rId1"/>
          <a:srcRect l="48761"/>
          <a:stretch>
            <a:fillRect/>
          </a:stretch>
        </p:blipFill>
        <p:spPr>
          <a:xfrm>
            <a:off x="521335" y="2135823"/>
            <a:ext cx="3756025" cy="3101340"/>
          </a:xfrm>
          <a:prstGeom prst="rect">
            <a:avLst/>
          </a:prstGeom>
        </p:spPr>
      </p:pic>
      <p:pic>
        <p:nvPicPr>
          <p:cNvPr id="9" name="Picture 8" descr="cf_src_smote"/>
          <p:cNvPicPr>
            <a:picLocks noChangeAspect="1"/>
          </p:cNvPicPr>
          <p:nvPr/>
        </p:nvPicPr>
        <p:blipFill>
          <a:blip r:embed="rId2"/>
          <a:srcRect l="48454"/>
          <a:stretch>
            <a:fillRect/>
          </a:stretch>
        </p:blipFill>
        <p:spPr>
          <a:xfrm>
            <a:off x="4277360" y="2088198"/>
            <a:ext cx="3778250" cy="306768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4330"/>
            <a:ext cx="3528695" cy="1304925"/>
          </a:xfrm>
        </p:spPr>
        <p:txBody>
          <a:bodyPr/>
          <a:p>
            <a:r>
              <a:rPr lang="en-IN" altLang="en-US"/>
              <a:t>Feature-feature correlation</a:t>
            </a:r>
            <a:endParaRPr lang="en-IN" altLang="en-US"/>
          </a:p>
          <a:p>
            <a:r>
              <a:rPr lang="en-IN" altLang="en-US"/>
              <a:t>Need to remove correlated features.</a:t>
            </a:r>
            <a:endParaRPr lang="en-IN" altLang="en-US"/>
          </a:p>
        </p:txBody>
      </p:sp>
      <p:pic>
        <p:nvPicPr>
          <p:cNvPr id="5" name="Content Placeholder 4" descr="feat-feat-cor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38625" y="1098233"/>
            <a:ext cx="4905375" cy="4355465"/>
          </a:xfrm>
          <a:prstGeom prst="rect">
            <a:avLst/>
          </a:prstGeom>
        </p:spPr>
      </p:pic>
      <p:pic>
        <p:nvPicPr>
          <p:cNvPr id="6" name="Picture 5" descr="feat-remov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3085148"/>
            <a:ext cx="3246755" cy="226631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293"/>
            <a:ext cx="3528695" cy="3397250"/>
          </a:xfrm>
        </p:spPr>
        <p:txBody>
          <a:bodyPr/>
          <a:p>
            <a:r>
              <a:rPr lang="en-IN" altLang="en-US"/>
              <a:t>Feature-feature correlation</a:t>
            </a:r>
            <a:endParaRPr lang="en-IN" altLang="en-US"/>
          </a:p>
          <a:p>
            <a:r>
              <a:rPr lang="en-IN" altLang="en-US">
                <a:sym typeface="+mn-ea"/>
              </a:rPr>
              <a:t>Need to remove correlated features.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6" name="Content Placeholder 5" descr="feat-feat-corr-smal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74870" y="1860868"/>
            <a:ext cx="4220845" cy="359283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7" name="Picture 6" descr="feat-remov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3085148"/>
            <a:ext cx="3246755" cy="226631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2728"/>
            <a:ext cx="3528695" cy="3397250"/>
          </a:xfrm>
        </p:spPr>
        <p:txBody>
          <a:bodyPr/>
          <a:p>
            <a:r>
              <a:rPr lang="en-IN" altLang="en-US"/>
              <a:t>Feature -feature correlation</a:t>
            </a:r>
            <a:endParaRPr lang="en-IN" altLang="en-US"/>
          </a:p>
          <a:p>
            <a:r>
              <a:rPr lang="en-IN" altLang="en-US"/>
              <a:t>why we need to remove correlated features</a:t>
            </a:r>
            <a:endParaRPr lang="en-IN" altLang="en-US"/>
          </a:p>
          <a:p>
            <a:r>
              <a:rPr lang="en-IN" altLang="en-US"/>
              <a:t>Comparison of result - 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5" name="Picture 4" descr="feat-removal-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3530918"/>
            <a:ext cx="7016750" cy="123317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Globular Cluster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System of stars gravitationally bound together</a:t>
            </a:r>
            <a:endParaRPr lang="en-IN" altLang="en-US">
              <a:sym typeface="+mn-ea"/>
            </a:endParaRPr>
          </a:p>
          <a:p>
            <a:pPr marL="0" lvl="0" indent="0" algn="l">
              <a:buClrTx/>
              <a:buSzTx/>
              <a:buFontTx/>
              <a:buNone/>
            </a:pPr>
            <a:r>
              <a:rPr lang="en-IN" altLang="en-US">
                <a:sym typeface="+mn-ea"/>
              </a:rPr>
              <a:t> </a:t>
            </a:r>
            <a:endParaRPr lang="en-IN" altLang="en-US"/>
          </a:p>
          <a:p>
            <a:pPr lvl="0" algn="l">
              <a:buClrTx/>
              <a:buSzTx/>
              <a:buFontTx/>
            </a:pPr>
            <a:endParaRPr lang="en-IN" altLang="en-US">
              <a:sym typeface="+mn-ea"/>
            </a:endParaRPr>
          </a:p>
          <a:p>
            <a:pPr marL="342900" lvl="1" indent="0" algn="l">
              <a:buClrTx/>
              <a:buSzTx/>
              <a:buFontTx/>
              <a:buNone/>
            </a:pPr>
            <a:endParaRPr lang="en-IN" altLang="en-US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GC dynamical Evolution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simulation of dynamic evolution of GC</a:t>
            </a:r>
            <a:r>
              <a:rPr lang="en-IN" altLang="en-US" baseline="30000">
                <a:sym typeface="+mn-ea"/>
              </a:rPr>
              <a:t>[1]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Without XRB -  mean collapse time scale &lt; mean time scale of Galactic GC</a:t>
            </a:r>
            <a:r>
              <a:rPr lang="en-IN" altLang="en-US" baseline="-25000">
                <a:sym typeface="+mn-ea"/>
              </a:rPr>
              <a:t> </a:t>
            </a:r>
            <a:endParaRPr lang="en-IN" altLang="en-US" baseline="-25000">
              <a:sym typeface="+mn-ea"/>
            </a:endParaRPr>
          </a:p>
          <a:p>
            <a:pPr marL="342900" lvl="1" indent="0" algn="l">
              <a:buClrTx/>
              <a:buSzTx/>
              <a:buFontTx/>
              <a:buNone/>
            </a:pPr>
            <a:endParaRPr lang="en-IN" altLang="en-US">
              <a:sym typeface="+mn-ea"/>
            </a:endParaRPr>
          </a:p>
          <a:p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619885" y="5199063"/>
            <a:ext cx="7524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IN" altLang="en-US" sz="900"/>
              <a:t>[1]</a:t>
            </a:r>
            <a:r>
              <a:rPr lang="en-US" sz="900"/>
              <a:t>Carretta, </a:t>
            </a:r>
            <a:r>
              <a:rPr lang="en-IN" altLang="en-US" sz="900"/>
              <a:t>et al </a:t>
            </a:r>
            <a:r>
              <a:rPr lang="en-US" sz="900"/>
              <a:t>.(2000).</a:t>
            </a:r>
            <a:r>
              <a:rPr lang="en-IN" altLang="en-US" sz="900"/>
              <a:t> </a:t>
            </a:r>
            <a:r>
              <a:rPr lang="en-US" sz="900"/>
              <a:t>THE ASTROPHYSICAL</a:t>
            </a:r>
            <a:endParaRPr lang="en-US" sz="900"/>
          </a:p>
          <a:p>
            <a:pPr algn="r"/>
            <a:r>
              <a:rPr lang="en-US" sz="900"/>
              <a:t>JOURNAL, </a:t>
            </a:r>
            <a:endParaRPr lang="en-US" sz="9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1828"/>
            <a:ext cx="4032250" cy="2643505"/>
          </a:xfrm>
        </p:spPr>
        <p:txBody>
          <a:bodyPr/>
          <a:p>
            <a:r>
              <a:rPr lang="en-IN" altLang="en-US"/>
              <a:t>Contribution of each feature for classification</a:t>
            </a:r>
            <a:endParaRPr lang="en-IN" altLang="en-US"/>
          </a:p>
          <a:p>
            <a:r>
              <a:rPr lang="en-IN" altLang="en-US"/>
              <a:t>Understanding physical significance</a:t>
            </a:r>
            <a:endParaRPr lang="en-IN" altLang="en-US"/>
          </a:p>
          <a:p>
            <a:r>
              <a:rPr lang="en-IN" altLang="en-US" sz="1600"/>
              <a:t>Learn what machine has learnt.</a:t>
            </a:r>
            <a:endParaRPr lang="en-IN" altLang="en-US" sz="1600"/>
          </a:p>
        </p:txBody>
      </p:sp>
      <p:sp>
        <p:nvSpPr>
          <p:cNvPr id="4" name="Rectangles 3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20" name="Rectangles 19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21" name="Rectangles 20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2" name="Rectangles 21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1828"/>
            <a:ext cx="4032250" cy="325755"/>
          </a:xfrm>
        </p:spPr>
        <p:txBody>
          <a:bodyPr/>
          <a:p>
            <a:r>
              <a:rPr lang="en-IN" altLang="en-US"/>
              <a:t>Algorithm</a:t>
            </a:r>
            <a:endParaRPr lang="en-IN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4809490" y="1921828"/>
          <a:ext cx="4334510" cy="336105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406400"/>
                <a:gridCol w="650240"/>
                <a:gridCol w="913765"/>
                <a:gridCol w="1014730"/>
                <a:gridCol w="728345"/>
                <a:gridCol w="621030"/>
              </a:tblGrid>
              <a:tr h="3657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src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properties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Class 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65760"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flux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variability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hardness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.........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s4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s5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s6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s7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s8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s 4"/>
          <p:cNvSpPr/>
          <p:nvPr/>
        </p:nvSpPr>
        <p:spPr>
          <a:xfrm>
            <a:off x="2633345" y="2354263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Randomize feat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2633345" y="2992438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Do Training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2633345" y="3662998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Cross validation</a:t>
            </a:r>
            <a:endParaRPr lang="en-IN" altLang="en-US" sz="1200" b="1"/>
          </a:p>
        </p:txBody>
      </p:sp>
      <p:sp>
        <p:nvSpPr>
          <p:cNvPr id="8" name="Rectangles 7"/>
          <p:cNvSpPr/>
          <p:nvPr/>
        </p:nvSpPr>
        <p:spPr>
          <a:xfrm>
            <a:off x="2633345" y="4306253"/>
            <a:ext cx="1739265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457200" y="2354263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Original dataset</a:t>
            </a:r>
            <a:endParaRPr lang="en-IN" altLang="en-US" sz="1200" b="1"/>
          </a:p>
        </p:txBody>
      </p:sp>
      <p:sp>
        <p:nvSpPr>
          <p:cNvPr id="11" name="Rectangles 10"/>
          <p:cNvSpPr/>
          <p:nvPr/>
        </p:nvSpPr>
        <p:spPr>
          <a:xfrm>
            <a:off x="457200" y="4306253"/>
            <a:ext cx="1739265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473200" y="5179378"/>
            <a:ext cx="1739265" cy="444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Drop In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1327150" y="2798763"/>
            <a:ext cx="0" cy="150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3503295" y="2798763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3503295" y="3436938"/>
            <a:ext cx="0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3503295" y="4107498"/>
            <a:ext cx="0" cy="198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2"/>
            <a:endCxn id="12" idx="0"/>
          </p:cNvCxnSpPr>
          <p:nvPr/>
        </p:nvCxnSpPr>
        <p:spPr>
          <a:xfrm rot="5400000" flipV="1">
            <a:off x="1620838" y="4457066"/>
            <a:ext cx="428625" cy="10160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12" idx="0"/>
          </p:cNvCxnSpPr>
          <p:nvPr/>
        </p:nvCxnSpPr>
        <p:spPr>
          <a:xfrm rot="5400000">
            <a:off x="2708910" y="4384993"/>
            <a:ext cx="428625" cy="1160145"/>
          </a:xfrm>
          <a:prstGeom prst="bentConnector3">
            <a:avLst>
              <a:gd name="adj1" fmla="val 5007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21" name="Rectangles 20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22" name="Rectangles 21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23" name="Rectangles 22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4" name="Rectangles 2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5814060" y="2600008"/>
            <a:ext cx="1047750" cy="2753995"/>
          </a:xfrm>
          <a:prstGeom prst="rect">
            <a:avLst/>
          </a:prstGeom>
          <a:noFill/>
          <a:ln w="158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Rectangles 41"/>
          <p:cNvSpPr/>
          <p:nvPr/>
        </p:nvSpPr>
        <p:spPr>
          <a:xfrm>
            <a:off x="5390515" y="2068513"/>
            <a:ext cx="3288030" cy="252412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Result</a:t>
            </a:r>
            <a:endParaRPr lang="en-IN" altLang="en-US"/>
          </a:p>
          <a:p>
            <a:r>
              <a:rPr lang="en-IN" altLang="en-US"/>
              <a:t>Discussion</a:t>
            </a:r>
            <a:endParaRPr lang="en-IN" altLang="en-US"/>
          </a:p>
          <a:p>
            <a:r>
              <a:rPr lang="en-IN" altLang="en-US"/>
              <a:t>Important feature</a:t>
            </a:r>
            <a:endParaRPr lang="en-IN" altLang="en-US"/>
          </a:p>
          <a:p>
            <a:pPr lvl="1"/>
            <a:r>
              <a:rPr lang="en-IN" altLang="en-US"/>
              <a:t>Hardness in hm band</a:t>
            </a:r>
            <a:endParaRPr lang="en-IN" altLang="en-US"/>
          </a:p>
          <a:p>
            <a:pPr lvl="1"/>
            <a:r>
              <a:rPr lang="en-IN" altLang="en-US"/>
              <a:t>Short term variability</a:t>
            </a:r>
            <a:endParaRPr lang="en-IN" altLang="en-US"/>
          </a:p>
          <a:p>
            <a:pPr lvl="1"/>
            <a:r>
              <a:rPr lang="en-IN" altLang="en-US"/>
              <a:t>Long term variability</a:t>
            </a:r>
            <a:endParaRPr lang="en-IN" altLang="en-US"/>
          </a:p>
        </p:txBody>
      </p:sp>
      <p:pic>
        <p:nvPicPr>
          <p:cNvPr id="5" name="Content Placeholder 4" descr="feat-imp-all"/>
          <p:cNvPicPr>
            <a:picLocks noChangeAspect="1"/>
          </p:cNvPicPr>
          <p:nvPr>
            <p:ph sz="half" idx="2"/>
          </p:nvPr>
        </p:nvPicPr>
        <p:blipFill>
          <a:blip r:embed="rId1">
            <a:lum bright="-24000" contrast="54000"/>
          </a:blip>
          <a:srcRect l="-348" t="-2526" r="75355" b="43476"/>
          <a:stretch>
            <a:fillRect/>
          </a:stretch>
        </p:blipFill>
        <p:spPr>
          <a:xfrm>
            <a:off x="4250055" y="1921828"/>
            <a:ext cx="1139825" cy="259778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6" name="Content Placeholder 4" descr="feat-imp-all"/>
          <p:cNvPicPr>
            <a:picLocks noChangeAspect="1"/>
          </p:cNvPicPr>
          <p:nvPr/>
        </p:nvPicPr>
        <p:blipFill>
          <a:blip r:embed="rId1">
            <a:lum bright="-24000" contrast="42000"/>
          </a:blip>
          <a:srcRect l="-529" t="89131" r="529" b="174"/>
          <a:stretch>
            <a:fillRect/>
          </a:stretch>
        </p:blipFill>
        <p:spPr>
          <a:xfrm>
            <a:off x="4242435" y="4519613"/>
            <a:ext cx="4560570" cy="470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Oval 6"/>
          <p:cNvSpPr/>
          <p:nvPr/>
        </p:nvSpPr>
        <p:spPr>
          <a:xfrm>
            <a:off x="7925435" y="2242503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576185" y="2306638"/>
            <a:ext cx="873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85635" y="2425383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636385" y="2489518"/>
            <a:ext cx="873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80505" y="2624138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31255" y="2688273"/>
            <a:ext cx="873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580505" y="2830513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31255" y="2894648"/>
            <a:ext cx="717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2565" y="3005138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6203315" y="3069273"/>
            <a:ext cx="7296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86195" y="3211513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63310" y="3275648"/>
            <a:ext cx="587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75375" y="3592513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059805" y="3656648"/>
            <a:ext cx="4210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12510" y="3783013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893435" y="3847148"/>
            <a:ext cx="5632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28690" y="3981133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837555" y="4045268"/>
            <a:ext cx="468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993765" y="4187508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5877560" y="4251643"/>
            <a:ext cx="4203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993765" y="4378008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5893435" y="4442143"/>
            <a:ext cx="396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279515" y="3397568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091555" y="3461703"/>
            <a:ext cx="5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 significance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3838"/>
            <a:ext cx="4032250" cy="2040890"/>
          </a:xfrm>
        </p:spPr>
        <p:txBody>
          <a:bodyPr/>
          <a:p>
            <a:r>
              <a:rPr lang="en-IN" altLang="en-US"/>
              <a:t>Problem with validation result</a:t>
            </a:r>
            <a:endParaRPr lang="en-IN" altLang="en-US"/>
          </a:p>
          <a:p>
            <a:pPr lvl="1"/>
            <a:r>
              <a:rPr lang="en-IN" altLang="en-US"/>
              <a:t>small sample available for validation</a:t>
            </a:r>
            <a:endParaRPr lang="en-IN" altLang="en-US"/>
          </a:p>
          <a:p>
            <a:pPr lvl="2"/>
            <a:r>
              <a:rPr lang="en-IN" altLang="en-US" sz="1000"/>
              <a:t>LMXB - 17</a:t>
            </a:r>
            <a:endParaRPr lang="en-IN" altLang="en-US" sz="1000"/>
          </a:p>
          <a:p>
            <a:pPr lvl="2"/>
            <a:r>
              <a:rPr lang="en-IN" altLang="en-US" sz="1000"/>
              <a:t>CV - 55</a:t>
            </a:r>
            <a:endParaRPr lang="en-IN" altLang="en-US" sz="1000"/>
          </a:p>
          <a:p>
            <a:pPr lvl="2"/>
            <a:r>
              <a:rPr lang="en-IN" altLang="en-US" sz="1000"/>
              <a:t>MSP - 54</a:t>
            </a:r>
            <a:endParaRPr lang="en-IN" altLang="en-US"/>
          </a:p>
          <a:p>
            <a:r>
              <a:rPr lang="en-IN" altLang="en-US"/>
              <a:t>Validation result - training quality tradeoff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Other method</a:t>
            </a:r>
            <a:endParaRPr lang="en-IN" altLang="en-US"/>
          </a:p>
          <a:p>
            <a:pPr lvl="1"/>
            <a:r>
              <a:rPr lang="en-IN" altLang="en-US"/>
              <a:t>Permutation Significance</a:t>
            </a:r>
            <a:endParaRPr lang="en-IN" altLang="en-US"/>
          </a:p>
        </p:txBody>
      </p:sp>
      <p:sp>
        <p:nvSpPr>
          <p:cNvPr id="5" name="Rectangles 4"/>
          <p:cNvSpPr/>
          <p:nvPr/>
        </p:nvSpPr>
        <p:spPr>
          <a:xfrm>
            <a:off x="1376680" y="4251008"/>
            <a:ext cx="5706745" cy="44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431925" y="4286568"/>
            <a:ext cx="3968750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Training sample</a:t>
            </a:r>
            <a:endParaRPr lang="en-IN" altLang="en-US" sz="1400"/>
          </a:p>
        </p:txBody>
      </p:sp>
      <p:sp>
        <p:nvSpPr>
          <p:cNvPr id="7" name="Rectangles 6"/>
          <p:cNvSpPr/>
          <p:nvPr/>
        </p:nvSpPr>
        <p:spPr>
          <a:xfrm>
            <a:off x="5457190" y="4286568"/>
            <a:ext cx="1546860" cy="372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validation sample</a:t>
            </a:r>
            <a:endParaRPr lang="en-IN" altLang="en-US" sz="1400"/>
          </a:p>
        </p:txBody>
      </p:sp>
      <p:sp>
        <p:nvSpPr>
          <p:cNvPr id="8" name="Rectangles 7"/>
          <p:cNvSpPr/>
          <p:nvPr/>
        </p:nvSpPr>
        <p:spPr>
          <a:xfrm>
            <a:off x="1376680" y="4861878"/>
            <a:ext cx="5706745" cy="44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431925" y="4897438"/>
            <a:ext cx="3009265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Training sample</a:t>
            </a:r>
            <a:endParaRPr lang="en-IN" altLang="en-US" sz="1400"/>
          </a:p>
        </p:txBody>
      </p:sp>
      <p:sp>
        <p:nvSpPr>
          <p:cNvPr id="10" name="Rectangles 9"/>
          <p:cNvSpPr/>
          <p:nvPr/>
        </p:nvSpPr>
        <p:spPr>
          <a:xfrm>
            <a:off x="4490085" y="4897438"/>
            <a:ext cx="2513965" cy="372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validation sample</a:t>
            </a:r>
            <a:endParaRPr lang="en-IN" altLang="en-US" sz="1400"/>
          </a:p>
        </p:txBody>
      </p:sp>
      <p:sp>
        <p:nvSpPr>
          <p:cNvPr id="11" name="Rectangles 10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4330"/>
            <a:ext cx="4201795" cy="3397250"/>
          </a:xfrm>
        </p:spPr>
        <p:txBody>
          <a:bodyPr/>
          <a:p>
            <a:r>
              <a:rPr lang="en-IN" altLang="en-US"/>
              <a:t>Null Hypothesis - </a:t>
            </a:r>
            <a:endParaRPr lang="en-IN" altLang="en-US"/>
          </a:p>
          <a:p>
            <a:pPr lvl="1"/>
            <a:r>
              <a:rPr lang="en-IN" altLang="en-US"/>
              <a:t>No relation between features and the class label</a:t>
            </a:r>
            <a:endParaRPr lang="en-IN" altLang="en-US"/>
          </a:p>
          <a:p>
            <a:pPr lvl="0"/>
            <a:r>
              <a:rPr lang="en-IN" altLang="en-US"/>
              <a:t>p-Score</a:t>
            </a:r>
            <a:endParaRPr lang="en-IN" altLang="en-US"/>
          </a:p>
          <a:p>
            <a:pPr lvl="1"/>
            <a:r>
              <a:rPr lang="en-IN" altLang="en-US"/>
              <a:t>Probability that accuracy on label-permuted data will be more than or equal to accuracy on original data</a:t>
            </a:r>
            <a:endParaRPr lang="en-IN" altLang="en-US"/>
          </a:p>
          <a:p>
            <a:pPr lvl="1"/>
            <a:r>
              <a:rPr lang="en-IN" altLang="en-US"/>
              <a:t>Null-hypothesis p-score ~ 0.5</a:t>
            </a:r>
            <a:endParaRPr lang="en-IN" altLang="en-US"/>
          </a:p>
        </p:txBody>
      </p:sp>
      <p:sp>
        <p:nvSpPr>
          <p:cNvPr id="26" name="Rectangles 25"/>
          <p:cNvSpPr/>
          <p:nvPr/>
        </p:nvSpPr>
        <p:spPr>
          <a:xfrm>
            <a:off x="5511800" y="2056448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2056448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2056448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2326323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2326323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85785" y="2326323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2596198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2596198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2596198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866073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866073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2866073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3135948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3135948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85785" y="3135948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3405823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3405823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3405823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3675698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3675698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79435" y="3675698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945573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945573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3945573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4215448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4215448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79435" y="4215448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4485323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4485323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85785" y="4485323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60" name="Rectangles 5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1" name="Rectangles 6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62" name="Rectangles 6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63" name="Rectangles 62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64" name="Isosceles Triangle 63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8" name="Rectangles 67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 : </a:t>
            </a:r>
            <a:r>
              <a:rPr lang="en-IN" altLang="en-US" b="0"/>
              <a:t>Algorithm</a:t>
            </a:r>
            <a:endParaRPr lang="en-IN" altLang="en-US" b="0"/>
          </a:p>
        </p:txBody>
      </p:sp>
      <p:sp>
        <p:nvSpPr>
          <p:cNvPr id="26" name="Rectangles 25"/>
          <p:cNvSpPr/>
          <p:nvPr/>
        </p:nvSpPr>
        <p:spPr>
          <a:xfrm>
            <a:off x="5511800" y="2056448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2056448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2056448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2326323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2326323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85785" y="2326323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2596198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2596198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2596198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866073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866073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2866073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3135948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3135948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85785" y="3135948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3405823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3405823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3405823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3675698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3675698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79435" y="3675698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945573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945573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3945573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4215448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4215448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79435" y="4215448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4485323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4485323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85785" y="4485323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57200" y="2053273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acc on original labels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457200" y="2691448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Permute label</a:t>
            </a:r>
            <a:endParaRPr lang="en-IN" altLang="en-US" sz="1200" b="1"/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1327150" y="2497773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8" name="Rectangles 17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</a:t>
            </a:r>
            <a:endParaRPr lang="en-IN" altLang="en-US"/>
          </a:p>
        </p:txBody>
      </p:sp>
      <p:sp>
        <p:nvSpPr>
          <p:cNvPr id="26" name="Rectangles 25"/>
          <p:cNvSpPr/>
          <p:nvPr/>
        </p:nvSpPr>
        <p:spPr>
          <a:xfrm>
            <a:off x="5511800" y="2056448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2056448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2596198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2326323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2326323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79435" y="3945573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2596198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2596198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2326323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866073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866073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4215448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3135948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3135948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79435" y="2056448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3405823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3405823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3148648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3675698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3675698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85785" y="4485323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945573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945573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3405823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4215448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4215448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85785" y="2866073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4485323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4485323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79435" y="3675698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57200" y="2053273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acc on original labels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457200" y="2691448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Permute label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457200" y="3362008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Cross validation</a:t>
            </a:r>
            <a:endParaRPr lang="en-IN" altLang="en-US" sz="1200" b="1"/>
          </a:p>
        </p:txBody>
      </p:sp>
      <p:sp>
        <p:nvSpPr>
          <p:cNvPr id="8" name="Rectangles 7"/>
          <p:cNvSpPr/>
          <p:nvPr/>
        </p:nvSpPr>
        <p:spPr>
          <a:xfrm>
            <a:off x="457200" y="4005263"/>
            <a:ext cx="1739265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1327150" y="2497773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327150" y="3135948"/>
            <a:ext cx="0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327150" y="3806508"/>
            <a:ext cx="0" cy="198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8" idx="3"/>
            <a:endCxn id="6" idx="3"/>
          </p:cNvCxnSpPr>
          <p:nvPr/>
        </p:nvCxnSpPr>
        <p:spPr>
          <a:xfrm flipV="1">
            <a:off x="2196465" y="2913698"/>
            <a:ext cx="3175" cy="1313815"/>
          </a:xfrm>
          <a:prstGeom prst="bentConnector3">
            <a:avLst>
              <a:gd name="adj1" fmla="val 7500000"/>
            </a:avLst>
          </a:prstGeom>
          <a:ln>
            <a:headEnd type="diamond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457200" y="4755198"/>
            <a:ext cx="1739265" cy="444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 dist.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1327150" y="4449763"/>
            <a:ext cx="0" cy="305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8" name="Rectangles 17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 : </a:t>
            </a:r>
            <a:r>
              <a:rPr lang="en-IN" altLang="en-US" b="0"/>
              <a:t>Result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Permutation test result</a:t>
            </a:r>
            <a:endParaRPr lang="en-IN" altLang="en-US"/>
          </a:p>
          <a:p>
            <a:r>
              <a:rPr lang="en-IN" altLang="en-US"/>
              <a:t>p-score: 0.002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5" name="Content Placeholder 4" descr="permutation-sco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54550" y="2291398"/>
            <a:ext cx="4469765" cy="266509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Application on 47-TUC</a:t>
            </a:r>
            <a:endParaRPr lang="en-IN" altLang="en-US"/>
          </a:p>
        </p:txBody>
      </p:sp>
      <p:pic>
        <p:nvPicPr>
          <p:cNvPr id="5" name="Content Placeholder 4" descr="tuc-cf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65760" y="3473768"/>
            <a:ext cx="5034280" cy="202882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7" name="Picture 6" descr="tuc-src-counts-v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945958"/>
            <a:ext cx="5408930" cy="152781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b="0"/>
              <a:t>Using Published catalogues , literature survey a </a:t>
            </a:r>
            <a:r>
              <a:rPr lang="en-IN" altLang="en-US"/>
              <a:t>subset catalog of CSC</a:t>
            </a:r>
            <a:r>
              <a:rPr lang="en-IN" altLang="en-US" b="0"/>
              <a:t> was created.</a:t>
            </a:r>
            <a:endParaRPr lang="en-IN" altLang="en-US" b="0"/>
          </a:p>
          <a:p>
            <a:r>
              <a:rPr lang="en-IN" altLang="en-US" b="0"/>
              <a:t>Explored various methods of </a:t>
            </a:r>
            <a:r>
              <a:rPr lang="en-IN" altLang="en-US"/>
              <a:t>filling in missing values</a:t>
            </a:r>
            <a:endParaRPr lang="en-IN" altLang="en-US" b="0"/>
          </a:p>
          <a:p>
            <a:r>
              <a:rPr lang="en-IN" altLang="en-US" b="0"/>
              <a:t>Imputation with RF works best</a:t>
            </a:r>
            <a:endParaRPr lang="en-IN" altLang="en-US" b="0"/>
          </a:p>
          <a:p>
            <a:r>
              <a:rPr lang="en-IN" altLang="en-US" b="0"/>
              <a:t>Explored various classifier models. &gt; RF chosen</a:t>
            </a:r>
            <a:endParaRPr lang="en-IN" altLang="en-US" b="0"/>
          </a:p>
          <a:p>
            <a:r>
              <a:rPr lang="en-IN" altLang="en-US" b="0"/>
              <a:t>Classification result</a:t>
            </a:r>
            <a:endParaRPr lang="en-IN" altLang="en-US" b="0"/>
          </a:p>
          <a:p>
            <a:pPr lvl="1"/>
            <a:r>
              <a:rPr lang="en-IN" altLang="en-US" b="0"/>
              <a:t>Validation accuracy ~ 75%</a:t>
            </a:r>
            <a:endParaRPr lang="en-IN" altLang="en-US" b="0"/>
          </a:p>
          <a:p>
            <a:pPr lvl="1"/>
            <a:r>
              <a:rPr lang="en-IN" altLang="en-US" b="0"/>
              <a:t>Permutation test </a:t>
            </a:r>
            <a:r>
              <a:rPr lang="en-IN" altLang="en-US" b="1"/>
              <a:t>p-score 0.002</a:t>
            </a:r>
            <a:endParaRPr lang="en-IN" altLang="en-US" b="0"/>
          </a:p>
          <a:p>
            <a:r>
              <a:rPr lang="en-IN" altLang="en-US" b="0"/>
              <a:t>Applied to </a:t>
            </a:r>
            <a:r>
              <a:rPr lang="en-IN" altLang="en-US"/>
              <a:t>47-TUC</a:t>
            </a:r>
            <a:endParaRPr lang="en-IN" altLang="en-US" b="0"/>
          </a:p>
          <a:p>
            <a:pPr marL="0" indent="0">
              <a:buNone/>
            </a:pPr>
            <a:endParaRPr lang="en-IN" altLang="en-US" b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Road Blocks </a:t>
            </a:r>
            <a:endParaRPr lang="en-IN" altLang="en-US"/>
          </a:p>
          <a:p>
            <a:pPr lvl="1"/>
            <a:r>
              <a:rPr lang="en-IN" altLang="en-US"/>
              <a:t>Result not accurate enough</a:t>
            </a:r>
            <a:endParaRPr lang="en-IN" altLang="en-US"/>
          </a:p>
          <a:p>
            <a:pPr lvl="1"/>
            <a:r>
              <a:rPr lang="en-IN" altLang="en-US"/>
              <a:t>Predicted probabilities are low</a:t>
            </a:r>
            <a:endParaRPr lang="en-IN" altLang="en-US"/>
          </a:p>
          <a:p>
            <a:pPr lvl="1"/>
            <a:r>
              <a:rPr lang="en-IN" altLang="en-US"/>
              <a:t>Data sample is small</a:t>
            </a:r>
            <a:endParaRPr lang="en-IN" altLang="en-US"/>
          </a:p>
          <a:p>
            <a:pPr marL="342900" lvl="1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61403"/>
            <a:ext cx="3840480" cy="857885"/>
          </a:xfrm>
        </p:spPr>
        <p:txBody>
          <a:bodyPr/>
          <a:p>
            <a:r>
              <a:rPr lang="en-IN" altLang="en-US"/>
              <a:t>Globular Cluster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Improved Simulation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Included XRB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Mean time scale matches</a:t>
            </a:r>
            <a:endParaRPr lang="en-IN" altLang="en-US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Hypothesis - 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XRB helps in stability against gravitational collapse</a:t>
            </a:r>
            <a:endParaRPr lang="en-IN" altLang="en-US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Dynamical evolution process with XRB</a:t>
            </a:r>
            <a:r>
              <a:rPr lang="en-IN" altLang="en-US" baseline="30000"/>
              <a:t>[1]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Core contraction phase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binary burning phase - collapse halts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After max-possible binaries formed, collapse restarts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binary burning phase restarts</a:t>
            </a:r>
            <a:endParaRPr lang="en-IN" altLang="en-US"/>
          </a:p>
        </p:txBody>
      </p:sp>
      <p:sp>
        <p:nvSpPr>
          <p:cNvPr id="3" name="Rectangles 2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031740" y="5453698"/>
            <a:ext cx="41122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000"/>
              <a:t>[1] .</a:t>
            </a:r>
            <a:r>
              <a:rPr lang="en-US" sz="1000"/>
              <a:t>Pooley, D. (2009). Globular cluster x-ray sources. PNAS</a:t>
            </a:r>
            <a:endParaRPr lang="en-US" sz="1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Future Plan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0333"/>
            <a:ext cx="4032250" cy="3698240"/>
          </a:xfrm>
        </p:spPr>
        <p:txBody>
          <a:bodyPr/>
          <a:p>
            <a:r>
              <a:rPr lang="en-IN" altLang="en-US"/>
              <a:t>Immediate Future</a:t>
            </a:r>
            <a:endParaRPr lang="en-IN" altLang="en-US"/>
          </a:p>
          <a:p>
            <a:pPr lvl="1"/>
            <a:r>
              <a:rPr lang="en-IN" altLang="en-US"/>
              <a:t>Gaussian Resampling of minority class</a:t>
            </a:r>
            <a:endParaRPr lang="en-IN" altLang="en-US"/>
          </a:p>
          <a:p>
            <a:pPr lvl="1"/>
            <a:r>
              <a:rPr lang="en-IN" altLang="en-US"/>
              <a:t>Upsampling of all classes</a:t>
            </a:r>
            <a:endParaRPr lang="en-IN" altLang="en-US"/>
          </a:p>
          <a:p>
            <a:pPr lvl="1"/>
            <a:r>
              <a:rPr lang="en-IN" altLang="en-US"/>
              <a:t>Deep Learning - Auto Encoder for missing value prediction</a:t>
            </a:r>
            <a:endParaRPr lang="en-IN" altLang="en-US"/>
          </a:p>
          <a:p>
            <a:pPr lvl="1"/>
            <a:r>
              <a:rPr lang="en-IN" altLang="en-US"/>
              <a:t>Cross match with NED</a:t>
            </a:r>
            <a:endParaRPr lang="en-IN" altLang="en-US"/>
          </a:p>
          <a:p>
            <a:pPr lvl="0"/>
            <a:r>
              <a:rPr lang="en-IN" altLang="en-US"/>
              <a:t>Ahead</a:t>
            </a:r>
            <a:endParaRPr lang="en-IN" altLang="en-US"/>
          </a:p>
          <a:p>
            <a:pPr lvl="1"/>
            <a:r>
              <a:rPr lang="en-IN" altLang="en-US"/>
              <a:t>Application on other Globular clusters</a:t>
            </a:r>
            <a:endParaRPr lang="en-IN" altLang="en-US"/>
          </a:p>
          <a:p>
            <a:pPr lvl="1"/>
            <a:r>
              <a:rPr lang="en-IN" altLang="en-US"/>
              <a:t>Understanding GC dynamics</a:t>
            </a:r>
            <a:endParaRPr lang="en-IN" altLang="en-US"/>
          </a:p>
          <a:p>
            <a:pPr lvl="1"/>
            <a:r>
              <a:rPr lang="en-IN" altLang="en-US"/>
              <a:t>Adding more classes</a:t>
            </a:r>
            <a:endParaRPr lang="en-IN" altLang="en-US"/>
          </a:p>
          <a:p>
            <a:pPr lvl="0"/>
            <a:r>
              <a:rPr lang="en-IN" altLang="en-US"/>
              <a:t>Classification on entire Chandra Source Catalogue</a:t>
            </a:r>
            <a:endParaRPr lang="en-I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chandra-mount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2120" y="2577148"/>
            <a:ext cx="5327015" cy="2799080"/>
          </a:xfrm>
          <a:prstGeom prst="rect">
            <a:avLst/>
          </a:prstGeom>
        </p:spPr>
      </p:pic>
      <p:pic>
        <p:nvPicPr>
          <p:cNvPr id="9" name="Picture 8" descr="gc-mountain"/>
          <p:cNvPicPr>
            <a:picLocks noChangeAspect="1"/>
          </p:cNvPicPr>
          <p:nvPr/>
        </p:nvPicPr>
        <p:blipFill>
          <a:blip r:embed="rId2"/>
          <a:srcRect l="-2763" r="20246"/>
          <a:stretch>
            <a:fillRect/>
          </a:stretch>
        </p:blipFill>
        <p:spPr>
          <a:xfrm>
            <a:off x="2497455" y="2977833"/>
            <a:ext cx="3072130" cy="2616835"/>
          </a:xfrm>
          <a:prstGeom prst="rect">
            <a:avLst/>
          </a:prstGeom>
        </p:spPr>
      </p:pic>
      <p:pic>
        <p:nvPicPr>
          <p:cNvPr id="5" name="Picture 4" descr="kumar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085" y="4033203"/>
            <a:ext cx="460375" cy="779145"/>
          </a:xfrm>
          <a:prstGeom prst="rect">
            <a:avLst/>
          </a:prstGeom>
        </p:spPr>
      </p:pic>
      <p:pic>
        <p:nvPicPr>
          <p:cNvPr id="6" name="Picture 5" descr="samir-si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3804603"/>
            <a:ext cx="105664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604167 0.0138152 L -0.0147222 0.02467 L -0.0225694 0.0339213 L -0.0303472 0.0370051 L -0.038125 0.0384853 L -0.0459722 0.0493401 L -0.0520139 0.0647589 L -0.0563889 0.0816578 L -0.0606944 0.0955964 L -0.0650694 0.109412 L -0.0728472 0.120266 L -0.0806944 0.12335 L -0.089375 0.127914 L -0.0980556 0.130998 L -0.105833 0.138769 L -0.113681 0.146417 L -0.121458 0.151104 L -0.129306 0.152584 L -0.137083 0.155668 L -0.144931 0.160355 " pathEditMode="relative" ptsTypes="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43125" y="2808923"/>
            <a:ext cx="6858000" cy="673100"/>
          </a:xfrm>
        </p:spPr>
        <p:txBody>
          <a:bodyPr/>
          <a:p>
            <a:r>
              <a:rPr lang="en-IN" altLang="en-US"/>
              <a:t>Thank You</a:t>
            </a:r>
            <a:endParaRPr lang="en-IN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3125" y="3482023"/>
            <a:ext cx="4207510" cy="356870"/>
          </a:xfrm>
        </p:spPr>
        <p:txBody>
          <a:bodyPr/>
          <a:p>
            <a:r>
              <a:rPr lang="en-IN" altLang="en-US"/>
              <a:t>until next time....</a:t>
            </a:r>
            <a:endParaRPr lang="en-I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6448"/>
            <a:ext cx="3461385" cy="3397250"/>
          </a:xfrm>
        </p:spPr>
        <p:txBody>
          <a:bodyPr/>
          <a:p>
            <a:r>
              <a:rPr lang="en-IN" altLang="en-US"/>
              <a:t>Correlation Imputation</a:t>
            </a:r>
            <a:endParaRPr lang="en-IN" altLang="en-US"/>
          </a:p>
          <a:p>
            <a:pPr lvl="1"/>
            <a:r>
              <a:rPr lang="en-IN" altLang="en-US"/>
              <a:t>Feature-wise imputation</a:t>
            </a:r>
            <a:endParaRPr lang="en-IN" altLang="en-US"/>
          </a:p>
          <a:p>
            <a:pPr lvl="1"/>
            <a:r>
              <a:rPr lang="en-IN" altLang="en-US"/>
              <a:t>Correlation between features</a:t>
            </a:r>
            <a:endParaRPr lang="en-IN" altLang="en-US"/>
          </a:p>
          <a:p>
            <a:pPr lvl="1"/>
            <a:r>
              <a:rPr lang="en-IN" altLang="en-US"/>
              <a:t>Fill in missing value using highest correlated feature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Limitations of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Can not infinitely upsample</a:t>
            </a:r>
            <a:endParaRPr lang="en-IN" altLang="en-US"/>
          </a:p>
          <a:p>
            <a:r>
              <a:rPr lang="en-IN" altLang="en-US"/>
              <a:t>Available data should be able to represent parent distribution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0"/>
              <a:t>How flux threshold is decided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5" name="Picture 4" descr="flux_d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210753"/>
            <a:ext cx="3963670" cy="2973070"/>
          </a:xfrm>
          <a:prstGeom prst="rect">
            <a:avLst/>
          </a:prstGeom>
        </p:spPr>
      </p:pic>
      <p:pic>
        <p:nvPicPr>
          <p:cNvPr id="6" name="Picture 5" descr="flux-sele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95" y="2898458"/>
            <a:ext cx="3897630" cy="144970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Similarity Imputation using RF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AdaBoost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Ensamble classifier</a:t>
            </a:r>
            <a:endParaRPr lang="en-IN" altLang="en-US"/>
          </a:p>
          <a:p>
            <a:r>
              <a:rPr lang="en-IN" altLang="en-US"/>
              <a:t>Can we improve further</a:t>
            </a:r>
            <a:endParaRPr lang="en-IN" altLang="en-US"/>
          </a:p>
          <a:p>
            <a:r>
              <a:rPr lang="en-IN" altLang="en-US"/>
              <a:t>No further improvement.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RF is able to capture as much information as possible</a:t>
            </a:r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6398"/>
            <a:ext cx="3840480" cy="857885"/>
          </a:xfrm>
        </p:spPr>
        <p:txBody>
          <a:bodyPr/>
          <a:p>
            <a:r>
              <a:rPr lang="en-IN" altLang="en-US"/>
              <a:t>Globular Cluster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Improved Simulation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Included XRB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Mean time scale matches</a:t>
            </a:r>
            <a:endParaRPr lang="en-IN" altLang="en-US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Hypothesis - 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XRB helps in stability against gravitational collapse</a:t>
            </a:r>
            <a:endParaRPr lang="en-IN" altLang="en-US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Dynamical evolution process with XRB</a:t>
            </a:r>
            <a:r>
              <a:rPr lang="en-IN" altLang="en-US" baseline="30000"/>
              <a:t>[1]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Core contraction phase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binary burning phase - collapse halts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After max-possible binaries formed, collapse restarts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binary burning phase restarts</a:t>
            </a:r>
            <a:endParaRPr lang="en-IN" altLang="en-US"/>
          </a:p>
        </p:txBody>
      </p:sp>
      <p:sp>
        <p:nvSpPr>
          <p:cNvPr id="3" name="Rectangles 2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031740" y="5453698"/>
            <a:ext cx="41122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000"/>
              <a:t>[1] .</a:t>
            </a:r>
            <a:r>
              <a:rPr lang="en-US" sz="1000"/>
              <a:t>Pooley, D. (2009). Globular cluster x-ray sources. PNAS</a:t>
            </a:r>
            <a:endParaRPr lang="en-US"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Fully Connected Net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Working</a:t>
            </a:r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4" name="Picture 3" descr="cnn"/>
          <p:cNvPicPr>
            <a:picLocks noChangeAspect="1"/>
          </p:cNvPicPr>
          <p:nvPr/>
        </p:nvPicPr>
        <p:blipFill>
          <a:blip r:embed="rId1"/>
          <a:srcRect l="6590" t="47093" r="36889"/>
          <a:stretch>
            <a:fillRect/>
          </a:stretch>
        </p:blipFill>
        <p:spPr>
          <a:xfrm>
            <a:off x="3285490" y="2201228"/>
            <a:ext cx="5168265" cy="269303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440805" y="4108133"/>
            <a:ext cx="235712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7525" y="387033"/>
            <a:ext cx="5864860" cy="857885"/>
          </a:xfrm>
        </p:spPr>
        <p:txBody>
          <a:bodyPr/>
          <a:p>
            <a:r>
              <a:rPr lang="en-IN" altLang="en-US"/>
              <a:t>Globular Cluster Evolution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Binary Burning phase and dynamical evolution governed by - </a:t>
            </a:r>
            <a:r>
              <a:rPr lang="en-IN" altLang="en-US" sz="1600" b="1">
                <a:latin typeface="Liberation Mono" panose="02070409020205020404" charset="0"/>
                <a:cs typeface="Liberation Mono" panose="02070409020205020404" charset="0"/>
                <a:sym typeface="+mn-ea"/>
              </a:rPr>
              <a:t>Encounter Frequency</a:t>
            </a:r>
            <a:endParaRPr lang="en-IN" altLang="en-US" sz="1600" b="1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Directly correlated with population distribution of </a:t>
            </a:r>
            <a:r>
              <a:rPr lang="en-IN" altLang="en-US" sz="1600" b="1">
                <a:latin typeface="Liberation Mono" panose="02070409020205020404" charset="0"/>
                <a:cs typeface="Liberation Mono" panose="02070409020205020404" charset="0"/>
                <a:sym typeface="+mn-ea"/>
              </a:rPr>
              <a:t>XRB</a:t>
            </a: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.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5236210" y="2056448"/>
            <a:ext cx="3413125" cy="691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Understanding XRB Population distribution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5236210" y="3178493"/>
            <a:ext cx="3413125" cy="691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rmAutofit/>
          </a:bodyPr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Understanding Encounter Frequency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5236845" y="4171633"/>
            <a:ext cx="3413125" cy="848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 anchorCtr="0">
            <a:normAutofit/>
          </a:bodyPr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800" b="1">
                <a:solidFill>
                  <a:schemeClr val="tx1"/>
                </a:solidFill>
                <a:sym typeface="+mn-ea"/>
              </a:rPr>
              <a:t>Globular cluster Dynamics and Evolution</a:t>
            </a:r>
            <a:endParaRPr lang="en-IN" altLang="en-US" sz="18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6943090" y="2747963"/>
            <a:ext cx="0" cy="4305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943090" y="3870008"/>
            <a:ext cx="635" cy="301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2" name="Rectangles 11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Convolution Neural Network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8763"/>
            <a:ext cx="3143250" cy="3397250"/>
          </a:xfrm>
        </p:spPr>
        <p:txBody>
          <a:bodyPr/>
          <a:p>
            <a:r>
              <a:rPr lang="en-IN" altLang="en-US"/>
              <a:t>Working</a:t>
            </a:r>
            <a:endParaRPr lang="en-IN" altLang="en-US"/>
          </a:p>
          <a:p>
            <a:pPr lvl="1"/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pPr lvl="1"/>
            <a:r>
              <a:rPr lang="en-IN" altLang="en-US"/>
              <a:t>We have correlated features</a:t>
            </a:r>
            <a:endParaRPr lang="en-IN" altLang="en-US"/>
          </a:p>
          <a:p>
            <a:pPr lvl="1"/>
            <a:r>
              <a:rPr lang="en-IN" altLang="en-US"/>
              <a:t>can take adantage if arranged feature-wise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  <a:p>
            <a:pPr lvl="1"/>
            <a:r>
              <a:rPr lang="en-IN" altLang="en-US"/>
              <a:t>Sensitive to missing values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4" name="Picture 3" descr="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8535" y="2056448"/>
            <a:ext cx="5625465" cy="3131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GC X-ray Binaries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6448"/>
            <a:ext cx="2795270" cy="3397250"/>
          </a:xfrm>
        </p:spPr>
        <p:txBody>
          <a:bodyPr/>
          <a:p>
            <a:pPr marL="0" indent="0" algn="l">
              <a:buNone/>
            </a:pPr>
            <a:r>
              <a:rPr lang="en-IN" altLang="en-US" sz="1800" b="1"/>
              <a:t>Low Mass X-ray Binary</a:t>
            </a:r>
            <a:endParaRPr lang="en-IN" altLang="en-US" sz="1800" b="1"/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Companion Neutron star or Black hole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Donating star mass &lt; 1.5 M</a:t>
            </a:r>
            <a:r>
              <a:rPr lang="en-IN" altLang="en-US" sz="1400" b="0" baseline="-25000">
                <a:latin typeface="Liberation Mono" panose="02070409020205020404" charset="0"/>
                <a:cs typeface="Liberation Mono" panose="02070409020205020404" charset="0"/>
              </a:rPr>
              <a:t>solar</a:t>
            </a:r>
            <a:endParaRPr lang="en-IN" altLang="en-US" sz="1400" b="0" baseline="-250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 b="0" baseline="-250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Identification : specteal studies , mostly during outburst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5045" y="2056448"/>
            <a:ext cx="2778760" cy="3397250"/>
          </a:xfrm>
        </p:spPr>
        <p:txBody>
          <a:bodyPr/>
          <a:p>
            <a:pPr marL="0" indent="0" algn="l">
              <a:buNone/>
            </a:pPr>
            <a:r>
              <a:rPr lang="en-IN" altLang="en-US" sz="1800" b="1"/>
              <a:t>Cataclysmic Variable</a:t>
            </a:r>
            <a:endParaRPr lang="en-IN" altLang="en-US" sz="1800" b="1"/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Binary system accretion onto White Dwarf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Identification : Bright in UV , soft-X-ray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6238240" y="2056448"/>
            <a:ext cx="2778760" cy="339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N" altLang="en-US" sz="1800" b="1"/>
              <a:t>Millisecond Pulsar</a:t>
            </a:r>
            <a:endParaRPr lang="en-IN" altLang="en-US" sz="1800" b="1"/>
          </a:p>
          <a:p>
            <a:pPr algn="l"/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  <a:sym typeface="+mn-ea"/>
              </a:rPr>
              <a:t>Rapidly rotating Neutron Star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Formed from LMXB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Identification : using radio timing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200" y="5757863"/>
            <a:ext cx="82543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000"/>
              <a:t>cite - </a:t>
            </a:r>
            <a:endParaRPr lang="en-IN" altLang="en-US" sz="1000"/>
          </a:p>
        </p:txBody>
      </p:sp>
      <p:sp>
        <p:nvSpPr>
          <p:cNvPr id="7" name="Rectangles 6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Example : 47-TUC , </a:t>
            </a:r>
            <a:r>
              <a:rPr lang="en-US" sz="2000" b="0">
                <a:sym typeface="+mn-ea"/>
              </a:rPr>
              <a:t>Heinke,</a:t>
            </a:r>
            <a:r>
              <a:rPr lang="en-IN" altLang="en-US" sz="2000" b="0">
                <a:sym typeface="+mn-ea"/>
              </a:rPr>
              <a:t> et.al</a:t>
            </a:r>
            <a:r>
              <a:rPr lang="en-US" sz="2000" b="0">
                <a:sym typeface="+mn-ea"/>
              </a:rPr>
              <a:t> (2005)</a:t>
            </a:r>
            <a:endParaRPr lang="en-US" altLang="en-US" sz="2000" b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6448"/>
            <a:ext cx="3651885" cy="3397250"/>
          </a:xfrm>
        </p:spPr>
        <p:txBody>
          <a:bodyPr/>
          <a:p>
            <a:r>
              <a:rPr lang="en-IN" altLang="en-US"/>
              <a:t>About 47-TUC</a:t>
            </a:r>
            <a:endParaRPr lang="en-IN" altLang="en-US"/>
          </a:p>
          <a:p>
            <a:pPr lvl="1"/>
            <a:r>
              <a:rPr lang="en-IN" altLang="en-US"/>
              <a:t>Mass : 10</a:t>
            </a:r>
            <a:r>
              <a:rPr lang="en-IN" altLang="en-US" baseline="30000"/>
              <a:t>6</a:t>
            </a:r>
            <a:r>
              <a:rPr lang="en-IN" altLang="en-US"/>
              <a:t> M</a:t>
            </a:r>
            <a:r>
              <a:rPr lang="en-IN" altLang="en-US" baseline="-25000">
                <a:latin typeface="AR PL UKai CN" panose="02000503000000000000" charset="-122"/>
                <a:ea typeface="AR PL UKai CN" panose="02000503000000000000" charset="-122"/>
              </a:rPr>
              <a:t>☉</a:t>
            </a:r>
            <a:endParaRPr lang="en-IN" altLang="en-US"/>
          </a:p>
          <a:p>
            <a:pPr lvl="1"/>
            <a:r>
              <a:rPr lang="en-IN" altLang="en-US"/>
              <a:t>Distance : 4.85 kpc</a:t>
            </a:r>
            <a:endParaRPr lang="en-IN" altLang="en-US"/>
          </a:p>
          <a:p>
            <a:pPr lvl="1"/>
            <a:r>
              <a:rPr lang="en-IN" altLang="en-US"/>
              <a:t>Size : core radius 24”</a:t>
            </a:r>
            <a:endParaRPr lang="en-IN" altLang="en-US"/>
          </a:p>
          <a:p>
            <a:pPr lvl="0"/>
            <a:endParaRPr lang="en-IN" altLang="en-US"/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4312920" y="4666933"/>
            <a:ext cx="4373880" cy="6838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N" altLang="en-US" b="1"/>
              <a:t>Need Better identification</a:t>
            </a:r>
            <a:endParaRPr lang="en-IN" altLang="en-US" b="1"/>
          </a:p>
        </p:txBody>
      </p:sp>
      <p:graphicFrame>
        <p:nvGraphicFramePr>
          <p:cNvPr id="6" name="Table 5"/>
          <p:cNvGraphicFramePr/>
          <p:nvPr/>
        </p:nvGraphicFramePr>
        <p:xfrm>
          <a:off x="4232275" y="1624013"/>
          <a:ext cx="4535170" cy="207454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737870"/>
                <a:gridCol w="1483360"/>
                <a:gridCol w="1017270"/>
                <a:gridCol w="1296670"/>
              </a:tblGrid>
              <a:tr h="610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Class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Identification Method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No of sources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No Expected</a:t>
                      </a:r>
                      <a:endParaRPr lang="en-IN" altLang="en-US" sz="1200"/>
                    </a:p>
                  </a:txBody>
                  <a:tcPr/>
                </a:tc>
              </a:tr>
              <a:tr h="610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CV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Optical identification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30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24-113</a:t>
                      </a:r>
                      <a:endParaRPr lang="en-IN" altLang="en-US" sz="1200"/>
                    </a:p>
                  </a:txBody>
                  <a:tcPr/>
                </a:tc>
              </a:tr>
              <a:tr h="427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MSP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Radio cross match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27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~ 700</a:t>
                      </a:r>
                      <a:endParaRPr lang="en-IN" altLang="en-US" sz="1200"/>
                    </a:p>
                  </a:txBody>
                  <a:tcPr/>
                </a:tc>
              </a:tr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qLMXB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Spectral studies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5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~ 300</a:t>
                      </a:r>
                      <a:endParaRPr lang="en-I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6"/>
          <p:cNvSpPr/>
          <p:nvPr>
            <p:ph sz="half" idx="2"/>
          </p:nvPr>
        </p:nvSpPr>
        <p:spPr>
          <a:xfrm>
            <a:off x="4312920" y="3810953"/>
            <a:ext cx="4373880" cy="856615"/>
          </a:xfrm>
        </p:spPr>
        <p:txBody>
          <a:bodyPr anchor="ctr" anchorCtr="0"/>
          <a:p>
            <a:pPr marL="0" indent="0">
              <a:buNone/>
            </a:pPr>
            <a:r>
              <a:rPr lang="en-IN" altLang="en-US"/>
              <a:t>Manual Identification is not easy.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5705793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9" name="Rectangles 8"/>
          <p:cNvSpPr/>
          <p:nvPr/>
        </p:nvSpPr>
        <p:spPr>
          <a:xfrm>
            <a:off x="1731010" y="5705793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3067685" y="5705793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4658995" y="5705793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6025515" y="5705793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690370" y="5783898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2704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4618990" y="577627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985510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509510" y="5705793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7469505" y="5783898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5880" y="5199063"/>
            <a:ext cx="53848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/>
              <a:t>Heinke,</a:t>
            </a:r>
            <a:r>
              <a:rPr lang="en-IN" altLang="en-US" sz="900"/>
              <a:t> et.al</a:t>
            </a:r>
            <a:r>
              <a:rPr lang="en-US" sz="900"/>
              <a:t> (2005). A deep</a:t>
            </a:r>
            <a:endParaRPr lang="en-US" sz="900"/>
          </a:p>
          <a:p>
            <a:r>
              <a:rPr lang="en-US" sz="900"/>
              <a:t>chandra survey of the globular cluster 47 tucanae: Catalog of point</a:t>
            </a:r>
            <a:endParaRPr lang="en-US" sz="900"/>
          </a:p>
          <a:p>
            <a:r>
              <a:rPr lang="en-US" sz="900"/>
              <a:t>sources.</a:t>
            </a:r>
            <a:endParaRPr 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16942</Words>
  <Application>WPS Presentation</Application>
  <PresentationFormat>宽屏</PresentationFormat>
  <Paragraphs>1905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87" baseType="lpstr">
      <vt:lpstr>Arial</vt:lpstr>
      <vt:lpstr>SimSun</vt:lpstr>
      <vt:lpstr>Wingdings</vt:lpstr>
      <vt:lpstr>Nimbus Roman No9 L</vt:lpstr>
      <vt:lpstr>Liberation Mono</vt:lpstr>
      <vt:lpstr>Roboto Mono</vt:lpstr>
      <vt:lpstr>AR PL UKai CN</vt:lpstr>
      <vt:lpstr>Microsoft YaHei</vt:lpstr>
      <vt:lpstr>Droid Sans Fallback</vt:lpstr>
      <vt:lpstr>Arial Unicode MS</vt:lpstr>
      <vt:lpstr>Calibri Light</vt:lpstr>
      <vt:lpstr>DejaVu Sans</vt:lpstr>
      <vt:lpstr>Calibri</vt:lpstr>
      <vt:lpstr>SimSun</vt:lpstr>
      <vt:lpstr>AR PL UMing CN</vt:lpstr>
      <vt:lpstr>Office</vt:lpstr>
      <vt:lpstr>Custom Design</vt:lpstr>
      <vt:lpstr>Classification of Faint X-ray Sources Associated with Globular Cluster  Using Machine Learning</vt:lpstr>
      <vt:lpstr>We Need to classify X-ray sources associated with Globular cluster using properties available in Chandra Source Catalogue 2.0</vt:lpstr>
      <vt:lpstr>PowerPoint 演示文稿</vt:lpstr>
      <vt:lpstr>PowerPoint 演示文稿</vt:lpstr>
      <vt:lpstr>Globular Cluster</vt:lpstr>
      <vt:lpstr>Globular Cluster</vt:lpstr>
      <vt:lpstr>Globular Cluster Evolution</vt:lpstr>
      <vt:lpstr>GC X-ray Binaries</vt:lpstr>
      <vt:lpstr>Example : 47-TUC , Heinke, et.al (2005)</vt:lpstr>
      <vt:lpstr>Why Chandra ?</vt:lpstr>
      <vt:lpstr>Chandra : Instruments</vt:lpstr>
      <vt:lpstr>Chandra : Chandra Source catalogue</vt:lpstr>
      <vt:lpstr>Chandra Source catalogue : features</vt:lpstr>
      <vt:lpstr>Chandra Source catalogue : features</vt:lpstr>
      <vt:lpstr>Chandra Source catalogue : features</vt:lpstr>
      <vt:lpstr>PowerPoint 演示文稿</vt:lpstr>
      <vt:lpstr>Data Collection</vt:lpstr>
      <vt:lpstr>Data Collection</vt:lpstr>
      <vt:lpstr>PowerPoint 演示文稿</vt:lpstr>
      <vt:lpstr>Data Preprocessing</vt:lpstr>
      <vt:lpstr>Data Preprocessing</vt:lpstr>
      <vt:lpstr>Machine Learning</vt:lpstr>
      <vt:lpstr>Data Preprocessing</vt:lpstr>
      <vt:lpstr>PowerPoint 演示文稿</vt:lpstr>
      <vt:lpstr>Data Imputation </vt:lpstr>
      <vt:lpstr>Data Imputation</vt:lpstr>
      <vt:lpstr>Data Imputation</vt:lpstr>
      <vt:lpstr>Classifier</vt:lpstr>
      <vt:lpstr>Classifier : Random Forest</vt:lpstr>
      <vt:lpstr>Classifier : Random Forest</vt:lpstr>
      <vt:lpstr>Classifier Pipeline</vt:lpstr>
      <vt:lpstr>Cross Validation</vt:lpstr>
      <vt:lpstr>Monte-Carlo Evolution : Result</vt:lpstr>
      <vt:lpstr>Imputer+ Classifier Result</vt:lpstr>
      <vt:lpstr>Classifier selected</vt:lpstr>
      <vt:lpstr>Classifier selected</vt:lpstr>
      <vt:lpstr>PowerPoint 演示文稿</vt:lpstr>
      <vt:lpstr>Optimizing RF</vt:lpstr>
      <vt:lpstr>Optimizing RF</vt:lpstr>
      <vt:lpstr>Tuned RF Result: Score</vt:lpstr>
      <vt:lpstr>Tuned RF Result : Confusion Matrix</vt:lpstr>
      <vt:lpstr>Tuned RF Result : Probability quality</vt:lpstr>
      <vt:lpstr>Balancing Class : SMOTE</vt:lpstr>
      <vt:lpstr>Balancing Class : SMOTE</vt:lpstr>
      <vt:lpstr>Balancing Class : SMOTE</vt:lpstr>
      <vt:lpstr>Balancing Class : SMOTE</vt:lpstr>
      <vt:lpstr>Feature optimization</vt:lpstr>
      <vt:lpstr>Feature optimization</vt:lpstr>
      <vt:lpstr>Feature optimization</vt:lpstr>
      <vt:lpstr>Feature Importance</vt:lpstr>
      <vt:lpstr>Feature Importance</vt:lpstr>
      <vt:lpstr>Feature Importance</vt:lpstr>
      <vt:lpstr>Result significance</vt:lpstr>
      <vt:lpstr>Permutation - Test</vt:lpstr>
      <vt:lpstr>Permutation - Test : Algorithm</vt:lpstr>
      <vt:lpstr>Permutation - Test</vt:lpstr>
      <vt:lpstr>Permutation - Test : Result</vt:lpstr>
      <vt:lpstr>Application on 47-TUC</vt:lpstr>
      <vt:lpstr>Conclusion</vt:lpstr>
      <vt:lpstr>Future Plan</vt:lpstr>
      <vt:lpstr>PowerPoint 演示文稿</vt:lpstr>
      <vt:lpstr>Thank You</vt:lpstr>
      <vt:lpstr>Data Imputation</vt:lpstr>
      <vt:lpstr>Limitations of SMOTE</vt:lpstr>
      <vt:lpstr>How flux threshold is decided</vt:lpstr>
      <vt:lpstr>Data Imputation</vt:lpstr>
      <vt:lpstr>AdaBoost</vt:lpstr>
      <vt:lpstr>Globular Cluster</vt:lpstr>
      <vt:lpstr>Classifier : Fully Connected Net</vt:lpstr>
      <vt:lpstr>Classifier : Convolution Neural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kumaran</cp:lastModifiedBy>
  <cp:revision>16</cp:revision>
  <dcterms:created xsi:type="dcterms:W3CDTF">2021-12-21T20:47:27Z</dcterms:created>
  <dcterms:modified xsi:type="dcterms:W3CDTF">2021-12-21T20:47:27Z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