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handoutMasterIdLst>
    <p:handoutMasterId r:id="rId75"/>
  </p:handoutMasterIdLst>
  <p:sldIdLst>
    <p:sldId id="256" r:id="rId4"/>
    <p:sldId id="266" r:id="rId5"/>
    <p:sldId id="339" r:id="rId6"/>
    <p:sldId id="340" r:id="rId7"/>
    <p:sldId id="257" r:id="rId8"/>
    <p:sldId id="263" r:id="rId10"/>
    <p:sldId id="265" r:id="rId11"/>
    <p:sldId id="264" r:id="rId12"/>
    <p:sldId id="267" r:id="rId13"/>
    <p:sldId id="268" r:id="rId14"/>
    <p:sldId id="269" r:id="rId15"/>
    <p:sldId id="270" r:id="rId16"/>
    <p:sldId id="280" r:id="rId17"/>
    <p:sldId id="332" r:id="rId18"/>
    <p:sldId id="336" r:id="rId19"/>
    <p:sldId id="316" r:id="rId20"/>
    <p:sldId id="271" r:id="rId21"/>
    <p:sldId id="274" r:id="rId22"/>
    <p:sldId id="323" r:id="rId23"/>
    <p:sldId id="276" r:id="rId24"/>
    <p:sldId id="277" r:id="rId25"/>
    <p:sldId id="279" r:id="rId26"/>
    <p:sldId id="281" r:id="rId27"/>
    <p:sldId id="337" r:id="rId28"/>
    <p:sldId id="282" r:id="rId29"/>
    <p:sldId id="285" r:id="rId30"/>
    <p:sldId id="286" r:id="rId31"/>
    <p:sldId id="287" r:id="rId32"/>
    <p:sldId id="330" r:id="rId33"/>
    <p:sldId id="341" r:id="rId34"/>
    <p:sldId id="331" r:id="rId35"/>
    <p:sldId id="326" r:id="rId36"/>
    <p:sldId id="288" r:id="rId37"/>
    <p:sldId id="289" r:id="rId38"/>
    <p:sldId id="290" r:id="rId39"/>
    <p:sldId id="342" r:id="rId40"/>
    <p:sldId id="324" r:id="rId41"/>
    <p:sldId id="293" r:id="rId42"/>
    <p:sldId id="294" r:id="rId43"/>
    <p:sldId id="309" r:id="rId44"/>
    <p:sldId id="295" r:id="rId45"/>
    <p:sldId id="297" r:id="rId46"/>
    <p:sldId id="298" r:id="rId47"/>
    <p:sldId id="299" r:id="rId48"/>
    <p:sldId id="300" r:id="rId49"/>
    <p:sldId id="325" r:id="rId50"/>
    <p:sldId id="306" r:id="rId51"/>
    <p:sldId id="307" r:id="rId52"/>
    <p:sldId id="322" r:id="rId53"/>
    <p:sldId id="321" r:id="rId54"/>
    <p:sldId id="310" r:id="rId55"/>
    <p:sldId id="311" r:id="rId56"/>
    <p:sldId id="303" r:id="rId57"/>
    <p:sldId id="317" r:id="rId58"/>
    <p:sldId id="320" r:id="rId59"/>
    <p:sldId id="319" r:id="rId60"/>
    <p:sldId id="305" r:id="rId61"/>
    <p:sldId id="308" r:id="rId62"/>
    <p:sldId id="312" r:id="rId63"/>
    <p:sldId id="313" r:id="rId64"/>
    <p:sldId id="345" r:id="rId65"/>
    <p:sldId id="315" r:id="rId66"/>
    <p:sldId id="338" r:id="rId67"/>
    <p:sldId id="301" r:id="rId68"/>
    <p:sldId id="343" r:id="rId69"/>
    <p:sldId id="284" r:id="rId70"/>
    <p:sldId id="302" r:id="rId71"/>
    <p:sldId id="344" r:id="rId72"/>
    <p:sldId id="328" r:id="rId73"/>
    <p:sldId id="329" r:id="rId74"/>
  </p:sldIdLst>
  <p:sldSz cx="9144000" cy="5147945" type="screen16x9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444851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1626"/>
        <p:guide pos="291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8" Type="http://schemas.openxmlformats.org/officeDocument/2006/relationships/tableStyles" Target="tableStyles.xml"/><Relationship Id="rId77" Type="http://schemas.openxmlformats.org/officeDocument/2006/relationships/viewProps" Target="viewProps.xml"/><Relationship Id="rId76" Type="http://schemas.openxmlformats.org/officeDocument/2006/relationships/presProps" Target="presProps.xml"/><Relationship Id="rId75" Type="http://schemas.openxmlformats.org/officeDocument/2006/relationships/handoutMaster" Target="handoutMasters/handoutMaster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4931" y="1279525"/>
            <a:ext cx="61357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 "binary burning" phase, in which the cluster core is supported against collapse by super-elastic dynamical scattering interactions of binary stars. More recently it has been realized that pure point-mass interactions of binaries result in equilibrium cluster core radii in the binary burning phase that are a factor of ∼10 smaller than what is observed,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0" lvl="1"/>
            <a:r>
              <a:rPr lang="en-IN" altLang="en-US">
                <a:sym typeface="+mn-ea"/>
              </a:rPr>
              <a:t>4 × 10</a:t>
            </a:r>
            <a:r>
              <a:rPr lang="en-IN" altLang="en-US" baseline="30000">
                <a:sym typeface="+mn-ea"/>
              </a:rPr>
              <a:t>−15 </a:t>
            </a:r>
            <a:r>
              <a:rPr lang="en-IN" altLang="en-US">
                <a:sym typeface="+mn-ea"/>
              </a:rPr>
              <a:t>ergs/cm</a:t>
            </a:r>
            <a:r>
              <a:rPr lang="en-IN" altLang="en-US" baseline="30000">
                <a:sym typeface="+mn-ea"/>
              </a:rPr>
              <a:t>2</a:t>
            </a:r>
            <a:r>
              <a:rPr lang="en-IN" altLang="en-US">
                <a:sym typeface="+mn-ea"/>
              </a:rPr>
              <a:t>/s - (0.4to 6.0 keV) - integration time 104 sec</a:t>
            </a:r>
            <a:endParaRPr lang="en-IN" alt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IN" altLang="en-US"/>
              <a:t>per-stack detection table can have multiple entries for same source</a:t>
            </a:r>
            <a:endParaRPr lang="en-I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3125" y="834880"/>
            <a:ext cx="6858000" cy="1792248"/>
          </a:xfrm>
        </p:spPr>
        <p:txBody>
          <a:bodyPr anchor="b"/>
          <a:lstStyle>
            <a:lvl1pPr algn="l">
              <a:defRPr sz="3380">
                <a:latin typeface="Liberation Mono" panose="02070409020205020404" charset="0"/>
                <a:cs typeface="Liberation Mono" panose="0207040902020502040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3125" y="3368675"/>
            <a:ext cx="4207510" cy="570230"/>
          </a:xfrm>
        </p:spPr>
        <p:txBody>
          <a:bodyPr/>
          <a:lstStyle>
            <a:lvl1pPr marL="0" indent="0" algn="l">
              <a:buNone/>
              <a:defRPr sz="1350"/>
            </a:lvl1pPr>
            <a:lvl2pPr marL="257175" indent="0" algn="ctr">
              <a:buNone/>
              <a:defRPr sz="1125"/>
            </a:lvl2pPr>
            <a:lvl3pPr marL="514985" indent="0" algn="ctr">
              <a:buNone/>
              <a:defRPr sz="1015"/>
            </a:lvl3pPr>
            <a:lvl4pPr marL="772160" indent="0" algn="ctr">
              <a:buNone/>
              <a:defRPr sz="900"/>
            </a:lvl4pPr>
            <a:lvl5pPr marL="1029335" indent="0" algn="ctr">
              <a:buNone/>
              <a:defRPr sz="900"/>
            </a:lvl5pPr>
            <a:lvl6pPr marL="1287145" indent="0" algn="ctr">
              <a:buNone/>
              <a:defRPr sz="900"/>
            </a:lvl6pPr>
            <a:lvl7pPr marL="1544320" indent="0" algn="ctr">
              <a:buNone/>
              <a:defRPr sz="900"/>
            </a:lvl7pPr>
            <a:lvl8pPr marL="1801495" indent="0" algn="ctr">
              <a:buNone/>
              <a:defRPr sz="900"/>
            </a:lvl8pPr>
            <a:lvl9pPr marL="2059305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686560" y="835025"/>
            <a:ext cx="0" cy="3134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157"/>
            <a:ext cx="2057400" cy="43924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157"/>
            <a:ext cx="6052930" cy="43924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93079"/>
            <a:ext cx="6858000" cy="1641668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3863"/>
            <a:ext cx="6858000" cy="1242895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194001"/>
            <a:ext cx="7886700" cy="995031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370402"/>
            <a:ext cx="7886700" cy="3266324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2815640"/>
            <a:ext cx="7386066" cy="609173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60509"/>
            <a:ext cx="5491163" cy="486086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194001"/>
            <a:ext cx="7886700" cy="995031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370402"/>
            <a:ext cx="3886200" cy="326632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370402"/>
            <a:ext cx="3886200" cy="326632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4080"/>
            <a:ext cx="7886700" cy="995031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9852"/>
            <a:ext cx="3868340" cy="61846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3402"/>
            <a:ext cx="3868340" cy="2682857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9852"/>
            <a:ext cx="3887391" cy="61846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3402"/>
            <a:ext cx="3887391" cy="2682857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076457"/>
            <a:ext cx="7886700" cy="995031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060" y="95332"/>
            <a:ext cx="3123900" cy="1201187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575262"/>
            <a:ext cx="4363031" cy="382413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1544384"/>
            <a:ext cx="3123900" cy="2861161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/>
        </p:nvCxnSpPr>
        <p:spPr>
          <a:xfrm>
            <a:off x="557213" y="326037"/>
            <a:ext cx="0" cy="1044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274080"/>
            <a:ext cx="1146987" cy="4362645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080"/>
            <a:ext cx="6659969" cy="4362645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4015"/>
            <a:ext cx="7886700" cy="417283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3412"/>
            <a:ext cx="7886700" cy="2141402"/>
          </a:xfrm>
        </p:spPr>
        <p:txBody>
          <a:bodyPr anchor="b"/>
          <a:lstStyle>
            <a:lvl1pPr>
              <a:defRPr sz="338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5072"/>
            <a:ext cx="7886700" cy="112611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985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21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93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714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432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149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930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7728585" cy="595630"/>
          </a:xfrm>
        </p:spPr>
        <p:txBody>
          <a:bodyPr/>
          <a:lstStyle>
            <a:lvl1pPr algn="l">
              <a:defRPr sz="2400" b="1">
                <a:latin typeface="Liberation Mono" panose="02070409020205020404" charset="0"/>
                <a:cs typeface="Liberation Mono" panose="0207040902020502040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187"/>
            <a:ext cx="4032504" cy="3397406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1400" b="1">
                <a:latin typeface="Roboto Mono" charset="0"/>
                <a:cs typeface="Roboto Mono" charset="0"/>
              </a:defRPr>
            </a:lvl1pPr>
            <a:lvl2pPr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1400">
                <a:latin typeface="Roboto Mono" charset="0"/>
                <a:cs typeface="Roboto Mono" charset="0"/>
              </a:defRPr>
            </a:lvl2pPr>
            <a:lvl3pPr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1000">
                <a:latin typeface="Roboto Mono" charset="0"/>
                <a:cs typeface="Roboto Mono" charset="0"/>
              </a:defRPr>
            </a:lvl3pPr>
            <a:lvl4pPr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900">
                <a:latin typeface="Roboto Mono" charset="0"/>
                <a:cs typeface="Roboto Mono" charset="0"/>
              </a:defRPr>
            </a:lvl4pPr>
            <a:lvl5pPr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900">
                <a:latin typeface="Roboto Mono" charset="0"/>
                <a:cs typeface="Roboto Mono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201187"/>
            <a:ext cx="4032504" cy="3397406"/>
          </a:xfrm>
        </p:spPr>
        <p:txBody>
          <a:bodyPr/>
          <a:lstStyle>
            <a:lvl1pPr>
              <a:defRPr sz="1400" b="1">
                <a:latin typeface="Roboto Mono" charset="0"/>
                <a:cs typeface="Roboto Mono" charset="0"/>
              </a:defRPr>
            </a:lvl1pPr>
            <a:lvl2pPr>
              <a:defRPr sz="1400">
                <a:latin typeface="Roboto Mono" charset="0"/>
                <a:cs typeface="Roboto Mono" charset="0"/>
              </a:defRPr>
            </a:lvl2pPr>
            <a:lvl3pPr>
              <a:defRPr sz="1000">
                <a:latin typeface="Roboto Mono" charset="0"/>
                <a:cs typeface="Roboto Mono" charset="0"/>
              </a:defRPr>
            </a:lvl3pPr>
            <a:lvl4pPr>
              <a:defRPr sz="900">
                <a:latin typeface="Roboto Mono" charset="0"/>
                <a:cs typeface="Roboto Mono" charset="0"/>
              </a:defRPr>
            </a:lvl4pPr>
            <a:lvl5pPr>
              <a:defRPr sz="900">
                <a:latin typeface="Roboto Mono" charset="0"/>
                <a:cs typeface="Roboto Mono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48310" y="949960"/>
            <a:ext cx="61512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4535170" y="-635"/>
            <a:ext cx="459613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5534660" y="54610"/>
            <a:ext cx="359664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6367780" y="118110"/>
            <a:ext cx="2763520" cy="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549910" y="0"/>
            <a:ext cx="4596130" cy="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4080"/>
            <a:ext cx="7886700" cy="9950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962"/>
            <a:ext cx="3868340" cy="618468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985" indent="0">
              <a:buNone/>
              <a:defRPr sz="1015" b="1"/>
            </a:lvl3pPr>
            <a:lvl4pPr marL="772160" indent="0">
              <a:buNone/>
              <a:defRPr sz="900" b="1"/>
            </a:lvl4pPr>
            <a:lvl5pPr marL="1029335" indent="0">
              <a:buNone/>
              <a:defRPr sz="900" b="1"/>
            </a:lvl5pPr>
            <a:lvl6pPr marL="1287145" indent="0">
              <a:buNone/>
              <a:defRPr sz="900" b="1"/>
            </a:lvl6pPr>
            <a:lvl7pPr marL="1544320" indent="0">
              <a:buNone/>
              <a:defRPr sz="900" b="1"/>
            </a:lvl7pPr>
            <a:lvl8pPr marL="1801495" indent="0">
              <a:buNone/>
              <a:defRPr sz="900" b="1"/>
            </a:lvl8pPr>
            <a:lvl9pPr marL="2059305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80430"/>
            <a:ext cx="3868340" cy="2765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962"/>
            <a:ext cx="3887391" cy="618468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985" indent="0">
              <a:buNone/>
              <a:defRPr sz="1015" b="1"/>
            </a:lvl3pPr>
            <a:lvl4pPr marL="772160" indent="0">
              <a:buNone/>
              <a:defRPr sz="900" b="1"/>
            </a:lvl4pPr>
            <a:lvl5pPr marL="1029335" indent="0">
              <a:buNone/>
              <a:defRPr sz="900" b="1"/>
            </a:lvl5pPr>
            <a:lvl6pPr marL="1287145" indent="0">
              <a:buNone/>
              <a:defRPr sz="900" b="1"/>
            </a:lvl6pPr>
            <a:lvl7pPr marL="1544320" indent="0">
              <a:buNone/>
              <a:defRPr sz="900" b="1"/>
            </a:lvl7pPr>
            <a:lvl8pPr marL="1801495" indent="0">
              <a:buNone/>
              <a:defRPr sz="900" b="1"/>
            </a:lvl8pPr>
            <a:lvl9pPr marL="2059305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80430"/>
            <a:ext cx="3887391" cy="2765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196"/>
            <a:ext cx="2949178" cy="1201187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1209"/>
            <a:ext cx="4629150" cy="365837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4384"/>
            <a:ext cx="2949178" cy="286116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985" indent="0">
              <a:buNone/>
              <a:defRPr sz="675"/>
            </a:lvl3pPr>
            <a:lvl4pPr marL="772160" indent="0">
              <a:buNone/>
              <a:defRPr sz="565"/>
            </a:lvl4pPr>
            <a:lvl5pPr marL="1029335" indent="0">
              <a:buNone/>
              <a:defRPr sz="565"/>
            </a:lvl5pPr>
            <a:lvl6pPr marL="1287145" indent="0">
              <a:buNone/>
              <a:defRPr sz="565"/>
            </a:lvl6pPr>
            <a:lvl7pPr marL="1544320" indent="0">
              <a:buNone/>
              <a:defRPr sz="565"/>
            </a:lvl7pPr>
            <a:lvl8pPr marL="1801495" indent="0">
              <a:buNone/>
              <a:defRPr sz="565"/>
            </a:lvl8pPr>
            <a:lvl9pPr marL="2059305" indent="0">
              <a:buNone/>
              <a:defRPr sz="5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170" y="741680"/>
            <a:ext cx="2948940" cy="802640"/>
          </a:xfrm>
        </p:spPr>
        <p:txBody>
          <a:bodyPr anchor="b"/>
          <a:lstStyle>
            <a:lvl1pPr algn="l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89475" y="741045"/>
            <a:ext cx="3827145" cy="365823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985" indent="0">
              <a:buNone/>
              <a:defRPr sz="1350"/>
            </a:lvl3pPr>
            <a:lvl4pPr marL="772160" indent="0">
              <a:buNone/>
              <a:defRPr sz="1125"/>
            </a:lvl4pPr>
            <a:lvl5pPr marL="1029335" indent="0">
              <a:buNone/>
              <a:defRPr sz="1125"/>
            </a:lvl5pPr>
            <a:lvl6pPr marL="1287145" indent="0">
              <a:buNone/>
              <a:defRPr sz="1125"/>
            </a:lvl6pPr>
            <a:lvl7pPr marL="1544320" indent="0">
              <a:buNone/>
              <a:defRPr sz="1125"/>
            </a:lvl7pPr>
            <a:lvl8pPr marL="1801495" indent="0">
              <a:buNone/>
              <a:defRPr sz="1125"/>
            </a:lvl8pPr>
            <a:lvl9pPr marL="2059305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3091" y="1538034"/>
            <a:ext cx="2949178" cy="2861161"/>
          </a:xfrm>
        </p:spPr>
        <p:txBody>
          <a:bodyPr/>
          <a:lstStyle>
            <a:lvl1pPr marL="0" indent="0" algn="l">
              <a:buNone/>
              <a:defRPr sz="1200"/>
            </a:lvl1pPr>
            <a:lvl2pPr marL="257175" indent="0">
              <a:buNone/>
              <a:defRPr sz="790"/>
            </a:lvl2pPr>
            <a:lvl3pPr marL="514985" indent="0">
              <a:buNone/>
              <a:defRPr sz="675"/>
            </a:lvl3pPr>
            <a:lvl4pPr marL="772160" indent="0">
              <a:buNone/>
              <a:defRPr sz="565"/>
            </a:lvl4pPr>
            <a:lvl5pPr marL="1029335" indent="0">
              <a:buNone/>
              <a:defRPr sz="565"/>
            </a:lvl5pPr>
            <a:lvl6pPr marL="1287145" indent="0">
              <a:buNone/>
              <a:defRPr sz="565"/>
            </a:lvl6pPr>
            <a:lvl7pPr marL="1544320" indent="0">
              <a:buNone/>
              <a:defRPr sz="565"/>
            </a:lvl7pPr>
            <a:lvl8pPr marL="1801495" indent="0">
              <a:buNone/>
              <a:defRPr sz="565"/>
            </a:lvl8pPr>
            <a:lvl9pPr marL="2059305" indent="0">
              <a:buNone/>
              <a:defRPr sz="5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4790202"/>
            <a:ext cx="2895600" cy="357496"/>
          </a:xfrm>
        </p:spPr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457200" y="206157"/>
            <a:ext cx="8229600" cy="857991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457200" y="1201187"/>
            <a:ext cx="8229600" cy="3397406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457200" y="4687967"/>
            <a:ext cx="2133600" cy="357496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50"/>
            </a:lvl1pPr>
          </a:lstStyle>
          <a:p>
            <a:pPr lvl="0"/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3124200" y="4687967"/>
            <a:ext cx="2895600" cy="357496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/>
            </a:lvl1pPr>
          </a:lstStyle>
          <a:p>
            <a:pPr lvl="0"/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6553200" y="4687967"/>
            <a:ext cx="2133600" cy="357496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50"/>
            </a:lvl1pPr>
          </a:lstStyle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6864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305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6435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6435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885" lvl="2" indent="-171450" algn="l" defTabSz="686435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1420" lvl="3" indent="-171450" algn="l" defTabSz="686435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4320" lvl="4" indent="-171450" algn="l" defTabSz="686435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7855" lvl="5" indent="-171450" algn="l" defTabSz="686435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30755" lvl="6" indent="-171450" algn="l" defTabSz="686435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4290" lvl="7" indent="-171450" algn="l" defTabSz="686435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7190" lvl="8" indent="-171450" algn="l" defTabSz="686435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64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64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686435" lvl="2" indent="0" algn="l" defTabSz="6864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029335" lvl="3" indent="0" algn="l" defTabSz="6864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372870" lvl="4" indent="0" algn="l" defTabSz="6864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1715770" lvl="5" indent="0" algn="l" defTabSz="6864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059305" lvl="6" indent="0" algn="l" defTabSz="6864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2402205" lvl="7" indent="0" algn="l" defTabSz="6864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2745740" lvl="8" indent="0" algn="l" defTabSz="6864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320"/>
            <a:ext cx="3481070" cy="995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402"/>
            <a:ext cx="7886700" cy="3266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71382"/>
            <a:ext cx="2057400" cy="274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71382"/>
            <a:ext cx="3086100" cy="274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71382"/>
            <a:ext cx="2057400" cy="274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 userDrawn="1"/>
        </p:nvSpPr>
        <p:spPr>
          <a:xfrm>
            <a:off x="4264025" y="375285"/>
            <a:ext cx="3481070" cy="995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altLang="zh-CN" dirty="0"/>
              <a:t>Subtitle</a:t>
            </a:r>
            <a:endParaRPr lang="en-IN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1" Type="http://schemas.openxmlformats.org/officeDocument/2006/relationships/image" Target="../media/image28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29460" y="842645"/>
            <a:ext cx="5971540" cy="1791970"/>
          </a:xfrm>
        </p:spPr>
        <p:txBody>
          <a:bodyPr/>
          <a:lstStyle/>
          <a:p>
            <a:pPr algn="l"/>
            <a:r>
              <a:rPr lang="en-IN" altLang="zh-CN" sz="40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C</a:t>
            </a:r>
            <a:r>
              <a:rPr lang="en-IN" altLang="zh-CN" sz="2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lassification of Faint X-ray Sources Associated with Globular Cluster </a:t>
            </a:r>
            <a:br>
              <a:rPr lang="en-IN" altLang="zh-CN" sz="2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</a:br>
            <a:r>
              <a:rPr lang="en-IN" altLang="zh-CN" sz="2400">
                <a:solidFill>
                  <a:schemeClr val="accent1">
                    <a:lumMod val="50000"/>
                  </a:schemeClr>
                </a:solidFill>
                <a:latin typeface="Liberation Mono" panose="02070409020205020404" charset="0"/>
                <a:cs typeface="Liberation Mono" panose="02070409020205020404" charset="0"/>
              </a:rPr>
              <a:t>Using Machine Learning</a:t>
            </a:r>
            <a:endParaRPr lang="en-IN" altLang="zh-CN" sz="2400">
              <a:solidFill>
                <a:schemeClr val="accent1">
                  <a:lumMod val="50000"/>
                </a:schemeClr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029460" y="3208020"/>
            <a:ext cx="5971540" cy="1242695"/>
          </a:xfrm>
        </p:spPr>
        <p:txBody>
          <a:bodyPr/>
          <a:lstStyle/>
          <a:p>
            <a:pPr algn="l"/>
            <a:endParaRPr lang="en-IN" altLang="zh-CN" sz="120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endParaRPr lang="en-IN" altLang="zh-CN" sz="120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IN" altLang="zh-CN" sz="1200">
                <a:latin typeface="Liberation Mono" panose="02070409020205020404" charset="0"/>
                <a:cs typeface="Liberation Mono" panose="02070409020205020404" charset="0"/>
              </a:rPr>
              <a:t>December 2021</a:t>
            </a:r>
            <a:endParaRPr lang="en-IN" altLang="zh-CN" sz="160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IN" altLang="zh-CN" sz="1600" b="1">
                <a:latin typeface="Liberation Mono" panose="02070409020205020404" charset="0"/>
                <a:cs typeface="Liberation Mono" panose="02070409020205020404" charset="0"/>
              </a:rPr>
              <a:t>Shivam Kumaran</a:t>
            </a:r>
            <a:endParaRPr lang="en-IN" altLang="zh-CN" sz="1600" b="1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IN" altLang="zh-CN" sz="1200">
                <a:latin typeface="Liberation Mono" panose="02070409020205020404" charset="0"/>
                <a:cs typeface="Liberation Mono" panose="02070409020205020404" charset="0"/>
              </a:rPr>
              <a:t>Indian Institute of Space Science and Technology</a:t>
            </a:r>
            <a:endParaRPr lang="en-IN" altLang="zh-CN" sz="1200">
              <a:latin typeface="Liberation Mono" panose="02070409020205020404" charset="0"/>
              <a:cs typeface="Liberation Mono" panose="0207040902020502040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28775" y="473710"/>
            <a:ext cx="0" cy="39725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Why Chandra ?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420"/>
            <a:ext cx="3651885" cy="3397250"/>
          </a:xfrm>
        </p:spPr>
        <p:txBody>
          <a:bodyPr/>
          <a:p>
            <a:pPr lvl="0"/>
            <a:r>
              <a:rPr lang="en-IN" altLang="en-US">
                <a:latin typeface="AR PL UKai CN" panose="02000503000000000000" charset="-122"/>
                <a:ea typeface="AR PL UKai CN" panose="02000503000000000000" charset="-122"/>
              </a:rPr>
              <a:t>ω-Centauri</a:t>
            </a:r>
            <a:endParaRPr lang="en-IN" altLang="en-US">
              <a:latin typeface="AR PL UKai CN" panose="02000503000000000000" charset="-122"/>
              <a:ea typeface="AR PL UKai CN" panose="02000503000000000000" charset="-122"/>
            </a:endParaRPr>
          </a:p>
        </p:txBody>
      </p:sp>
      <p:sp>
        <p:nvSpPr>
          <p:cNvPr id="4" name="Content Placeholder 3"/>
          <p:cNvSpPr/>
          <p:nvPr>
            <p:ph sz="half" idx="2"/>
          </p:nvPr>
        </p:nvSpPr>
        <p:spPr>
          <a:xfrm>
            <a:off x="5400675" y="1201420"/>
            <a:ext cx="3286125" cy="3397250"/>
          </a:xfrm>
        </p:spPr>
        <p:txBody>
          <a:bodyPr/>
          <a:p>
            <a:r>
              <a:rPr lang="en-IN" altLang="en-US"/>
              <a:t>For any such identification we need telescope like Chandra</a:t>
            </a:r>
            <a:endParaRPr lang="en-IN" altLang="en-US"/>
          </a:p>
          <a:p>
            <a:r>
              <a:rPr lang="en-IN" altLang="en-US"/>
              <a:t>Higher sensitivity</a:t>
            </a:r>
            <a:endParaRPr lang="en-IN" altLang="en-US"/>
          </a:p>
          <a:p>
            <a:r>
              <a:rPr lang="en-IN" altLang="en-US"/>
              <a:t>Better resolution </a:t>
            </a:r>
            <a:endParaRPr lang="en-IN" altLang="en-US"/>
          </a:p>
          <a:p>
            <a:endParaRPr lang="en-IN" altLang="en-US"/>
          </a:p>
        </p:txBody>
      </p:sp>
      <p:pic>
        <p:nvPicPr>
          <p:cNvPr id="8" name="Picture 7" descr="ch_img_co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13460"/>
            <a:ext cx="5349875" cy="177673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55880" y="2900045"/>
            <a:ext cx="529463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/>
              <a:t> Images of the core of 47-Tuc made from 8 ks of Einstein data (Left),</a:t>
            </a:r>
            <a:endParaRPr lang="en-US" sz="1000"/>
          </a:p>
          <a:p>
            <a:r>
              <a:rPr lang="en-US" sz="1000"/>
              <a:t>77 ks of ROSAT data (Center), and 240 ks of Chandra data (Right) . Image and</a:t>
            </a:r>
            <a:endParaRPr lang="en-US" sz="1000"/>
          </a:p>
          <a:p>
            <a:r>
              <a:rPr lang="en-US" sz="1000"/>
              <a:t>caption credits (Pooley, 2009)</a:t>
            </a:r>
            <a:endParaRPr lang="en-US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5602605" cy="857885"/>
          </a:xfrm>
        </p:spPr>
        <p:txBody>
          <a:bodyPr/>
          <a:p>
            <a:r>
              <a:rPr lang="en-IN" altLang="en-US"/>
              <a:t>Chandra : </a:t>
            </a:r>
            <a:r>
              <a:rPr lang="en-IN" altLang="en-US" sz="2000"/>
              <a:t>Instruments</a:t>
            </a:r>
            <a:endParaRPr lang="en-IN" alt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080" y="1201420"/>
            <a:ext cx="4032250" cy="1119505"/>
          </a:xfrm>
        </p:spPr>
        <p:txBody>
          <a:bodyPr/>
          <a:p>
            <a:r>
              <a:rPr lang="en-IN" altLang="en-US"/>
              <a:t>High Resolution Camera (HRC)</a:t>
            </a:r>
            <a:endParaRPr lang="en-IN" altLang="en-US"/>
          </a:p>
          <a:p>
            <a:pPr lvl="1"/>
            <a:r>
              <a:rPr lang="en-IN" altLang="en-US"/>
              <a:t>Energy band :</a:t>
            </a:r>
            <a:endParaRPr lang="en-IN" altLang="en-US"/>
          </a:p>
          <a:p>
            <a:pPr lvl="2"/>
            <a:r>
              <a:rPr lang="en-IN" altLang="en-US"/>
              <a:t>wide band (w) - 0.1-10keV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963930"/>
            <a:ext cx="4032250" cy="3886835"/>
          </a:xfrm>
        </p:spPr>
        <p:txBody>
          <a:bodyPr/>
          <a:p>
            <a:pPr>
              <a:lnSpc>
                <a:spcPct val="150000"/>
              </a:lnSpc>
              <a:spcBef>
                <a:spcPts val="15"/>
              </a:spcBef>
              <a:spcAft>
                <a:spcPts val="0"/>
              </a:spcAft>
            </a:pPr>
            <a:r>
              <a:rPr lang="en-IN" altLang="en-US"/>
              <a:t>Advanced CCD Imageing Spectograph (ACIS)</a:t>
            </a:r>
            <a:endParaRPr lang="en-IN" altLang="en-US"/>
          </a:p>
          <a:p>
            <a:pPr lvl="1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</a:pPr>
            <a:r>
              <a:rPr lang="en-IN" altLang="en-US" b="1"/>
              <a:t>Resolution</a:t>
            </a:r>
            <a:r>
              <a:rPr lang="en-IN" altLang="en-US"/>
              <a:t> : 0.5 arcsec on-axis</a:t>
            </a:r>
            <a:endParaRPr lang="en-IN" altLang="en-US"/>
          </a:p>
          <a:p>
            <a:pPr lvl="1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</a:pPr>
            <a:r>
              <a:rPr lang="en-IN" altLang="en-US" b="1"/>
              <a:t>Sensitivity</a:t>
            </a:r>
            <a:r>
              <a:rPr lang="en-IN" altLang="en-US"/>
              <a:t> : 4 × 10</a:t>
            </a:r>
            <a:r>
              <a:rPr lang="en-IN" altLang="en-US" baseline="30000"/>
              <a:t>−15 </a:t>
            </a:r>
            <a:r>
              <a:rPr lang="en-IN" altLang="en-US"/>
              <a:t>ergs/cm</a:t>
            </a:r>
            <a:r>
              <a:rPr lang="en-IN" altLang="en-US" baseline="30000"/>
              <a:t>2</a:t>
            </a:r>
            <a:r>
              <a:rPr lang="en-IN" altLang="en-US"/>
              <a:t>/s - integration time 104 sec</a:t>
            </a:r>
            <a:endParaRPr lang="en-IN" altLang="en-US"/>
          </a:p>
          <a:p>
            <a:pPr lvl="1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</a:pPr>
            <a:r>
              <a:rPr lang="en-IN" altLang="en-US" b="1"/>
              <a:t>Energy Band</a:t>
            </a:r>
            <a:r>
              <a:rPr lang="en-IN" altLang="en-US"/>
              <a:t> :</a:t>
            </a:r>
            <a:endParaRPr lang="en-IN" altLang="en-US"/>
          </a:p>
          <a:p>
            <a:pPr lvl="2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</a:pPr>
            <a:r>
              <a:rPr lang="en-US">
                <a:sym typeface="+mn-ea"/>
              </a:rPr>
              <a:t>broad band (b): 0.5-7.0 keV</a:t>
            </a:r>
            <a:endParaRPr lang="en-US"/>
          </a:p>
          <a:p>
            <a:pPr lvl="2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</a:pPr>
            <a:r>
              <a:rPr lang="en-US">
                <a:sym typeface="+mn-ea"/>
              </a:rPr>
              <a:t>ultrasoft (u): 0.2-0.5 keV</a:t>
            </a:r>
            <a:endParaRPr lang="en-US"/>
          </a:p>
          <a:p>
            <a:pPr lvl="2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</a:pPr>
            <a:r>
              <a:rPr lang="en-US">
                <a:sym typeface="+mn-ea"/>
              </a:rPr>
              <a:t>soft (s): 0.5-1.2 keV</a:t>
            </a:r>
            <a:endParaRPr lang="en-US"/>
          </a:p>
          <a:p>
            <a:pPr lvl="2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</a:pPr>
            <a:r>
              <a:rPr lang="en-US">
                <a:sym typeface="+mn-ea"/>
              </a:rPr>
              <a:t>medium (m): 1.2-2.0 keV</a:t>
            </a:r>
            <a:endParaRPr lang="en-US"/>
          </a:p>
          <a:p>
            <a:pPr lvl="2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</a:pPr>
            <a:r>
              <a:rPr lang="en-US">
                <a:sym typeface="+mn-ea"/>
              </a:rPr>
              <a:t>hard (h): 2.0-7.0 keV</a:t>
            </a:r>
            <a:endParaRPr lang="en-IN" altLang="en-US"/>
          </a:p>
        </p:txBody>
      </p:sp>
      <p:sp>
        <p:nvSpPr>
          <p:cNvPr id="7" name="Rectangles 6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8" name="Rectangles 7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566420" y="3681730"/>
            <a:ext cx="3851910" cy="76200"/>
          </a:xfrm>
          <a:prstGeom prst="rect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430020" y="3422015"/>
            <a:ext cx="0" cy="59563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293620" y="3422015"/>
            <a:ext cx="0" cy="59563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066415" y="3422015"/>
            <a:ext cx="0" cy="59563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17695" y="3422015"/>
            <a:ext cx="0" cy="59563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66420" y="3422015"/>
            <a:ext cx="0" cy="59563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432560" y="4213225"/>
            <a:ext cx="296799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1815" y="4213225"/>
            <a:ext cx="88074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s 31"/>
          <p:cNvSpPr/>
          <p:nvPr/>
        </p:nvSpPr>
        <p:spPr>
          <a:xfrm>
            <a:off x="777875" y="3372485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u</a:t>
            </a:r>
            <a:endParaRPr lang="en-IN" altLang="en-US" sz="14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33" name="Rectangles 32"/>
          <p:cNvSpPr/>
          <p:nvPr/>
        </p:nvSpPr>
        <p:spPr>
          <a:xfrm>
            <a:off x="1579880" y="3372485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s</a:t>
            </a:r>
            <a:endParaRPr lang="en-IN" altLang="en-US" sz="14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34" name="Rectangles 33"/>
          <p:cNvSpPr/>
          <p:nvPr/>
        </p:nvSpPr>
        <p:spPr>
          <a:xfrm>
            <a:off x="2426335" y="3372485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m</a:t>
            </a:r>
            <a:endParaRPr lang="en-IN" altLang="en-US" sz="14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35" name="Rectangles 34"/>
          <p:cNvSpPr/>
          <p:nvPr/>
        </p:nvSpPr>
        <p:spPr>
          <a:xfrm>
            <a:off x="3540125" y="3372485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h</a:t>
            </a:r>
            <a:endParaRPr lang="en-IN" altLang="en-US" sz="14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352425" y="3112770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0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0.2 keV</a:t>
            </a:r>
            <a:endParaRPr lang="en-IN" altLang="en-US" sz="10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37" name="Rectangles 36"/>
          <p:cNvSpPr/>
          <p:nvPr/>
        </p:nvSpPr>
        <p:spPr>
          <a:xfrm>
            <a:off x="1216025" y="3112770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0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0.5 keV</a:t>
            </a:r>
            <a:endParaRPr lang="en-IN" altLang="en-US" sz="10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2078990" y="3112770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0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1.2 keV</a:t>
            </a:r>
            <a:endParaRPr lang="en-IN" altLang="en-US" sz="10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39" name="Rectangles 38"/>
          <p:cNvSpPr/>
          <p:nvPr/>
        </p:nvSpPr>
        <p:spPr>
          <a:xfrm>
            <a:off x="2854960" y="3112770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0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2.0 keV</a:t>
            </a:r>
            <a:endParaRPr lang="en-IN" altLang="en-US" sz="10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4203065" y="3112770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0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7.0 keV</a:t>
            </a:r>
            <a:endParaRPr lang="en-IN" altLang="en-US" sz="10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41" name="Rectangles 40"/>
          <p:cNvSpPr/>
          <p:nvPr/>
        </p:nvSpPr>
        <p:spPr>
          <a:xfrm>
            <a:off x="2507615" y="4058920"/>
            <a:ext cx="428625" cy="309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400" b="1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b</a:t>
            </a:r>
            <a:endParaRPr lang="en-IN" altLang="en-US" sz="1400" b="1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457200" y="2708910"/>
            <a:ext cx="29133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200">
                <a:sym typeface="+mn-ea"/>
              </a:rPr>
              <a:t>ACIS Energy bands</a:t>
            </a:r>
            <a:endParaRPr lang="en-IN" altLang="en-US" sz="120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6562725" cy="857885"/>
          </a:xfrm>
        </p:spPr>
        <p:txBody>
          <a:bodyPr/>
          <a:p>
            <a:r>
              <a:rPr lang="en-IN" altLang="en-US"/>
              <a:t>Chandra : </a:t>
            </a:r>
            <a:r>
              <a:rPr lang="en-IN" altLang="en-US" sz="2000"/>
              <a:t>Chandra Source catalogue</a:t>
            </a:r>
            <a:endParaRPr lang="en-IN" alt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9505" y="1892300"/>
            <a:ext cx="2857500" cy="1022985"/>
          </a:xfrm>
        </p:spPr>
        <p:txBody>
          <a:bodyPr/>
          <a:p>
            <a:pPr marL="0" indent="0">
              <a:buNone/>
            </a:pPr>
            <a:r>
              <a:rPr lang="en-IN" altLang="en-US" b="1"/>
              <a:t>Master Source Table</a:t>
            </a:r>
            <a:endParaRPr lang="en-IN" altLang="en-US" b="1"/>
          </a:p>
          <a:p>
            <a:pPr marL="0" indent="0">
              <a:buNone/>
            </a:pPr>
            <a:r>
              <a:rPr lang="en-IN" altLang="en-US" sz="1200" b="0"/>
              <a:t>'best estimate' sources properties for each unique X-ray source in the catalog</a:t>
            </a:r>
            <a:endParaRPr lang="en-IN" altLang="en-US" sz="1200" b="0"/>
          </a:p>
          <a:p>
            <a:pPr marL="0" indent="0">
              <a:buNone/>
            </a:pPr>
            <a:endParaRPr lang="en-IN" altLang="en-US" b="1"/>
          </a:p>
          <a:p>
            <a:pPr marL="0" indent="0">
              <a:buNone/>
            </a:pPr>
            <a:endParaRPr lang="en-IN" altLang="en-US" b="1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36550" y="1931670"/>
            <a:ext cx="2857500" cy="94424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b="1"/>
              <a:t>Per-Obs Detection Table </a:t>
            </a:r>
            <a:endParaRPr lang="en-IN" altLang="en-US" b="1"/>
          </a:p>
          <a:p>
            <a:pPr marL="0" indent="0">
              <a:buNone/>
            </a:pPr>
            <a:r>
              <a:rPr lang="en-IN" altLang="en-US" sz="1000"/>
              <a:t>contains detection properties based on observational data extracted independently from each individual observation</a:t>
            </a:r>
            <a:endParaRPr lang="en-IN" altLang="en-US" sz="1000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3194050" y="3089910"/>
            <a:ext cx="2857500" cy="730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b="1"/>
              <a:t>Per-Stack Detection Table</a:t>
            </a:r>
            <a:endParaRPr lang="en-IN" altLang="en-US" b="1"/>
          </a:p>
          <a:p>
            <a:pPr marL="0" indent="0">
              <a:buNone/>
            </a:pPr>
            <a:r>
              <a:rPr lang="en-IN" altLang="en-US" sz="1200"/>
              <a:t>The Stacked Observation Detections Table </a:t>
            </a:r>
            <a:endParaRPr lang="en-IN" altLang="en-US" sz="1200"/>
          </a:p>
        </p:txBody>
      </p:sp>
      <p:graphicFrame>
        <p:nvGraphicFramePr>
          <p:cNvPr id="8" name="Table 7"/>
          <p:cNvGraphicFramePr/>
          <p:nvPr/>
        </p:nvGraphicFramePr>
        <p:xfrm>
          <a:off x="6268720" y="2945765"/>
          <a:ext cx="2536190" cy="1737360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786130"/>
                <a:gridCol w="1750060"/>
              </a:tblGrid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source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properties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41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406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406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406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s4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41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s5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406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...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336550" y="2945765"/>
          <a:ext cx="2640330" cy="1737360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580390"/>
                <a:gridCol w="643890"/>
                <a:gridCol w="141605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source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properties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28600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286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286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28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2860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286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10" name="Rectangles 9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11" name="Rectangles 10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Content Placeholder 2"/>
          <p:cNvSpPr>
            <a:spLocks noGrp="1"/>
          </p:cNvSpPr>
          <p:nvPr/>
        </p:nvSpPr>
        <p:spPr>
          <a:xfrm>
            <a:off x="457200" y="1138555"/>
            <a:ext cx="4792980" cy="619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b="1"/>
              <a:t>Number of sources - 317,000</a:t>
            </a:r>
            <a:endParaRPr lang="en-IN" altLang="en-US" b="1"/>
          </a:p>
          <a:p>
            <a:pPr marL="0" indent="0">
              <a:buNone/>
            </a:pPr>
            <a:r>
              <a:rPr lang="en-IN" altLang="en-US" b="1"/>
              <a:t>Number of sources associated with GC ~ 1700</a:t>
            </a:r>
            <a:endParaRPr lang="en-IN" altLang="en-US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214630"/>
            <a:ext cx="6562725" cy="857885"/>
          </a:xfrm>
        </p:spPr>
        <p:txBody>
          <a:bodyPr/>
          <a:p>
            <a:r>
              <a:rPr lang="en-IN" altLang="en-US" sz="2000" b="0"/>
              <a:t>Chandra Source catalogue</a:t>
            </a:r>
            <a:r>
              <a:rPr lang="en-IN" altLang="en-US" sz="2400"/>
              <a:t> : features</a:t>
            </a:r>
            <a:endParaRPr lang="en-IN" altLang="en-US" sz="2400"/>
          </a:p>
        </p:txBody>
      </p:sp>
      <p:sp>
        <p:nvSpPr>
          <p:cNvPr id="10" name="Rectangles 9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11" name="Rectangles 10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Content Placeholder 20"/>
          <p:cNvSpPr>
            <a:spLocks noGrp="1"/>
          </p:cNvSpPr>
          <p:nvPr>
            <p:ph sz="half" idx="1"/>
          </p:nvPr>
        </p:nvSpPr>
        <p:spPr>
          <a:xfrm>
            <a:off x="584200" y="2487295"/>
            <a:ext cx="5568315" cy="269875"/>
          </a:xfrm>
        </p:spPr>
        <p:txBody>
          <a:bodyPr/>
          <a:p>
            <a:r>
              <a:rPr lang="en-IN" altLang="en-US" b="0"/>
              <a:t>What are these</a:t>
            </a:r>
            <a:r>
              <a:rPr lang="en-IN" altLang="en-US"/>
              <a:t> “ Properties “ ?</a:t>
            </a:r>
            <a:endParaRPr lang="en-IN" altLang="en-US"/>
          </a:p>
        </p:txBody>
      </p:sp>
      <p:graphicFrame>
        <p:nvGraphicFramePr>
          <p:cNvPr id="22" name="Table 21"/>
          <p:cNvGraphicFramePr/>
          <p:nvPr/>
        </p:nvGraphicFramePr>
        <p:xfrm>
          <a:off x="5474970" y="1333500"/>
          <a:ext cx="2703195" cy="2995295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643255"/>
                <a:gridCol w="643890"/>
                <a:gridCol w="141605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source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properties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....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...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214630"/>
            <a:ext cx="6562725" cy="857885"/>
          </a:xfrm>
        </p:spPr>
        <p:txBody>
          <a:bodyPr/>
          <a:p>
            <a:r>
              <a:rPr lang="en-IN" altLang="en-US" sz="2000" b="0"/>
              <a:t>Chandra Source catalogue</a:t>
            </a:r>
            <a:r>
              <a:rPr lang="en-IN" altLang="en-US" sz="2400"/>
              <a:t> : features</a:t>
            </a:r>
            <a:endParaRPr lang="en-IN" altLang="en-US" sz="2400"/>
          </a:p>
        </p:txBody>
      </p:sp>
      <p:sp>
        <p:nvSpPr>
          <p:cNvPr id="10" name="Rectangles 9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11" name="Rectangles 10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Content Placeholder 20"/>
          <p:cNvSpPr>
            <a:spLocks noGrp="1"/>
          </p:cNvSpPr>
          <p:nvPr>
            <p:ph sz="half" idx="1"/>
          </p:nvPr>
        </p:nvSpPr>
        <p:spPr>
          <a:xfrm>
            <a:off x="449580" y="1285875"/>
            <a:ext cx="2482850" cy="2995295"/>
          </a:xfrm>
        </p:spPr>
        <p:txBody>
          <a:bodyPr/>
          <a:p>
            <a:pPr marL="0" indent="0" algn="just">
              <a:buNone/>
            </a:pPr>
            <a:r>
              <a:rPr lang="en-IN" altLang="en-US"/>
              <a:t>Variability</a:t>
            </a:r>
            <a:endParaRPr lang="en-IN" altLang="en-US"/>
          </a:p>
          <a:p>
            <a:pPr algn="just"/>
            <a:r>
              <a:rPr lang="en-IN" altLang="en-US" b="0"/>
              <a:t>Inter observation Variability</a:t>
            </a:r>
            <a:endParaRPr lang="en-IN" altLang="en-US" b="0"/>
          </a:p>
          <a:p>
            <a:pPr algn="just"/>
            <a:r>
              <a:rPr lang="en-IN" altLang="en-US" b="0"/>
              <a:t>Intra Observation variability</a:t>
            </a:r>
            <a:endParaRPr lang="en-IN" altLang="en-US" b="0"/>
          </a:p>
        </p:txBody>
      </p:sp>
      <p:sp>
        <p:nvSpPr>
          <p:cNvPr id="5" name="Content Placeholder 20"/>
          <p:cNvSpPr>
            <a:spLocks noGrp="1"/>
          </p:cNvSpPr>
          <p:nvPr/>
        </p:nvSpPr>
        <p:spPr>
          <a:xfrm>
            <a:off x="3194050" y="1285875"/>
            <a:ext cx="2316480" cy="299529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•"/>
              <a:defRPr sz="1400" b="1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altLang="en-US"/>
              <a:t>Aparture Photometry</a:t>
            </a:r>
            <a:endParaRPr lang="en-IN" altLang="en-US"/>
          </a:p>
          <a:p>
            <a:pPr algn="just"/>
            <a:r>
              <a:rPr lang="en-IN" altLang="en-US" b="0"/>
              <a:t>Photon Flux</a:t>
            </a:r>
            <a:endParaRPr lang="en-IN" altLang="en-US" b="0"/>
          </a:p>
          <a:p>
            <a:pPr algn="just"/>
            <a:r>
              <a:rPr lang="en-IN" altLang="en-US" b="0"/>
              <a:t>Energy Flux</a:t>
            </a:r>
            <a:endParaRPr lang="en-IN" altLang="en-US" b="0"/>
          </a:p>
        </p:txBody>
      </p:sp>
      <p:sp>
        <p:nvSpPr>
          <p:cNvPr id="6" name="Content Placeholder 20"/>
          <p:cNvSpPr>
            <a:spLocks noGrp="1"/>
          </p:cNvSpPr>
          <p:nvPr/>
        </p:nvSpPr>
        <p:spPr>
          <a:xfrm>
            <a:off x="5891530" y="1285875"/>
            <a:ext cx="2744470" cy="299529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•"/>
              <a:defRPr sz="1400" b="1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altLang="en-US"/>
              <a:t>Spectral Properties</a:t>
            </a:r>
            <a:endParaRPr lang="en-IN" altLang="en-US"/>
          </a:p>
          <a:p>
            <a:pPr algn="just"/>
            <a:r>
              <a:rPr lang="en-IN" altLang="en-US" b="0"/>
              <a:t>Hardness Ratio</a:t>
            </a:r>
            <a:endParaRPr lang="en-IN" altLang="en-US" b="0"/>
          </a:p>
          <a:p>
            <a:pPr lvl="1" algn="just"/>
            <a:r>
              <a:rPr lang="en-IN" altLang="en-US" b="0"/>
              <a:t>Hardness hm</a:t>
            </a:r>
            <a:endParaRPr lang="en-IN" altLang="en-US" b="0"/>
          </a:p>
          <a:p>
            <a:pPr lvl="1" algn="just"/>
            <a:r>
              <a:rPr lang="en-IN" altLang="en-US" b="0"/>
              <a:t>Hardness ms</a:t>
            </a:r>
            <a:endParaRPr lang="en-IN" altLang="en-US" b="0"/>
          </a:p>
          <a:p>
            <a:pPr lvl="1" algn="just"/>
            <a:r>
              <a:rPr lang="en-IN" altLang="en-US" b="0"/>
              <a:t>Hardness hs</a:t>
            </a:r>
            <a:endParaRPr lang="en-IN" altLang="en-US" b="0"/>
          </a:p>
          <a:p>
            <a:pPr lvl="0" algn="just"/>
            <a:r>
              <a:rPr lang="en-IN" altLang="en-US" b="0"/>
              <a:t>Model-Fit properties</a:t>
            </a:r>
            <a:endParaRPr lang="en-IN" altLang="en-US" b="0"/>
          </a:p>
          <a:p>
            <a:pPr lvl="1" algn="just"/>
            <a:r>
              <a:rPr lang="en-IN" altLang="en-US" b="0"/>
              <a:t>Black Body model</a:t>
            </a:r>
            <a:endParaRPr lang="en-IN" altLang="en-US" b="0"/>
          </a:p>
          <a:p>
            <a:pPr lvl="1" algn="just"/>
            <a:r>
              <a:rPr lang="en-IN" altLang="en-US" b="0"/>
              <a:t>Bremestralung model</a:t>
            </a:r>
            <a:endParaRPr lang="en-IN" altLang="en-US" b="0"/>
          </a:p>
          <a:p>
            <a:pPr lvl="1" algn="just"/>
            <a:r>
              <a:rPr lang="en-IN" altLang="en-US" b="0"/>
              <a:t>Powerlaw model</a:t>
            </a:r>
            <a:endParaRPr lang="en-IN" altLang="en-US" b="0"/>
          </a:p>
          <a:p>
            <a:pPr lvl="1" algn="just"/>
            <a:endParaRPr lang="en-IN" altLang="en-US" b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214630"/>
            <a:ext cx="6562725" cy="857885"/>
          </a:xfrm>
        </p:spPr>
        <p:txBody>
          <a:bodyPr/>
          <a:p>
            <a:r>
              <a:rPr lang="en-IN" altLang="en-US" sz="2000" b="0"/>
              <a:t>Chandra Source catalogue</a:t>
            </a:r>
            <a:r>
              <a:rPr lang="en-IN" altLang="en-US" sz="2400"/>
              <a:t> : features</a:t>
            </a:r>
            <a:endParaRPr lang="en-IN" altLang="en-US" sz="2400"/>
          </a:p>
        </p:txBody>
      </p:sp>
      <p:sp>
        <p:nvSpPr>
          <p:cNvPr id="10" name="Rectangles 9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11" name="Rectangles 10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Content Placeholder 20"/>
          <p:cNvSpPr>
            <a:spLocks noGrp="1"/>
          </p:cNvSpPr>
          <p:nvPr>
            <p:ph sz="half" idx="1"/>
          </p:nvPr>
        </p:nvSpPr>
        <p:spPr>
          <a:xfrm>
            <a:off x="584200" y="1333500"/>
            <a:ext cx="4385945" cy="1614805"/>
          </a:xfrm>
        </p:spPr>
        <p:txBody>
          <a:bodyPr/>
          <a:p>
            <a:r>
              <a:rPr lang="en-IN" altLang="en-US"/>
              <a:t>Hardness</a:t>
            </a:r>
            <a:endParaRPr lang="en-IN" altLang="en-US"/>
          </a:p>
          <a:p>
            <a:pPr lvl="1"/>
            <a:r>
              <a:rPr lang="en-IN" altLang="en-US"/>
              <a:t>hard hm</a:t>
            </a:r>
            <a:endParaRPr lang="en-IN" altLang="en-US"/>
          </a:p>
          <a:p>
            <a:pPr lvl="1"/>
            <a:r>
              <a:rPr lang="en-IN" altLang="en-US"/>
              <a:t>hard ms</a:t>
            </a:r>
            <a:endParaRPr lang="en-IN" altLang="en-US"/>
          </a:p>
          <a:p>
            <a:pPr lvl="1"/>
            <a:r>
              <a:rPr lang="en-IN" altLang="en-US"/>
              <a:t>hard hs</a:t>
            </a:r>
            <a:endParaRPr lang="en-IN" altLang="en-US"/>
          </a:p>
        </p:txBody>
      </p:sp>
      <p:graphicFrame>
        <p:nvGraphicFramePr>
          <p:cNvPr id="22" name="Table 21"/>
          <p:cNvGraphicFramePr/>
          <p:nvPr/>
        </p:nvGraphicFramePr>
        <p:xfrm>
          <a:off x="5474970" y="1333500"/>
          <a:ext cx="2703195" cy="2995295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643255"/>
                <a:gridCol w="643890"/>
                <a:gridCol w="141605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source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properties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....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...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3" name="Content Placeholder 20"/>
          <p:cNvSpPr>
            <a:spLocks noGrp="1"/>
          </p:cNvSpPr>
          <p:nvPr/>
        </p:nvSpPr>
        <p:spPr>
          <a:xfrm>
            <a:off x="584200" y="2571750"/>
            <a:ext cx="4385945" cy="105918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1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/>
              <a:t>Hardness calculation details</a:t>
            </a:r>
            <a:endParaRPr lang="en-IN" altLang="en-US"/>
          </a:p>
          <a:p>
            <a:pPr lvl="1"/>
            <a:r>
              <a:rPr lang="en-IN" altLang="en-US"/>
              <a:t>Slope of the energy band vs flux curve</a:t>
            </a:r>
            <a:endParaRPr lang="en-IN" altLang="en-US"/>
          </a:p>
        </p:txBody>
      </p:sp>
      <p:sp>
        <p:nvSpPr>
          <p:cNvPr id="4" name="Rectangles 3"/>
          <p:cNvSpPr/>
          <p:nvPr/>
        </p:nvSpPr>
        <p:spPr>
          <a:xfrm>
            <a:off x="899160" y="4199890"/>
            <a:ext cx="2988945" cy="76200"/>
          </a:xfrm>
          <a:prstGeom prst="rect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899795" y="3940175"/>
            <a:ext cx="0" cy="3873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763395" y="3940175"/>
            <a:ext cx="0" cy="37909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36190" y="3940175"/>
            <a:ext cx="0" cy="3632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887470" y="3940175"/>
            <a:ext cx="0" cy="3632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s 32"/>
          <p:cNvSpPr/>
          <p:nvPr/>
        </p:nvSpPr>
        <p:spPr>
          <a:xfrm>
            <a:off x="1049655" y="3890645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s</a:t>
            </a:r>
            <a:endParaRPr lang="en-IN" altLang="en-US" sz="14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34" name="Rectangles 33"/>
          <p:cNvSpPr/>
          <p:nvPr/>
        </p:nvSpPr>
        <p:spPr>
          <a:xfrm>
            <a:off x="1896110" y="3890645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m</a:t>
            </a:r>
            <a:endParaRPr lang="en-IN" altLang="en-US" sz="14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35" name="Rectangles 34"/>
          <p:cNvSpPr/>
          <p:nvPr/>
        </p:nvSpPr>
        <p:spPr>
          <a:xfrm>
            <a:off x="3009900" y="3890645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h</a:t>
            </a:r>
            <a:endParaRPr lang="en-IN" altLang="en-US" sz="14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37" name="Rectangles 36"/>
          <p:cNvSpPr/>
          <p:nvPr/>
        </p:nvSpPr>
        <p:spPr>
          <a:xfrm>
            <a:off x="685800" y="3630930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0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0.5 keV</a:t>
            </a:r>
            <a:endParaRPr lang="en-IN" altLang="en-US" sz="10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1548765" y="3630930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0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1.2 keV</a:t>
            </a:r>
            <a:endParaRPr lang="en-IN" altLang="en-US" sz="10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39" name="Rectangles 38"/>
          <p:cNvSpPr/>
          <p:nvPr/>
        </p:nvSpPr>
        <p:spPr>
          <a:xfrm>
            <a:off x="2324735" y="3630930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0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2.0 keV</a:t>
            </a:r>
            <a:endParaRPr lang="en-IN" altLang="en-US" sz="10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3672840" y="3630930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0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7.0 keV</a:t>
            </a:r>
            <a:endParaRPr lang="en-IN" altLang="en-US" sz="10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Straight Connector 4"/>
          <p:cNvCxnSpPr/>
          <p:nvPr/>
        </p:nvCxnSpPr>
        <p:spPr>
          <a:xfrm>
            <a:off x="2900680" y="1034415"/>
            <a:ext cx="0" cy="30797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/>
        </p:nvSpPr>
        <p:spPr>
          <a:xfrm>
            <a:off x="456565" y="1876425"/>
            <a:ext cx="2444115" cy="5289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l" defTabSz="68643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2"/>
                </a:solidFill>
                <a:latin typeface="Liberation Mono" panose="02070409020205020404" charset="0"/>
                <a:ea typeface="+mj-ea"/>
                <a:cs typeface="Liberation Mono" panose="02070409020205020404" charset="0"/>
              </a:defRPr>
            </a:lvl1pPr>
          </a:lstStyle>
          <a:p>
            <a:r>
              <a:rPr lang="en-IN" altLang="en-US" sz="1800"/>
              <a:t>Introduction</a:t>
            </a:r>
            <a:endParaRPr lang="en-IN" altLang="en-US" sz="1800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2900680" y="1662430"/>
            <a:ext cx="4424045" cy="95758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l" defTabSz="68643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2"/>
                </a:solidFill>
                <a:latin typeface="Liberation Mono" panose="02070409020205020404" charset="0"/>
                <a:ea typeface="+mj-ea"/>
                <a:cs typeface="Liberation Mono" panose="02070409020205020404" charset="0"/>
              </a:defRPr>
            </a:lvl1pPr>
          </a:lstStyle>
          <a:p>
            <a:r>
              <a:rPr lang="en-I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Data </a:t>
            </a:r>
            <a:endParaRPr lang="en-IN" alt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  <a:endParaRPr lang="en-IN" alt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Collection</a:t>
            </a:r>
            <a:endParaRPr lang="en-IN" altLang="en-US" sz="1000" b="1"/>
          </a:p>
        </p:txBody>
      </p:sp>
      <p:sp>
        <p:nvSpPr>
          <p:cNvPr id="10" name="Rectangles 9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6562725" cy="857885"/>
          </a:xfrm>
        </p:spPr>
        <p:txBody>
          <a:bodyPr/>
          <a:p>
            <a:r>
              <a:rPr lang="en-IN" altLang="en-US"/>
              <a:t>Data Collection</a:t>
            </a:r>
            <a:endParaRPr lang="en-IN" alt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065" y="1249045"/>
            <a:ext cx="2787015" cy="976630"/>
          </a:xfrm>
        </p:spPr>
        <p:txBody>
          <a:bodyPr/>
          <a:p>
            <a:pPr marL="0" indent="0">
              <a:buNone/>
            </a:pPr>
            <a:r>
              <a:rPr lang="en-IN" altLang="en-US" sz="1800" b="1"/>
              <a:t>Problem </a:t>
            </a:r>
            <a:endParaRPr lang="en-IN" altLang="en-US" sz="1800" b="1"/>
          </a:p>
          <a:p>
            <a:pPr marL="0" indent="0">
              <a:buNone/>
            </a:pPr>
            <a:r>
              <a:rPr lang="en-IN" altLang="en-US" b="0"/>
              <a:t>We do not have class labels in CSC</a:t>
            </a:r>
            <a:endParaRPr lang="en-IN" altLang="en-US" b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028065" y="2722880"/>
            <a:ext cx="2787015" cy="11588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sz="1800" b="1"/>
              <a:t>Solution</a:t>
            </a:r>
            <a:endParaRPr lang="en-IN" altLang="en-US" sz="1800" b="1"/>
          </a:p>
          <a:p>
            <a:pPr marL="0" indent="0">
              <a:buNone/>
            </a:pPr>
            <a:r>
              <a:rPr lang="en-IN" altLang="en-US"/>
              <a:t>Look for other catalogue and in published literature</a:t>
            </a:r>
            <a:endParaRPr lang="en-IN" altLang="en-US"/>
          </a:p>
        </p:txBody>
      </p:sp>
      <p:sp>
        <p:nvSpPr>
          <p:cNvPr id="29" name="Rectangles 2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30" name="Rectangles 2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Collection</a:t>
            </a:r>
            <a:endParaRPr lang="en-IN" altLang="en-US" sz="1000" b="1"/>
          </a:p>
        </p:txBody>
      </p:sp>
      <p:sp>
        <p:nvSpPr>
          <p:cNvPr id="31" name="Rectangles 3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32" name="Rectangles 3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33" name="Rectangles 32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34" name="Isosceles Triangle 33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38" name="Rectangles 37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39" name="Isosceles Triangle 38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6562725" cy="857885"/>
          </a:xfrm>
        </p:spPr>
        <p:txBody>
          <a:bodyPr/>
          <a:p>
            <a:r>
              <a:rPr lang="en-IN" altLang="en-US"/>
              <a:t>Data Collection</a:t>
            </a:r>
            <a:endParaRPr lang="en-IN" altLang="en-US" sz="200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6453505" y="1788795"/>
            <a:ext cx="2231390" cy="683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altLang="en-US"/>
              <a:t>Find RA/DEC for Known source</a:t>
            </a:r>
            <a:endParaRPr lang="en-IN" altLang="en-US"/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6453505" y="2785110"/>
            <a:ext cx="2231390" cy="683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altLang="en-US"/>
              <a:t>Cross-Match with CSC</a:t>
            </a:r>
            <a:endParaRPr lang="en-IN" altLang="en-US"/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6453505" y="3785235"/>
            <a:ext cx="2231390" cy="683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altLang="en-US"/>
              <a:t>Download data from CSC</a:t>
            </a:r>
            <a:endParaRPr lang="en-IN" altLang="en-US"/>
          </a:p>
        </p:txBody>
      </p:sp>
      <p:sp>
        <p:nvSpPr>
          <p:cNvPr id="12" name="Content Placeholder 2"/>
          <p:cNvSpPr>
            <a:spLocks noGrp="1"/>
          </p:cNvSpPr>
          <p:nvPr/>
        </p:nvSpPr>
        <p:spPr>
          <a:xfrm>
            <a:off x="6608445" y="780415"/>
            <a:ext cx="1921510" cy="6521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altLang="en-US" sz="1200"/>
              <a:t>For a givne class - </a:t>
            </a:r>
            <a:endParaRPr lang="en-IN" altLang="en-US" sz="1200"/>
          </a:p>
          <a:p>
            <a:pPr marL="0" indent="0" algn="ctr">
              <a:buNone/>
            </a:pPr>
            <a:r>
              <a:rPr lang="en-IN" altLang="en-US" sz="1200"/>
              <a:t>LMXB / CV / MPS</a:t>
            </a:r>
            <a:endParaRPr lang="en-IN" altLang="en-US" sz="1200"/>
          </a:p>
        </p:txBody>
      </p:sp>
      <p:cxnSp>
        <p:nvCxnSpPr>
          <p:cNvPr id="13" name="Straight Arrow Connector 12"/>
          <p:cNvCxnSpPr>
            <a:stCxn id="12" idx="2"/>
            <a:endCxn id="5" idx="0"/>
          </p:cNvCxnSpPr>
          <p:nvPr/>
        </p:nvCxnSpPr>
        <p:spPr>
          <a:xfrm>
            <a:off x="7569200" y="1432560"/>
            <a:ext cx="0" cy="3562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10" idx="0"/>
          </p:cNvCxnSpPr>
          <p:nvPr/>
        </p:nvCxnSpPr>
        <p:spPr>
          <a:xfrm>
            <a:off x="7569200" y="2472055"/>
            <a:ext cx="0" cy="3130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11" idx="0"/>
          </p:cNvCxnSpPr>
          <p:nvPr/>
        </p:nvCxnSpPr>
        <p:spPr>
          <a:xfrm>
            <a:off x="7569200" y="3468370"/>
            <a:ext cx="0" cy="3168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312670" y="1248410"/>
            <a:ext cx="2151380" cy="2151380"/>
          </a:xfrm>
          <a:prstGeom prst="ellipse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600" b="1">
                <a:solidFill>
                  <a:schemeClr val="tx1"/>
                </a:solidFill>
              </a:rPr>
              <a:t>LMXB</a:t>
            </a:r>
            <a:endParaRPr lang="en-IN" altLang="en-US" sz="1600" b="1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15410" y="1418590"/>
            <a:ext cx="1810385" cy="1810385"/>
          </a:xfrm>
          <a:prstGeom prst="ellipse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600" b="1">
                <a:solidFill>
                  <a:schemeClr val="tx1"/>
                </a:solidFill>
              </a:rPr>
              <a:t>CSC</a:t>
            </a:r>
            <a:endParaRPr lang="en-IN" altLang="en-US" sz="1600" b="1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422650" y="2600960"/>
            <a:ext cx="1525270" cy="1461135"/>
          </a:xfrm>
          <a:prstGeom prst="ellipse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600" b="1">
                <a:solidFill>
                  <a:schemeClr val="tx1"/>
                </a:solidFill>
              </a:rPr>
              <a:t>GC</a:t>
            </a:r>
            <a:endParaRPr lang="en-IN" altLang="en-US" sz="1600" b="1">
              <a:solidFill>
                <a:schemeClr val="tx1"/>
              </a:solidFill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5" name="Rectangles 14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Collection</a:t>
            </a:r>
            <a:endParaRPr lang="en-IN" altLang="en-US" sz="1000" b="1"/>
          </a:p>
        </p:txBody>
      </p:sp>
      <p:sp>
        <p:nvSpPr>
          <p:cNvPr id="18" name="Rectangles 17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9" name="Rectangles 18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20" name="Rectangles 19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1564005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5" name="Rectangles 24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6" name="Isosceles Triangle 25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915410" y="1661160"/>
            <a:ext cx="572135" cy="1341755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55880" y="3228975"/>
            <a:ext cx="2516505" cy="12407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IN" altLang="en-US">
                <a:latin typeface="Liberation Mono" panose="02070409020205020404" charset="0"/>
                <a:cs typeface="Liberation Mono" panose="02070409020205020404" charset="0"/>
              </a:rPr>
              <a:t>CV - 314</a:t>
            </a:r>
            <a:endParaRPr lang="en-IN" altLang="en-US">
              <a:latin typeface="Liberation Mono" panose="02070409020205020404" charset="0"/>
              <a:cs typeface="Liberation Mono" panose="02070409020205020404" charset="0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IN" altLang="en-US">
                <a:latin typeface="Liberation Mono" panose="02070409020205020404" charset="0"/>
                <a:cs typeface="Liberation Mono" panose="02070409020205020404" charset="0"/>
              </a:rPr>
              <a:t>LMXB - 99 </a:t>
            </a:r>
            <a:endParaRPr lang="en-IN" altLang="en-US">
              <a:latin typeface="Liberation Mono" panose="02070409020205020404" charset="0"/>
              <a:cs typeface="Liberation Mono" panose="02070409020205020404" charset="0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IN" altLang="en-US">
                <a:latin typeface="Liberation Mono" panose="02070409020205020404" charset="0"/>
                <a:cs typeface="Liberation Mono" panose="02070409020205020404" charset="0"/>
              </a:rPr>
              <a:t>Pulsar - 265</a:t>
            </a:r>
            <a:endParaRPr lang="en-IN" altLang="en-US">
              <a:latin typeface="Liberation Mono" panose="02070409020205020404" charset="0"/>
              <a:cs typeface="Liberation Mono" panose="020704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  <p:bldP spid="8" grpId="0" bldLvl="0" animBg="1"/>
      <p:bldP spid="8" grpId="1" animBg="1"/>
      <p:bldP spid="9" grpId="0" bldLvl="0" animBg="1"/>
      <p:bldP spid="9" grpId="1" animBg="1"/>
      <p:bldP spid="27" grpId="0" bldLvl="0" animBg="1"/>
      <p:bldP spid="27" grpId="1" animBg="1"/>
      <p:bldP spid="5" grpId="0" animBg="1"/>
      <p:bldP spid="12" grpId="0" animBg="1"/>
      <p:bldP spid="5" grpId="1" animBg="1"/>
      <p:bldP spid="12" grpId="1" animBg="1"/>
      <p:bldP spid="10" grpId="0" animBg="1"/>
      <p:bldP spid="11" grpId="0" animBg="1"/>
      <p:bldP spid="28" grpId="0"/>
      <p:bldP spid="2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Straight Connector 4"/>
          <p:cNvCxnSpPr/>
          <p:nvPr/>
        </p:nvCxnSpPr>
        <p:spPr>
          <a:xfrm>
            <a:off x="2900680" y="1034415"/>
            <a:ext cx="0" cy="30797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/>
        </p:nvSpPr>
        <p:spPr>
          <a:xfrm>
            <a:off x="456565" y="1876425"/>
            <a:ext cx="2444115" cy="5289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l" defTabSz="68643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2"/>
                </a:solidFill>
                <a:latin typeface="Liberation Mono" panose="02070409020205020404" charset="0"/>
                <a:ea typeface="+mj-ea"/>
                <a:cs typeface="Liberation Mono" panose="02070409020205020404" charset="0"/>
              </a:defRPr>
            </a:lvl1pPr>
          </a:lstStyle>
          <a:p>
            <a:r>
              <a:rPr lang="en-IN" altLang="en-US" sz="1800"/>
              <a:t>Data Collection</a:t>
            </a:r>
            <a:endParaRPr lang="en-IN" altLang="en-US" sz="1800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2900680" y="1662430"/>
            <a:ext cx="4424045" cy="95758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l" defTabSz="68643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2"/>
                </a:solidFill>
                <a:latin typeface="Liberation Mono" panose="02070409020205020404" charset="0"/>
                <a:ea typeface="+mj-ea"/>
                <a:cs typeface="Liberation Mono" panose="02070409020205020404" charset="0"/>
              </a:defRPr>
            </a:lvl1pPr>
          </a:lstStyle>
          <a:p>
            <a:r>
              <a:rPr lang="en-I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Data Preprocessing</a:t>
            </a:r>
            <a:endParaRPr lang="en-IN" alt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29460" y="1798955"/>
            <a:ext cx="5971540" cy="1322070"/>
          </a:xfrm>
        </p:spPr>
        <p:txBody>
          <a:bodyPr>
            <a:spAutoFit/>
          </a:bodyPr>
          <a:lstStyle/>
          <a:p>
            <a:pPr algn="l"/>
            <a:r>
              <a:rPr lang="en-IN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Liberation Mono" panose="02070409020205020404" charset="0"/>
                <a:cs typeface="Liberation Mono" panose="02070409020205020404" charset="0"/>
              </a:rPr>
              <a:t>We Need to classify </a:t>
            </a:r>
            <a:r>
              <a:rPr lang="en-IN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Liberation Mono" panose="02070409020205020404" charset="0"/>
                <a:cs typeface="Liberation Mono" panose="02070409020205020404" charset="0"/>
              </a:rPr>
              <a:t>X-ray sources</a:t>
            </a:r>
            <a:r>
              <a:rPr lang="en-IN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Liberation Mono" panose="02070409020205020404" charset="0"/>
                <a:cs typeface="Liberation Mono" panose="02070409020205020404" charset="0"/>
              </a:rPr>
              <a:t> associated with </a:t>
            </a:r>
            <a:r>
              <a:rPr lang="en-IN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Liberation Mono" panose="02070409020205020404" charset="0"/>
                <a:cs typeface="Liberation Mono" panose="02070409020205020404" charset="0"/>
              </a:rPr>
              <a:t>Globular cluster</a:t>
            </a:r>
            <a:r>
              <a:rPr lang="en-IN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Liberation Mono" panose="02070409020205020404" charset="0"/>
                <a:cs typeface="Liberation Mono" panose="02070409020205020404" charset="0"/>
              </a:rPr>
              <a:t> using properties available in </a:t>
            </a:r>
            <a:r>
              <a:rPr lang="en-IN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Liberation Mono" panose="02070409020205020404" charset="0"/>
                <a:cs typeface="Liberation Mono" panose="02070409020205020404" charset="0"/>
              </a:rPr>
              <a:t>Chandra Source Catalogue 2.0</a:t>
            </a:r>
            <a:endParaRPr lang="en-IN" altLang="zh-CN" sz="2000">
              <a:solidFill>
                <a:schemeClr val="tx1">
                  <a:lumMod val="95000"/>
                  <a:lumOff val="5000"/>
                </a:schemeClr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029460" y="1081405"/>
            <a:ext cx="5971540" cy="576580"/>
          </a:xfrm>
        </p:spPr>
        <p:txBody>
          <a:bodyPr/>
          <a:lstStyle/>
          <a:p>
            <a:pPr algn="l"/>
            <a:endParaRPr lang="en-IN" altLang="zh-CN" sz="1600" b="1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IN" altLang="zh-CN" sz="2400" b="1">
                <a:latin typeface="Liberation Mono" panose="02070409020205020404" charset="0"/>
                <a:cs typeface="Liberation Mono" panose="02070409020205020404" charset="0"/>
              </a:rPr>
              <a:t>P</a:t>
            </a:r>
            <a:r>
              <a:rPr lang="en-IN" altLang="zh-CN" sz="1600" b="1">
                <a:latin typeface="Liberation Mono" panose="02070409020205020404" charset="0"/>
                <a:cs typeface="Liberation Mono" panose="02070409020205020404" charset="0"/>
              </a:rPr>
              <a:t>roblem Statement</a:t>
            </a:r>
            <a:endParaRPr lang="en-IN" altLang="zh-CN" sz="1600" b="1">
              <a:latin typeface="Liberation Mono" panose="02070409020205020404" charset="0"/>
              <a:cs typeface="Liberation Mono" panose="0207040902020502040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28775" y="473710"/>
            <a:ext cx="0" cy="39725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35170" y="14605"/>
            <a:ext cx="459613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534660" y="69850"/>
            <a:ext cx="359664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367780" y="133350"/>
            <a:ext cx="2763520" cy="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89865" y="14605"/>
            <a:ext cx="4596130" cy="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55" y="198755"/>
            <a:ext cx="6562725" cy="857885"/>
          </a:xfrm>
        </p:spPr>
        <p:txBody>
          <a:bodyPr/>
          <a:p>
            <a:r>
              <a:rPr lang="en-IN" altLang="en-US"/>
              <a:t>Data Preprocessing</a:t>
            </a:r>
            <a:endParaRPr lang="en-IN" altLang="en-US" sz="2000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2468245" y="2351405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Sanitize Data</a:t>
            </a:r>
            <a:endParaRPr lang="en-IN" altLang="en-US" sz="1200" b="1"/>
          </a:p>
        </p:txBody>
      </p:sp>
      <p:sp>
        <p:nvSpPr>
          <p:cNvPr id="24" name="Rectangles 23"/>
          <p:cNvSpPr/>
          <p:nvPr/>
        </p:nvSpPr>
        <p:spPr>
          <a:xfrm>
            <a:off x="4472305" y="2351405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Normalize data</a:t>
            </a:r>
            <a:endParaRPr lang="en-IN" altLang="en-US" sz="1200" b="1"/>
          </a:p>
        </p:txBody>
      </p:sp>
      <p:sp>
        <p:nvSpPr>
          <p:cNvPr id="25" name="Rectangles 24"/>
          <p:cNvSpPr/>
          <p:nvPr/>
        </p:nvSpPr>
        <p:spPr>
          <a:xfrm>
            <a:off x="6563995" y="3076575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Flux-filter</a:t>
            </a:r>
            <a:endParaRPr lang="en-IN" altLang="en-US" sz="1200" b="1"/>
          </a:p>
        </p:txBody>
      </p:sp>
      <p:sp>
        <p:nvSpPr>
          <p:cNvPr id="26" name="Rectangles 25"/>
          <p:cNvSpPr/>
          <p:nvPr/>
        </p:nvSpPr>
        <p:spPr>
          <a:xfrm>
            <a:off x="2468245" y="3076575"/>
            <a:ext cx="1739265" cy="44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>
                <a:solidFill>
                  <a:schemeClr val="bg1"/>
                </a:solidFill>
              </a:rPr>
              <a:t>significance filter</a:t>
            </a:r>
            <a:endParaRPr lang="en-IN" altLang="en-US" sz="1200" b="1">
              <a:solidFill>
                <a:schemeClr val="bg1"/>
              </a:solidFill>
            </a:endParaRPr>
          </a:p>
        </p:txBody>
      </p:sp>
      <p:sp>
        <p:nvSpPr>
          <p:cNvPr id="33" name="Rectangles 32"/>
          <p:cNvSpPr/>
          <p:nvPr/>
        </p:nvSpPr>
        <p:spPr>
          <a:xfrm>
            <a:off x="4471670" y="3076575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Log(flux)</a:t>
            </a:r>
            <a:endParaRPr lang="en-IN" altLang="en-US" sz="1200" b="1"/>
          </a:p>
        </p:txBody>
      </p:sp>
      <p:sp>
        <p:nvSpPr>
          <p:cNvPr id="37" name="Rectangles 36"/>
          <p:cNvSpPr/>
          <p:nvPr/>
        </p:nvSpPr>
        <p:spPr>
          <a:xfrm>
            <a:off x="6563995" y="3773170"/>
            <a:ext cx="1739265" cy="9290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000">
                <a:solidFill>
                  <a:schemeClr val="tx1"/>
                </a:solidFill>
              </a:rPr>
              <a:t>To remove non-quiscent obs</a:t>
            </a:r>
            <a:endParaRPr lang="en-IN" altLang="en-US" sz="1000">
              <a:solidFill>
                <a:schemeClr val="tx1"/>
              </a:solidFill>
            </a:endParaRPr>
          </a:p>
          <a:p>
            <a:pPr algn="ctr"/>
            <a:r>
              <a:rPr lang="en-IN" altLang="en-US" sz="1000">
                <a:solidFill>
                  <a:schemeClr val="tx1"/>
                </a:solidFill>
              </a:rPr>
              <a:t>max flux - 10</a:t>
            </a:r>
            <a:r>
              <a:rPr lang="en-IN" altLang="en-US" sz="1000" baseline="30000">
                <a:solidFill>
                  <a:schemeClr val="tx1"/>
                </a:solidFill>
              </a:rPr>
              <a:t>-12 </a:t>
            </a:r>
            <a:r>
              <a:rPr lang="en-IN" altLang="en-US" sz="1000">
                <a:solidFill>
                  <a:schemeClr val="tx1"/>
                </a:solidFill>
              </a:rPr>
              <a:t>erg/cm</a:t>
            </a:r>
            <a:r>
              <a:rPr lang="en-IN" altLang="en-US" sz="1000" baseline="30000">
                <a:solidFill>
                  <a:schemeClr val="tx1"/>
                </a:solidFill>
              </a:rPr>
              <a:t>2</a:t>
            </a:r>
            <a:r>
              <a:rPr lang="en-IN" altLang="en-US" sz="1000">
                <a:solidFill>
                  <a:schemeClr val="tx1"/>
                </a:solidFill>
              </a:rPr>
              <a:t>/s</a:t>
            </a:r>
            <a:endParaRPr lang="en-IN" altLang="en-US" sz="1000">
              <a:solidFill>
                <a:schemeClr val="tx1"/>
              </a:solidFill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2467610" y="3773170"/>
            <a:ext cx="1739900" cy="9290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000">
                <a:solidFill>
                  <a:schemeClr val="tx1"/>
                </a:solidFill>
              </a:rPr>
              <a:t>To keep obs only above </a:t>
            </a:r>
            <a:endParaRPr lang="en-IN" altLang="en-US" sz="1000">
              <a:solidFill>
                <a:schemeClr val="tx1"/>
              </a:solidFill>
            </a:endParaRPr>
          </a:p>
          <a:p>
            <a:pPr algn="ctr"/>
            <a:r>
              <a:rPr lang="en-IN" altLang="en-US" sz="1000">
                <a:solidFill>
                  <a:schemeClr val="tx1"/>
                </a:solidFill>
              </a:rPr>
              <a:t>3-</a:t>
            </a:r>
            <a:r>
              <a:rPr lang="en-IN" altLang="en-US" sz="1000">
                <a:solidFill>
                  <a:schemeClr val="tx1"/>
                </a:solidFill>
                <a:latin typeface="AR PL UKai CN" panose="02000503000000000000" charset="-122"/>
                <a:ea typeface="AR PL UKai CN" panose="02000503000000000000" charset="-122"/>
              </a:rPr>
              <a:t>σ</a:t>
            </a:r>
            <a:r>
              <a:rPr lang="en-IN" altLang="en-US" sz="1000">
                <a:solidFill>
                  <a:schemeClr val="tx1"/>
                </a:solidFill>
                <a:sym typeface="+mn-ea"/>
              </a:rPr>
              <a:t>detection</a:t>
            </a:r>
            <a:r>
              <a:rPr lang="en-IN" altLang="en-US" sz="1000">
                <a:solidFill>
                  <a:schemeClr val="tx1"/>
                </a:solidFill>
                <a:latin typeface="AR PL UKai CN" panose="02000503000000000000" charset="-122"/>
                <a:ea typeface="AR PL UKai CN" panose="02000503000000000000" charset="-122"/>
              </a:rPr>
              <a:t> </a:t>
            </a:r>
            <a:endParaRPr lang="en-IN" altLang="en-US" sz="1000">
              <a:solidFill>
                <a:schemeClr val="tx1"/>
              </a:solidFill>
              <a:latin typeface="AR PL UKai CN" panose="02000503000000000000" charset="-122"/>
              <a:ea typeface="AR PL UKai CN" panose="02000503000000000000" charset="-122"/>
            </a:endParaRPr>
          </a:p>
        </p:txBody>
      </p:sp>
      <p:sp>
        <p:nvSpPr>
          <p:cNvPr id="43" name="Rectangles 42"/>
          <p:cNvSpPr/>
          <p:nvPr/>
        </p:nvSpPr>
        <p:spPr>
          <a:xfrm>
            <a:off x="2468245" y="1056640"/>
            <a:ext cx="1739900" cy="1079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000">
                <a:solidFill>
                  <a:schemeClr val="tx1"/>
                </a:solidFill>
              </a:rPr>
              <a:t>Make data-type uniform</a:t>
            </a:r>
            <a:endParaRPr lang="en-IN" altLang="en-US" sz="1000">
              <a:solidFill>
                <a:schemeClr val="tx1"/>
              </a:solidFill>
            </a:endParaRPr>
          </a:p>
          <a:p>
            <a:pPr algn="ctr"/>
            <a:r>
              <a:rPr lang="en-IN" altLang="en-US" sz="1000">
                <a:solidFill>
                  <a:schemeClr val="tx1"/>
                </a:solidFill>
              </a:rPr>
              <a:t>Remove duplicate cross matches</a:t>
            </a:r>
            <a:endParaRPr lang="en-IN" altLang="en-US" sz="1000">
              <a:solidFill>
                <a:schemeClr val="tx1"/>
              </a:solidFill>
            </a:endParaRPr>
          </a:p>
          <a:p>
            <a:pPr algn="ctr"/>
            <a:r>
              <a:rPr lang="en-IN" altLang="en-US" sz="1000">
                <a:solidFill>
                  <a:schemeClr val="tx1"/>
                </a:solidFill>
              </a:rPr>
              <a:t>identify NaN Values</a:t>
            </a:r>
            <a:endParaRPr lang="en-IN" altLang="en-US" sz="1000">
              <a:solidFill>
                <a:schemeClr val="tx1"/>
              </a:solidFill>
            </a:endParaRPr>
          </a:p>
        </p:txBody>
      </p:sp>
      <p:sp>
        <p:nvSpPr>
          <p:cNvPr id="44" name="Rectangles 43"/>
          <p:cNvSpPr/>
          <p:nvPr/>
        </p:nvSpPr>
        <p:spPr>
          <a:xfrm>
            <a:off x="6563995" y="2351405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Flag-filter</a:t>
            </a:r>
            <a:endParaRPr lang="en-IN" altLang="en-US" sz="1200" b="1"/>
          </a:p>
        </p:txBody>
      </p:sp>
      <p:sp>
        <p:nvSpPr>
          <p:cNvPr id="45" name="Rectangles 44"/>
          <p:cNvSpPr/>
          <p:nvPr/>
        </p:nvSpPr>
        <p:spPr>
          <a:xfrm>
            <a:off x="464820" y="2351405"/>
            <a:ext cx="1739265" cy="444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200" b="1"/>
              <a:t>Data collected</a:t>
            </a:r>
            <a:endParaRPr lang="en-IN" altLang="en-US" sz="1200" b="1"/>
          </a:p>
        </p:txBody>
      </p:sp>
      <p:sp>
        <p:nvSpPr>
          <p:cNvPr id="46" name="Rectangles 45"/>
          <p:cNvSpPr/>
          <p:nvPr/>
        </p:nvSpPr>
        <p:spPr>
          <a:xfrm>
            <a:off x="6564630" y="1056640"/>
            <a:ext cx="1739265" cy="9290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000">
                <a:solidFill>
                  <a:schemeClr val="tx1"/>
                </a:solidFill>
              </a:rPr>
              <a:t>Pileup-sources</a:t>
            </a:r>
            <a:endParaRPr lang="en-IN" altLang="en-US" sz="1000">
              <a:solidFill>
                <a:schemeClr val="tx1"/>
              </a:solidFill>
            </a:endParaRPr>
          </a:p>
          <a:p>
            <a:pPr algn="ctr"/>
            <a:r>
              <a:rPr lang="en-IN" altLang="en-US" sz="1000">
                <a:solidFill>
                  <a:schemeClr val="tx1"/>
                </a:solidFill>
              </a:rPr>
              <a:t>streak sources</a:t>
            </a:r>
            <a:endParaRPr lang="en-IN" altLang="en-US" sz="1000">
              <a:solidFill>
                <a:schemeClr val="tx1"/>
              </a:solidFill>
            </a:endParaRPr>
          </a:p>
        </p:txBody>
      </p:sp>
      <p:sp>
        <p:nvSpPr>
          <p:cNvPr id="47" name="Rectangles 46"/>
          <p:cNvSpPr/>
          <p:nvPr/>
        </p:nvSpPr>
        <p:spPr>
          <a:xfrm>
            <a:off x="4472305" y="1056640"/>
            <a:ext cx="1739265" cy="9290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000">
                <a:solidFill>
                  <a:schemeClr val="tx1"/>
                </a:solidFill>
              </a:rPr>
              <a:t>Remove order of magnitude variation</a:t>
            </a:r>
            <a:endParaRPr lang="en-IN" altLang="en-US" sz="1000">
              <a:solidFill>
                <a:schemeClr val="tx1"/>
              </a:solidFill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464820" y="3076575"/>
            <a:ext cx="1739265" cy="444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200" b="1">
                <a:solidFill>
                  <a:schemeClr val="tx1"/>
                </a:solidFill>
              </a:rPr>
              <a:t>Processed data</a:t>
            </a:r>
            <a:endParaRPr lang="en-IN" altLang="en-US" sz="1200" b="1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25" idx="1"/>
            <a:endCxn id="33" idx="3"/>
          </p:cNvCxnSpPr>
          <p:nvPr/>
        </p:nvCxnSpPr>
        <p:spPr>
          <a:xfrm flipH="1">
            <a:off x="6210935" y="3298825"/>
            <a:ext cx="353060" cy="0"/>
          </a:xfrm>
          <a:prstGeom prst="straightConnector1">
            <a:avLst/>
          </a:prstGeom>
          <a:ln w="2222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4208145" y="3298825"/>
            <a:ext cx="264160" cy="0"/>
          </a:xfrm>
          <a:prstGeom prst="straightConnector1">
            <a:avLst/>
          </a:prstGeom>
          <a:ln w="2222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6" idx="1"/>
            <a:endCxn id="48" idx="3"/>
          </p:cNvCxnSpPr>
          <p:nvPr/>
        </p:nvCxnSpPr>
        <p:spPr>
          <a:xfrm flipH="1">
            <a:off x="2204085" y="3298825"/>
            <a:ext cx="264160" cy="0"/>
          </a:xfrm>
          <a:prstGeom prst="straightConnector1">
            <a:avLst/>
          </a:prstGeom>
          <a:ln w="2222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4" idx="2"/>
            <a:endCxn id="25" idx="0"/>
          </p:cNvCxnSpPr>
          <p:nvPr/>
        </p:nvCxnSpPr>
        <p:spPr>
          <a:xfrm>
            <a:off x="7433945" y="2795905"/>
            <a:ext cx="0" cy="280670"/>
          </a:xfrm>
          <a:prstGeom prst="straightConnector1">
            <a:avLst/>
          </a:prstGeom>
          <a:ln w="2222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3" idx="2"/>
            <a:endCxn id="23" idx="0"/>
          </p:cNvCxnSpPr>
          <p:nvPr/>
        </p:nvCxnSpPr>
        <p:spPr>
          <a:xfrm>
            <a:off x="3338195" y="2136140"/>
            <a:ext cx="0" cy="215265"/>
          </a:xfrm>
          <a:prstGeom prst="straightConnector1">
            <a:avLst/>
          </a:prstGeom>
          <a:ln>
            <a:headEnd type="arrow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7" idx="2"/>
            <a:endCxn id="24" idx="0"/>
          </p:cNvCxnSpPr>
          <p:nvPr/>
        </p:nvCxnSpPr>
        <p:spPr>
          <a:xfrm>
            <a:off x="5342255" y="1985645"/>
            <a:ext cx="0" cy="365760"/>
          </a:xfrm>
          <a:prstGeom prst="straightConnector1">
            <a:avLst/>
          </a:prstGeom>
          <a:ln>
            <a:headEnd type="arrow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6" idx="2"/>
            <a:endCxn id="44" idx="0"/>
          </p:cNvCxnSpPr>
          <p:nvPr/>
        </p:nvCxnSpPr>
        <p:spPr>
          <a:xfrm flipH="1">
            <a:off x="7433945" y="1985645"/>
            <a:ext cx="635" cy="365760"/>
          </a:xfrm>
          <a:prstGeom prst="straightConnector1">
            <a:avLst/>
          </a:prstGeom>
          <a:ln>
            <a:headEnd type="arrow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7" idx="0"/>
          </p:cNvCxnSpPr>
          <p:nvPr/>
        </p:nvCxnSpPr>
        <p:spPr>
          <a:xfrm flipH="1">
            <a:off x="7433945" y="3491230"/>
            <a:ext cx="6985" cy="281940"/>
          </a:xfrm>
          <a:prstGeom prst="straightConnector1">
            <a:avLst/>
          </a:prstGeom>
          <a:ln>
            <a:headEnd type="arrow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6" idx="2"/>
            <a:endCxn id="38" idx="0"/>
          </p:cNvCxnSpPr>
          <p:nvPr/>
        </p:nvCxnSpPr>
        <p:spPr>
          <a:xfrm flipH="1">
            <a:off x="3337560" y="3521075"/>
            <a:ext cx="635" cy="252095"/>
          </a:xfrm>
          <a:prstGeom prst="straightConnector1">
            <a:avLst/>
          </a:prstGeom>
          <a:ln>
            <a:headEnd type="arrow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203450" y="2574290"/>
            <a:ext cx="264160" cy="0"/>
          </a:xfrm>
          <a:prstGeom prst="straightConnector1">
            <a:avLst/>
          </a:prstGeom>
          <a:ln w="2222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206875" y="2574290"/>
            <a:ext cx="264795" cy="0"/>
          </a:xfrm>
          <a:prstGeom prst="straightConnector1">
            <a:avLst/>
          </a:prstGeom>
          <a:ln w="2222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212205" y="2574290"/>
            <a:ext cx="352425" cy="0"/>
          </a:xfrm>
          <a:prstGeom prst="straightConnector1">
            <a:avLst/>
          </a:prstGeom>
          <a:ln w="2222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23" grpId="0" animBg="1"/>
      <p:bldP spid="43" grpId="0" animBg="1"/>
      <p:bldP spid="23" grpId="1" animBg="1"/>
      <p:bldP spid="43" grpId="1" animBg="1"/>
      <p:bldP spid="24" grpId="0" animBg="1"/>
      <p:bldP spid="47" grpId="0" animBg="1"/>
      <p:bldP spid="24" grpId="1" animBg="1"/>
      <p:bldP spid="47" grpId="1" animBg="1"/>
      <p:bldP spid="44" grpId="0" animBg="1"/>
      <p:bldP spid="46" grpId="0" animBg="1"/>
      <p:bldP spid="44" grpId="1" animBg="1"/>
      <p:bldP spid="46" grpId="1" animBg="1"/>
      <p:bldP spid="25" grpId="0" animBg="1"/>
      <p:bldP spid="37" grpId="0" animBg="1"/>
      <p:bldP spid="25" grpId="1" animBg="1"/>
      <p:bldP spid="37" grpId="1" animBg="1"/>
      <p:bldP spid="33" grpId="0" animBg="1"/>
      <p:bldP spid="33" grpId="1" animBg="1"/>
      <p:bldP spid="26" grpId="0" animBg="1"/>
      <p:bldP spid="38" grpId="0" animBg="1"/>
      <p:bldP spid="26" grpId="1" animBg="1"/>
      <p:bldP spid="38" grpId="1" animBg="1"/>
      <p:bldP spid="48" grpId="0" animBg="1"/>
      <p:bldP spid="4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Picture 11" descr="src-obs-coun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130" y="1619885"/>
            <a:ext cx="7715250" cy="19088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6562725" cy="857885"/>
          </a:xfrm>
        </p:spPr>
        <p:txBody>
          <a:bodyPr/>
          <a:p>
            <a:r>
              <a:rPr lang="en-IN" altLang="en-US"/>
              <a:t>Data Preprocessing</a:t>
            </a:r>
            <a:endParaRPr lang="en-IN" altLang="en-US" sz="2000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4146550" y="3133725"/>
            <a:ext cx="4103370" cy="269875"/>
          </a:xfrm>
          <a:prstGeom prst="rect">
            <a:avLst/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Machine Learning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Finally we have Data and labels as well.</a:t>
            </a:r>
            <a:endParaRPr lang="en-IN" altLang="en-US"/>
          </a:p>
          <a:p>
            <a:r>
              <a:rPr lang="en-IN" altLang="en-US"/>
              <a:t>We need to learn feature-class label relation</a:t>
            </a:r>
            <a:endParaRPr lang="en-IN" altLang="en-US"/>
          </a:p>
          <a:p>
            <a:r>
              <a:rPr lang="en-IN" altLang="en-US"/>
              <a:t>Typical Machine learning problem</a:t>
            </a:r>
            <a:endParaRPr lang="en-IN" altLang="en-US"/>
          </a:p>
          <a:p>
            <a:r>
              <a:rPr lang="en-IN" altLang="en-US"/>
              <a:t>Is it that simple ?</a:t>
            </a:r>
            <a:endParaRPr lang="en-IN" altLang="en-US"/>
          </a:p>
          <a:p>
            <a:r>
              <a:rPr lang="en-IN" altLang="en-US"/>
              <a:t>NO</a:t>
            </a:r>
            <a:endParaRPr lang="en-IN" alt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5224780" y="1201420"/>
          <a:ext cx="3608070" cy="2995295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643255"/>
                <a:gridCol w="483870"/>
                <a:gridCol w="1875790"/>
                <a:gridCol w="60515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source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properties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Class </a:t>
                      </a:r>
                      <a:endParaRPr lang="en-IN" altLang="en-US" sz="900"/>
                    </a:p>
                    <a:p>
                      <a:pPr algn="ctr">
                        <a:buNone/>
                      </a:pPr>
                      <a:r>
                        <a:rPr lang="en-IN" altLang="en-US" sz="900"/>
                        <a:t>label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....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...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/>
        </p:nvSpPr>
        <p:spPr>
          <a:xfrm>
            <a:off x="52070" y="4314190"/>
            <a:ext cx="3588385" cy="46863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IN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We need to learn feature-class label relation</a:t>
            </a:r>
            <a:endParaRPr lang="en-IN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7" name="Rectangles 6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10" name="Rectangles 9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8186420" y="1118235"/>
            <a:ext cx="699770" cy="3127375"/>
          </a:xfrm>
          <a:prstGeom prst="rect">
            <a:avLst/>
          </a:prstGeom>
          <a:noFill/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  <p:bldP spid="11" grpId="0" animBg="1"/>
      <p:bldP spid="1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Preprocessing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420"/>
            <a:ext cx="4032250" cy="3540125"/>
          </a:xfrm>
        </p:spPr>
        <p:txBody>
          <a:bodyPr/>
          <a:p>
            <a:r>
              <a:rPr lang="en-IN" altLang="en-US"/>
              <a:t>Problems</a:t>
            </a:r>
            <a:endParaRPr lang="en-IN" altLang="en-US"/>
          </a:p>
          <a:p>
            <a:pPr lvl="1"/>
            <a:r>
              <a:rPr lang="en-IN" altLang="en-US"/>
              <a:t>Very small dataset</a:t>
            </a:r>
            <a:endParaRPr lang="en-IN" altLang="en-US"/>
          </a:p>
          <a:p>
            <a:pPr lvl="2"/>
            <a:r>
              <a:rPr lang="en-IN" altLang="en-US" sz="1000"/>
              <a:t>CV - 184</a:t>
            </a:r>
            <a:endParaRPr lang="en-IN" altLang="en-US" sz="1000"/>
          </a:p>
          <a:p>
            <a:pPr lvl="2"/>
            <a:r>
              <a:rPr lang="en-IN" altLang="en-US" sz="1000"/>
              <a:t>MSP - 178</a:t>
            </a:r>
            <a:endParaRPr lang="en-IN" altLang="en-US" sz="1000"/>
          </a:p>
          <a:p>
            <a:pPr lvl="2"/>
            <a:r>
              <a:rPr lang="en-IN" altLang="en-US" sz="1000"/>
              <a:t>LMXB - 58</a:t>
            </a:r>
            <a:endParaRPr lang="en-IN" altLang="en-US"/>
          </a:p>
          <a:p>
            <a:pPr lvl="0"/>
            <a:r>
              <a:rPr lang="en-IN" altLang="en-US"/>
              <a:t>Missing data</a:t>
            </a:r>
            <a:endParaRPr lang="en-IN" altLang="en-US"/>
          </a:p>
          <a:p>
            <a:pPr lvl="1"/>
            <a:r>
              <a:rPr lang="en-IN" altLang="en-US"/>
              <a:t>About 50% missing values</a:t>
            </a:r>
            <a:endParaRPr lang="en-IN" altLang="en-US"/>
          </a:p>
          <a:p>
            <a:pPr lvl="1"/>
            <a:r>
              <a:rPr lang="en-IN" altLang="en-US" b="1"/>
              <a:t>NO</a:t>
            </a:r>
            <a:r>
              <a:rPr lang="en-IN" altLang="en-US"/>
              <a:t> feature column with zero missing values</a:t>
            </a:r>
            <a:endParaRPr lang="en-IN" altLang="en-US" b="1"/>
          </a:p>
          <a:p>
            <a:pPr lvl="1"/>
            <a:r>
              <a:rPr lang="en-IN" altLang="en-US" b="1">
                <a:sym typeface="+mn-ea"/>
              </a:rPr>
              <a:t>only 7 </a:t>
            </a:r>
            <a:r>
              <a:rPr lang="en-IN" altLang="en-US"/>
              <a:t>Sources with zero missing values</a:t>
            </a:r>
            <a:endParaRPr lang="en-IN" altLang="en-US"/>
          </a:p>
          <a:p>
            <a:pPr lvl="0"/>
            <a:r>
              <a:rPr lang="en-IN" altLang="en-US"/>
              <a:t>Reason for missing values</a:t>
            </a:r>
            <a:endParaRPr lang="en-IN" altLang="en-US"/>
          </a:p>
          <a:p>
            <a:pPr lvl="1"/>
            <a:r>
              <a:rPr lang="en-IN" altLang="en-US"/>
              <a:t>Source may be faint in some bands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5" name="Content Placeholder 4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960245" y="2390140"/>
            <a:ext cx="522287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IN" altLang="en-US" b="1">
                <a:latin typeface="Liberation Mono" panose="02070409020205020404" charset="0"/>
                <a:cs typeface="Liberation Mono" panose="02070409020205020404" charset="0"/>
              </a:rPr>
              <a:t>We Need to fill in Missing values</a:t>
            </a:r>
            <a:endParaRPr lang="en-IN" altLang="en-US" b="1">
              <a:latin typeface="Liberation Mono" panose="02070409020205020404" charset="0"/>
              <a:cs typeface="Liberation Mono" panose="020704090202050204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Imputation </a:t>
            </a:r>
            <a:endParaRPr lang="en-IN" altLang="en-US" b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420"/>
            <a:ext cx="4048125" cy="3397250"/>
          </a:xfrm>
        </p:spPr>
        <p:txBody>
          <a:bodyPr/>
          <a:p>
            <a:r>
              <a:rPr lang="en-IN" altLang="en-US" sz="1600"/>
              <a:t>Statistical Imputation</a:t>
            </a:r>
            <a:endParaRPr lang="en-IN" altLang="en-US" sz="1600"/>
          </a:p>
          <a:p>
            <a:pPr lvl="1"/>
            <a:r>
              <a:rPr lang="en-IN" altLang="en-US" sz="1600"/>
              <a:t>Impute with column mean</a:t>
            </a:r>
            <a:endParaRPr lang="en-IN" altLang="en-US" sz="1600"/>
          </a:p>
          <a:p>
            <a:pPr lvl="1"/>
            <a:r>
              <a:rPr lang="en-IN" altLang="en-US" sz="1600"/>
              <a:t>Impute with column median</a:t>
            </a:r>
            <a:endParaRPr lang="en-IN" altLang="en-US" sz="1600"/>
          </a:p>
          <a:p>
            <a:pPr lvl="1"/>
            <a:r>
              <a:rPr lang="en-IN" altLang="en-US" sz="1600"/>
              <a:t>Impute with zeros.</a:t>
            </a:r>
            <a:endParaRPr lang="en-IN" altLang="en-US" sz="1600"/>
          </a:p>
          <a:p>
            <a:pPr lvl="0"/>
            <a:r>
              <a:rPr lang="en-IN" altLang="en-US" sz="1600"/>
              <a:t>Correlation Imputation</a:t>
            </a:r>
            <a:endParaRPr lang="en-IN" altLang="en-US" sz="1600"/>
          </a:p>
          <a:p>
            <a:pPr lvl="0"/>
            <a:r>
              <a:rPr lang="en-IN" altLang="en-US" sz="1600"/>
              <a:t>Regression Imputation</a:t>
            </a:r>
            <a:endParaRPr lang="en-IN" altLang="en-US" sz="1600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7" name="Rectangles 6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10" name="Rectangles 9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Imputation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Regression Imputation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4809490" y="1066800"/>
          <a:ext cx="4334798" cy="3361055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406400"/>
                <a:gridCol w="650240"/>
                <a:gridCol w="913765"/>
                <a:gridCol w="1014730"/>
                <a:gridCol w="728053"/>
              </a:tblGrid>
              <a:tr h="36576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src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properties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65760">
                <a:tc v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flux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variability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hardness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.........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s4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s5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s6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s7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s8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...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Imputation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How to compare which regression method works correctly for classification</a:t>
            </a:r>
            <a:endParaRPr lang="en-IN" altLang="en-US"/>
          </a:p>
          <a:p>
            <a:r>
              <a:rPr lang="en-IN" altLang="en-US"/>
              <a:t>Need to do classification</a:t>
            </a:r>
            <a:endParaRPr lang="en-IN" altLang="en-US"/>
          </a:p>
          <a:p>
            <a:r>
              <a:rPr lang="en-IN" altLang="en-US"/>
              <a:t>Need a classifier.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Classifier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Logistic Regression</a:t>
            </a:r>
            <a:endParaRPr lang="en-IN" altLang="en-US"/>
          </a:p>
          <a:p>
            <a:r>
              <a:rPr lang="en-IN" altLang="en-US"/>
              <a:t>K-Nearest Neighbour</a:t>
            </a:r>
            <a:endParaRPr lang="en-IN" altLang="en-US"/>
          </a:p>
          <a:p>
            <a:r>
              <a:rPr lang="en-IN" altLang="en-US"/>
              <a:t>Fully Connected Network</a:t>
            </a:r>
            <a:endParaRPr lang="en-IN" altLang="en-US"/>
          </a:p>
          <a:p>
            <a:r>
              <a:rPr lang="en-IN" altLang="en-US"/>
              <a:t>Convolution Neural Network</a:t>
            </a:r>
            <a:endParaRPr lang="en-IN" altLang="en-US"/>
          </a:p>
          <a:p>
            <a:r>
              <a:rPr lang="en-IN" altLang="en-US"/>
              <a:t>Random Forest Classifier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Classifier : </a:t>
            </a:r>
            <a:r>
              <a:rPr lang="en-IN" altLang="en-US" b="0"/>
              <a:t>Random Forest</a:t>
            </a:r>
            <a:endParaRPr lang="en-IN" altLang="en-US" b="0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pic>
        <p:nvPicPr>
          <p:cNvPr id="5" name="Picture 4" descr="decision_tree_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9690" y="1345565"/>
            <a:ext cx="3698875" cy="2961005"/>
          </a:xfrm>
          <a:prstGeom prst="rect">
            <a:avLst/>
          </a:prstGeom>
        </p:spPr>
      </p:pic>
      <p:graphicFrame>
        <p:nvGraphicFramePr>
          <p:cNvPr id="10" name="Table 9"/>
          <p:cNvGraphicFramePr/>
          <p:nvPr/>
        </p:nvGraphicFramePr>
        <p:xfrm>
          <a:off x="457200" y="1345565"/>
          <a:ext cx="3970020" cy="2406015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661670"/>
                <a:gridCol w="661670"/>
                <a:gridCol w="661670"/>
                <a:gridCol w="661670"/>
                <a:gridCol w="661670"/>
                <a:gridCol w="661670"/>
              </a:tblGrid>
              <a:tr h="5486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Day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Rain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Wind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cloud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Temp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How is the day </a:t>
                      </a:r>
                      <a:endParaRPr lang="en-IN" altLang="en-US" sz="1000"/>
                    </a:p>
                  </a:txBody>
                  <a:tcPr/>
                </a:tc>
              </a:tr>
              <a:tr h="372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Day 0 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yes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30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yes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10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 b="1"/>
                        <a:t>good</a:t>
                      </a:r>
                      <a:endParaRPr lang="en-IN" altLang="en-US" sz="1000" b="1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Day 1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yes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55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yes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10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 b="1"/>
                        <a:t>Bad</a:t>
                      </a:r>
                      <a:endParaRPr lang="en-IN" altLang="en-US" sz="1000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Day 2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no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10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no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55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 b="1"/>
                        <a:t>bad</a:t>
                      </a:r>
                      <a:endParaRPr lang="en-IN" altLang="en-US" sz="1000" b="1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Day 4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no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30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yes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20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 b="1"/>
                        <a:t>Good</a:t>
                      </a:r>
                      <a:endParaRPr lang="en-IN" altLang="en-US" sz="1000" b="1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...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...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....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....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....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 b="1"/>
                        <a:t>....</a:t>
                      </a:r>
                      <a:endParaRPr lang="en-IN" altLang="en-US" sz="1000" b="1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55880" y="2239010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1731010" y="2239010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8" name="Rectangles 7"/>
          <p:cNvSpPr/>
          <p:nvPr/>
        </p:nvSpPr>
        <p:spPr>
          <a:xfrm>
            <a:off x="3067685" y="2239010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4658995" y="2239010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6025515" y="2239010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1690370" y="2317115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3027045" y="2317115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4618990" y="2309495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5985510" y="2317115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7509510" y="2239010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7469505" y="2317115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Classifier : </a:t>
            </a:r>
            <a:r>
              <a:rPr lang="en-IN" altLang="en-US" b="0"/>
              <a:t>Random Forest</a:t>
            </a:r>
            <a:endParaRPr lang="en-IN" altLang="en-US" b="0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pic>
        <p:nvPicPr>
          <p:cNvPr id="3" name="Picture 2" descr="decision_tree_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045" y="1598295"/>
            <a:ext cx="1855470" cy="1485900"/>
          </a:xfrm>
          <a:prstGeom prst="rect">
            <a:avLst/>
          </a:prstGeom>
        </p:spPr>
      </p:pic>
      <p:pic>
        <p:nvPicPr>
          <p:cNvPr id="4" name="Picture 3" descr="decision_tree_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5605" y="1598295"/>
            <a:ext cx="1855470" cy="1485900"/>
          </a:xfrm>
          <a:prstGeom prst="rect">
            <a:avLst/>
          </a:prstGeom>
        </p:spPr>
      </p:pic>
      <p:pic>
        <p:nvPicPr>
          <p:cNvPr id="11" name="Picture 10" descr="decision_tree_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0315" y="1598295"/>
            <a:ext cx="1855470" cy="1485900"/>
          </a:xfrm>
          <a:prstGeom prst="rect">
            <a:avLst/>
          </a:prstGeom>
        </p:spPr>
      </p:pic>
      <p:sp>
        <p:nvSpPr>
          <p:cNvPr id="12" name="Flowchart: Decision 11"/>
          <p:cNvSpPr/>
          <p:nvPr/>
        </p:nvSpPr>
        <p:spPr>
          <a:xfrm>
            <a:off x="3067050" y="3773805"/>
            <a:ext cx="2221230" cy="8178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400"/>
              <a:t>good/bad</a:t>
            </a:r>
            <a:endParaRPr lang="en-IN" altLang="en-US" sz="1400"/>
          </a:p>
        </p:txBody>
      </p:sp>
      <p:cxnSp>
        <p:nvCxnSpPr>
          <p:cNvPr id="13" name="Elbow Connector 12"/>
          <p:cNvCxnSpPr>
            <a:stCxn id="3" idx="2"/>
            <a:endCxn id="12" idx="1"/>
          </p:cNvCxnSpPr>
          <p:nvPr/>
        </p:nvCxnSpPr>
        <p:spPr>
          <a:xfrm rot="5400000" flipV="1">
            <a:off x="1818640" y="2934335"/>
            <a:ext cx="1098550" cy="13982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2"/>
            <a:endCxn id="12" idx="0"/>
          </p:cNvCxnSpPr>
          <p:nvPr/>
        </p:nvCxnSpPr>
        <p:spPr>
          <a:xfrm rot="5400000" flipV="1">
            <a:off x="3675698" y="3271838"/>
            <a:ext cx="689610" cy="314325"/>
          </a:xfrm>
          <a:prstGeom prst="bentConnector3">
            <a:avLst>
              <a:gd name="adj1" fmla="val 499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1" idx="2"/>
            <a:endCxn id="12" idx="3"/>
          </p:cNvCxnSpPr>
          <p:nvPr/>
        </p:nvCxnSpPr>
        <p:spPr>
          <a:xfrm rot="5400000">
            <a:off x="5723890" y="2648585"/>
            <a:ext cx="1098550" cy="19697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Classifier Pipeline</a:t>
            </a:r>
            <a:endParaRPr lang="en-IN" altLang="en-US" b="0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pic>
        <p:nvPicPr>
          <p:cNvPr id="10" name="Picture 9" descr="pipeline-sma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2450" y="1548765"/>
            <a:ext cx="5467350" cy="1542415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5880" y="3406140"/>
            <a:ext cx="9001125" cy="1192530"/>
          </a:xfrm>
        </p:spPr>
        <p:txBody>
          <a:bodyPr anchor="ctr" anchorCtr="0"/>
          <a:p>
            <a:pPr marL="0" indent="0" algn="ctr">
              <a:buNone/>
            </a:pPr>
            <a:r>
              <a:rPr lang="en-IN" altLang="en-US"/>
              <a:t>How to select which one works the best ?</a:t>
            </a:r>
            <a:endParaRPr lang="en-I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Cross Validation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Algorithm</a:t>
            </a:r>
            <a:endParaRPr lang="en-IN" altLang="en-US"/>
          </a:p>
          <a:p>
            <a:pPr lvl="1"/>
            <a:r>
              <a:rPr lang="en-IN" altLang="en-US"/>
              <a:t>Take randomly sampled examples</a:t>
            </a:r>
            <a:endParaRPr lang="en-IN" altLang="en-US"/>
          </a:p>
          <a:p>
            <a:pPr lvl="1"/>
            <a:r>
              <a:rPr lang="en-IN" altLang="en-US"/>
              <a:t>keep them aside</a:t>
            </a:r>
            <a:endParaRPr lang="en-IN" altLang="en-US"/>
          </a:p>
          <a:p>
            <a:pPr lvl="1"/>
            <a:r>
              <a:rPr lang="en-IN" altLang="en-US"/>
              <a:t>train on rest of the sample</a:t>
            </a:r>
            <a:endParaRPr lang="en-IN" altLang="en-US"/>
          </a:p>
          <a:p>
            <a:pPr lvl="1"/>
            <a:r>
              <a:rPr lang="en-IN" altLang="en-US"/>
              <a:t>check preformance on the kept-aside sample</a:t>
            </a:r>
            <a:endParaRPr lang="en-IN" altLang="en-US"/>
          </a:p>
          <a:p>
            <a:pPr lvl="0"/>
            <a:r>
              <a:rPr lang="en-IN" altLang="en-US"/>
              <a:t>A good model</a:t>
            </a:r>
            <a:endParaRPr lang="en-IN" altLang="en-US"/>
          </a:p>
          <a:p>
            <a:pPr lvl="1"/>
            <a:r>
              <a:rPr lang="en-IN" altLang="en-US"/>
              <a:t>Higher mean accuracy</a:t>
            </a:r>
            <a:endParaRPr lang="en-IN" altLang="en-US"/>
          </a:p>
          <a:p>
            <a:pPr lvl="1"/>
            <a:r>
              <a:rPr lang="en-IN" altLang="en-US"/>
              <a:t>Least std in accuracy.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pic>
        <p:nvPicPr>
          <p:cNvPr id="5" name="Picture 4" descr="mc"/>
          <p:cNvPicPr>
            <a:picLocks noChangeAspect="1"/>
          </p:cNvPicPr>
          <p:nvPr/>
        </p:nvPicPr>
        <p:blipFill>
          <a:blip r:embed="rId1"/>
          <a:srcRect r="31242"/>
          <a:stretch>
            <a:fillRect/>
          </a:stretch>
        </p:blipFill>
        <p:spPr>
          <a:xfrm>
            <a:off x="4968240" y="1257300"/>
            <a:ext cx="3598545" cy="24225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Monte-Carlo Evolution : </a:t>
            </a:r>
            <a:r>
              <a:rPr lang="en-IN" altLang="en-US" b="0"/>
              <a:t>Result</a:t>
            </a:r>
            <a:endParaRPr lang="en-IN" altLang="en-US" b="0"/>
          </a:p>
        </p:txBody>
      </p:sp>
      <p:pic>
        <p:nvPicPr>
          <p:cNvPr id="6" name="Picture 5" descr="i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262380"/>
            <a:ext cx="6978015" cy="304800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Design classifier</a:t>
            </a:r>
            <a:endParaRPr lang="en-IN" altLang="en-US" sz="900" b="1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Imputer+ Classifier Result</a:t>
            </a:r>
            <a:endParaRPr lang="en-IN" altLang="en-US"/>
          </a:p>
        </p:txBody>
      </p:sp>
      <p:pic>
        <p:nvPicPr>
          <p:cNvPr id="3" name="Picture 2" descr="model_var_r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820" y="960755"/>
            <a:ext cx="5527040" cy="368490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Design classifier</a:t>
            </a:r>
            <a:endParaRPr lang="en-IN" altLang="en-US" sz="900" b="1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Classifier selected</a:t>
            </a:r>
            <a:endParaRPr lang="en-IN" altLang="en-US"/>
          </a:p>
        </p:txBody>
      </p:sp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Design classifier</a:t>
            </a:r>
            <a:endParaRPr lang="en-IN" altLang="en-US" sz="900" b="1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5501640" y="1273175"/>
            <a:ext cx="1739265" cy="6108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Preprocesssed data</a:t>
            </a:r>
            <a:endParaRPr lang="en-IN" altLang="en-US" sz="1200" b="1"/>
          </a:p>
        </p:txBody>
      </p:sp>
      <p:sp>
        <p:nvSpPr>
          <p:cNvPr id="7" name="Rectangles 6"/>
          <p:cNvSpPr/>
          <p:nvPr/>
        </p:nvSpPr>
        <p:spPr>
          <a:xfrm>
            <a:off x="5501640" y="2205355"/>
            <a:ext cx="1739265" cy="96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Fill missing values with random forest regressor</a:t>
            </a:r>
            <a:endParaRPr lang="en-IN" altLang="en-US" sz="1200" b="1"/>
          </a:p>
        </p:txBody>
      </p:sp>
      <p:sp>
        <p:nvSpPr>
          <p:cNvPr id="16" name="Rectangles 15"/>
          <p:cNvSpPr/>
          <p:nvPr/>
        </p:nvSpPr>
        <p:spPr>
          <a:xfrm>
            <a:off x="5501640" y="3486785"/>
            <a:ext cx="1739265" cy="6108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Random Forest Classifier</a:t>
            </a:r>
            <a:endParaRPr lang="en-IN" altLang="en-US" sz="1200" b="1"/>
          </a:p>
        </p:txBody>
      </p:sp>
      <p:sp>
        <p:nvSpPr>
          <p:cNvPr id="24" name="Content Placeholder 23"/>
          <p:cNvSpPr>
            <a:spLocks noGrp="1"/>
          </p:cNvSpPr>
          <p:nvPr>
            <p:ph sz="half" idx="1"/>
          </p:nvPr>
        </p:nvSpPr>
        <p:spPr>
          <a:xfrm>
            <a:off x="457200" y="1273175"/>
            <a:ext cx="4032250" cy="3325495"/>
          </a:xfrm>
        </p:spPr>
        <p:txBody>
          <a:bodyPr/>
          <a:p>
            <a:r>
              <a:rPr lang="en-IN" altLang="en-US"/>
              <a:t>Validation Accuracy score</a:t>
            </a:r>
            <a:endParaRPr lang="en-IN" altLang="en-US"/>
          </a:p>
          <a:p>
            <a:pPr lvl="1"/>
            <a:r>
              <a:rPr lang="en-IN" altLang="en-US"/>
              <a:t>Mean -  66.1</a:t>
            </a:r>
            <a:endParaRPr lang="en-IN" altLang="en-US"/>
          </a:p>
          <a:p>
            <a:pPr lvl="1"/>
            <a:r>
              <a:rPr lang="en-IN" altLang="en-US"/>
              <a:t>Std - 4.3</a:t>
            </a:r>
            <a:endParaRPr lang="en-IN" altLang="en-US"/>
          </a:p>
          <a:p>
            <a:pPr lvl="1"/>
            <a:r>
              <a:rPr lang="en-IN" altLang="en-US"/>
              <a:t>Min - 51.46</a:t>
            </a:r>
            <a:endParaRPr lang="en-IN" altLang="en-US"/>
          </a:p>
          <a:p>
            <a:pPr lvl="1"/>
            <a:r>
              <a:rPr lang="en-IN" altLang="en-US"/>
              <a:t>Max - 71.31</a:t>
            </a:r>
            <a:endParaRPr lang="en-IN" altLang="en-US"/>
          </a:p>
        </p:txBody>
      </p:sp>
      <p:cxnSp>
        <p:nvCxnSpPr>
          <p:cNvPr id="25" name="Straight Arrow Connector 24"/>
          <p:cNvCxnSpPr>
            <a:stCxn id="6" idx="2"/>
            <a:endCxn id="7" idx="0"/>
          </p:cNvCxnSpPr>
          <p:nvPr/>
        </p:nvCxnSpPr>
        <p:spPr>
          <a:xfrm>
            <a:off x="6371590" y="1884045"/>
            <a:ext cx="0" cy="321310"/>
          </a:xfrm>
          <a:prstGeom prst="straightConnector1">
            <a:avLst/>
          </a:prstGeom>
          <a:ln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16" idx="0"/>
          </p:cNvCxnSpPr>
          <p:nvPr/>
        </p:nvCxnSpPr>
        <p:spPr>
          <a:xfrm>
            <a:off x="6371590" y="3165475"/>
            <a:ext cx="0" cy="321310"/>
          </a:xfrm>
          <a:prstGeom prst="straightConnector1">
            <a:avLst/>
          </a:prstGeom>
          <a:ln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Classifier selected</a:t>
            </a:r>
            <a:endParaRPr lang="en-IN" altLang="en-US"/>
          </a:p>
        </p:txBody>
      </p:sp>
      <p:pic>
        <p:nvPicPr>
          <p:cNvPr id="5" name="Picture 4" descr="obs-src-clf-co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085975"/>
            <a:ext cx="5726430" cy="154178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Design classifier</a:t>
            </a:r>
            <a:endParaRPr lang="en-IN" altLang="en-US" sz="900" b="1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3" name="Content Placeholder 2"/>
          <p:cNvSpPr/>
          <p:nvPr>
            <p:ph sz="half" idx="1"/>
          </p:nvPr>
        </p:nvSpPr>
        <p:spPr>
          <a:xfrm>
            <a:off x="457200" y="1201420"/>
            <a:ext cx="3016885" cy="809625"/>
          </a:xfrm>
        </p:spPr>
        <p:txBody>
          <a:bodyPr/>
          <a:p>
            <a:r>
              <a:rPr lang="en-IN" altLang="en-US"/>
              <a:t>Combine Observation</a:t>
            </a:r>
            <a:endParaRPr lang="en-IN" altLang="en-US"/>
          </a:p>
          <a:p>
            <a:pPr lvl="1"/>
            <a:r>
              <a:rPr lang="en-IN" altLang="en-US"/>
              <a:t>Improved statistics</a:t>
            </a:r>
            <a:endParaRPr lang="en-I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Straight Connector 4"/>
          <p:cNvCxnSpPr/>
          <p:nvPr/>
        </p:nvCxnSpPr>
        <p:spPr>
          <a:xfrm>
            <a:off x="2900680" y="1034415"/>
            <a:ext cx="0" cy="30797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/>
        </p:nvSpPr>
        <p:spPr>
          <a:xfrm>
            <a:off x="456565" y="1876425"/>
            <a:ext cx="2444115" cy="5289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l" defTabSz="68643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2"/>
                </a:solidFill>
                <a:latin typeface="Liberation Mono" panose="02070409020205020404" charset="0"/>
                <a:ea typeface="+mj-ea"/>
                <a:cs typeface="Liberation Mono" panose="02070409020205020404" charset="0"/>
              </a:defRPr>
            </a:lvl1pPr>
          </a:lstStyle>
          <a:p>
            <a:r>
              <a:rPr lang="en-IN" altLang="en-US" sz="1800"/>
              <a:t>Classifier Designed..</a:t>
            </a:r>
            <a:endParaRPr lang="en-IN" altLang="en-US" sz="1800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2900680" y="1662430"/>
            <a:ext cx="4424045" cy="95758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l" defTabSz="68643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2"/>
                </a:solidFill>
                <a:latin typeface="Liberation Mono" panose="02070409020205020404" charset="0"/>
                <a:ea typeface="+mj-ea"/>
                <a:cs typeface="Liberation Mono" panose="02070409020205020404" charset="0"/>
              </a:defRPr>
            </a:lvl1pPr>
          </a:lstStyle>
          <a:p>
            <a:r>
              <a:rPr lang="en-I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Optimising</a:t>
            </a:r>
            <a:endParaRPr lang="en-IN" alt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Classifier</a:t>
            </a:r>
            <a:endParaRPr lang="en-IN" alt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Optimizing RF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Hyperparameter tuning</a:t>
            </a:r>
            <a:endParaRPr lang="en-IN" altLang="en-US"/>
          </a:p>
          <a:p>
            <a:r>
              <a:rPr lang="en-IN" altLang="en-US"/>
              <a:t>Parameters to tune </a:t>
            </a:r>
            <a:endParaRPr lang="en-IN" altLang="en-US"/>
          </a:p>
          <a:p>
            <a:pPr lvl="1"/>
            <a:r>
              <a:rPr lang="en-IN" altLang="en-US"/>
              <a:t>Number of trees</a:t>
            </a:r>
            <a:endParaRPr lang="en-IN" altLang="en-US"/>
          </a:p>
          <a:p>
            <a:pPr lvl="1"/>
            <a:r>
              <a:rPr lang="en-IN" altLang="en-US"/>
              <a:t>Max-depth</a:t>
            </a:r>
            <a:endParaRPr lang="en-IN" altLang="en-US"/>
          </a:p>
        </p:txBody>
      </p:sp>
      <p:pic>
        <p:nvPicPr>
          <p:cNvPr id="5" name="Picture 4" descr="num_tre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" y="2380615"/>
            <a:ext cx="4702810" cy="239649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pic>
        <p:nvPicPr>
          <p:cNvPr id="7" name="Picture 6" descr="decision_tree_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304290"/>
            <a:ext cx="1343660" cy="1076325"/>
          </a:xfrm>
          <a:prstGeom prst="rect">
            <a:avLst/>
          </a:prstGeom>
        </p:spPr>
      </p:pic>
      <p:pic>
        <p:nvPicPr>
          <p:cNvPr id="8" name="Picture 7" descr="decision_tree_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95" y="1304290"/>
            <a:ext cx="977265" cy="782955"/>
          </a:xfrm>
          <a:prstGeom prst="rect">
            <a:avLst/>
          </a:prstGeom>
        </p:spPr>
      </p:pic>
      <p:pic>
        <p:nvPicPr>
          <p:cNvPr id="13" name="Picture 12" descr="decision_tree_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235" y="2504440"/>
            <a:ext cx="987425" cy="791210"/>
          </a:xfrm>
          <a:prstGeom prst="rect">
            <a:avLst/>
          </a:prstGeom>
        </p:spPr>
      </p:pic>
      <p:pic>
        <p:nvPicPr>
          <p:cNvPr id="16" name="Picture 15" descr="decision_tree_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955" y="2439670"/>
            <a:ext cx="987425" cy="791210"/>
          </a:xfrm>
          <a:prstGeom prst="rect">
            <a:avLst/>
          </a:prstGeom>
        </p:spPr>
      </p:pic>
      <p:pic>
        <p:nvPicPr>
          <p:cNvPr id="17" name="Picture 16" descr="decision_tree_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510" y="2978785"/>
            <a:ext cx="987425" cy="791210"/>
          </a:xfrm>
          <a:prstGeom prst="rect">
            <a:avLst/>
          </a:prstGeom>
        </p:spPr>
      </p:pic>
      <p:pic>
        <p:nvPicPr>
          <p:cNvPr id="23" name="Picture 22" descr="decision_tree_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955" y="3714115"/>
            <a:ext cx="987425" cy="791210"/>
          </a:xfrm>
          <a:prstGeom prst="rect">
            <a:avLst/>
          </a:prstGeom>
        </p:spPr>
      </p:pic>
      <p:pic>
        <p:nvPicPr>
          <p:cNvPr id="24" name="Picture 23" descr="decision_tree_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380" y="3807460"/>
            <a:ext cx="987425" cy="791210"/>
          </a:xfrm>
          <a:prstGeom prst="rect">
            <a:avLst/>
          </a:prstGeom>
        </p:spPr>
      </p:pic>
      <p:pic>
        <p:nvPicPr>
          <p:cNvPr id="25" name="Picture 24" descr="decision_tree_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420" y="3460750"/>
            <a:ext cx="987425" cy="791210"/>
          </a:xfrm>
          <a:prstGeom prst="rect">
            <a:avLst/>
          </a:prstGeom>
        </p:spPr>
      </p:pic>
      <p:pic>
        <p:nvPicPr>
          <p:cNvPr id="26" name="Picture 25" descr="decision_tree_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995" y="3920490"/>
            <a:ext cx="987425" cy="791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Optimizing RF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Hyperparameter tuning</a:t>
            </a:r>
            <a:endParaRPr lang="en-IN" altLang="en-US"/>
          </a:p>
          <a:p>
            <a:r>
              <a:rPr lang="en-IN" altLang="en-US"/>
              <a:t>Parameters to tune </a:t>
            </a:r>
            <a:endParaRPr lang="en-IN" altLang="en-US"/>
          </a:p>
          <a:p>
            <a:pPr lvl="1"/>
            <a:r>
              <a:rPr lang="en-IN" altLang="en-US"/>
              <a:t>Number of trees - 500</a:t>
            </a:r>
            <a:endParaRPr lang="en-IN" altLang="en-US"/>
          </a:p>
          <a:p>
            <a:pPr lvl="1"/>
            <a:r>
              <a:rPr lang="en-IN" altLang="en-US"/>
              <a:t>Max-depth - 10</a:t>
            </a:r>
            <a:endParaRPr lang="en-IN" altLang="en-US"/>
          </a:p>
        </p:txBody>
      </p:sp>
      <p:pic>
        <p:nvPicPr>
          <p:cNvPr id="6" name="Picture 5" descr="max_dept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80" y="2430145"/>
            <a:ext cx="4876800" cy="245935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41185" y="1201420"/>
            <a:ext cx="436880" cy="4102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52515" y="1946275"/>
            <a:ext cx="436880" cy="4102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628640" y="3016885"/>
            <a:ext cx="436880" cy="4102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72885" y="3004185"/>
            <a:ext cx="436880" cy="4102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811135" y="1898015"/>
            <a:ext cx="436880" cy="4102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296910" y="2944495"/>
            <a:ext cx="436880" cy="4102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289800" y="2944495"/>
            <a:ext cx="436880" cy="4102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152515" y="3855720"/>
            <a:ext cx="436880" cy="4102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009765" y="3855720"/>
            <a:ext cx="436880" cy="4102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8" name="Curved Connector 27"/>
          <p:cNvCxnSpPr>
            <a:stCxn id="8" idx="4"/>
            <a:endCxn id="13" idx="0"/>
          </p:cNvCxnSpPr>
          <p:nvPr/>
        </p:nvCxnSpPr>
        <p:spPr>
          <a:xfrm rot="5400000">
            <a:off x="6597968" y="1384618"/>
            <a:ext cx="334645" cy="7886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8" idx="4"/>
            <a:endCxn id="23" idx="0"/>
          </p:cNvCxnSpPr>
          <p:nvPr/>
        </p:nvCxnSpPr>
        <p:spPr>
          <a:xfrm rot="5400000" flipV="1">
            <a:off x="7451408" y="1319848"/>
            <a:ext cx="286385" cy="8699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3" idx="4"/>
            <a:endCxn id="16" idx="0"/>
          </p:cNvCxnSpPr>
          <p:nvPr/>
        </p:nvCxnSpPr>
        <p:spPr>
          <a:xfrm rot="5400000">
            <a:off x="5778500" y="2424430"/>
            <a:ext cx="660400" cy="523875"/>
          </a:xfrm>
          <a:prstGeom prst="curvedConnector3">
            <a:avLst>
              <a:gd name="adj1" fmla="val 499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3" idx="4"/>
            <a:endCxn id="17" idx="0"/>
          </p:cNvCxnSpPr>
          <p:nvPr/>
        </p:nvCxnSpPr>
        <p:spPr>
          <a:xfrm rot="5400000" flipV="1">
            <a:off x="6257290" y="2470150"/>
            <a:ext cx="647700" cy="4203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3" idx="4"/>
            <a:endCxn id="24" idx="0"/>
          </p:cNvCxnSpPr>
          <p:nvPr/>
        </p:nvCxnSpPr>
        <p:spPr>
          <a:xfrm rot="5400000" flipV="1">
            <a:off x="7954328" y="2383473"/>
            <a:ext cx="636270" cy="485775"/>
          </a:xfrm>
          <a:prstGeom prst="curvedConnector3">
            <a:avLst>
              <a:gd name="adj1" fmla="val 499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23" idx="4"/>
            <a:endCxn id="25" idx="0"/>
          </p:cNvCxnSpPr>
          <p:nvPr/>
        </p:nvCxnSpPr>
        <p:spPr>
          <a:xfrm rot="5400000">
            <a:off x="7450773" y="2365693"/>
            <a:ext cx="636270" cy="521335"/>
          </a:xfrm>
          <a:prstGeom prst="curvedConnector3">
            <a:avLst>
              <a:gd name="adj1" fmla="val 499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7" idx="4"/>
            <a:endCxn id="26" idx="0"/>
          </p:cNvCxnSpPr>
          <p:nvPr/>
        </p:nvCxnSpPr>
        <p:spPr>
          <a:xfrm rot="5400000">
            <a:off x="6360795" y="3424555"/>
            <a:ext cx="441325" cy="4203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7" idx="4"/>
            <a:endCxn id="27" idx="0"/>
          </p:cNvCxnSpPr>
          <p:nvPr/>
        </p:nvCxnSpPr>
        <p:spPr>
          <a:xfrm rot="5400000" flipV="1">
            <a:off x="6789103" y="3416618"/>
            <a:ext cx="441325" cy="43688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23" grpId="0" animBg="1"/>
      <p:bldP spid="16" grpId="0" animBg="1"/>
      <p:bldP spid="17" grpId="0" animBg="1"/>
      <p:bldP spid="25" grpId="0" animBg="1"/>
      <p:bldP spid="24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3" name="Rectangles 2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4" name="Rectangles 3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5" name="Rectangles 4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7" name="Rectangles 16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Tuned RF Result: </a:t>
            </a:r>
            <a:r>
              <a:rPr lang="en-IN" altLang="en-US" b="0"/>
              <a:t>Score</a:t>
            </a:r>
            <a:endParaRPr lang="en-IN" altLang="en-US" b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>
                <a:sym typeface="+mn-ea"/>
              </a:rPr>
              <a:t>Best Random forest</a:t>
            </a:r>
            <a:endParaRPr lang="en-IN" altLang="en-US">
              <a:sym typeface="+mn-ea"/>
            </a:endParaRPr>
          </a:p>
          <a:p>
            <a:pPr lvl="1"/>
            <a:r>
              <a:rPr lang="en-IN" altLang="en-US">
                <a:sym typeface="+mn-ea"/>
              </a:rPr>
              <a:t>Number of trees - 500</a:t>
            </a:r>
            <a:endParaRPr lang="en-IN" altLang="en-US">
              <a:sym typeface="+mn-ea"/>
            </a:endParaRPr>
          </a:p>
          <a:p>
            <a:pPr lvl="1"/>
            <a:r>
              <a:rPr lang="en-IN" altLang="en-US">
                <a:sym typeface="+mn-ea"/>
              </a:rPr>
              <a:t>Max-depth - 10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Result</a:t>
            </a:r>
            <a:endParaRPr lang="en-IN" altLang="en-US"/>
          </a:p>
          <a:p>
            <a:pPr lvl="1"/>
            <a:r>
              <a:rPr lang="en-IN" altLang="en-US">
                <a:sym typeface="+mn-ea"/>
              </a:rPr>
              <a:t>Accuracy :</a:t>
            </a:r>
            <a:endParaRPr lang="en-IN" altLang="en-US"/>
          </a:p>
        </p:txBody>
      </p:sp>
      <p:pic>
        <p:nvPicPr>
          <p:cNvPr id="6" name="Picture 5" descr="rf-tune-comparis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6995" y="1072515"/>
            <a:ext cx="4745355" cy="170243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Tuned RF Result : </a:t>
            </a:r>
            <a:r>
              <a:rPr lang="en-IN" altLang="en-US" b="0"/>
              <a:t>Confusion Matrix</a:t>
            </a:r>
            <a:endParaRPr lang="en-IN" altLang="en-US" b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lvl="0"/>
            <a:r>
              <a:rPr lang="en-IN" altLang="en-US">
                <a:sym typeface="+mn-ea"/>
              </a:rPr>
              <a:t>Confusion Matrix</a:t>
            </a:r>
            <a:endParaRPr lang="en-IN" altLang="en-US"/>
          </a:p>
          <a:p>
            <a:pPr lvl="0"/>
            <a:r>
              <a:rPr lang="en-IN" altLang="en-US">
                <a:sym typeface="+mn-ea"/>
              </a:rPr>
              <a:t>Probability quality</a:t>
            </a:r>
            <a:endParaRPr lang="en-IN" altLang="en-US"/>
          </a:p>
          <a:p>
            <a:pPr lvl="0"/>
            <a:r>
              <a:rPr lang="en-IN" altLang="en-US">
                <a:sym typeface="+mn-ea"/>
              </a:rPr>
              <a:t>Problem </a:t>
            </a:r>
            <a:endParaRPr lang="en-IN" altLang="en-US"/>
          </a:p>
          <a:p>
            <a:pPr lvl="1"/>
            <a:r>
              <a:rPr lang="en-IN" altLang="en-US">
                <a:sym typeface="+mn-ea"/>
              </a:rPr>
              <a:t>Class imbalance</a:t>
            </a:r>
            <a:endParaRPr lang="en-IN" altLang="en-US"/>
          </a:p>
          <a:p>
            <a:pPr lvl="1"/>
            <a:r>
              <a:rPr lang="en-IN" altLang="en-US">
                <a:sym typeface="+mn-ea"/>
              </a:rPr>
              <a:t>not able to learn LMXB </a:t>
            </a:r>
            <a:endParaRPr lang="en-IN" altLang="en-US"/>
          </a:p>
        </p:txBody>
      </p:sp>
      <p:pic>
        <p:nvPicPr>
          <p:cNvPr id="5" name="Content Placeholder 4" descr="cf_src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631565" y="1048385"/>
            <a:ext cx="5512435" cy="233172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Tuned RF Result : </a:t>
            </a:r>
            <a:r>
              <a:rPr lang="en-IN" altLang="en-US" b="0"/>
              <a:t>Probability quality</a:t>
            </a:r>
            <a:endParaRPr lang="en-IN" altLang="en-US" b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lvl="0"/>
            <a:r>
              <a:rPr lang="en-IN" altLang="en-US"/>
              <a:t>Probability quality</a:t>
            </a:r>
            <a:endParaRPr lang="en-IN" altLang="en-US"/>
          </a:p>
          <a:p>
            <a:pPr lvl="0"/>
            <a:r>
              <a:rPr lang="en-IN" altLang="en-US"/>
              <a:t>Problem </a:t>
            </a:r>
            <a:endParaRPr lang="en-IN" altLang="en-US"/>
          </a:p>
          <a:p>
            <a:pPr lvl="1"/>
            <a:r>
              <a:rPr lang="en-IN" altLang="en-US"/>
              <a:t>Class imbalance</a:t>
            </a:r>
            <a:endParaRPr lang="en-IN" altLang="en-US"/>
          </a:p>
          <a:p>
            <a:pPr lvl="1"/>
            <a:r>
              <a:rPr lang="en-IN" altLang="en-US"/>
              <a:t>not able to learn LMXB class. </a:t>
            </a:r>
            <a:endParaRPr lang="en-IN" altLang="en-US"/>
          </a:p>
        </p:txBody>
      </p:sp>
      <p:pic>
        <p:nvPicPr>
          <p:cNvPr id="6" name="Picture 5" descr="ec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9450" y="1056640"/>
            <a:ext cx="3921125" cy="303466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Balancing Class : SMOTE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SMOTE : Synthetic Minority Oversampling Technique</a:t>
            </a:r>
            <a:endParaRPr lang="en-IN" altLang="en-US"/>
          </a:p>
          <a:p>
            <a:r>
              <a:rPr lang="en-IN" altLang="en-US"/>
              <a:t>Algorithm</a:t>
            </a:r>
            <a:endParaRPr lang="en-IN" altLang="en-US"/>
          </a:p>
          <a:p>
            <a:pPr lvl="1"/>
            <a:r>
              <a:rPr lang="en-IN" altLang="en-US"/>
              <a:t>In higher dimension feature space</a:t>
            </a:r>
            <a:endParaRPr lang="en-IN" altLang="en-US"/>
          </a:p>
          <a:p>
            <a:pPr lvl="1"/>
            <a:r>
              <a:rPr lang="en-IN" altLang="en-US"/>
              <a:t>Each point represent one source </a:t>
            </a:r>
            <a:endParaRPr lang="en-IN" altLang="en-US"/>
          </a:p>
          <a:p>
            <a:pPr lvl="1"/>
            <a:r>
              <a:rPr lang="en-IN" altLang="en-US"/>
              <a:t>Linear interpolation between these points (source)</a:t>
            </a:r>
            <a:endParaRPr lang="en-IN" altLang="en-US"/>
          </a:p>
          <a:p>
            <a:pPr lvl="1"/>
            <a:r>
              <a:rPr lang="en-IN" altLang="en-US"/>
              <a:t>Sample points from nearest interpolations</a:t>
            </a:r>
            <a:endParaRPr lang="en-IN" altLang="en-US"/>
          </a:p>
          <a:p>
            <a:pPr lvl="1"/>
            <a:r>
              <a:rPr lang="en-IN" altLang="en-US"/>
              <a:t>Make each class equal.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Balancing Class : SMOTE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SMOTE result</a:t>
            </a:r>
            <a:endParaRPr lang="en-IN" altLang="en-US"/>
          </a:p>
        </p:txBody>
      </p:sp>
      <p:pic>
        <p:nvPicPr>
          <p:cNvPr id="5" name="Content Placeholder 4" descr="ecdf-smot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98670" y="1910080"/>
            <a:ext cx="3643630" cy="2707640"/>
          </a:xfrm>
          <a:prstGeom prst="rect">
            <a:avLst/>
          </a:prstGeom>
        </p:spPr>
      </p:pic>
      <p:pic>
        <p:nvPicPr>
          <p:cNvPr id="6" name="Picture 5" descr="ec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0" y="1910080"/>
            <a:ext cx="3382645" cy="261874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Balancing Class : SMOTE</a:t>
            </a:r>
            <a:endParaRPr lang="en-IN" altLang="en-US"/>
          </a:p>
        </p:txBody>
      </p:sp>
      <p:pic>
        <p:nvPicPr>
          <p:cNvPr id="8" name="Picture 7" descr="cf_src"/>
          <p:cNvPicPr>
            <a:picLocks noChangeAspect="1"/>
          </p:cNvPicPr>
          <p:nvPr/>
        </p:nvPicPr>
        <p:blipFill>
          <a:blip r:embed="rId1"/>
          <a:srcRect r="50601"/>
          <a:stretch>
            <a:fillRect/>
          </a:stretch>
        </p:blipFill>
        <p:spPr>
          <a:xfrm>
            <a:off x="611505" y="1281430"/>
            <a:ext cx="3590925" cy="3075940"/>
          </a:xfrm>
          <a:prstGeom prst="rect">
            <a:avLst/>
          </a:prstGeom>
        </p:spPr>
      </p:pic>
      <p:pic>
        <p:nvPicPr>
          <p:cNvPr id="9" name="Picture 8" descr="cf_src_smote"/>
          <p:cNvPicPr>
            <a:picLocks noChangeAspect="1"/>
          </p:cNvPicPr>
          <p:nvPr/>
        </p:nvPicPr>
        <p:blipFill>
          <a:blip r:embed="rId2"/>
          <a:srcRect l="307" r="51055"/>
          <a:stretch>
            <a:fillRect/>
          </a:stretch>
        </p:blipFill>
        <p:spPr>
          <a:xfrm>
            <a:off x="4785995" y="1225550"/>
            <a:ext cx="3535045" cy="3042285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Balancing Class : SMOTE</a:t>
            </a:r>
            <a:endParaRPr lang="en-IN" altLang="en-US"/>
          </a:p>
        </p:txBody>
      </p:sp>
      <p:pic>
        <p:nvPicPr>
          <p:cNvPr id="8" name="Picture 7" descr="cf_src"/>
          <p:cNvPicPr>
            <a:picLocks noChangeAspect="1"/>
          </p:cNvPicPr>
          <p:nvPr/>
        </p:nvPicPr>
        <p:blipFill>
          <a:blip r:embed="rId1"/>
          <a:srcRect l="48761"/>
          <a:stretch>
            <a:fillRect/>
          </a:stretch>
        </p:blipFill>
        <p:spPr>
          <a:xfrm>
            <a:off x="521335" y="1280795"/>
            <a:ext cx="3756025" cy="3101340"/>
          </a:xfrm>
          <a:prstGeom prst="rect">
            <a:avLst/>
          </a:prstGeom>
        </p:spPr>
      </p:pic>
      <p:pic>
        <p:nvPicPr>
          <p:cNvPr id="9" name="Picture 8" descr="cf_src_smote"/>
          <p:cNvPicPr>
            <a:picLocks noChangeAspect="1"/>
          </p:cNvPicPr>
          <p:nvPr/>
        </p:nvPicPr>
        <p:blipFill>
          <a:blip r:embed="rId2"/>
          <a:srcRect l="48454"/>
          <a:stretch>
            <a:fillRect/>
          </a:stretch>
        </p:blipFill>
        <p:spPr>
          <a:xfrm>
            <a:off x="4277360" y="1233170"/>
            <a:ext cx="3778250" cy="3067685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Feature optimization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420"/>
            <a:ext cx="3528695" cy="3397250"/>
          </a:xfrm>
        </p:spPr>
        <p:txBody>
          <a:bodyPr/>
          <a:p>
            <a:r>
              <a:rPr lang="en-IN" altLang="en-US"/>
              <a:t>Feature-feature correlation</a:t>
            </a:r>
            <a:endParaRPr lang="en-IN" altLang="en-US"/>
          </a:p>
          <a:p>
            <a:r>
              <a:rPr lang="en-IN" altLang="en-US"/>
              <a:t>Need to remove correlated features.</a:t>
            </a:r>
            <a:endParaRPr lang="en-IN" altLang="en-US"/>
          </a:p>
        </p:txBody>
      </p:sp>
      <p:pic>
        <p:nvPicPr>
          <p:cNvPr id="5" name="Content Placeholder 4" descr="feat-feat-corr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238625" y="243205"/>
            <a:ext cx="4905375" cy="4355465"/>
          </a:xfrm>
          <a:prstGeom prst="rect">
            <a:avLst/>
          </a:prstGeom>
        </p:spPr>
      </p:pic>
      <p:pic>
        <p:nvPicPr>
          <p:cNvPr id="6" name="Picture 5" descr="feat-remov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85" y="2230120"/>
            <a:ext cx="3246755" cy="226631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Feature optimization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420"/>
            <a:ext cx="3528695" cy="3397250"/>
          </a:xfrm>
        </p:spPr>
        <p:txBody>
          <a:bodyPr/>
          <a:p>
            <a:r>
              <a:rPr lang="en-IN" altLang="en-US"/>
              <a:t>Feature-feature correlation</a:t>
            </a:r>
            <a:endParaRPr lang="en-IN" altLang="en-US"/>
          </a:p>
          <a:p>
            <a:r>
              <a:rPr lang="en-IN" altLang="en-US">
                <a:sym typeface="+mn-ea"/>
              </a:rPr>
              <a:t>Need to remove correlated features.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  <p:pic>
        <p:nvPicPr>
          <p:cNvPr id="6" name="Content Placeholder 5" descr="feat-feat-corr-small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674870" y="1005840"/>
            <a:ext cx="4220845" cy="359283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pic>
        <p:nvPicPr>
          <p:cNvPr id="7" name="Picture 6" descr="feat-remov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85" y="2230120"/>
            <a:ext cx="3246755" cy="226631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Feature optimization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420"/>
            <a:ext cx="3528695" cy="3397250"/>
          </a:xfrm>
        </p:spPr>
        <p:txBody>
          <a:bodyPr/>
          <a:p>
            <a:r>
              <a:rPr lang="en-IN" altLang="en-US"/>
              <a:t>Feature -feature correlation</a:t>
            </a:r>
            <a:endParaRPr lang="en-IN" altLang="en-US"/>
          </a:p>
          <a:p>
            <a:r>
              <a:rPr lang="en-IN" altLang="en-US"/>
              <a:t>why we need to remove correlated features</a:t>
            </a:r>
            <a:endParaRPr lang="en-IN" altLang="en-US"/>
          </a:p>
          <a:p>
            <a:r>
              <a:rPr lang="en-IN" altLang="en-US"/>
              <a:t>Comparison of result - </a:t>
            </a:r>
            <a:endParaRPr lang="en-IN" altLang="en-US"/>
          </a:p>
          <a:p>
            <a:endParaRPr lang="en-IN" altLang="en-US"/>
          </a:p>
        </p:txBody>
      </p:sp>
      <p:pic>
        <p:nvPicPr>
          <p:cNvPr id="5" name="Picture 4" descr="feat-removal-tab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2030" y="2675890"/>
            <a:ext cx="7016750" cy="123317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Globular Cluster</a:t>
            </a:r>
            <a:endParaRPr lang="en-I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noFill/>
          <a:ln w="9525">
            <a:noFill/>
          </a:ln>
        </p:spPr>
        <p:txBody>
          <a:bodyPr vert="horz" rtlCol="0">
            <a:normAutofit/>
          </a:bodyPr>
          <a:p>
            <a:pPr lvl="0" algn="l">
              <a:buClrTx/>
              <a:buSzTx/>
              <a:buFontTx/>
            </a:pPr>
            <a:r>
              <a:rPr lang="en-IN" altLang="en-US">
                <a:sym typeface="+mn-ea"/>
              </a:rPr>
              <a:t>System of stars gravitationally bound together</a:t>
            </a:r>
            <a:endParaRPr lang="en-IN" altLang="en-US">
              <a:sym typeface="+mn-ea"/>
            </a:endParaRPr>
          </a:p>
          <a:p>
            <a:pPr marL="0" lvl="0" indent="0" algn="l">
              <a:buClrTx/>
              <a:buSzTx/>
              <a:buFontTx/>
              <a:buNone/>
            </a:pPr>
            <a:r>
              <a:rPr lang="en-IN" altLang="en-US">
                <a:sym typeface="+mn-ea"/>
              </a:rPr>
              <a:t> </a:t>
            </a:r>
            <a:endParaRPr lang="en-IN" altLang="en-US"/>
          </a:p>
          <a:p>
            <a:pPr lvl="0" algn="l">
              <a:buClrTx/>
              <a:buSzTx/>
              <a:buFontTx/>
            </a:pPr>
            <a:endParaRPr lang="en-IN" altLang="en-US">
              <a:sym typeface="+mn-ea"/>
            </a:endParaRPr>
          </a:p>
          <a:p>
            <a:pPr marL="342900" lvl="1" indent="0" algn="l">
              <a:buClrTx/>
              <a:buSzTx/>
              <a:buFontTx/>
              <a:buNone/>
            </a:pPr>
            <a:endParaRPr lang="en-IN" altLang="en-US"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p>
            <a:pPr lvl="0" algn="l">
              <a:buClrTx/>
              <a:buSzTx/>
              <a:buFontTx/>
            </a:pPr>
            <a:r>
              <a:rPr lang="en-IN" altLang="en-US">
                <a:sym typeface="+mn-ea"/>
              </a:rPr>
              <a:t>GC dynamical Evolution</a:t>
            </a:r>
            <a:endParaRPr lang="en-IN" altLang="en-US">
              <a:sym typeface="+mn-ea"/>
            </a:endParaRPr>
          </a:p>
          <a:p>
            <a:pPr lvl="1" algn="l">
              <a:buClrTx/>
              <a:buSzTx/>
              <a:buFontTx/>
            </a:pPr>
            <a:r>
              <a:rPr lang="en-IN" altLang="en-US">
                <a:sym typeface="+mn-ea"/>
              </a:rPr>
              <a:t>simulation of dynamic evolution of GC</a:t>
            </a:r>
            <a:r>
              <a:rPr lang="en-IN" altLang="en-US" baseline="30000">
                <a:sym typeface="+mn-ea"/>
              </a:rPr>
              <a:t>[1]</a:t>
            </a:r>
            <a:endParaRPr lang="en-IN" altLang="en-US">
              <a:sym typeface="+mn-ea"/>
            </a:endParaRPr>
          </a:p>
          <a:p>
            <a:pPr lvl="1" algn="l">
              <a:buClrTx/>
              <a:buSzTx/>
              <a:buFontTx/>
            </a:pPr>
            <a:r>
              <a:rPr lang="en-IN" altLang="en-US">
                <a:sym typeface="+mn-ea"/>
              </a:rPr>
              <a:t>Without XRB -  mean collapse time scale &lt; mean time scale of Galactic GC</a:t>
            </a:r>
            <a:r>
              <a:rPr lang="en-IN" altLang="en-US" baseline="-25000">
                <a:sym typeface="+mn-ea"/>
              </a:rPr>
              <a:t> </a:t>
            </a:r>
            <a:endParaRPr lang="en-IN" altLang="en-US" baseline="-25000">
              <a:sym typeface="+mn-ea"/>
            </a:endParaRPr>
          </a:p>
          <a:p>
            <a:pPr marL="342900" lvl="1" indent="0" algn="l">
              <a:buClrTx/>
              <a:buSzTx/>
              <a:buFontTx/>
              <a:buNone/>
            </a:pPr>
            <a:endParaRPr lang="en-IN" altLang="en-US">
              <a:sym typeface="+mn-ea"/>
            </a:endParaRPr>
          </a:p>
          <a:p>
            <a:endParaRPr lang="en-IN" altLang="en-US"/>
          </a:p>
        </p:txBody>
      </p:sp>
      <p:sp>
        <p:nvSpPr>
          <p:cNvPr id="7" name="Rectangles 6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8" name="Rectangles 7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619885" y="4344035"/>
            <a:ext cx="75241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IN" altLang="en-US" sz="900"/>
              <a:t>[1]</a:t>
            </a:r>
            <a:r>
              <a:rPr lang="en-US" sz="900"/>
              <a:t>Carretta, </a:t>
            </a:r>
            <a:r>
              <a:rPr lang="en-IN" altLang="en-US" sz="900"/>
              <a:t>et al </a:t>
            </a:r>
            <a:r>
              <a:rPr lang="en-US" sz="900"/>
              <a:t>.(2000).</a:t>
            </a:r>
            <a:r>
              <a:rPr lang="en-IN" altLang="en-US" sz="900"/>
              <a:t> </a:t>
            </a:r>
            <a:r>
              <a:rPr lang="en-US" sz="900"/>
              <a:t>THE ASTROPHYSICAL</a:t>
            </a:r>
            <a:endParaRPr lang="en-US" sz="900"/>
          </a:p>
          <a:p>
            <a:pPr algn="r"/>
            <a:r>
              <a:rPr lang="en-US" sz="900"/>
              <a:t>JOURNAL, </a:t>
            </a:r>
            <a:endParaRPr lang="en-US" sz="9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Feature Importance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2250" cy="2643505"/>
          </a:xfrm>
        </p:spPr>
        <p:txBody>
          <a:bodyPr/>
          <a:p>
            <a:r>
              <a:rPr lang="en-IN" altLang="en-US"/>
              <a:t>Contribution of each feature for classification</a:t>
            </a:r>
            <a:endParaRPr lang="en-IN" altLang="en-US"/>
          </a:p>
          <a:p>
            <a:r>
              <a:rPr lang="en-IN" altLang="en-US"/>
              <a:t>Understanding physical significance</a:t>
            </a:r>
            <a:endParaRPr lang="en-IN" altLang="en-US"/>
          </a:p>
          <a:p>
            <a:r>
              <a:rPr lang="en-IN" altLang="en-US" sz="1600"/>
              <a:t>Learn what machine has learnt.</a:t>
            </a:r>
            <a:endParaRPr lang="en-IN" altLang="en-US" sz="1600"/>
          </a:p>
        </p:txBody>
      </p:sp>
      <p:sp>
        <p:nvSpPr>
          <p:cNvPr id="4" name="Rectangles 3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20" name="Rectangles 19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21" name="Rectangles 20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22" name="Rectangles 21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Result / Application</a:t>
            </a:r>
            <a:endParaRPr lang="en-IN" altLang="en-US" sz="900" b="1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Feature Importance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2250" cy="325755"/>
          </a:xfrm>
        </p:spPr>
        <p:txBody>
          <a:bodyPr/>
          <a:p>
            <a:r>
              <a:rPr lang="en-IN" altLang="en-US"/>
              <a:t>Algorithm</a:t>
            </a:r>
            <a:endParaRPr lang="en-IN" alt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4809490" y="1066800"/>
          <a:ext cx="4334510" cy="3361055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406400"/>
                <a:gridCol w="650240"/>
                <a:gridCol w="913765"/>
                <a:gridCol w="1014730"/>
                <a:gridCol w="728053"/>
                <a:gridCol w="621610"/>
              </a:tblGrid>
              <a:tr h="36576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src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properties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Class 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65760">
                <a:tc v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flux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variability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hardness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.........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s4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s5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s6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s7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s8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...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s 4"/>
          <p:cNvSpPr/>
          <p:nvPr/>
        </p:nvSpPr>
        <p:spPr>
          <a:xfrm>
            <a:off x="2633345" y="1499235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Randomize feat</a:t>
            </a:r>
            <a:endParaRPr lang="en-IN" altLang="en-US" sz="1200" b="1"/>
          </a:p>
        </p:txBody>
      </p:sp>
      <p:sp>
        <p:nvSpPr>
          <p:cNvPr id="6" name="Rectangles 5"/>
          <p:cNvSpPr/>
          <p:nvPr/>
        </p:nvSpPr>
        <p:spPr>
          <a:xfrm>
            <a:off x="2633345" y="2137410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Do Training</a:t>
            </a:r>
            <a:endParaRPr lang="en-IN" altLang="en-US" sz="1200" b="1"/>
          </a:p>
        </p:txBody>
      </p:sp>
      <p:sp>
        <p:nvSpPr>
          <p:cNvPr id="7" name="Rectangles 6"/>
          <p:cNvSpPr/>
          <p:nvPr/>
        </p:nvSpPr>
        <p:spPr>
          <a:xfrm>
            <a:off x="2633345" y="2807970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Cross validation</a:t>
            </a:r>
            <a:endParaRPr lang="en-IN" altLang="en-US" sz="1200" b="1"/>
          </a:p>
        </p:txBody>
      </p:sp>
      <p:sp>
        <p:nvSpPr>
          <p:cNvPr id="8" name="Rectangles 7"/>
          <p:cNvSpPr/>
          <p:nvPr/>
        </p:nvSpPr>
        <p:spPr>
          <a:xfrm>
            <a:off x="2633345" y="3451225"/>
            <a:ext cx="1739265" cy="444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>
                <a:solidFill>
                  <a:schemeClr val="tx1"/>
                </a:solidFill>
              </a:rPr>
              <a:t>Val Accuracy</a:t>
            </a:r>
            <a:endParaRPr lang="en-IN" altLang="en-US" sz="1200" b="1">
              <a:solidFill>
                <a:schemeClr val="tx1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457200" y="1499235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Original dataset</a:t>
            </a:r>
            <a:endParaRPr lang="en-IN" altLang="en-US" sz="1200" b="1"/>
          </a:p>
        </p:txBody>
      </p:sp>
      <p:sp>
        <p:nvSpPr>
          <p:cNvPr id="11" name="Rectangles 10"/>
          <p:cNvSpPr/>
          <p:nvPr/>
        </p:nvSpPr>
        <p:spPr>
          <a:xfrm>
            <a:off x="457200" y="3451225"/>
            <a:ext cx="1739265" cy="444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>
                <a:solidFill>
                  <a:schemeClr val="tx1"/>
                </a:solidFill>
              </a:rPr>
              <a:t>Val Accuracy</a:t>
            </a:r>
            <a:endParaRPr lang="en-IN" altLang="en-US" sz="1200" b="1">
              <a:solidFill>
                <a:schemeClr val="tx1"/>
              </a:solidFill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1473200" y="4324350"/>
            <a:ext cx="1739265" cy="444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5000"/>
                    <a:lumOff val="3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>
                <a:solidFill>
                  <a:schemeClr val="tx1"/>
                </a:solidFill>
              </a:rPr>
              <a:t>Drop In accuracy</a:t>
            </a:r>
            <a:endParaRPr lang="en-IN" altLang="en-US" sz="1200" b="1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0" idx="2"/>
            <a:endCxn id="11" idx="0"/>
          </p:cNvCxnSpPr>
          <p:nvPr/>
        </p:nvCxnSpPr>
        <p:spPr>
          <a:xfrm>
            <a:off x="1327150" y="1943735"/>
            <a:ext cx="0" cy="15074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3503295" y="1943735"/>
            <a:ext cx="0" cy="1936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3503295" y="2581910"/>
            <a:ext cx="0" cy="2260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3503295" y="3252470"/>
            <a:ext cx="0" cy="198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1" idx="2"/>
            <a:endCxn id="12" idx="0"/>
          </p:cNvCxnSpPr>
          <p:nvPr/>
        </p:nvCxnSpPr>
        <p:spPr>
          <a:xfrm rot="5400000" flipV="1">
            <a:off x="1620838" y="3602038"/>
            <a:ext cx="428625" cy="101600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2"/>
            <a:endCxn id="12" idx="0"/>
          </p:cNvCxnSpPr>
          <p:nvPr/>
        </p:nvCxnSpPr>
        <p:spPr>
          <a:xfrm rot="5400000">
            <a:off x="2708910" y="3529965"/>
            <a:ext cx="428625" cy="1160145"/>
          </a:xfrm>
          <a:prstGeom prst="bentConnector3">
            <a:avLst>
              <a:gd name="adj1" fmla="val 5007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s 19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21" name="Rectangles 20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22" name="Rectangles 21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23" name="Rectangles 22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24" name="Rectangles 2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9" name="Rectangles 28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Result / Application</a:t>
            </a:r>
            <a:endParaRPr lang="en-IN" altLang="en-US" sz="900" b="1"/>
          </a:p>
        </p:txBody>
      </p:sp>
      <p:sp>
        <p:nvSpPr>
          <p:cNvPr id="30" name="Isosceles Triangle 29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31" name="Rectangles 30"/>
          <p:cNvSpPr/>
          <p:nvPr/>
        </p:nvSpPr>
        <p:spPr>
          <a:xfrm>
            <a:off x="5814060" y="1744980"/>
            <a:ext cx="1047750" cy="2753995"/>
          </a:xfrm>
          <a:prstGeom prst="rect">
            <a:avLst/>
          </a:prstGeom>
          <a:noFill/>
          <a:ln w="158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Rectangles 41"/>
          <p:cNvSpPr/>
          <p:nvPr/>
        </p:nvSpPr>
        <p:spPr>
          <a:xfrm>
            <a:off x="5390515" y="1213485"/>
            <a:ext cx="3288030" cy="252412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Feature Importance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Result</a:t>
            </a:r>
            <a:endParaRPr lang="en-IN" altLang="en-US"/>
          </a:p>
          <a:p>
            <a:r>
              <a:rPr lang="en-IN" altLang="en-US"/>
              <a:t>Discussion</a:t>
            </a:r>
            <a:endParaRPr lang="en-IN" altLang="en-US"/>
          </a:p>
          <a:p>
            <a:r>
              <a:rPr lang="en-IN" altLang="en-US"/>
              <a:t>Important feature</a:t>
            </a:r>
            <a:endParaRPr lang="en-IN" altLang="en-US"/>
          </a:p>
          <a:p>
            <a:pPr lvl="1"/>
            <a:r>
              <a:rPr lang="en-IN" altLang="en-US"/>
              <a:t>Hardness in hm band</a:t>
            </a:r>
            <a:endParaRPr lang="en-IN" altLang="en-US"/>
          </a:p>
          <a:p>
            <a:pPr lvl="1"/>
            <a:r>
              <a:rPr lang="en-IN" altLang="en-US"/>
              <a:t>Short term variability</a:t>
            </a:r>
            <a:endParaRPr lang="en-IN" altLang="en-US"/>
          </a:p>
          <a:p>
            <a:pPr lvl="1"/>
            <a:r>
              <a:rPr lang="en-IN" altLang="en-US"/>
              <a:t>Long term variability</a:t>
            </a:r>
            <a:endParaRPr lang="en-IN" altLang="en-US"/>
          </a:p>
        </p:txBody>
      </p:sp>
      <p:pic>
        <p:nvPicPr>
          <p:cNvPr id="5" name="Content Placeholder 4" descr="feat-imp-all"/>
          <p:cNvPicPr>
            <a:picLocks noChangeAspect="1"/>
          </p:cNvPicPr>
          <p:nvPr>
            <p:ph sz="half" idx="2"/>
          </p:nvPr>
        </p:nvPicPr>
        <p:blipFill>
          <a:blip r:embed="rId1">
            <a:lum bright="-24000" contrast="54000"/>
          </a:blip>
          <a:srcRect l="-348" t="-2526" r="75355" b="43476"/>
          <a:stretch>
            <a:fillRect/>
          </a:stretch>
        </p:blipFill>
        <p:spPr>
          <a:xfrm>
            <a:off x="4250055" y="1066800"/>
            <a:ext cx="1139825" cy="2597785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5" name="Rectangles 14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Result / Application</a:t>
            </a:r>
            <a:endParaRPr lang="en-IN" altLang="en-US" sz="900" b="1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pic>
        <p:nvPicPr>
          <p:cNvPr id="6" name="Content Placeholder 4" descr="feat-imp-all"/>
          <p:cNvPicPr>
            <a:picLocks noChangeAspect="1"/>
          </p:cNvPicPr>
          <p:nvPr/>
        </p:nvPicPr>
        <p:blipFill>
          <a:blip r:embed="rId1">
            <a:lum bright="-24000" contrast="42000"/>
          </a:blip>
          <a:srcRect l="-529" t="89131" r="529" b="174"/>
          <a:stretch>
            <a:fillRect/>
          </a:stretch>
        </p:blipFill>
        <p:spPr>
          <a:xfrm>
            <a:off x="4242435" y="3664585"/>
            <a:ext cx="4560570" cy="4705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Oval 6"/>
          <p:cNvSpPr/>
          <p:nvPr/>
        </p:nvSpPr>
        <p:spPr>
          <a:xfrm>
            <a:off x="7925435" y="1387475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576185" y="1451610"/>
            <a:ext cx="8731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985635" y="1570355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636385" y="1634490"/>
            <a:ext cx="8731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580505" y="1769110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6231255" y="1833245"/>
            <a:ext cx="8731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580505" y="1975485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6231255" y="2039620"/>
            <a:ext cx="7175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552565" y="2150110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6203315" y="2214245"/>
            <a:ext cx="7296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386195" y="2356485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6163310" y="2420620"/>
            <a:ext cx="587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175375" y="2737485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6059805" y="2801620"/>
            <a:ext cx="4210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112510" y="2927985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5893435" y="2992120"/>
            <a:ext cx="5632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28690" y="3126105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5837555" y="3190240"/>
            <a:ext cx="4686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993765" y="3332480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5877560" y="3396615"/>
            <a:ext cx="4203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993765" y="3522980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5893435" y="3587115"/>
            <a:ext cx="396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279515" y="2542540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6091555" y="2606675"/>
            <a:ext cx="50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Result significance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420"/>
            <a:ext cx="4032250" cy="2040890"/>
          </a:xfrm>
        </p:spPr>
        <p:txBody>
          <a:bodyPr/>
          <a:p>
            <a:r>
              <a:rPr lang="en-IN" altLang="en-US"/>
              <a:t>Problem with validation result</a:t>
            </a:r>
            <a:endParaRPr lang="en-IN" altLang="en-US"/>
          </a:p>
          <a:p>
            <a:pPr lvl="1"/>
            <a:r>
              <a:rPr lang="en-IN" altLang="en-US"/>
              <a:t>small sample available for validation</a:t>
            </a:r>
            <a:endParaRPr lang="en-IN" altLang="en-US"/>
          </a:p>
          <a:p>
            <a:pPr lvl="2"/>
            <a:r>
              <a:rPr lang="en-IN" altLang="en-US" sz="1000"/>
              <a:t>LMXB - 17</a:t>
            </a:r>
            <a:endParaRPr lang="en-IN" altLang="en-US" sz="1000"/>
          </a:p>
          <a:p>
            <a:pPr lvl="2"/>
            <a:r>
              <a:rPr lang="en-IN" altLang="en-US" sz="1000"/>
              <a:t>CV - 55</a:t>
            </a:r>
            <a:endParaRPr lang="en-IN" altLang="en-US" sz="1000"/>
          </a:p>
          <a:p>
            <a:pPr lvl="2"/>
            <a:r>
              <a:rPr lang="en-IN" altLang="en-US" sz="1000"/>
              <a:t>MSP - 54</a:t>
            </a:r>
            <a:endParaRPr lang="en-IN" altLang="en-US"/>
          </a:p>
          <a:p>
            <a:r>
              <a:rPr lang="en-IN" altLang="en-US"/>
              <a:t>Validation result - training quality tradeoff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IN" altLang="en-US"/>
              <a:t>Other method</a:t>
            </a:r>
            <a:endParaRPr lang="en-IN" altLang="en-US"/>
          </a:p>
          <a:p>
            <a:pPr lvl="1"/>
            <a:r>
              <a:rPr lang="en-IN" altLang="en-US"/>
              <a:t>Permutation Significance</a:t>
            </a:r>
            <a:endParaRPr lang="en-IN" altLang="en-US"/>
          </a:p>
        </p:txBody>
      </p:sp>
      <p:sp>
        <p:nvSpPr>
          <p:cNvPr id="5" name="Rectangles 4"/>
          <p:cNvSpPr/>
          <p:nvPr/>
        </p:nvSpPr>
        <p:spPr>
          <a:xfrm>
            <a:off x="1376680" y="3395980"/>
            <a:ext cx="5706745" cy="443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431925" y="3431540"/>
            <a:ext cx="3968750" cy="3727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400"/>
              <a:t>Training sample</a:t>
            </a:r>
            <a:endParaRPr lang="en-IN" altLang="en-US" sz="1400"/>
          </a:p>
        </p:txBody>
      </p:sp>
      <p:sp>
        <p:nvSpPr>
          <p:cNvPr id="7" name="Rectangles 6"/>
          <p:cNvSpPr/>
          <p:nvPr/>
        </p:nvSpPr>
        <p:spPr>
          <a:xfrm>
            <a:off x="5457190" y="3431540"/>
            <a:ext cx="1546860" cy="3727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400"/>
              <a:t>validation sample</a:t>
            </a:r>
            <a:endParaRPr lang="en-IN" altLang="en-US" sz="1400"/>
          </a:p>
        </p:txBody>
      </p:sp>
      <p:sp>
        <p:nvSpPr>
          <p:cNvPr id="8" name="Rectangles 7"/>
          <p:cNvSpPr/>
          <p:nvPr/>
        </p:nvSpPr>
        <p:spPr>
          <a:xfrm>
            <a:off x="1376680" y="4006850"/>
            <a:ext cx="5706745" cy="443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1431925" y="4042410"/>
            <a:ext cx="3009265" cy="3727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400"/>
              <a:t>Training sample</a:t>
            </a:r>
            <a:endParaRPr lang="en-IN" altLang="en-US" sz="1400"/>
          </a:p>
        </p:txBody>
      </p:sp>
      <p:sp>
        <p:nvSpPr>
          <p:cNvPr id="10" name="Rectangles 9"/>
          <p:cNvSpPr/>
          <p:nvPr/>
        </p:nvSpPr>
        <p:spPr>
          <a:xfrm>
            <a:off x="4490085" y="4042410"/>
            <a:ext cx="2513965" cy="3727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400"/>
              <a:t>validation sample</a:t>
            </a:r>
            <a:endParaRPr lang="en-IN" altLang="en-US" sz="1400"/>
          </a:p>
        </p:txBody>
      </p:sp>
      <p:sp>
        <p:nvSpPr>
          <p:cNvPr id="11" name="Rectangles 10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5" name="Rectangles 14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Result / Application</a:t>
            </a:r>
            <a:endParaRPr lang="en-IN" altLang="en-US" sz="900" b="1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Permutation - Test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420"/>
            <a:ext cx="3730625" cy="3397250"/>
          </a:xfrm>
        </p:spPr>
        <p:txBody>
          <a:bodyPr/>
          <a:p>
            <a:r>
              <a:rPr lang="en-IN" altLang="en-US"/>
              <a:t>Null Hypothesis - </a:t>
            </a:r>
            <a:endParaRPr lang="en-IN" altLang="en-US"/>
          </a:p>
          <a:p>
            <a:pPr lvl="1"/>
            <a:r>
              <a:rPr lang="en-IN" altLang="en-US"/>
              <a:t>No relation between features and the class label</a:t>
            </a:r>
            <a:endParaRPr lang="en-IN" altLang="en-US"/>
          </a:p>
          <a:p>
            <a:pPr lvl="0"/>
            <a:r>
              <a:rPr lang="en-IN" altLang="en-US"/>
              <a:t>p-Score</a:t>
            </a:r>
            <a:endParaRPr lang="en-IN" altLang="en-US"/>
          </a:p>
          <a:p>
            <a:pPr lvl="1"/>
            <a:r>
              <a:rPr lang="en-IN" altLang="en-US"/>
              <a:t>Probability that accuracy on label-permuted data will be more than or equal to accuracy on original data</a:t>
            </a:r>
            <a:endParaRPr lang="en-IN" altLang="en-US"/>
          </a:p>
          <a:p>
            <a:pPr lvl="1"/>
            <a:r>
              <a:rPr lang="en-IN" altLang="en-US"/>
              <a:t>Null-hypothesis p-score ~ 0.5</a:t>
            </a:r>
            <a:endParaRPr lang="en-IN" altLang="en-US"/>
          </a:p>
        </p:txBody>
      </p:sp>
      <p:sp>
        <p:nvSpPr>
          <p:cNvPr id="26" name="Rectangles 25"/>
          <p:cNvSpPr/>
          <p:nvPr/>
        </p:nvSpPr>
        <p:spPr>
          <a:xfrm>
            <a:off x="5511800" y="1201420"/>
            <a:ext cx="713740" cy="269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S1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ectangles 26"/>
          <p:cNvSpPr/>
          <p:nvPr/>
        </p:nvSpPr>
        <p:spPr>
          <a:xfrm>
            <a:off x="6225540" y="1201420"/>
            <a:ext cx="1960245" cy="269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s1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Rectangles 27"/>
          <p:cNvSpPr/>
          <p:nvPr/>
        </p:nvSpPr>
        <p:spPr>
          <a:xfrm>
            <a:off x="8185785" y="1201420"/>
            <a:ext cx="762635" cy="269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LMXB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Rectangles 28"/>
          <p:cNvSpPr/>
          <p:nvPr/>
        </p:nvSpPr>
        <p:spPr>
          <a:xfrm>
            <a:off x="5511800" y="1471295"/>
            <a:ext cx="713740" cy="269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S2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Rectangles 29"/>
          <p:cNvSpPr/>
          <p:nvPr/>
        </p:nvSpPr>
        <p:spPr>
          <a:xfrm>
            <a:off x="6225540" y="1471295"/>
            <a:ext cx="1960245" cy="269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s2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Rectangles 30"/>
          <p:cNvSpPr/>
          <p:nvPr/>
        </p:nvSpPr>
        <p:spPr>
          <a:xfrm>
            <a:off x="8185785" y="1471295"/>
            <a:ext cx="762635" cy="269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5511800" y="1741170"/>
            <a:ext cx="713740" cy="269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S3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Rectangles 32"/>
          <p:cNvSpPr/>
          <p:nvPr/>
        </p:nvSpPr>
        <p:spPr>
          <a:xfrm>
            <a:off x="6225540" y="1741170"/>
            <a:ext cx="1960245" cy="269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s3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Rectangles 33"/>
          <p:cNvSpPr/>
          <p:nvPr/>
        </p:nvSpPr>
        <p:spPr>
          <a:xfrm>
            <a:off x="8185785" y="1741170"/>
            <a:ext cx="762635" cy="269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Rectangles 34"/>
          <p:cNvSpPr/>
          <p:nvPr/>
        </p:nvSpPr>
        <p:spPr>
          <a:xfrm>
            <a:off x="5511800" y="2011045"/>
            <a:ext cx="713740" cy="269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S4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6225540" y="2011045"/>
            <a:ext cx="1960245" cy="269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s4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Rectangles 36"/>
          <p:cNvSpPr/>
          <p:nvPr/>
        </p:nvSpPr>
        <p:spPr>
          <a:xfrm>
            <a:off x="8185785" y="2011045"/>
            <a:ext cx="762635" cy="269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LMXB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5511800" y="2280920"/>
            <a:ext cx="713740" cy="269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S5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Rectangles 38"/>
          <p:cNvSpPr/>
          <p:nvPr/>
        </p:nvSpPr>
        <p:spPr>
          <a:xfrm>
            <a:off x="6225540" y="2280920"/>
            <a:ext cx="1960245" cy="269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s5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8185785" y="2280920"/>
            <a:ext cx="762635" cy="269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MSP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Rectangles 40"/>
          <p:cNvSpPr/>
          <p:nvPr/>
        </p:nvSpPr>
        <p:spPr>
          <a:xfrm>
            <a:off x="5511800" y="2550795"/>
            <a:ext cx="713740" cy="269875"/>
          </a:xfrm>
          <a:prstGeom prst="rect">
            <a:avLst/>
          </a:prstGeom>
          <a:solidFill>
            <a:schemeClr val="accent6">
              <a:lumMod val="60000"/>
              <a:lumOff val="40000"/>
              <a:alpha val="37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S6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Rectangles 41"/>
          <p:cNvSpPr/>
          <p:nvPr/>
        </p:nvSpPr>
        <p:spPr>
          <a:xfrm>
            <a:off x="6225540" y="2550795"/>
            <a:ext cx="1960245" cy="269875"/>
          </a:xfrm>
          <a:prstGeom prst="rect">
            <a:avLst/>
          </a:prstGeom>
          <a:solidFill>
            <a:schemeClr val="accent6">
              <a:lumMod val="60000"/>
              <a:lumOff val="40000"/>
              <a:alpha val="37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s6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tangles 42"/>
          <p:cNvSpPr/>
          <p:nvPr/>
        </p:nvSpPr>
        <p:spPr>
          <a:xfrm>
            <a:off x="8185785" y="2550795"/>
            <a:ext cx="762635" cy="269875"/>
          </a:xfrm>
          <a:prstGeom prst="rect">
            <a:avLst/>
          </a:prstGeom>
          <a:solidFill>
            <a:schemeClr val="accent6">
              <a:lumMod val="60000"/>
              <a:lumOff val="40000"/>
              <a:alpha val="37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Rectangles 43"/>
          <p:cNvSpPr/>
          <p:nvPr/>
        </p:nvSpPr>
        <p:spPr>
          <a:xfrm>
            <a:off x="5505450" y="2820670"/>
            <a:ext cx="713740" cy="269875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S7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Rectangles 44"/>
          <p:cNvSpPr/>
          <p:nvPr/>
        </p:nvSpPr>
        <p:spPr>
          <a:xfrm>
            <a:off x="6219190" y="2820670"/>
            <a:ext cx="1960245" cy="269875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s7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Rectangles 45"/>
          <p:cNvSpPr/>
          <p:nvPr/>
        </p:nvSpPr>
        <p:spPr>
          <a:xfrm>
            <a:off x="8179435" y="2820670"/>
            <a:ext cx="762635" cy="269875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MSP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Rectangles 46"/>
          <p:cNvSpPr/>
          <p:nvPr/>
        </p:nvSpPr>
        <p:spPr>
          <a:xfrm>
            <a:off x="5505450" y="3090545"/>
            <a:ext cx="713740" cy="269875"/>
          </a:xfrm>
          <a:prstGeom prst="rect">
            <a:avLst/>
          </a:prstGeom>
          <a:solidFill>
            <a:schemeClr val="accent1">
              <a:alpha val="68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S8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6219190" y="3090545"/>
            <a:ext cx="1960245" cy="269875"/>
          </a:xfrm>
          <a:prstGeom prst="rect">
            <a:avLst/>
          </a:prstGeom>
          <a:solidFill>
            <a:schemeClr val="accent1">
              <a:alpha val="68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s8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Rectangles 48"/>
          <p:cNvSpPr/>
          <p:nvPr/>
        </p:nvSpPr>
        <p:spPr>
          <a:xfrm>
            <a:off x="8179435" y="3090545"/>
            <a:ext cx="762635" cy="269875"/>
          </a:xfrm>
          <a:prstGeom prst="rect">
            <a:avLst/>
          </a:prstGeom>
          <a:solidFill>
            <a:schemeClr val="accent1">
              <a:alpha val="68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Rectangles 52"/>
          <p:cNvSpPr/>
          <p:nvPr/>
        </p:nvSpPr>
        <p:spPr>
          <a:xfrm>
            <a:off x="5505450" y="3360420"/>
            <a:ext cx="713740" cy="26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S9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Rectangles 53"/>
          <p:cNvSpPr/>
          <p:nvPr/>
        </p:nvSpPr>
        <p:spPr>
          <a:xfrm>
            <a:off x="6219190" y="3360420"/>
            <a:ext cx="1960245" cy="26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s9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Rectangles 54"/>
          <p:cNvSpPr/>
          <p:nvPr/>
        </p:nvSpPr>
        <p:spPr>
          <a:xfrm>
            <a:off x="8179435" y="3360420"/>
            <a:ext cx="762635" cy="26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MSP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Rectangles 55"/>
          <p:cNvSpPr/>
          <p:nvPr/>
        </p:nvSpPr>
        <p:spPr>
          <a:xfrm>
            <a:off x="5511800" y="3630295"/>
            <a:ext cx="713740" cy="26987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S10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Rectangles 56"/>
          <p:cNvSpPr/>
          <p:nvPr/>
        </p:nvSpPr>
        <p:spPr>
          <a:xfrm>
            <a:off x="6225540" y="3630295"/>
            <a:ext cx="1960245" cy="26987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s10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Rectangles 57"/>
          <p:cNvSpPr/>
          <p:nvPr/>
        </p:nvSpPr>
        <p:spPr>
          <a:xfrm>
            <a:off x="8185785" y="3630295"/>
            <a:ext cx="762635" cy="26987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LMXB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Rectangles 5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60" name="Rectangles 5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1" name="Rectangles 6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62" name="Rectangles 6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63" name="Rectangles 62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64" name="Isosceles Triangle 63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68" name="Rectangles 67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Result / Application</a:t>
            </a:r>
            <a:endParaRPr lang="en-IN" altLang="en-US" sz="900" b="1"/>
          </a:p>
        </p:txBody>
      </p:sp>
      <p:sp>
        <p:nvSpPr>
          <p:cNvPr id="69" name="Isosceles Triangle 68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Permutation - Test : </a:t>
            </a:r>
            <a:r>
              <a:rPr lang="en-IN" altLang="en-US" b="0"/>
              <a:t>Algorithm</a:t>
            </a:r>
            <a:endParaRPr lang="en-IN" altLang="en-US" b="0"/>
          </a:p>
        </p:txBody>
      </p:sp>
      <p:sp>
        <p:nvSpPr>
          <p:cNvPr id="26" name="Rectangles 25"/>
          <p:cNvSpPr/>
          <p:nvPr/>
        </p:nvSpPr>
        <p:spPr>
          <a:xfrm>
            <a:off x="5511800" y="1201420"/>
            <a:ext cx="713740" cy="269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S1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ectangles 26"/>
          <p:cNvSpPr/>
          <p:nvPr/>
        </p:nvSpPr>
        <p:spPr>
          <a:xfrm>
            <a:off x="6225540" y="1201420"/>
            <a:ext cx="1960245" cy="269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s1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Rectangles 27"/>
          <p:cNvSpPr/>
          <p:nvPr/>
        </p:nvSpPr>
        <p:spPr>
          <a:xfrm>
            <a:off x="8185785" y="1201420"/>
            <a:ext cx="762635" cy="269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LMXB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Rectangles 28"/>
          <p:cNvSpPr/>
          <p:nvPr/>
        </p:nvSpPr>
        <p:spPr>
          <a:xfrm>
            <a:off x="5511800" y="1471295"/>
            <a:ext cx="713740" cy="269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S2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Rectangles 29"/>
          <p:cNvSpPr/>
          <p:nvPr/>
        </p:nvSpPr>
        <p:spPr>
          <a:xfrm>
            <a:off x="6225540" y="1471295"/>
            <a:ext cx="1960245" cy="269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s2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Rectangles 30"/>
          <p:cNvSpPr/>
          <p:nvPr/>
        </p:nvSpPr>
        <p:spPr>
          <a:xfrm>
            <a:off x="8185785" y="1471295"/>
            <a:ext cx="762635" cy="269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5511800" y="1741170"/>
            <a:ext cx="713740" cy="269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S3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Rectangles 32"/>
          <p:cNvSpPr/>
          <p:nvPr/>
        </p:nvSpPr>
        <p:spPr>
          <a:xfrm>
            <a:off x="6225540" y="1741170"/>
            <a:ext cx="1960245" cy="269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s3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Rectangles 33"/>
          <p:cNvSpPr/>
          <p:nvPr/>
        </p:nvSpPr>
        <p:spPr>
          <a:xfrm>
            <a:off x="8185785" y="1741170"/>
            <a:ext cx="762635" cy="269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Rectangles 34"/>
          <p:cNvSpPr/>
          <p:nvPr/>
        </p:nvSpPr>
        <p:spPr>
          <a:xfrm>
            <a:off x="5511800" y="2011045"/>
            <a:ext cx="713740" cy="269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S4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6225540" y="2011045"/>
            <a:ext cx="1960245" cy="269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s4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Rectangles 36"/>
          <p:cNvSpPr/>
          <p:nvPr/>
        </p:nvSpPr>
        <p:spPr>
          <a:xfrm>
            <a:off x="8185785" y="2011045"/>
            <a:ext cx="762635" cy="269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LMXB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5511800" y="2280920"/>
            <a:ext cx="713740" cy="269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S5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Rectangles 38"/>
          <p:cNvSpPr/>
          <p:nvPr/>
        </p:nvSpPr>
        <p:spPr>
          <a:xfrm>
            <a:off x="6225540" y="2280920"/>
            <a:ext cx="1960245" cy="269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s5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8185785" y="2280920"/>
            <a:ext cx="762635" cy="269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MSP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Rectangles 40"/>
          <p:cNvSpPr/>
          <p:nvPr/>
        </p:nvSpPr>
        <p:spPr>
          <a:xfrm>
            <a:off x="5511800" y="2550795"/>
            <a:ext cx="713740" cy="269875"/>
          </a:xfrm>
          <a:prstGeom prst="rect">
            <a:avLst/>
          </a:prstGeom>
          <a:solidFill>
            <a:schemeClr val="accent6">
              <a:lumMod val="60000"/>
              <a:lumOff val="40000"/>
              <a:alpha val="37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S6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Rectangles 41"/>
          <p:cNvSpPr/>
          <p:nvPr/>
        </p:nvSpPr>
        <p:spPr>
          <a:xfrm>
            <a:off x="6225540" y="2550795"/>
            <a:ext cx="1960245" cy="269875"/>
          </a:xfrm>
          <a:prstGeom prst="rect">
            <a:avLst/>
          </a:prstGeom>
          <a:solidFill>
            <a:schemeClr val="accent6">
              <a:lumMod val="60000"/>
              <a:lumOff val="40000"/>
              <a:alpha val="37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s6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tangles 42"/>
          <p:cNvSpPr/>
          <p:nvPr/>
        </p:nvSpPr>
        <p:spPr>
          <a:xfrm>
            <a:off x="8185785" y="2550795"/>
            <a:ext cx="762635" cy="269875"/>
          </a:xfrm>
          <a:prstGeom prst="rect">
            <a:avLst/>
          </a:prstGeom>
          <a:solidFill>
            <a:schemeClr val="accent6">
              <a:lumMod val="60000"/>
              <a:lumOff val="40000"/>
              <a:alpha val="37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Rectangles 43"/>
          <p:cNvSpPr/>
          <p:nvPr/>
        </p:nvSpPr>
        <p:spPr>
          <a:xfrm>
            <a:off x="5505450" y="2820670"/>
            <a:ext cx="713740" cy="269875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S7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Rectangles 44"/>
          <p:cNvSpPr/>
          <p:nvPr/>
        </p:nvSpPr>
        <p:spPr>
          <a:xfrm>
            <a:off x="6219190" y="2820670"/>
            <a:ext cx="1960245" cy="269875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s7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Rectangles 45"/>
          <p:cNvSpPr/>
          <p:nvPr/>
        </p:nvSpPr>
        <p:spPr>
          <a:xfrm>
            <a:off x="8179435" y="2820670"/>
            <a:ext cx="762635" cy="269875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MSP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Rectangles 46"/>
          <p:cNvSpPr/>
          <p:nvPr/>
        </p:nvSpPr>
        <p:spPr>
          <a:xfrm>
            <a:off x="5505450" y="3090545"/>
            <a:ext cx="713740" cy="269875"/>
          </a:xfrm>
          <a:prstGeom prst="rect">
            <a:avLst/>
          </a:prstGeom>
          <a:solidFill>
            <a:schemeClr val="accent1">
              <a:alpha val="68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S8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6219190" y="3090545"/>
            <a:ext cx="1960245" cy="269875"/>
          </a:xfrm>
          <a:prstGeom prst="rect">
            <a:avLst/>
          </a:prstGeom>
          <a:solidFill>
            <a:schemeClr val="accent1">
              <a:alpha val="68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s8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Rectangles 48"/>
          <p:cNvSpPr/>
          <p:nvPr/>
        </p:nvSpPr>
        <p:spPr>
          <a:xfrm>
            <a:off x="8179435" y="3090545"/>
            <a:ext cx="762635" cy="269875"/>
          </a:xfrm>
          <a:prstGeom prst="rect">
            <a:avLst/>
          </a:prstGeom>
          <a:solidFill>
            <a:schemeClr val="accent1">
              <a:alpha val="68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Rectangles 52"/>
          <p:cNvSpPr/>
          <p:nvPr/>
        </p:nvSpPr>
        <p:spPr>
          <a:xfrm>
            <a:off x="5505450" y="3360420"/>
            <a:ext cx="713740" cy="26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S9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Rectangles 53"/>
          <p:cNvSpPr/>
          <p:nvPr/>
        </p:nvSpPr>
        <p:spPr>
          <a:xfrm>
            <a:off x="6219190" y="3360420"/>
            <a:ext cx="1960245" cy="26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s9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Rectangles 54"/>
          <p:cNvSpPr/>
          <p:nvPr/>
        </p:nvSpPr>
        <p:spPr>
          <a:xfrm>
            <a:off x="8179435" y="3360420"/>
            <a:ext cx="762635" cy="26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MSP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Rectangles 55"/>
          <p:cNvSpPr/>
          <p:nvPr/>
        </p:nvSpPr>
        <p:spPr>
          <a:xfrm>
            <a:off x="5511800" y="3630295"/>
            <a:ext cx="713740" cy="26987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S10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Rectangles 56"/>
          <p:cNvSpPr/>
          <p:nvPr/>
        </p:nvSpPr>
        <p:spPr>
          <a:xfrm>
            <a:off x="6225540" y="3630295"/>
            <a:ext cx="1960245" cy="26987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s10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Rectangles 57"/>
          <p:cNvSpPr/>
          <p:nvPr/>
        </p:nvSpPr>
        <p:spPr>
          <a:xfrm>
            <a:off x="8185785" y="3630295"/>
            <a:ext cx="762635" cy="26987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LMXB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457200" y="1198245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acc on original labels</a:t>
            </a:r>
            <a:endParaRPr lang="en-IN" altLang="en-US" sz="1200" b="1"/>
          </a:p>
        </p:txBody>
      </p:sp>
      <p:sp>
        <p:nvSpPr>
          <p:cNvPr id="6" name="Rectangles 5"/>
          <p:cNvSpPr/>
          <p:nvPr/>
        </p:nvSpPr>
        <p:spPr>
          <a:xfrm>
            <a:off x="457200" y="1836420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Permute label</a:t>
            </a:r>
            <a:endParaRPr lang="en-IN" altLang="en-US" sz="1200" b="1"/>
          </a:p>
        </p:txBody>
      </p: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1327150" y="1642745"/>
            <a:ext cx="0" cy="1936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s 11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8" name="Rectangles 17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9" name="Rectangles 18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Result / Application</a:t>
            </a:r>
            <a:endParaRPr lang="en-IN" altLang="en-US" sz="900" b="1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Permutation - Test</a:t>
            </a:r>
            <a:endParaRPr lang="en-IN" altLang="en-US"/>
          </a:p>
        </p:txBody>
      </p:sp>
      <p:sp>
        <p:nvSpPr>
          <p:cNvPr id="26" name="Rectangles 25"/>
          <p:cNvSpPr/>
          <p:nvPr/>
        </p:nvSpPr>
        <p:spPr>
          <a:xfrm>
            <a:off x="5511800" y="1201420"/>
            <a:ext cx="713740" cy="269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S1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ectangles 26"/>
          <p:cNvSpPr/>
          <p:nvPr/>
        </p:nvSpPr>
        <p:spPr>
          <a:xfrm>
            <a:off x="6225540" y="1201420"/>
            <a:ext cx="1960245" cy="269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s1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Rectangles 27"/>
          <p:cNvSpPr/>
          <p:nvPr/>
        </p:nvSpPr>
        <p:spPr>
          <a:xfrm>
            <a:off x="8185785" y="1741170"/>
            <a:ext cx="762635" cy="269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LMXB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Rectangles 28"/>
          <p:cNvSpPr/>
          <p:nvPr/>
        </p:nvSpPr>
        <p:spPr>
          <a:xfrm>
            <a:off x="5511800" y="1471295"/>
            <a:ext cx="713740" cy="269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S2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Rectangles 29"/>
          <p:cNvSpPr/>
          <p:nvPr/>
        </p:nvSpPr>
        <p:spPr>
          <a:xfrm>
            <a:off x="6225540" y="1471295"/>
            <a:ext cx="1960245" cy="269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s2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Rectangles 30"/>
          <p:cNvSpPr/>
          <p:nvPr/>
        </p:nvSpPr>
        <p:spPr>
          <a:xfrm>
            <a:off x="8179435" y="3090545"/>
            <a:ext cx="762635" cy="269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5511800" y="1741170"/>
            <a:ext cx="713740" cy="269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S3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Rectangles 32"/>
          <p:cNvSpPr/>
          <p:nvPr/>
        </p:nvSpPr>
        <p:spPr>
          <a:xfrm>
            <a:off x="6225540" y="1741170"/>
            <a:ext cx="1960245" cy="269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s3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Rectangles 33"/>
          <p:cNvSpPr/>
          <p:nvPr/>
        </p:nvSpPr>
        <p:spPr>
          <a:xfrm>
            <a:off x="8185785" y="1471295"/>
            <a:ext cx="762635" cy="269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Rectangles 34"/>
          <p:cNvSpPr/>
          <p:nvPr/>
        </p:nvSpPr>
        <p:spPr>
          <a:xfrm>
            <a:off x="5511800" y="2011045"/>
            <a:ext cx="713740" cy="269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S4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6225540" y="2011045"/>
            <a:ext cx="1960245" cy="269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s4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Rectangles 36"/>
          <p:cNvSpPr/>
          <p:nvPr/>
        </p:nvSpPr>
        <p:spPr>
          <a:xfrm>
            <a:off x="8185785" y="3360420"/>
            <a:ext cx="762635" cy="269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LMXB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5511800" y="2280920"/>
            <a:ext cx="713740" cy="269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S5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Rectangles 38"/>
          <p:cNvSpPr/>
          <p:nvPr/>
        </p:nvSpPr>
        <p:spPr>
          <a:xfrm>
            <a:off x="6225540" y="2280920"/>
            <a:ext cx="1960245" cy="269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s5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8179435" y="1201420"/>
            <a:ext cx="762635" cy="269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MSP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Rectangles 40"/>
          <p:cNvSpPr/>
          <p:nvPr/>
        </p:nvSpPr>
        <p:spPr>
          <a:xfrm>
            <a:off x="5511800" y="2550795"/>
            <a:ext cx="713740" cy="269875"/>
          </a:xfrm>
          <a:prstGeom prst="rect">
            <a:avLst/>
          </a:prstGeom>
          <a:solidFill>
            <a:schemeClr val="accent6">
              <a:lumMod val="60000"/>
              <a:lumOff val="40000"/>
              <a:alpha val="37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S6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Rectangles 41"/>
          <p:cNvSpPr/>
          <p:nvPr/>
        </p:nvSpPr>
        <p:spPr>
          <a:xfrm>
            <a:off x="6225540" y="2550795"/>
            <a:ext cx="1960245" cy="269875"/>
          </a:xfrm>
          <a:prstGeom prst="rect">
            <a:avLst/>
          </a:prstGeom>
          <a:solidFill>
            <a:schemeClr val="accent6">
              <a:lumMod val="60000"/>
              <a:lumOff val="40000"/>
              <a:alpha val="37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s6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tangles 42"/>
          <p:cNvSpPr/>
          <p:nvPr/>
        </p:nvSpPr>
        <p:spPr>
          <a:xfrm>
            <a:off x="8185785" y="2293620"/>
            <a:ext cx="762635" cy="269875"/>
          </a:xfrm>
          <a:prstGeom prst="rect">
            <a:avLst/>
          </a:prstGeom>
          <a:solidFill>
            <a:schemeClr val="accent6">
              <a:lumMod val="60000"/>
              <a:lumOff val="40000"/>
              <a:alpha val="37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Rectangles 43"/>
          <p:cNvSpPr/>
          <p:nvPr/>
        </p:nvSpPr>
        <p:spPr>
          <a:xfrm>
            <a:off x="5505450" y="2820670"/>
            <a:ext cx="713740" cy="269875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S7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Rectangles 44"/>
          <p:cNvSpPr/>
          <p:nvPr/>
        </p:nvSpPr>
        <p:spPr>
          <a:xfrm>
            <a:off x="6219190" y="2820670"/>
            <a:ext cx="1960245" cy="269875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s7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Rectangles 45"/>
          <p:cNvSpPr/>
          <p:nvPr/>
        </p:nvSpPr>
        <p:spPr>
          <a:xfrm>
            <a:off x="8185785" y="3630295"/>
            <a:ext cx="762635" cy="269875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MSP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Rectangles 46"/>
          <p:cNvSpPr/>
          <p:nvPr/>
        </p:nvSpPr>
        <p:spPr>
          <a:xfrm>
            <a:off x="5505450" y="3090545"/>
            <a:ext cx="713740" cy="269875"/>
          </a:xfrm>
          <a:prstGeom prst="rect">
            <a:avLst/>
          </a:prstGeom>
          <a:solidFill>
            <a:schemeClr val="accent1">
              <a:alpha val="68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S8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6219190" y="3090545"/>
            <a:ext cx="1960245" cy="269875"/>
          </a:xfrm>
          <a:prstGeom prst="rect">
            <a:avLst/>
          </a:prstGeom>
          <a:solidFill>
            <a:schemeClr val="accent1">
              <a:alpha val="68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s8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Rectangles 48"/>
          <p:cNvSpPr/>
          <p:nvPr/>
        </p:nvSpPr>
        <p:spPr>
          <a:xfrm>
            <a:off x="8179435" y="2550795"/>
            <a:ext cx="762635" cy="269875"/>
          </a:xfrm>
          <a:prstGeom prst="rect">
            <a:avLst/>
          </a:prstGeom>
          <a:solidFill>
            <a:schemeClr val="accent1">
              <a:alpha val="68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Rectangles 52"/>
          <p:cNvSpPr/>
          <p:nvPr/>
        </p:nvSpPr>
        <p:spPr>
          <a:xfrm>
            <a:off x="5505450" y="3360420"/>
            <a:ext cx="713740" cy="26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S9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Rectangles 53"/>
          <p:cNvSpPr/>
          <p:nvPr/>
        </p:nvSpPr>
        <p:spPr>
          <a:xfrm>
            <a:off x="6219190" y="3360420"/>
            <a:ext cx="1960245" cy="26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s9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Rectangles 54"/>
          <p:cNvSpPr/>
          <p:nvPr/>
        </p:nvSpPr>
        <p:spPr>
          <a:xfrm>
            <a:off x="8185785" y="2011045"/>
            <a:ext cx="762635" cy="26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MSP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Rectangles 55"/>
          <p:cNvSpPr/>
          <p:nvPr/>
        </p:nvSpPr>
        <p:spPr>
          <a:xfrm>
            <a:off x="5511800" y="3630295"/>
            <a:ext cx="713740" cy="26987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S10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Rectangles 56"/>
          <p:cNvSpPr/>
          <p:nvPr/>
        </p:nvSpPr>
        <p:spPr>
          <a:xfrm>
            <a:off x="6225540" y="3630295"/>
            <a:ext cx="1960245" cy="26987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s10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Rectangles 57"/>
          <p:cNvSpPr/>
          <p:nvPr/>
        </p:nvSpPr>
        <p:spPr>
          <a:xfrm>
            <a:off x="8179435" y="2820670"/>
            <a:ext cx="762635" cy="26987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LMXB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457200" y="1198245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acc on original labels</a:t>
            </a:r>
            <a:endParaRPr lang="en-IN" altLang="en-US" sz="1200" b="1"/>
          </a:p>
        </p:txBody>
      </p:sp>
      <p:sp>
        <p:nvSpPr>
          <p:cNvPr id="6" name="Rectangles 5"/>
          <p:cNvSpPr/>
          <p:nvPr/>
        </p:nvSpPr>
        <p:spPr>
          <a:xfrm>
            <a:off x="457200" y="1836420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Permute label</a:t>
            </a:r>
            <a:endParaRPr lang="en-IN" altLang="en-US" sz="1200" b="1"/>
          </a:p>
        </p:txBody>
      </p:sp>
      <p:sp>
        <p:nvSpPr>
          <p:cNvPr id="7" name="Rectangles 6"/>
          <p:cNvSpPr/>
          <p:nvPr/>
        </p:nvSpPr>
        <p:spPr>
          <a:xfrm>
            <a:off x="457200" y="2506980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Cross validation</a:t>
            </a:r>
            <a:endParaRPr lang="en-IN" altLang="en-US" sz="1200" b="1"/>
          </a:p>
        </p:txBody>
      </p:sp>
      <p:sp>
        <p:nvSpPr>
          <p:cNvPr id="8" name="Rectangles 7"/>
          <p:cNvSpPr/>
          <p:nvPr/>
        </p:nvSpPr>
        <p:spPr>
          <a:xfrm>
            <a:off x="457200" y="3150235"/>
            <a:ext cx="1739265" cy="444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>
                <a:solidFill>
                  <a:schemeClr val="tx1"/>
                </a:solidFill>
              </a:rPr>
              <a:t>Val Accuracy</a:t>
            </a:r>
            <a:endParaRPr lang="en-IN" altLang="en-US" sz="1200" b="1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1327150" y="1642745"/>
            <a:ext cx="0" cy="1936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1327150" y="2280920"/>
            <a:ext cx="0" cy="2260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1327150" y="2951480"/>
            <a:ext cx="0" cy="198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8" idx="3"/>
            <a:endCxn id="6" idx="3"/>
          </p:cNvCxnSpPr>
          <p:nvPr/>
        </p:nvCxnSpPr>
        <p:spPr>
          <a:xfrm flipV="1">
            <a:off x="2196465" y="2058670"/>
            <a:ext cx="3175" cy="1313815"/>
          </a:xfrm>
          <a:prstGeom prst="bentConnector3">
            <a:avLst>
              <a:gd name="adj1" fmla="val 7500000"/>
            </a:avLst>
          </a:prstGeom>
          <a:ln>
            <a:headEnd type="diamond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s 9"/>
          <p:cNvSpPr/>
          <p:nvPr/>
        </p:nvSpPr>
        <p:spPr>
          <a:xfrm>
            <a:off x="457200" y="3900170"/>
            <a:ext cx="1739265" cy="444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200" b="1">
                <a:solidFill>
                  <a:schemeClr val="tx1"/>
                </a:solidFill>
              </a:rPr>
              <a:t>Val accuracy dist.</a:t>
            </a:r>
            <a:endParaRPr lang="en-IN" altLang="en-US" sz="1200" b="1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2"/>
            <a:endCxn id="10" idx="0"/>
          </p:cNvCxnSpPr>
          <p:nvPr/>
        </p:nvCxnSpPr>
        <p:spPr>
          <a:xfrm>
            <a:off x="1327150" y="3594735"/>
            <a:ext cx="0" cy="3054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s 11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8" name="Rectangles 17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9" name="Rectangles 18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Result / Application</a:t>
            </a:r>
            <a:endParaRPr lang="en-IN" altLang="en-US" sz="900" b="1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Permutation - Test : </a:t>
            </a:r>
            <a:r>
              <a:rPr lang="en-IN" altLang="en-US" b="0"/>
              <a:t>Result</a:t>
            </a:r>
            <a:endParaRPr lang="en-IN" altLang="en-US" b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Permutation test result</a:t>
            </a:r>
            <a:endParaRPr lang="en-IN" altLang="en-US"/>
          </a:p>
          <a:p>
            <a:r>
              <a:rPr lang="en-IN" altLang="en-US"/>
              <a:t>p-score: 0.002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  <p:pic>
        <p:nvPicPr>
          <p:cNvPr id="5" name="Content Placeholder 4" descr="permutation-scor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654550" y="1436370"/>
            <a:ext cx="4469765" cy="2665095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5" name="Rectangles 14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Result / Application</a:t>
            </a:r>
            <a:endParaRPr lang="en-IN" altLang="en-US" sz="900" b="1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Application on 47-TUC</a:t>
            </a:r>
            <a:endParaRPr lang="en-IN" altLang="en-US"/>
          </a:p>
        </p:txBody>
      </p:sp>
      <p:pic>
        <p:nvPicPr>
          <p:cNvPr id="5" name="Content Placeholder 4" descr="tuc-cf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65760" y="2618740"/>
            <a:ext cx="5034280" cy="2028825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5" name="Rectangles 14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Result / Application</a:t>
            </a:r>
            <a:endParaRPr lang="en-IN" altLang="en-US" sz="900" b="1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pic>
        <p:nvPicPr>
          <p:cNvPr id="7" name="Picture 6" descr="tuc-src-counts-v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090930"/>
            <a:ext cx="5408930" cy="152781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Conclusion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 b="0"/>
              <a:t>Using Published catalogues , literature survey a </a:t>
            </a:r>
            <a:r>
              <a:rPr lang="en-IN" altLang="en-US"/>
              <a:t>subset catalog of CSC</a:t>
            </a:r>
            <a:r>
              <a:rPr lang="en-IN" altLang="en-US" b="0"/>
              <a:t> was created.</a:t>
            </a:r>
            <a:endParaRPr lang="en-IN" altLang="en-US" b="0"/>
          </a:p>
          <a:p>
            <a:r>
              <a:rPr lang="en-IN" altLang="en-US" b="0"/>
              <a:t>Explored various methods of </a:t>
            </a:r>
            <a:r>
              <a:rPr lang="en-IN" altLang="en-US"/>
              <a:t>filling in missing values</a:t>
            </a:r>
            <a:endParaRPr lang="en-IN" altLang="en-US" b="0"/>
          </a:p>
          <a:p>
            <a:r>
              <a:rPr lang="en-IN" altLang="en-US" b="0"/>
              <a:t>Imputation with RF works best</a:t>
            </a:r>
            <a:endParaRPr lang="en-IN" altLang="en-US" b="0"/>
          </a:p>
          <a:p>
            <a:r>
              <a:rPr lang="en-IN" altLang="en-US" b="0"/>
              <a:t>Explored various classifier models. &gt; RF chosen</a:t>
            </a:r>
            <a:endParaRPr lang="en-IN" altLang="en-US" b="0"/>
          </a:p>
          <a:p>
            <a:r>
              <a:rPr lang="en-IN" altLang="en-US" b="0"/>
              <a:t>Classification result</a:t>
            </a:r>
            <a:endParaRPr lang="en-IN" altLang="en-US" b="0"/>
          </a:p>
          <a:p>
            <a:pPr lvl="1"/>
            <a:r>
              <a:rPr lang="en-IN" altLang="en-US" b="0"/>
              <a:t>Validation accuracy ~ 75%</a:t>
            </a:r>
            <a:endParaRPr lang="en-IN" altLang="en-US" b="0"/>
          </a:p>
          <a:p>
            <a:pPr lvl="1"/>
            <a:r>
              <a:rPr lang="en-IN" altLang="en-US" b="0"/>
              <a:t>Permutation test </a:t>
            </a:r>
            <a:r>
              <a:rPr lang="en-IN" altLang="en-US" b="1"/>
              <a:t>p-score 0.002</a:t>
            </a:r>
            <a:endParaRPr lang="en-IN" altLang="en-US" b="0"/>
          </a:p>
          <a:p>
            <a:r>
              <a:rPr lang="en-IN" altLang="en-US" b="0"/>
              <a:t>Applied to </a:t>
            </a:r>
            <a:r>
              <a:rPr lang="en-IN" altLang="en-US"/>
              <a:t>47-TUC</a:t>
            </a:r>
            <a:endParaRPr lang="en-IN" altLang="en-US" b="0"/>
          </a:p>
          <a:p>
            <a:pPr marL="0" indent="0">
              <a:buNone/>
            </a:pPr>
            <a:endParaRPr lang="en-IN" altLang="en-US" b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IN" altLang="en-US"/>
              <a:t>Road Blocks </a:t>
            </a:r>
            <a:endParaRPr lang="en-IN" altLang="en-US"/>
          </a:p>
          <a:p>
            <a:pPr lvl="1"/>
            <a:r>
              <a:rPr lang="en-IN" altLang="en-US"/>
              <a:t>Result not accurate enough</a:t>
            </a:r>
            <a:endParaRPr lang="en-IN" altLang="en-US"/>
          </a:p>
          <a:p>
            <a:pPr lvl="1"/>
            <a:r>
              <a:rPr lang="en-IN" altLang="en-US"/>
              <a:t>Predicted probabilities are low</a:t>
            </a:r>
            <a:endParaRPr lang="en-IN" altLang="en-US"/>
          </a:p>
          <a:p>
            <a:pPr lvl="1"/>
            <a:r>
              <a:rPr lang="en-IN" altLang="en-US"/>
              <a:t>Data sample is small</a:t>
            </a:r>
            <a:endParaRPr lang="en-IN" altLang="en-US"/>
          </a:p>
          <a:p>
            <a:pPr marL="342900" lvl="1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6375"/>
            <a:ext cx="3840480" cy="857885"/>
          </a:xfrm>
        </p:spPr>
        <p:txBody>
          <a:bodyPr/>
          <a:p>
            <a:r>
              <a:rPr lang="en-IN" altLang="en-US"/>
              <a:t>Globular Cluster</a:t>
            </a:r>
            <a:endParaRPr lang="en-I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noFill/>
          <a:ln w="9525">
            <a:noFill/>
          </a:ln>
        </p:spPr>
        <p:txBody>
          <a:bodyPr vert="horz" rtlCol="0">
            <a:normAutofit/>
          </a:bodyPr>
          <a:p>
            <a:pPr lvl="0" algn="l">
              <a:buClrTx/>
              <a:buSzTx/>
              <a:buFontTx/>
            </a:pPr>
            <a:r>
              <a:rPr lang="en-IN" altLang="en-US">
                <a:sym typeface="+mn-ea"/>
              </a:rPr>
              <a:t>Improved Simulation</a:t>
            </a:r>
            <a:endParaRPr lang="en-IN" altLang="en-US">
              <a:sym typeface="+mn-ea"/>
            </a:endParaRPr>
          </a:p>
          <a:p>
            <a:pPr lvl="1" algn="l">
              <a:buClrTx/>
              <a:buSzTx/>
              <a:buFontTx/>
            </a:pPr>
            <a:r>
              <a:rPr lang="en-IN" altLang="en-US">
                <a:sym typeface="+mn-ea"/>
              </a:rPr>
              <a:t>Included XRB</a:t>
            </a:r>
            <a:endParaRPr lang="en-IN" altLang="en-US">
              <a:sym typeface="+mn-ea"/>
            </a:endParaRPr>
          </a:p>
          <a:p>
            <a:pPr lvl="1" algn="l">
              <a:buClrTx/>
              <a:buSzTx/>
              <a:buFontTx/>
            </a:pPr>
            <a:r>
              <a:rPr lang="en-IN" altLang="en-US">
                <a:sym typeface="+mn-ea"/>
              </a:rPr>
              <a:t>Mean time scale matches</a:t>
            </a:r>
            <a:endParaRPr lang="en-IN" altLang="en-US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IN" altLang="en-US">
                <a:sym typeface="+mn-ea"/>
              </a:rPr>
              <a:t>Hypothesis - </a:t>
            </a:r>
            <a:endParaRPr lang="en-IN" altLang="en-US">
              <a:sym typeface="+mn-ea"/>
            </a:endParaRPr>
          </a:p>
          <a:p>
            <a:pPr lvl="1" algn="l">
              <a:buClrTx/>
              <a:buSzTx/>
              <a:buFontTx/>
            </a:pPr>
            <a:r>
              <a:rPr lang="en-IN" altLang="en-US">
                <a:sym typeface="+mn-ea"/>
              </a:rPr>
              <a:t>XRB helps in stability against gravitational collapse</a:t>
            </a:r>
            <a:endParaRPr lang="en-IN" altLang="en-US"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IN" altLang="en-US"/>
              <a:t>Dynamical evolution process with XRB</a:t>
            </a:r>
            <a:r>
              <a:rPr lang="en-IN" altLang="en-US" baseline="30000"/>
              <a:t>[1]</a:t>
            </a:r>
            <a:endParaRPr lang="en-IN" altLang="en-US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IN" altLang="en-US"/>
              <a:t>Core contraction phase</a:t>
            </a:r>
            <a:endParaRPr lang="en-IN" altLang="en-US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IN" altLang="en-US"/>
              <a:t>binary burning phase - collapse halts</a:t>
            </a:r>
            <a:endParaRPr lang="en-IN" altLang="en-US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IN" altLang="en-US"/>
              <a:t>After max-possible binaries formed, collapse restarts</a:t>
            </a:r>
            <a:endParaRPr lang="en-IN" altLang="en-US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IN" altLang="en-US"/>
              <a:t>binary burning phase restarts</a:t>
            </a:r>
            <a:endParaRPr lang="en-IN" altLang="en-US"/>
          </a:p>
        </p:txBody>
      </p:sp>
      <p:sp>
        <p:nvSpPr>
          <p:cNvPr id="3" name="Rectangles 2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8" name="Rectangles 7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5031740" y="4598670"/>
            <a:ext cx="411226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1000"/>
              <a:t>[1] .</a:t>
            </a:r>
            <a:r>
              <a:rPr lang="en-US" sz="1000"/>
              <a:t>Pooley, D. (2009). Globular cluster x-ray sources. PNAS</a:t>
            </a:r>
            <a:endParaRPr lang="en-US" sz="10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Future Plan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420"/>
            <a:ext cx="4032250" cy="3698240"/>
          </a:xfrm>
        </p:spPr>
        <p:txBody>
          <a:bodyPr/>
          <a:p>
            <a:r>
              <a:rPr lang="en-IN" altLang="en-US"/>
              <a:t>Immediate Future</a:t>
            </a:r>
            <a:endParaRPr lang="en-IN" altLang="en-US"/>
          </a:p>
          <a:p>
            <a:pPr lvl="1"/>
            <a:r>
              <a:rPr lang="en-IN" altLang="en-US"/>
              <a:t>Gaussian Resampling of minority class</a:t>
            </a:r>
            <a:endParaRPr lang="en-IN" altLang="en-US"/>
          </a:p>
          <a:p>
            <a:pPr lvl="1"/>
            <a:r>
              <a:rPr lang="en-IN" altLang="en-US"/>
              <a:t>Upsampling of all classes</a:t>
            </a:r>
            <a:endParaRPr lang="en-IN" altLang="en-US"/>
          </a:p>
          <a:p>
            <a:pPr lvl="1"/>
            <a:r>
              <a:rPr lang="en-IN" altLang="en-US"/>
              <a:t>Deep Learning - Auto Encoder for missing value prediction</a:t>
            </a:r>
            <a:endParaRPr lang="en-IN" altLang="en-US"/>
          </a:p>
          <a:p>
            <a:pPr lvl="1"/>
            <a:r>
              <a:rPr lang="en-IN" altLang="en-US"/>
              <a:t>Cross match with NED</a:t>
            </a:r>
            <a:endParaRPr lang="en-IN" altLang="en-US"/>
          </a:p>
          <a:p>
            <a:pPr lvl="0"/>
            <a:r>
              <a:rPr lang="en-IN" altLang="en-US"/>
              <a:t>Ahead</a:t>
            </a:r>
            <a:endParaRPr lang="en-IN" altLang="en-US"/>
          </a:p>
          <a:p>
            <a:pPr lvl="1"/>
            <a:r>
              <a:rPr lang="en-IN" altLang="en-US"/>
              <a:t>Application on other Globular clusters</a:t>
            </a:r>
            <a:endParaRPr lang="en-IN" altLang="en-US"/>
          </a:p>
          <a:p>
            <a:pPr lvl="1"/>
            <a:r>
              <a:rPr lang="en-IN" altLang="en-US"/>
              <a:t>Understanding GC dynamics</a:t>
            </a:r>
            <a:endParaRPr lang="en-IN" altLang="en-US"/>
          </a:p>
          <a:p>
            <a:pPr lvl="1"/>
            <a:r>
              <a:rPr lang="en-IN" altLang="en-US"/>
              <a:t>Adding more classes</a:t>
            </a:r>
            <a:endParaRPr lang="en-IN" altLang="en-US"/>
          </a:p>
          <a:p>
            <a:pPr lvl="0"/>
            <a:r>
              <a:rPr lang="en-IN" altLang="en-US"/>
              <a:t>Classification on entire Chandra Source Catalogue</a:t>
            </a:r>
            <a:endParaRPr lang="en-I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 descr="chandra-mounta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2120" y="1722120"/>
            <a:ext cx="5327015" cy="2799080"/>
          </a:xfrm>
          <a:prstGeom prst="rect">
            <a:avLst/>
          </a:prstGeom>
        </p:spPr>
      </p:pic>
      <p:pic>
        <p:nvPicPr>
          <p:cNvPr id="9" name="Picture 8" descr="gc-mountain"/>
          <p:cNvPicPr>
            <a:picLocks noChangeAspect="1"/>
          </p:cNvPicPr>
          <p:nvPr/>
        </p:nvPicPr>
        <p:blipFill>
          <a:blip r:embed="rId2"/>
          <a:srcRect l="-2763" r="20246"/>
          <a:stretch>
            <a:fillRect/>
          </a:stretch>
        </p:blipFill>
        <p:spPr>
          <a:xfrm>
            <a:off x="2497455" y="2122805"/>
            <a:ext cx="3072130" cy="2616835"/>
          </a:xfrm>
          <a:prstGeom prst="rect">
            <a:avLst/>
          </a:prstGeom>
        </p:spPr>
      </p:pic>
      <p:pic>
        <p:nvPicPr>
          <p:cNvPr id="5" name="Picture 4" descr="kumar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085" y="3178175"/>
            <a:ext cx="460375" cy="779145"/>
          </a:xfrm>
          <a:prstGeom prst="rect">
            <a:avLst/>
          </a:prstGeom>
        </p:spPr>
      </p:pic>
      <p:pic>
        <p:nvPicPr>
          <p:cNvPr id="6" name="Picture 5" descr="samir-si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0" y="2949575"/>
            <a:ext cx="1056640" cy="1962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604167 0.0138152 L -0.0147222 0.02467 L -0.0225694 0.0339213 L -0.0303472 0.0370051 L -0.038125 0.0384853 L -0.0459722 0.0493401 L -0.0520139 0.0647589 L -0.0563889 0.0816578 L -0.0606944 0.0955964 L -0.0650694 0.109412 L -0.0728472 0.120266 L -0.0806944 0.12335 L -0.089375 0.127914 L -0.0980556 0.130998 L -0.105833 0.138769 L -0.113681 0.146417 L -0.121458 0.151104 L -0.129306 0.152584 L -0.137083 0.155668 L -0.144931 0.160355 " pathEditMode="relative" ptsTypes="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43125" y="1953895"/>
            <a:ext cx="6858000" cy="673100"/>
          </a:xfrm>
        </p:spPr>
        <p:txBody>
          <a:bodyPr/>
          <a:p>
            <a:r>
              <a:rPr lang="en-IN" altLang="en-US"/>
              <a:t>Thank You</a:t>
            </a:r>
            <a:endParaRPr lang="en-IN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3125" y="2626995"/>
            <a:ext cx="4207510" cy="356870"/>
          </a:xfrm>
        </p:spPr>
        <p:txBody>
          <a:bodyPr/>
          <a:p>
            <a:r>
              <a:rPr lang="en-IN" altLang="en-US"/>
              <a:t>until next time....</a:t>
            </a:r>
            <a:endParaRPr lang="en-I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Imputation</a:t>
            </a:r>
            <a:endParaRPr lang="en-IN" altLang="en-US" b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420"/>
            <a:ext cx="3461385" cy="3397250"/>
          </a:xfrm>
        </p:spPr>
        <p:txBody>
          <a:bodyPr/>
          <a:p>
            <a:r>
              <a:rPr lang="en-IN" altLang="en-US"/>
              <a:t>Correlation Imputation</a:t>
            </a:r>
            <a:endParaRPr lang="en-IN" altLang="en-US"/>
          </a:p>
          <a:p>
            <a:pPr lvl="1"/>
            <a:r>
              <a:rPr lang="en-IN" altLang="en-US"/>
              <a:t>Feature-wise imputation</a:t>
            </a:r>
            <a:endParaRPr lang="en-IN" altLang="en-US"/>
          </a:p>
          <a:p>
            <a:pPr lvl="1"/>
            <a:r>
              <a:rPr lang="en-IN" altLang="en-US"/>
              <a:t>Correlation between features</a:t>
            </a:r>
            <a:endParaRPr lang="en-IN" altLang="en-US"/>
          </a:p>
          <a:p>
            <a:pPr lvl="1"/>
            <a:r>
              <a:rPr lang="en-IN" altLang="en-US"/>
              <a:t>Fill in missing value using highest correlated feature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7" name="Rectangles 6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10" name="Rectangles 9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Limitations of SMOTE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Can not infinitely upsample</a:t>
            </a:r>
            <a:endParaRPr lang="en-IN" altLang="en-US"/>
          </a:p>
          <a:p>
            <a:r>
              <a:rPr lang="en-IN" altLang="en-US"/>
              <a:t>Available data should be able to represent parent distribution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0"/>
              <a:t>How flux threshold is decided</a:t>
            </a:r>
            <a:endParaRPr lang="en-IN" altLang="en-US" b="0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7" name="Rectangles 6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10" name="Rectangles 9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pic>
        <p:nvPicPr>
          <p:cNvPr id="5" name="Picture 4" descr="flux_di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1355725"/>
            <a:ext cx="3963670" cy="2973070"/>
          </a:xfrm>
          <a:prstGeom prst="rect">
            <a:avLst/>
          </a:prstGeom>
        </p:spPr>
      </p:pic>
      <p:pic>
        <p:nvPicPr>
          <p:cNvPr id="6" name="Picture 5" descr="flux-selec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995" y="2043430"/>
            <a:ext cx="3897630" cy="1449705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Imputation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Similarity Imputation using RF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AdaBoost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Ensamble classifier</a:t>
            </a:r>
            <a:endParaRPr lang="en-IN" altLang="en-US"/>
          </a:p>
          <a:p>
            <a:r>
              <a:rPr lang="en-IN" altLang="en-US"/>
              <a:t>Can we improve further</a:t>
            </a:r>
            <a:endParaRPr lang="en-IN" altLang="en-US"/>
          </a:p>
          <a:p>
            <a:r>
              <a:rPr lang="en-IN" altLang="en-US"/>
              <a:t>No further improvement.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IN" altLang="en-US"/>
              <a:t>RF is able to capture as much information as possible</a:t>
            </a:r>
            <a:endParaRPr lang="en-IN" altLang="en-US"/>
          </a:p>
        </p:txBody>
      </p:sp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6375"/>
            <a:ext cx="3840480" cy="857885"/>
          </a:xfrm>
        </p:spPr>
        <p:txBody>
          <a:bodyPr/>
          <a:p>
            <a:r>
              <a:rPr lang="en-IN" altLang="en-US"/>
              <a:t>Globular Cluster</a:t>
            </a:r>
            <a:endParaRPr lang="en-I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noFill/>
          <a:ln w="9525">
            <a:noFill/>
          </a:ln>
        </p:spPr>
        <p:txBody>
          <a:bodyPr vert="horz" rtlCol="0">
            <a:normAutofit/>
          </a:bodyPr>
          <a:p>
            <a:pPr lvl="0" algn="l">
              <a:buClrTx/>
              <a:buSzTx/>
              <a:buFontTx/>
            </a:pPr>
            <a:r>
              <a:rPr lang="en-IN" altLang="en-US">
                <a:sym typeface="+mn-ea"/>
              </a:rPr>
              <a:t>Improved Simulation</a:t>
            </a:r>
            <a:endParaRPr lang="en-IN" altLang="en-US">
              <a:sym typeface="+mn-ea"/>
            </a:endParaRPr>
          </a:p>
          <a:p>
            <a:pPr lvl="1" algn="l">
              <a:buClrTx/>
              <a:buSzTx/>
              <a:buFontTx/>
            </a:pPr>
            <a:r>
              <a:rPr lang="en-IN" altLang="en-US">
                <a:sym typeface="+mn-ea"/>
              </a:rPr>
              <a:t>Included XRB</a:t>
            </a:r>
            <a:endParaRPr lang="en-IN" altLang="en-US">
              <a:sym typeface="+mn-ea"/>
            </a:endParaRPr>
          </a:p>
          <a:p>
            <a:pPr lvl="1" algn="l">
              <a:buClrTx/>
              <a:buSzTx/>
              <a:buFontTx/>
            </a:pPr>
            <a:r>
              <a:rPr lang="en-IN" altLang="en-US">
                <a:sym typeface="+mn-ea"/>
              </a:rPr>
              <a:t>Mean time scale matches</a:t>
            </a:r>
            <a:endParaRPr lang="en-IN" altLang="en-US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IN" altLang="en-US">
                <a:sym typeface="+mn-ea"/>
              </a:rPr>
              <a:t>Hypothesis - </a:t>
            </a:r>
            <a:endParaRPr lang="en-IN" altLang="en-US">
              <a:sym typeface="+mn-ea"/>
            </a:endParaRPr>
          </a:p>
          <a:p>
            <a:pPr lvl="1" algn="l">
              <a:buClrTx/>
              <a:buSzTx/>
              <a:buFontTx/>
            </a:pPr>
            <a:r>
              <a:rPr lang="en-IN" altLang="en-US">
                <a:sym typeface="+mn-ea"/>
              </a:rPr>
              <a:t>XRB helps in stability against gravitational collapse</a:t>
            </a:r>
            <a:endParaRPr lang="en-IN" altLang="en-US"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IN" altLang="en-US"/>
              <a:t>Dynamical evolution process with XRB</a:t>
            </a:r>
            <a:r>
              <a:rPr lang="en-IN" altLang="en-US" baseline="30000"/>
              <a:t>[1]</a:t>
            </a:r>
            <a:endParaRPr lang="en-IN" altLang="en-US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IN" altLang="en-US"/>
              <a:t>Core contraction phase</a:t>
            </a:r>
            <a:endParaRPr lang="en-IN" altLang="en-US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IN" altLang="en-US"/>
              <a:t>binary burning phase - collapse halts</a:t>
            </a:r>
            <a:endParaRPr lang="en-IN" altLang="en-US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IN" altLang="en-US"/>
              <a:t>After max-possible binaries formed, collapse restarts</a:t>
            </a:r>
            <a:endParaRPr lang="en-IN" altLang="en-US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IN" altLang="en-US"/>
              <a:t>binary burning phase restarts</a:t>
            </a:r>
            <a:endParaRPr lang="en-IN" altLang="en-US"/>
          </a:p>
        </p:txBody>
      </p:sp>
      <p:sp>
        <p:nvSpPr>
          <p:cNvPr id="3" name="Rectangles 2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8" name="Rectangles 7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5031740" y="4598670"/>
            <a:ext cx="411226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1000"/>
              <a:t>[1] .</a:t>
            </a:r>
            <a:r>
              <a:rPr lang="en-US" sz="1000"/>
              <a:t>Pooley, D. (2009). Globular cluster x-ray sources. PNAS</a:t>
            </a:r>
            <a:endParaRPr lang="en-US" sz="10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Classifier : </a:t>
            </a:r>
            <a:r>
              <a:rPr lang="en-IN" altLang="en-US" b="0"/>
              <a:t>Fully Connected Net</a:t>
            </a:r>
            <a:endParaRPr lang="en-IN" altLang="en-US" b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Working</a:t>
            </a:r>
            <a:endParaRPr lang="en-IN" altLang="en-US"/>
          </a:p>
          <a:p>
            <a:r>
              <a:rPr lang="en-IN" altLang="en-US"/>
              <a:t>Reason to try-on</a:t>
            </a:r>
            <a:endParaRPr lang="en-IN" altLang="en-US"/>
          </a:p>
          <a:p>
            <a:r>
              <a:rPr lang="en-IN" altLang="en-US"/>
              <a:t>Caveats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pic>
        <p:nvPicPr>
          <p:cNvPr id="4" name="Picture 3" descr="cnn"/>
          <p:cNvPicPr>
            <a:picLocks noChangeAspect="1"/>
          </p:cNvPicPr>
          <p:nvPr/>
        </p:nvPicPr>
        <p:blipFill>
          <a:blip r:embed="rId1"/>
          <a:srcRect l="6590" t="47093" r="36889"/>
          <a:stretch>
            <a:fillRect/>
          </a:stretch>
        </p:blipFill>
        <p:spPr>
          <a:xfrm>
            <a:off x="3285490" y="1346200"/>
            <a:ext cx="5168265" cy="269303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6440805" y="3253105"/>
            <a:ext cx="235712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6375"/>
            <a:ext cx="5864860" cy="857885"/>
          </a:xfrm>
        </p:spPr>
        <p:txBody>
          <a:bodyPr/>
          <a:p>
            <a:r>
              <a:rPr lang="en-IN" altLang="en-US"/>
              <a:t>Globular Cluster Evolution</a:t>
            </a:r>
            <a:endParaRPr lang="en-I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noFill/>
          <a:ln w="9525">
            <a:noFill/>
          </a:ln>
        </p:spPr>
        <p:txBody>
          <a:bodyPr vert="horz" rtlCol="0">
            <a:normAutofit/>
          </a:bodyPr>
          <a:p>
            <a:pPr lvl="0" algn="l">
              <a:buClrTx/>
              <a:buSzTx/>
              <a:buFontTx/>
            </a:pPr>
            <a:r>
              <a:rPr lang="en-IN" altLang="en-US" sz="1600">
                <a:latin typeface="Liberation Mono" panose="02070409020205020404" charset="0"/>
                <a:cs typeface="Liberation Mono" panose="02070409020205020404" charset="0"/>
                <a:sym typeface="+mn-ea"/>
              </a:rPr>
              <a:t>Binary Burning phase and dynamical evolution governed by - </a:t>
            </a:r>
            <a:r>
              <a:rPr lang="en-IN" altLang="en-US" sz="1600" b="1">
                <a:latin typeface="Liberation Mono" panose="02070409020205020404" charset="0"/>
                <a:cs typeface="Liberation Mono" panose="02070409020205020404" charset="0"/>
                <a:sym typeface="+mn-ea"/>
              </a:rPr>
              <a:t>Encounter Frequency</a:t>
            </a:r>
            <a:endParaRPr lang="en-IN" altLang="en-US" sz="1600" b="1">
              <a:latin typeface="Liberation Mono" panose="02070409020205020404" charset="0"/>
              <a:cs typeface="Liberation Mono" panose="02070409020205020404" charset="0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IN" altLang="en-US" sz="1600">
                <a:latin typeface="Liberation Mono" panose="02070409020205020404" charset="0"/>
                <a:cs typeface="Liberation Mono" panose="02070409020205020404" charset="0"/>
                <a:sym typeface="+mn-ea"/>
              </a:rPr>
              <a:t>Directly correlated with population distribution of </a:t>
            </a:r>
            <a:r>
              <a:rPr lang="en-IN" altLang="en-US" sz="1600" b="1">
                <a:latin typeface="Liberation Mono" panose="02070409020205020404" charset="0"/>
                <a:cs typeface="Liberation Mono" panose="02070409020205020404" charset="0"/>
                <a:sym typeface="+mn-ea"/>
              </a:rPr>
              <a:t>XRB</a:t>
            </a:r>
            <a:r>
              <a:rPr lang="en-IN" altLang="en-US" sz="1600">
                <a:latin typeface="Liberation Mono" panose="02070409020205020404" charset="0"/>
                <a:cs typeface="Liberation Mono" panose="02070409020205020404" charset="0"/>
                <a:sym typeface="+mn-ea"/>
              </a:rPr>
              <a:t>.</a:t>
            </a:r>
            <a:endParaRPr lang="en-IN" altLang="en-US" sz="1600">
              <a:latin typeface="Liberation Mono" panose="02070409020205020404" charset="0"/>
              <a:cs typeface="Liberation Mono" panose="02070409020205020404" charset="0"/>
              <a:sym typeface="+mn-ea"/>
            </a:endParaRPr>
          </a:p>
        </p:txBody>
      </p:sp>
      <p:sp>
        <p:nvSpPr>
          <p:cNvPr id="3" name="Content Placeholder 4"/>
          <p:cNvSpPr>
            <a:spLocks noGrp="1"/>
          </p:cNvSpPr>
          <p:nvPr/>
        </p:nvSpPr>
        <p:spPr>
          <a:xfrm>
            <a:off x="5236210" y="1201420"/>
            <a:ext cx="3413125" cy="6915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fontAlgn="ctr">
              <a:buClrTx/>
              <a:buSzTx/>
              <a:buNone/>
            </a:pPr>
            <a:r>
              <a:rPr lang="en-IN" altLang="en-US" sz="1600">
                <a:latin typeface="Liberation Mono" panose="02070409020205020404" charset="0"/>
                <a:cs typeface="Liberation Mono" panose="02070409020205020404" charset="0"/>
                <a:sym typeface="+mn-ea"/>
              </a:rPr>
              <a:t>Understanding XRB Population distribution</a:t>
            </a:r>
            <a:endParaRPr lang="en-IN" altLang="en-US" sz="1600">
              <a:latin typeface="Liberation Mono" panose="02070409020205020404" charset="0"/>
              <a:cs typeface="Liberation Mono" panose="02070409020205020404" charset="0"/>
              <a:sym typeface="+mn-ea"/>
            </a:endParaRPr>
          </a:p>
        </p:txBody>
      </p:sp>
      <p:sp>
        <p:nvSpPr>
          <p:cNvPr id="7" name="Content Placeholder 4"/>
          <p:cNvSpPr>
            <a:spLocks noGrp="1"/>
          </p:cNvSpPr>
          <p:nvPr/>
        </p:nvSpPr>
        <p:spPr>
          <a:xfrm>
            <a:off x="5236210" y="2323465"/>
            <a:ext cx="3413125" cy="6915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>
            <a:normAutofit/>
          </a:bodyPr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fontAlgn="ctr">
              <a:buClrTx/>
              <a:buSzTx/>
              <a:buNone/>
            </a:pPr>
            <a:r>
              <a:rPr lang="en-IN" altLang="en-US" sz="1600">
                <a:latin typeface="Liberation Mono" panose="02070409020205020404" charset="0"/>
                <a:cs typeface="Liberation Mono" panose="02070409020205020404" charset="0"/>
                <a:sym typeface="+mn-ea"/>
              </a:rPr>
              <a:t>Understanding Encounter Frequency</a:t>
            </a:r>
            <a:endParaRPr lang="en-IN" altLang="en-US" sz="1600">
              <a:latin typeface="Liberation Mono" panose="02070409020205020404" charset="0"/>
              <a:cs typeface="Liberation Mono" panose="02070409020205020404" charset="0"/>
              <a:sym typeface="+mn-ea"/>
            </a:endParaRPr>
          </a:p>
        </p:txBody>
      </p:sp>
      <p:sp>
        <p:nvSpPr>
          <p:cNvPr id="8" name="Content Placeholder 4"/>
          <p:cNvSpPr>
            <a:spLocks noGrp="1"/>
          </p:cNvSpPr>
          <p:nvPr/>
        </p:nvSpPr>
        <p:spPr>
          <a:xfrm>
            <a:off x="5236845" y="3316605"/>
            <a:ext cx="3413125" cy="8483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ctr" anchorCtr="0">
            <a:normAutofit/>
          </a:bodyPr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fontAlgn="ctr">
              <a:buClrTx/>
              <a:buSzTx/>
              <a:buNone/>
            </a:pPr>
            <a:r>
              <a:rPr lang="en-IN" altLang="en-US" sz="1800" b="1">
                <a:solidFill>
                  <a:schemeClr val="tx1"/>
                </a:solidFill>
                <a:sym typeface="+mn-ea"/>
              </a:rPr>
              <a:t>Globular cluster Dynamics and Evolution</a:t>
            </a:r>
            <a:endParaRPr lang="en-IN" altLang="en-US" sz="1800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9" name="Straight Arrow Connector 8"/>
          <p:cNvCxnSpPr>
            <a:stCxn id="3" idx="2"/>
            <a:endCxn id="7" idx="0"/>
          </p:cNvCxnSpPr>
          <p:nvPr/>
        </p:nvCxnSpPr>
        <p:spPr>
          <a:xfrm>
            <a:off x="6943090" y="1892935"/>
            <a:ext cx="0" cy="4305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6943090" y="3014980"/>
            <a:ext cx="635" cy="3016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s 10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12" name="Rectangles 11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5" name="Rectangles 14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Classifier : </a:t>
            </a:r>
            <a:r>
              <a:rPr lang="en-IN" altLang="en-US" b="0"/>
              <a:t>Convolution Neural Network</a:t>
            </a:r>
            <a:endParaRPr lang="en-IN" altLang="en-US" b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420"/>
            <a:ext cx="3143250" cy="3397250"/>
          </a:xfrm>
        </p:spPr>
        <p:txBody>
          <a:bodyPr/>
          <a:p>
            <a:r>
              <a:rPr lang="en-IN" altLang="en-US"/>
              <a:t>Working</a:t>
            </a:r>
            <a:endParaRPr lang="en-IN" altLang="en-US"/>
          </a:p>
          <a:p>
            <a:pPr lvl="1"/>
            <a:endParaRPr lang="en-IN" altLang="en-US"/>
          </a:p>
          <a:p>
            <a:r>
              <a:rPr lang="en-IN" altLang="en-US"/>
              <a:t>Reason to try-on</a:t>
            </a:r>
            <a:endParaRPr lang="en-IN" altLang="en-US"/>
          </a:p>
          <a:p>
            <a:pPr lvl="1"/>
            <a:r>
              <a:rPr lang="en-IN" altLang="en-US"/>
              <a:t>We have correlated features</a:t>
            </a:r>
            <a:endParaRPr lang="en-IN" altLang="en-US"/>
          </a:p>
          <a:p>
            <a:pPr lvl="1"/>
            <a:r>
              <a:rPr lang="en-IN" altLang="en-US"/>
              <a:t>can take adantage if arranged feature-wise</a:t>
            </a:r>
            <a:endParaRPr lang="en-IN" altLang="en-US"/>
          </a:p>
          <a:p>
            <a:r>
              <a:rPr lang="en-IN" altLang="en-US"/>
              <a:t>Caveats</a:t>
            </a:r>
            <a:endParaRPr lang="en-IN" altLang="en-US"/>
          </a:p>
          <a:p>
            <a:pPr lvl="1"/>
            <a:r>
              <a:rPr lang="en-IN" altLang="en-US"/>
              <a:t>Sensitive to missing values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pic>
        <p:nvPicPr>
          <p:cNvPr id="4" name="Picture 3" descr="cn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8535" y="1201420"/>
            <a:ext cx="5625465" cy="31318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GC X-ray Binaries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420"/>
            <a:ext cx="2795270" cy="3397250"/>
          </a:xfrm>
        </p:spPr>
        <p:txBody>
          <a:bodyPr/>
          <a:p>
            <a:pPr marL="0" indent="0" algn="l">
              <a:buNone/>
            </a:pPr>
            <a:r>
              <a:rPr lang="en-IN" altLang="en-US" sz="1800" b="1"/>
              <a:t>Low Mass X-ray Binary</a:t>
            </a:r>
            <a:endParaRPr lang="en-IN" altLang="en-US" sz="1800" b="1"/>
          </a:p>
          <a:p>
            <a:pPr algn="l"/>
            <a:r>
              <a:rPr lang="en-IN" altLang="en-US" sz="1400" b="0">
                <a:latin typeface="Liberation Mono" panose="02070409020205020404" charset="0"/>
                <a:cs typeface="Liberation Mono" panose="02070409020205020404" charset="0"/>
              </a:rPr>
              <a:t>Companion Neutron star or Black hole</a:t>
            </a:r>
            <a:endParaRPr lang="en-IN" altLang="en-US" sz="1400" b="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IN" altLang="en-US" sz="1400" b="0">
                <a:latin typeface="Liberation Mono" panose="02070409020205020404" charset="0"/>
                <a:cs typeface="Liberation Mono" panose="02070409020205020404" charset="0"/>
              </a:rPr>
              <a:t>Donating star mass &lt; 1.5 M</a:t>
            </a:r>
            <a:r>
              <a:rPr lang="en-IN" altLang="en-US" sz="1400" b="0" baseline="-25000">
                <a:latin typeface="Liberation Mono" panose="02070409020205020404" charset="0"/>
                <a:cs typeface="Liberation Mono" panose="02070409020205020404" charset="0"/>
              </a:rPr>
              <a:t>solar</a:t>
            </a:r>
            <a:endParaRPr lang="en-IN" altLang="en-US" sz="1400" b="0" baseline="-2500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endParaRPr lang="en-IN" altLang="en-US" sz="1400" b="0" baseline="-2500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IN" altLang="en-US" sz="1400" b="0">
                <a:latin typeface="Liberation Mono" panose="02070409020205020404" charset="0"/>
                <a:cs typeface="Liberation Mono" panose="02070409020205020404" charset="0"/>
              </a:rPr>
              <a:t>Identification : specteal studies , mostly during outburst</a:t>
            </a:r>
            <a:endParaRPr lang="en-IN" altLang="en-US" sz="1400" b="0"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5045" y="1201420"/>
            <a:ext cx="2778760" cy="3397250"/>
          </a:xfrm>
        </p:spPr>
        <p:txBody>
          <a:bodyPr/>
          <a:p>
            <a:pPr marL="0" indent="0" algn="l">
              <a:buNone/>
            </a:pPr>
            <a:r>
              <a:rPr lang="en-IN" altLang="en-US" sz="1800" b="1"/>
              <a:t>Cataclysmic Variable</a:t>
            </a:r>
            <a:endParaRPr lang="en-IN" altLang="en-US" sz="1800" b="1"/>
          </a:p>
          <a:p>
            <a:pPr algn="l"/>
            <a:r>
              <a:rPr lang="en-IN" altLang="en-US" sz="1400" b="0">
                <a:latin typeface="Liberation Mono" panose="02070409020205020404" charset="0"/>
                <a:cs typeface="Liberation Mono" panose="02070409020205020404" charset="0"/>
              </a:rPr>
              <a:t>Binary system accretion onto White Dwarf</a:t>
            </a:r>
            <a:endParaRPr lang="en-IN" altLang="en-US" sz="1400" b="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endParaRPr lang="en-IN" altLang="en-US" sz="1400" b="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endParaRPr lang="en-IN" altLang="en-US" sz="1400" b="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IN" altLang="en-US" sz="1400" b="0">
                <a:latin typeface="Liberation Mono" panose="02070409020205020404" charset="0"/>
                <a:cs typeface="Liberation Mono" panose="02070409020205020404" charset="0"/>
              </a:rPr>
              <a:t>Identification : Bright in UV , soft-X-ray</a:t>
            </a:r>
            <a:endParaRPr lang="en-IN" altLang="en-US" sz="1400" b="0"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/>
        </p:nvSpPr>
        <p:spPr>
          <a:xfrm>
            <a:off x="6238240" y="1201420"/>
            <a:ext cx="2778760" cy="339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IN" altLang="en-US" sz="1800" b="1"/>
              <a:t>Millisecond Pulsar</a:t>
            </a:r>
            <a:endParaRPr lang="en-IN" altLang="en-US" sz="1800" b="1"/>
          </a:p>
          <a:p>
            <a:pPr algn="l"/>
            <a:r>
              <a:rPr lang="en-IN" altLang="en-US" sz="1400">
                <a:latin typeface="Liberation Mono" panose="02070409020205020404" charset="0"/>
                <a:cs typeface="Liberation Mono" panose="02070409020205020404" charset="0"/>
                <a:sym typeface="+mn-ea"/>
              </a:rPr>
              <a:t>Rapidly rotating Neutron Star</a:t>
            </a:r>
            <a:endParaRPr lang="en-IN" altLang="en-US" sz="140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IN" altLang="en-US" sz="1400">
                <a:latin typeface="Liberation Mono" panose="02070409020205020404" charset="0"/>
                <a:cs typeface="Liberation Mono" panose="02070409020205020404" charset="0"/>
              </a:rPr>
              <a:t>Formed from LMXB</a:t>
            </a:r>
            <a:endParaRPr lang="en-IN" altLang="en-US" sz="140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endParaRPr lang="en-IN" altLang="en-US" sz="140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endParaRPr lang="en-IN" altLang="en-US" sz="140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IN" altLang="en-US" sz="1400">
                <a:latin typeface="Liberation Mono" panose="02070409020205020404" charset="0"/>
                <a:cs typeface="Liberation Mono" panose="02070409020205020404" charset="0"/>
              </a:rPr>
              <a:t>Identification : using radio timing</a:t>
            </a:r>
            <a:endParaRPr lang="en-IN" altLang="en-US" sz="140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endParaRPr lang="en-IN" altLang="en-US" sz="1400"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57200" y="4902835"/>
            <a:ext cx="82543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000"/>
              <a:t>cite - </a:t>
            </a:r>
            <a:endParaRPr lang="en-IN" altLang="en-US" sz="1000"/>
          </a:p>
        </p:txBody>
      </p:sp>
      <p:sp>
        <p:nvSpPr>
          <p:cNvPr id="7" name="Rectangles 6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8" name="Rectangles 7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Example : 47-TUC , </a:t>
            </a:r>
            <a:r>
              <a:rPr lang="en-US" sz="2000" b="0">
                <a:sym typeface="+mn-ea"/>
              </a:rPr>
              <a:t>Heinke,</a:t>
            </a:r>
            <a:r>
              <a:rPr lang="en-IN" altLang="en-US" sz="2000" b="0">
                <a:sym typeface="+mn-ea"/>
              </a:rPr>
              <a:t> et.al</a:t>
            </a:r>
            <a:r>
              <a:rPr lang="en-US" sz="2000" b="0">
                <a:sym typeface="+mn-ea"/>
              </a:rPr>
              <a:t> (2005)</a:t>
            </a:r>
            <a:endParaRPr lang="en-US" altLang="en-US" sz="2000" b="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420"/>
            <a:ext cx="3651885" cy="3397250"/>
          </a:xfrm>
        </p:spPr>
        <p:txBody>
          <a:bodyPr/>
          <a:p>
            <a:r>
              <a:rPr lang="en-IN" altLang="en-US"/>
              <a:t>About 47-TUC</a:t>
            </a:r>
            <a:endParaRPr lang="en-IN" altLang="en-US"/>
          </a:p>
          <a:p>
            <a:pPr lvl="1"/>
            <a:r>
              <a:rPr lang="en-IN" altLang="en-US"/>
              <a:t>Mass : 10</a:t>
            </a:r>
            <a:r>
              <a:rPr lang="en-IN" altLang="en-US" baseline="30000"/>
              <a:t>6</a:t>
            </a:r>
            <a:r>
              <a:rPr lang="en-IN" altLang="en-US"/>
              <a:t> M</a:t>
            </a:r>
            <a:r>
              <a:rPr lang="en-IN" altLang="en-US" baseline="-25000">
                <a:latin typeface="AR PL UKai CN" panose="02000503000000000000" charset="-122"/>
                <a:ea typeface="AR PL UKai CN" panose="02000503000000000000" charset="-122"/>
              </a:rPr>
              <a:t>☉</a:t>
            </a:r>
            <a:endParaRPr lang="en-IN" altLang="en-US"/>
          </a:p>
          <a:p>
            <a:pPr lvl="1"/>
            <a:r>
              <a:rPr lang="en-IN" altLang="en-US"/>
              <a:t>Distance : 4.85 kpc</a:t>
            </a:r>
            <a:endParaRPr lang="en-IN" altLang="en-US"/>
          </a:p>
          <a:p>
            <a:pPr lvl="1"/>
            <a:r>
              <a:rPr lang="en-IN" altLang="en-US"/>
              <a:t>Size : core radius 24”</a:t>
            </a:r>
            <a:endParaRPr lang="en-IN" altLang="en-US"/>
          </a:p>
          <a:p>
            <a:pPr lvl="0"/>
            <a:endParaRPr lang="en-IN" altLang="en-US"/>
          </a:p>
        </p:txBody>
      </p:sp>
      <p:sp>
        <p:nvSpPr>
          <p:cNvPr id="5" name="Content Placeholder 3"/>
          <p:cNvSpPr>
            <a:spLocks noGrp="1"/>
          </p:cNvSpPr>
          <p:nvPr/>
        </p:nvSpPr>
        <p:spPr>
          <a:xfrm>
            <a:off x="4312920" y="3811905"/>
            <a:ext cx="4373880" cy="6838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anchor="ctr" anchorCtr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IN" altLang="en-US" b="1"/>
              <a:t>Need Better identification</a:t>
            </a:r>
            <a:endParaRPr lang="en-IN" altLang="en-US" b="1"/>
          </a:p>
        </p:txBody>
      </p:sp>
      <p:graphicFrame>
        <p:nvGraphicFramePr>
          <p:cNvPr id="6" name="Table 5"/>
          <p:cNvGraphicFramePr/>
          <p:nvPr/>
        </p:nvGraphicFramePr>
        <p:xfrm>
          <a:off x="4232275" y="1088390"/>
          <a:ext cx="4535170" cy="2074545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737870"/>
                <a:gridCol w="1483360"/>
                <a:gridCol w="1017270"/>
                <a:gridCol w="1296670"/>
              </a:tblGrid>
              <a:tr h="6102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Class</a:t>
                      </a:r>
                      <a:endParaRPr lang="en-I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Identification Method</a:t>
                      </a:r>
                      <a:endParaRPr lang="en-I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No of sources</a:t>
                      </a:r>
                      <a:endParaRPr lang="en-I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No Expected</a:t>
                      </a:r>
                      <a:endParaRPr lang="en-IN" altLang="en-US" sz="1200"/>
                    </a:p>
                  </a:txBody>
                  <a:tcPr/>
                </a:tc>
              </a:tr>
              <a:tr h="6102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CV</a:t>
                      </a:r>
                      <a:endParaRPr lang="en-I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Optical identification</a:t>
                      </a:r>
                      <a:endParaRPr lang="en-I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30</a:t>
                      </a:r>
                      <a:endParaRPr lang="en-I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24-113</a:t>
                      </a:r>
                      <a:endParaRPr lang="en-IN" altLang="en-US" sz="1200"/>
                    </a:p>
                  </a:txBody>
                  <a:tcPr/>
                </a:tc>
              </a:tr>
              <a:tr h="4273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MSP</a:t>
                      </a:r>
                      <a:endParaRPr lang="en-I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Radio cross match</a:t>
                      </a:r>
                      <a:endParaRPr lang="en-I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27</a:t>
                      </a:r>
                      <a:endParaRPr lang="en-I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~ 700</a:t>
                      </a:r>
                      <a:endParaRPr lang="en-IN" altLang="en-US" sz="1200"/>
                    </a:p>
                  </a:txBody>
                  <a:tcPr/>
                </a:tc>
              </a:tr>
              <a:tr h="4267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qLMXB</a:t>
                      </a:r>
                      <a:endParaRPr lang="en-I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Spectral studies</a:t>
                      </a:r>
                      <a:endParaRPr lang="en-I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5</a:t>
                      </a:r>
                      <a:endParaRPr lang="en-I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~ 300</a:t>
                      </a:r>
                      <a:endParaRPr lang="en-IN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6"/>
          <p:cNvSpPr/>
          <p:nvPr>
            <p:ph sz="half" idx="2"/>
          </p:nvPr>
        </p:nvSpPr>
        <p:spPr>
          <a:xfrm>
            <a:off x="4312920" y="2955925"/>
            <a:ext cx="4373880" cy="856615"/>
          </a:xfrm>
        </p:spPr>
        <p:txBody>
          <a:bodyPr anchor="ctr" anchorCtr="0"/>
          <a:p>
            <a:pPr marL="0" indent="0">
              <a:buNone/>
            </a:pPr>
            <a:r>
              <a:rPr lang="en-IN" altLang="en-US"/>
              <a:t>Manual Identification is not easy.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55880" y="4344035"/>
            <a:ext cx="53848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900"/>
              <a:t>Heinke,</a:t>
            </a:r>
            <a:r>
              <a:rPr lang="en-IN" altLang="en-US" sz="900"/>
              <a:t> et.al</a:t>
            </a:r>
            <a:r>
              <a:rPr lang="en-US" sz="900"/>
              <a:t> (2005). A deep</a:t>
            </a:r>
            <a:endParaRPr lang="en-US" sz="900"/>
          </a:p>
          <a:p>
            <a:r>
              <a:rPr lang="en-US" sz="900"/>
              <a:t>chandra survey of the globular cluster 47 tucanae: Catalog of point</a:t>
            </a:r>
            <a:endParaRPr lang="en-US" sz="900"/>
          </a:p>
          <a:p>
            <a:r>
              <a:rPr lang="en-US" sz="900"/>
              <a:t>sources.</a:t>
            </a:r>
            <a:endParaRPr lang="en-US"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16942</Words>
  <Application>WPS Presentation</Application>
  <PresentationFormat>宽屏</PresentationFormat>
  <Paragraphs>1905</Paragraphs>
  <Slides>70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70</vt:i4>
      </vt:variant>
    </vt:vector>
  </HeadingPairs>
  <TitlesOfParts>
    <vt:vector size="123" baseType="lpstr">
      <vt:lpstr>Arial</vt:lpstr>
      <vt:lpstr>SimSun</vt:lpstr>
      <vt:lpstr>Wingdings</vt:lpstr>
      <vt:lpstr>Nimbus Roman No9 L</vt:lpstr>
      <vt:lpstr>Arial Black</vt:lpstr>
      <vt:lpstr>Microsoft YaHei</vt:lpstr>
      <vt:lpstr>Droid Sans Fallback</vt:lpstr>
      <vt:lpstr>Arial Unicode MS</vt:lpstr>
      <vt:lpstr>SimSun</vt:lpstr>
      <vt:lpstr>SimSun</vt:lpstr>
      <vt:lpstr>Roboto Mono</vt:lpstr>
      <vt:lpstr>FreeMono</vt:lpstr>
      <vt:lpstr>AlArabiya</vt:lpstr>
      <vt:lpstr>Carlito</vt:lpstr>
      <vt:lpstr>AR PL UKai HK</vt:lpstr>
      <vt:lpstr>Electron</vt:lpstr>
      <vt:lpstr>Chandas</vt:lpstr>
      <vt:lpstr>Ani</vt:lpstr>
      <vt:lpstr>Caladea</vt:lpstr>
      <vt:lpstr>Chilanka</vt:lpstr>
      <vt:lpstr>Clean</vt:lpstr>
      <vt:lpstr>Gubbi</vt:lpstr>
      <vt:lpstr>Cortoba</vt:lpstr>
      <vt:lpstr>Courier 10 Pitch</vt:lpstr>
      <vt:lpstr>Cousine</vt:lpstr>
      <vt:lpstr>DejaVu Sans Condensed</vt:lpstr>
      <vt:lpstr>DejaVu Serif Condensed</vt:lpstr>
      <vt:lpstr>Dyuthi</vt:lpstr>
      <vt:lpstr>Fixed</vt:lpstr>
      <vt:lpstr>Emoji One</vt:lpstr>
      <vt:lpstr>FontAwesome</vt:lpstr>
      <vt:lpstr>FreeSans</vt:lpstr>
      <vt:lpstr>Inter Black</vt:lpstr>
      <vt:lpstr>Inter Extra Bold</vt:lpstr>
      <vt:lpstr>Inter Thin</vt:lpstr>
      <vt:lpstr>Jamrul</vt:lpstr>
      <vt:lpstr>KacstDigital</vt:lpstr>
      <vt:lpstr>KacstTitle</vt:lpstr>
      <vt:lpstr>Kinnari</vt:lpstr>
      <vt:lpstr>Khalid</vt:lpstr>
      <vt:lpstr>Liberation Mono</vt:lpstr>
      <vt:lpstr>Laksaman</vt:lpstr>
      <vt:lpstr>Franklin Gothic Medium</vt:lpstr>
      <vt:lpstr>Calibri Light</vt:lpstr>
      <vt:lpstr>DejaVu Sans</vt:lpstr>
      <vt:lpstr>Calibri</vt:lpstr>
      <vt:lpstr>Century Gothic</vt:lpstr>
      <vt:lpstr>OpenSymbol</vt:lpstr>
      <vt:lpstr>AR PL UKai CN</vt:lpstr>
      <vt:lpstr>Wingdings</vt:lpstr>
      <vt:lpstr>AR PL UMing CN</vt:lpstr>
      <vt:lpstr>Office</vt:lpstr>
      <vt:lpstr>Custom Design</vt:lpstr>
      <vt:lpstr>PowerPoint 演示文稿</vt:lpstr>
      <vt:lpstr>Classification of Faint X-ray Sources Associated with Globular Cluster  Using Machine Learning</vt:lpstr>
      <vt:lpstr>PowerPoint 演示文稿</vt:lpstr>
      <vt:lpstr>PowerPoint 演示文稿</vt:lpstr>
      <vt:lpstr>PowerPoint 演示文稿</vt:lpstr>
      <vt:lpstr>Globular Cluster</vt:lpstr>
      <vt:lpstr>Globular Cluster</vt:lpstr>
      <vt:lpstr>PowerPoint 演示文稿</vt:lpstr>
      <vt:lpstr>PowerPoint 演示文稿</vt:lpstr>
      <vt:lpstr>Example : 47-TUC</vt:lpstr>
      <vt:lpstr>PowerPoint 演示文稿</vt:lpstr>
      <vt:lpstr>Chandra : Instruments</vt:lpstr>
      <vt:lpstr>Chandra : Chandra Source catalogue</vt:lpstr>
      <vt:lpstr>Chandra Source catalogue : features</vt:lpstr>
      <vt:lpstr>Chandra Source catalogue : features</vt:lpstr>
      <vt:lpstr>Data Collection</vt:lpstr>
      <vt:lpstr>Chandra : Chandra Source catalogue</vt:lpstr>
      <vt:lpstr>Training Data collection</vt:lpstr>
      <vt:lpstr>PowerPoint 演示文稿</vt:lpstr>
      <vt:lpstr>Training Data collection</vt:lpstr>
      <vt:lpstr>Data collection</vt:lpstr>
      <vt:lpstr>PowerPoint 演示文稿</vt:lpstr>
      <vt:lpstr>PowerPoint 演示文稿</vt:lpstr>
      <vt:lpstr>PowerPoint 演示文稿</vt:lpstr>
      <vt:lpstr>PowerPoint 演示文稿</vt:lpstr>
      <vt:lpstr>Data Imputation</vt:lpstr>
      <vt:lpstr>Data Imputation</vt:lpstr>
      <vt:lpstr>PowerPoint 演示文稿</vt:lpstr>
      <vt:lpstr>Classifier : Convolution Neural Network</vt:lpstr>
      <vt:lpstr>Classifier : Random Forest</vt:lpstr>
      <vt:lpstr>Classifier : Random Forest</vt:lpstr>
      <vt:lpstr>Classifier</vt:lpstr>
      <vt:lpstr>Classifier</vt:lpstr>
      <vt:lpstr>Imputer+ Classifier Result</vt:lpstr>
      <vt:lpstr>PowerPoint 演示文稿</vt:lpstr>
      <vt:lpstr>Classifier selected</vt:lpstr>
      <vt:lpstr>PowerPoint 演示文稿</vt:lpstr>
      <vt:lpstr>PowerPoint 演示文稿</vt:lpstr>
      <vt:lpstr>Optimizing RF</vt:lpstr>
      <vt:lpstr>Tuned RF</vt:lpstr>
      <vt:lpstr>PowerPoint 演示文稿</vt:lpstr>
      <vt:lpstr>Tuned RF</vt:lpstr>
      <vt:lpstr>PowerPoint 演示文稿</vt:lpstr>
      <vt:lpstr>Balancing Class : SMOTE</vt:lpstr>
      <vt:lpstr>Balancing Class : SMOTE</vt:lpstr>
      <vt:lpstr>Balancing Class : SMOTE</vt:lpstr>
      <vt:lpstr>PowerPoint 演示文稿</vt:lpstr>
      <vt:lpstr>Feature optimization</vt:lpstr>
      <vt:lpstr>Feature optimization</vt:lpstr>
      <vt:lpstr>Feature Importance</vt:lpstr>
      <vt:lpstr>PowerPoint 演示文稿</vt:lpstr>
      <vt:lpstr>Feature Importance</vt:lpstr>
      <vt:lpstr>PowerPoint 演示文稿</vt:lpstr>
      <vt:lpstr>Permutation - Test</vt:lpstr>
      <vt:lpstr>Permutation - Test</vt:lpstr>
      <vt:lpstr>Permutation - Test</vt:lpstr>
      <vt:lpstr>Permutation - Test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Data Imputation :Correlation Imputation</vt:lpstr>
      <vt:lpstr>PowerPoint 演示文稿</vt:lpstr>
      <vt:lpstr>Data Imputation</vt:lpstr>
      <vt:lpstr>Data Imputation</vt:lpstr>
      <vt:lpstr>PowerPoint 演示文稿</vt:lpstr>
      <vt:lpstr>Globular Cluster</vt:lpstr>
      <vt:lpstr>Classifier : KNN</vt:lpstr>
      <vt:lpstr>Classifier : Fully Connected Net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kumaran</cp:lastModifiedBy>
  <cp:revision>14</cp:revision>
  <dcterms:created xsi:type="dcterms:W3CDTF">2021-12-21T20:41:08Z</dcterms:created>
  <dcterms:modified xsi:type="dcterms:W3CDTF">2021-12-21T20:41:08Z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