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97" r:id="rId4"/>
    <p:sldId id="281" r:id="rId5"/>
    <p:sldId id="282" r:id="rId6"/>
    <p:sldId id="283" r:id="rId7"/>
    <p:sldId id="260" r:id="rId8"/>
    <p:sldId id="284" r:id="rId9"/>
    <p:sldId id="302" r:id="rId10"/>
    <p:sldId id="301" r:id="rId11"/>
    <p:sldId id="306" r:id="rId12"/>
    <p:sldId id="266" r:id="rId13"/>
    <p:sldId id="305" r:id="rId14"/>
    <p:sldId id="304" r:id="rId15"/>
    <p:sldId id="303" r:id="rId16"/>
    <p:sldId id="268" r:id="rId17"/>
    <p:sldId id="299" r:id="rId18"/>
    <p:sldId id="298" r:id="rId19"/>
    <p:sldId id="285" r:id="rId20"/>
    <p:sldId id="286" r:id="rId21"/>
    <p:sldId id="288" r:id="rId22"/>
    <p:sldId id="291" r:id="rId23"/>
    <p:sldId id="290" r:id="rId24"/>
    <p:sldId id="263" r:id="rId25"/>
    <p:sldId id="264" r:id="rId26"/>
    <p:sldId id="265" r:id="rId27"/>
    <p:sldId id="267" r:id="rId28"/>
    <p:sldId id="269" r:id="rId29"/>
    <p:sldId id="270" r:id="rId30"/>
    <p:sldId id="271" r:id="rId31"/>
    <p:sldId id="272" r:id="rId32"/>
    <p:sldId id="292" r:id="rId33"/>
    <p:sldId id="273" r:id="rId34"/>
    <p:sldId id="294" r:id="rId35"/>
    <p:sldId id="274" r:id="rId36"/>
    <p:sldId id="276" r:id="rId37"/>
    <p:sldId id="293" r:id="rId38"/>
    <p:sldId id="277" r:id="rId39"/>
    <p:sldId id="278" r:id="rId40"/>
    <p:sldId id="279" r:id="rId41"/>
    <p:sldId id="280" r:id="rId42"/>
    <p:sldId id="259" r:id="rId43"/>
    <p:sldId id="275" r:id="rId44"/>
    <p:sldId id="296" r:id="rId45"/>
    <p:sldId id="25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6ABDA-BCC4-4B8D-B10B-AB69A5B668A3}" v="2459" dt="2021-10-25T07:12:21.316"/>
    <p1510:client id="{287E2100-B936-442F-87F8-5F3ABD556DA9}" v="22" dt="2021-12-07T10:33:27.081"/>
    <p1510:client id="{7DAF7506-3C4E-499C-972D-F770172C3357}" v="155" dt="2021-10-24T17:50:19.871"/>
    <p1510:client id="{C320B17A-7C92-4EA4-877B-B822895759E3}" v="3297" dt="2021-10-24T22:04:24.219"/>
    <p1510:client id="{EE8EB226-359E-4348-BCDA-DFAAB6EECCAD}" v="1475" dt="2021-12-02T08:40:49.828"/>
    <p1510:client id="{FC67D73C-97DC-48D1-BAD5-CC74760D72A7}" v="985" dt="2021-10-24T17:43:50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2T03:50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13494 8573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2T03:50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13917 12753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od.nasa.gov/apod/lib/about_apod.html#srappl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acebook.com/jmtanou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>
                <a:cs typeface="Calibri Light"/>
              </a:rPr>
              <a:t>Chandra X-ray sources Classification using Machine Learning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cs typeface="Calibri"/>
              </a:rPr>
              <a:t>Shivam Kumaran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Indian Institute of Space Science and Technology, </a:t>
            </a:r>
            <a:endParaRPr lang="en-US" sz="1100" dirty="0">
              <a:ea typeface="Meiryo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Thiruvananthapuram</a:t>
            </a:r>
            <a:endParaRPr lang="en-US" sz="1100" dirty="0"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61BB5042-B78D-472C-A3CE-D387DE848DAE}"/>
              </a:ext>
            </a:extLst>
          </p:cNvPr>
          <p:cNvSpPr>
            <a:spLocks noGrp="1"/>
          </p:cNvSpPr>
          <p:nvPr/>
        </p:nvSpPr>
        <p:spPr>
          <a:xfrm>
            <a:off x="959678" y="1116082"/>
            <a:ext cx="3547166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Dataset</a:t>
            </a:r>
            <a:endParaRPr lang="en-US" sz="3200">
              <a:cs typeface="Calibri Light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A9E1099-684C-4309-8198-3EEA40A47007}"/>
              </a:ext>
            </a:extLst>
          </p:cNvPr>
          <p:cNvSpPr>
            <a:spLocks noGrp="1"/>
          </p:cNvSpPr>
          <p:nvPr/>
        </p:nvSpPr>
        <p:spPr>
          <a:xfrm>
            <a:off x="1002607" y="4260673"/>
            <a:ext cx="5178489" cy="1808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Number of Features – 56  , not using model-fit parameters</a:t>
            </a:r>
            <a:endParaRPr lang="en-US" sz="160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1600">
                <a:cs typeface="Calibri Light"/>
              </a:rPr>
              <a:t>Photon flux (b,h,m,s,u)</a:t>
            </a:r>
          </a:p>
          <a:p>
            <a:pPr marL="457200" indent="-457200">
              <a:buFont typeface="Arial"/>
              <a:buChar char="•"/>
            </a:pPr>
            <a:r>
              <a:rPr lang="en-US" sz="1600">
                <a:cs typeface="Calibri Light"/>
              </a:rPr>
              <a:t>Energy flux (b,h,m,s,u)</a:t>
            </a:r>
          </a:p>
          <a:p>
            <a:pPr marL="457200" indent="-457200">
              <a:buFont typeface="Arial"/>
              <a:buChar char="•"/>
            </a:pPr>
            <a:r>
              <a:rPr lang="en-US" sz="1600">
                <a:cs typeface="Calibri Light"/>
              </a:rPr>
              <a:t>Variability </a:t>
            </a:r>
          </a:p>
          <a:p>
            <a:pPr marL="457200" indent="-457200">
              <a:buFont typeface="Arial"/>
              <a:buChar char="•"/>
            </a:pPr>
            <a:r>
              <a:rPr lang="en-US" sz="1600">
                <a:cs typeface="Calibri Light"/>
              </a:rPr>
              <a:t>Hardness ratio</a:t>
            </a:r>
          </a:p>
          <a:p>
            <a:endParaRPr lang="en-US" sz="3200" dirty="0">
              <a:cs typeface="Calibri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4B4A7C-B446-41A3-A673-9B3B9EF0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3622"/>
              </p:ext>
            </p:extLst>
          </p:nvPr>
        </p:nvGraphicFramePr>
        <p:xfrm>
          <a:off x="1055647" y="1955157"/>
          <a:ext cx="44862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1420255687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1983120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0175584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Num Sources​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Num </a:t>
                      </a:r>
                      <a:r>
                        <a:rPr lang="en-US" sz="1800" dirty="0" err="1">
                          <a:effectLst/>
                        </a:rPr>
                        <a:t>obs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4274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CV​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516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0807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NS​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180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BH​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08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PULSAR​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118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A8274-3CE8-40A7-A50E-6535C2A2638F}"/>
              </a:ext>
            </a:extLst>
          </p:cNvPr>
          <p:cNvSpPr/>
          <p:nvPr/>
        </p:nvSpPr>
        <p:spPr>
          <a:xfrm>
            <a:off x="888727" y="1010560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No-scaling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DB2F5-29C3-4E3B-9EED-89B039C74072}"/>
              </a:ext>
            </a:extLst>
          </p:cNvPr>
          <p:cNvSpPr/>
          <p:nvPr/>
        </p:nvSpPr>
        <p:spPr>
          <a:xfrm>
            <a:off x="886398" y="2515268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Zero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 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Median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Correlation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B054-8BAF-4882-B005-0139242F48DB}"/>
              </a:ext>
            </a:extLst>
          </p:cNvPr>
          <p:cNvSpPr/>
          <p:nvPr/>
        </p:nvSpPr>
        <p:spPr>
          <a:xfrm>
            <a:off x="887505" y="4511900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KNN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FC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CNN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C792F-B704-40C0-875B-32D7DEDF3AFF}"/>
              </a:ext>
            </a:extLst>
          </p:cNvPr>
          <p:cNvSpPr/>
          <p:nvPr/>
        </p:nvSpPr>
        <p:spPr>
          <a:xfrm>
            <a:off x="700268" y="801546"/>
            <a:ext cx="2893671" cy="34241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734FC-55E7-4B46-9C49-DFD82C4D459D}"/>
              </a:ext>
            </a:extLst>
          </p:cNvPr>
          <p:cNvSpPr/>
          <p:nvPr/>
        </p:nvSpPr>
        <p:spPr>
          <a:xfrm>
            <a:off x="703132" y="258204"/>
            <a:ext cx="2898345" cy="54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Processing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A6729-E1E2-451D-9261-9F0CB743DCB3}"/>
              </a:ext>
            </a:extLst>
          </p:cNvPr>
          <p:cNvSpPr/>
          <p:nvPr/>
        </p:nvSpPr>
        <p:spPr>
          <a:xfrm>
            <a:off x="4341840" y="1020205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62D1-A258-4C00-B586-30570E0A3AC4}"/>
              </a:ext>
            </a:extLst>
          </p:cNvPr>
          <p:cNvSpPr/>
          <p:nvPr/>
        </p:nvSpPr>
        <p:spPr>
          <a:xfrm>
            <a:off x="4339511" y="2524913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9BAAE-D257-4BD8-8A2B-F86485D3C2C9}"/>
              </a:ext>
            </a:extLst>
          </p:cNvPr>
          <p:cNvSpPr/>
          <p:nvPr/>
        </p:nvSpPr>
        <p:spPr>
          <a:xfrm>
            <a:off x="4340618" y="4521545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80E090-DEDE-41CE-B5CE-619E17E620C1}"/>
              </a:ext>
            </a:extLst>
          </p:cNvPr>
          <p:cNvSpPr/>
          <p:nvPr/>
        </p:nvSpPr>
        <p:spPr>
          <a:xfrm>
            <a:off x="4153381" y="811191"/>
            <a:ext cx="2893671" cy="34241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870C7-7452-49A0-81D6-8333F218B277}"/>
              </a:ext>
            </a:extLst>
          </p:cNvPr>
          <p:cNvSpPr/>
          <p:nvPr/>
        </p:nvSpPr>
        <p:spPr>
          <a:xfrm>
            <a:off x="4156245" y="267849"/>
            <a:ext cx="2898345" cy="54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FFEB9E1-E74F-4276-8370-8C898919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45" y="757239"/>
            <a:ext cx="5447764" cy="2327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0B9E7E0-B54F-48EB-A715-E1D70DE2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9" y="714309"/>
            <a:ext cx="5640946" cy="241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1F1BDC-81EB-4E40-B40B-33C6B1999BA8}"/>
              </a:ext>
            </a:extLst>
          </p:cNvPr>
          <p:cNvSpPr/>
          <p:nvPr/>
        </p:nvSpPr>
        <p:spPr>
          <a:xfrm>
            <a:off x="281056" y="3470181"/>
            <a:ext cx="4666146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Validation accuracy </a:t>
            </a:r>
            <a:endParaRPr lang="en-US" dirty="0">
              <a:solidFill>
                <a:schemeClr val="tx1"/>
              </a:solidFill>
              <a:latin typeface="Calibri" panose="020F0502020204030204"/>
              <a:ea typeface="Meiryo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 -  0.85</a:t>
            </a:r>
            <a:endParaRPr lang="en-US">
              <a:solidFill>
                <a:schemeClr val="tx1"/>
              </a:solidFill>
              <a:latin typeface="Calibri" panose="020F0502020204030204"/>
              <a:ea typeface="Meiryo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Std - 0.02</a:t>
            </a:r>
            <a:endParaRPr lang="en-US">
              <a:solidFill>
                <a:schemeClr val="tx1"/>
              </a:solidFill>
              <a:latin typeface="Calibri" panose="020F0502020204030204"/>
              <a:ea typeface="Meiryo"/>
              <a:cs typeface="Calibri" panose="020F0502020204030204"/>
            </a:endParaRPr>
          </a:p>
          <a:p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3E6ED-A8AE-4046-BD84-7E9B659294F4}"/>
              </a:ext>
            </a:extLst>
          </p:cNvPr>
          <p:cNvSpPr/>
          <p:nvPr/>
        </p:nvSpPr>
        <p:spPr>
          <a:xfrm>
            <a:off x="6492802" y="3518408"/>
            <a:ext cx="4666146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Validation accuracy – 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 – 0.45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Std – 0.02</a:t>
            </a:r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6F10E-440B-476B-B3E5-05FDA0E8748F}"/>
              </a:ext>
            </a:extLst>
          </p:cNvPr>
          <p:cNvSpPr/>
          <p:nvPr/>
        </p:nvSpPr>
        <p:spPr>
          <a:xfrm>
            <a:off x="278727" y="113520"/>
            <a:ext cx="2898345" cy="54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Pipeline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5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BE1FC9-3E05-4B30-9752-F5CC8E5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04" y="1842826"/>
            <a:ext cx="8281115" cy="2551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EC8F00-E690-4D93-A944-C678101D949C}"/>
              </a:ext>
            </a:extLst>
          </p:cNvPr>
          <p:cNvSpPr/>
          <p:nvPr/>
        </p:nvSpPr>
        <p:spPr>
          <a:xfrm>
            <a:off x="1612144" y="4656586"/>
            <a:ext cx="4666146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Validation accuracy – 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 – 0.73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Std – 0.08</a:t>
            </a:r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FA560-AC5B-4F56-AF32-6097E12267F9}"/>
              </a:ext>
            </a:extLst>
          </p:cNvPr>
          <p:cNvSpPr/>
          <p:nvPr/>
        </p:nvSpPr>
        <p:spPr>
          <a:xfrm>
            <a:off x="1612143" y="229269"/>
            <a:ext cx="4666146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Combined observatios</a:t>
            </a:r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88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0B9E7E0-B54F-48EB-A715-E1D70DE2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9" y="714309"/>
            <a:ext cx="5640946" cy="241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C32534-A41A-4FF2-94EF-6E8274DC29A4}"/>
              </a:ext>
            </a:extLst>
          </p:cNvPr>
          <p:cNvSpPr/>
          <p:nvPr/>
        </p:nvSpPr>
        <p:spPr>
          <a:xfrm>
            <a:off x="6724296" y="711548"/>
            <a:ext cx="4666146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Validation accuracy – 0.85+/-0.02</a:t>
            </a:r>
            <a:endParaRPr lang="en-US" dirty="0">
              <a:solidFill>
                <a:schemeClr val="tx1"/>
              </a:solidFill>
              <a:latin typeface="Calibri" panose="020F0502020204030204"/>
              <a:ea typeface="Meiryo"/>
              <a:cs typeface="Calibri" panose="020F0502020204030204"/>
            </a:endParaRPr>
          </a:p>
          <a:p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94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5811B43-B8F2-4B60-8B5F-F0232287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4" y="1583633"/>
            <a:ext cx="6381481" cy="27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B831-7002-4257-835A-25360D61A4D6}"/>
              </a:ext>
            </a:extLst>
          </p:cNvPr>
          <p:cNvSpPr/>
          <p:nvPr/>
        </p:nvSpPr>
        <p:spPr>
          <a:xfrm>
            <a:off x="3811334" y="229269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No-scaling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765A7-18C5-4451-AACB-0816072BD09E}"/>
              </a:ext>
            </a:extLst>
          </p:cNvPr>
          <p:cNvSpPr/>
          <p:nvPr/>
        </p:nvSpPr>
        <p:spPr>
          <a:xfrm>
            <a:off x="6596575" y="229268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Zero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 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Median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Correlation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9F5A7-7723-4323-A9FA-5C056BD359B5}"/>
              </a:ext>
            </a:extLst>
          </p:cNvPr>
          <p:cNvSpPr/>
          <p:nvPr/>
        </p:nvSpPr>
        <p:spPr>
          <a:xfrm>
            <a:off x="9443125" y="229267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KNN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FC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CNN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2386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Best Schematic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40" name="Content Placeholder 34">
            <a:extLst>
              <a:ext uri="{FF2B5EF4-FFF2-40B4-BE49-F238E27FC236}">
                <a16:creationId xmlns:a16="http://schemas.microsoft.com/office/drawing/2014/main" id="{33DB6884-FA8A-4133-B599-EDE08356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1848070"/>
            <a:ext cx="6931261" cy="53343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Accuracy variations over data-scaling and classifier</a:t>
            </a:r>
            <a:endParaRPr lang="en-US" sz="1400" dirty="0">
              <a:ea typeface="Meiryo"/>
            </a:endParaRPr>
          </a:p>
        </p:txBody>
      </p:sp>
      <p:pic>
        <p:nvPicPr>
          <p:cNvPr id="11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49DE3D-47D4-4E7F-A94B-E8D80CC7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69" y="2507761"/>
            <a:ext cx="7735612" cy="33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5CEC250-6136-4648-AAB5-D78FA3B261B4}"/>
              </a:ext>
            </a:extLst>
          </p:cNvPr>
          <p:cNvSpPr/>
          <p:nvPr/>
        </p:nvSpPr>
        <p:spPr>
          <a:xfrm>
            <a:off x="3690394" y="1486381"/>
            <a:ext cx="366533" cy="366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91B426DD-FCA8-4B11-9BB7-DB997128BD87}"/>
              </a:ext>
            </a:extLst>
          </p:cNvPr>
          <p:cNvSpPr/>
          <p:nvPr/>
        </p:nvSpPr>
        <p:spPr>
          <a:xfrm>
            <a:off x="3690394" y="2383419"/>
            <a:ext cx="366533" cy="366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07D8DDE-5894-4175-973B-50090425E2BC}"/>
              </a:ext>
            </a:extLst>
          </p:cNvPr>
          <p:cNvSpPr/>
          <p:nvPr/>
        </p:nvSpPr>
        <p:spPr>
          <a:xfrm>
            <a:off x="3690393" y="3367267"/>
            <a:ext cx="366533" cy="366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DA1645-FDC6-4DAB-A74F-10E90C17A177}"/>
              </a:ext>
            </a:extLst>
          </p:cNvPr>
          <p:cNvSpPr/>
          <p:nvPr/>
        </p:nvSpPr>
        <p:spPr>
          <a:xfrm>
            <a:off x="4431294" y="1156623"/>
            <a:ext cx="212204" cy="22185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389570-E152-4DC8-9C9E-8D40DC4B9900}"/>
              </a:ext>
            </a:extLst>
          </p:cNvPr>
          <p:cNvSpPr/>
          <p:nvPr/>
        </p:nvSpPr>
        <p:spPr>
          <a:xfrm>
            <a:off x="4431293" y="1445989"/>
            <a:ext cx="212204" cy="22185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DC1733-AB1C-48E6-B249-BB4C6BE511BB}"/>
              </a:ext>
            </a:extLst>
          </p:cNvPr>
          <p:cNvSpPr/>
          <p:nvPr/>
        </p:nvSpPr>
        <p:spPr>
          <a:xfrm>
            <a:off x="4431294" y="1957205"/>
            <a:ext cx="212204" cy="221850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53BA6-6AD1-4917-B869-3D551BA11DB5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Data </a:t>
            </a:r>
            <a:endParaRPr lang="en-US">
              <a:solidFill>
                <a:schemeClr val="bg1">
                  <a:lumMod val="85000"/>
                </a:schemeClr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Preprocessing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595959"/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1A1B7-5609-4DF3-BAE6-A0811696EC97}"/>
              </a:ext>
            </a:extLst>
          </p:cNvPr>
          <p:cNvSpPr/>
          <p:nvPr/>
        </p:nvSpPr>
        <p:spPr>
          <a:xfrm>
            <a:off x="1893848" y="2237678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C87A-4732-4EC2-AAAD-A8CF29DD8FE8}"/>
              </a:ext>
            </a:extLst>
          </p:cNvPr>
          <p:cNvSpPr/>
          <p:nvPr/>
        </p:nvSpPr>
        <p:spPr>
          <a:xfrm>
            <a:off x="1893848" y="2916044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Ideal Source list</a:t>
            </a:r>
          </a:p>
        </p:txBody>
      </p:sp>
      <p:sp>
        <p:nvSpPr>
          <p:cNvPr id="9" name="Title 33">
            <a:extLst>
              <a:ext uri="{FF2B5EF4-FFF2-40B4-BE49-F238E27FC236}">
                <a16:creationId xmlns:a16="http://schemas.microsoft.com/office/drawing/2014/main" id="{68C23258-5934-4157-9559-E1178D9C496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Meiryo"/>
              </a:rPr>
              <a:t>Chandra Source Catalogue</a:t>
            </a: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C700577C-1938-4AA9-BE81-1EF5CA768B1A}"/>
              </a:ext>
            </a:extLst>
          </p:cNvPr>
          <p:cNvGraphicFramePr>
            <a:graphicFrameLocks noGrp="1"/>
          </p:cNvGraphicFramePr>
          <p:nvPr/>
        </p:nvGraphicFramePr>
        <p:xfrm>
          <a:off x="3611517" y="1632951"/>
          <a:ext cx="7837179" cy="14682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...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43591"/>
                  </a:ext>
                </a:extLst>
              </a:tr>
              <a:tr h="3328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n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803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47BC2D0-6160-47A3-807F-1E906B41B1EF}"/>
              </a:ext>
            </a:extLst>
          </p:cNvPr>
          <p:cNvSpPr/>
          <p:nvPr/>
        </p:nvSpPr>
        <p:spPr>
          <a:xfrm>
            <a:off x="6515946" y="935039"/>
            <a:ext cx="4860069" cy="61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We got training data with labels</a:t>
            </a:r>
          </a:p>
        </p:txBody>
      </p:sp>
    </p:spTree>
    <p:extLst>
      <p:ext uri="{BB962C8B-B14F-4D97-AF65-F5344CB8AC3E}">
        <p14:creationId xmlns:p14="http://schemas.microsoft.com/office/powerpoint/2010/main" val="383675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D21083-17C4-425C-9878-403EA93ECC7B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Data </a:t>
            </a:r>
            <a:endParaRPr lang="en-US">
              <a:solidFill>
                <a:schemeClr val="bg1">
                  <a:lumMod val="85000"/>
                </a:schemeClr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Preprocessing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1A1B7-5609-4DF3-BAE6-A0811696EC97}"/>
              </a:ext>
            </a:extLst>
          </p:cNvPr>
          <p:cNvSpPr/>
          <p:nvPr/>
        </p:nvSpPr>
        <p:spPr>
          <a:xfrm>
            <a:off x="1884555" y="3092604"/>
            <a:ext cx="1821364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Source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C87A-4732-4EC2-AAAD-A8CF29DD8FE8}"/>
              </a:ext>
            </a:extLst>
          </p:cNvPr>
          <p:cNvSpPr/>
          <p:nvPr/>
        </p:nvSpPr>
        <p:spPr>
          <a:xfrm>
            <a:off x="1893848" y="2358483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11B558E2-C1B8-429F-A83A-216C48A3993F}"/>
              </a:ext>
            </a:extLst>
          </p:cNvPr>
          <p:cNvSpPr txBox="1">
            <a:spLocks/>
          </p:cNvSpPr>
          <p:nvPr/>
        </p:nvSpPr>
        <p:spPr>
          <a:xfrm>
            <a:off x="3601895" y="1199931"/>
            <a:ext cx="7088916" cy="18398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 quiescent state LMXRB x-ray luminosity : 10</a:t>
            </a:r>
            <a:r>
              <a:rPr lang="en-US" sz="1400" baseline="30000" dirty="0">
                <a:ea typeface="+mn-lt"/>
                <a:cs typeface="+mn-lt"/>
              </a:rPr>
              <a:t>32</a:t>
            </a:r>
            <a:r>
              <a:rPr lang="en-US" sz="1400" dirty="0">
                <a:ea typeface="+mn-lt"/>
                <a:cs typeface="+mn-lt"/>
              </a:rPr>
              <a:t> erg/s</a:t>
            </a:r>
            <a:endParaRPr lang="en-US" sz="1400" i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During outburst – luminosity : </a:t>
            </a:r>
            <a:r>
              <a:rPr lang="en-US" sz="1400" dirty="0">
                <a:ea typeface="+mn-lt"/>
                <a:cs typeface="+mn-lt"/>
              </a:rPr>
              <a:t>10</a:t>
            </a:r>
            <a:r>
              <a:rPr lang="en-US" sz="1400" baseline="30000" dirty="0">
                <a:ea typeface="+mn-lt"/>
                <a:cs typeface="+mn-lt"/>
              </a:rPr>
              <a:t>36</a:t>
            </a:r>
            <a:r>
              <a:rPr lang="en-US" sz="1400" dirty="0">
                <a:ea typeface="+mn-lt"/>
                <a:cs typeface="+mn-lt"/>
              </a:rPr>
              <a:t> – 10</a:t>
            </a:r>
            <a:r>
              <a:rPr lang="en-US" sz="1400" baseline="30000" dirty="0">
                <a:ea typeface="+mn-lt"/>
                <a:cs typeface="+mn-lt"/>
              </a:rPr>
              <a:t>38</a:t>
            </a:r>
            <a:r>
              <a:rPr lang="en-US" sz="1400" dirty="0">
                <a:ea typeface="+mn-lt"/>
                <a:cs typeface="+mn-lt"/>
              </a:rPr>
              <a:t> erg/s</a:t>
            </a:r>
            <a:endParaRPr lang="en-US" sz="14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But we have only flux information and not luminosity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Meiryo"/>
              </a:rPr>
              <a:t>We are considering only galactic sources , distance is constrained </a:t>
            </a:r>
          </a:p>
          <a:p>
            <a:endParaRPr lang="en-US" sz="1400" dirty="0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endParaRPr lang="en-US" sz="1400" dirty="0">
              <a:ea typeface="Meiryo"/>
            </a:endParaRPr>
          </a:p>
        </p:txBody>
      </p:sp>
      <p:sp>
        <p:nvSpPr>
          <p:cNvPr id="21" name="Title 33">
            <a:extLst>
              <a:ext uri="{FF2B5EF4-FFF2-40B4-BE49-F238E27FC236}">
                <a16:creationId xmlns:a16="http://schemas.microsoft.com/office/drawing/2014/main" id="{E0837218-90BC-4C74-A89E-C61C004A73D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a typeface="Meiryo"/>
              </a:rPr>
              <a:t>Quiescent / Outburst / Persistent source</a:t>
            </a:r>
          </a:p>
        </p:txBody>
      </p:sp>
      <p:pic>
        <p:nvPicPr>
          <p:cNvPr id="30" name="Picture 30" descr="Text&#10;&#10;Description automatically generated">
            <a:extLst>
              <a:ext uri="{FF2B5EF4-FFF2-40B4-BE49-F238E27FC236}">
                <a16:creationId xmlns:a16="http://schemas.microsoft.com/office/drawing/2014/main" id="{0352094A-1724-4543-80BA-3CD47217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157350"/>
            <a:ext cx="3598126" cy="1314594"/>
          </a:xfrm>
          <a:prstGeom prst="rect">
            <a:avLst/>
          </a:prstGeom>
        </p:spPr>
      </p:pic>
      <p:sp>
        <p:nvSpPr>
          <p:cNvPr id="31" name="Content Placeholder 34">
            <a:extLst>
              <a:ext uri="{FF2B5EF4-FFF2-40B4-BE49-F238E27FC236}">
                <a16:creationId xmlns:a16="http://schemas.microsoft.com/office/drawing/2014/main" id="{38BBB9E4-59F7-41EC-BBA5-F23987776183}"/>
              </a:ext>
            </a:extLst>
          </p:cNvPr>
          <p:cNvSpPr txBox="1">
            <a:spLocks/>
          </p:cNvSpPr>
          <p:nvPr/>
        </p:nvSpPr>
        <p:spPr>
          <a:xfrm>
            <a:off x="3676236" y="4470955"/>
            <a:ext cx="7088916" cy="161683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 quiescent state LMXRB x-ray luminosity : 10</a:t>
            </a:r>
            <a:r>
              <a:rPr lang="en-US" sz="1400" baseline="30000" dirty="0">
                <a:ea typeface="+mn-lt"/>
                <a:cs typeface="+mn-lt"/>
              </a:rPr>
              <a:t>32</a:t>
            </a:r>
            <a:r>
              <a:rPr lang="en-US" sz="1400" dirty="0">
                <a:ea typeface="+mn-lt"/>
                <a:cs typeface="+mn-lt"/>
              </a:rPr>
              <a:t> erg/s</a:t>
            </a:r>
            <a:endParaRPr lang="en-US" sz="1400" i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During outburst – luminosity : </a:t>
            </a:r>
            <a:r>
              <a:rPr lang="en-US" sz="1400" dirty="0">
                <a:ea typeface="+mn-lt"/>
                <a:cs typeface="+mn-lt"/>
              </a:rPr>
              <a:t>10</a:t>
            </a:r>
            <a:r>
              <a:rPr lang="en-US" sz="1400" baseline="30000" dirty="0">
                <a:ea typeface="+mn-lt"/>
                <a:cs typeface="+mn-lt"/>
              </a:rPr>
              <a:t>36</a:t>
            </a:r>
            <a:r>
              <a:rPr lang="en-US" sz="1400" dirty="0">
                <a:ea typeface="+mn-lt"/>
                <a:cs typeface="+mn-lt"/>
              </a:rPr>
              <a:t> – 10</a:t>
            </a:r>
            <a:r>
              <a:rPr lang="en-US" sz="1400" baseline="30000" dirty="0">
                <a:ea typeface="+mn-lt"/>
                <a:cs typeface="+mn-lt"/>
              </a:rPr>
              <a:t>38</a:t>
            </a:r>
            <a:r>
              <a:rPr lang="en-US" sz="1400" dirty="0">
                <a:ea typeface="+mn-lt"/>
                <a:cs typeface="+mn-lt"/>
              </a:rPr>
              <a:t> erg/s</a:t>
            </a:r>
            <a:endParaRPr lang="en-US" sz="14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We are considering only galactic sources 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10</a:t>
            </a:r>
            <a:r>
              <a:rPr lang="en-US" sz="1400" baseline="30000" dirty="0">
                <a:ea typeface="Meiryo"/>
              </a:rPr>
              <a:t>-12</a:t>
            </a:r>
            <a:r>
              <a:rPr lang="en-US" sz="1400" dirty="0">
                <a:ea typeface="Meiryo"/>
              </a:rPr>
              <a:t> erg/s/cm</a:t>
            </a:r>
            <a:r>
              <a:rPr lang="en-US" sz="1400" baseline="30000" dirty="0">
                <a:ea typeface="Meiryo"/>
              </a:rPr>
              <a:t>2</a:t>
            </a:r>
          </a:p>
          <a:p>
            <a:endParaRPr lang="en-US" sz="14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endParaRPr lang="en-US" sz="1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572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E46F5-C8D1-4496-A44E-C87EB2139335}"/>
              </a:ext>
            </a:extLst>
          </p:cNvPr>
          <p:cNvSpPr/>
          <p:nvPr/>
        </p:nvSpPr>
        <p:spPr>
          <a:xfrm>
            <a:off x="3266329" y="1674573"/>
            <a:ext cx="5668535" cy="3503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To classify Globular cluster X-ray sources available in Chandra Source catalogue</a:t>
            </a:r>
          </a:p>
        </p:txBody>
      </p:sp>
    </p:spTree>
    <p:extLst>
      <p:ext uri="{BB962C8B-B14F-4D97-AF65-F5344CB8AC3E}">
        <p14:creationId xmlns:p14="http://schemas.microsoft.com/office/powerpoint/2010/main" val="311576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D21083-17C4-425C-9878-403EA93ECC7B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Data </a:t>
            </a:r>
            <a:endParaRPr lang="en-US">
              <a:solidFill>
                <a:schemeClr val="bg1">
                  <a:lumMod val="85000"/>
                </a:schemeClr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Preprocessing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1A1B7-5609-4DF3-BAE6-A0811696EC97}"/>
              </a:ext>
            </a:extLst>
          </p:cNvPr>
          <p:cNvSpPr/>
          <p:nvPr/>
        </p:nvSpPr>
        <p:spPr>
          <a:xfrm>
            <a:off x="1884555" y="3092604"/>
            <a:ext cx="1821364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Source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C87A-4732-4EC2-AAAD-A8CF29DD8FE8}"/>
              </a:ext>
            </a:extLst>
          </p:cNvPr>
          <p:cNvSpPr/>
          <p:nvPr/>
        </p:nvSpPr>
        <p:spPr>
          <a:xfrm>
            <a:off x="1893848" y="2358483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11B558E2-C1B8-429F-A83A-216C48A3993F}"/>
              </a:ext>
            </a:extLst>
          </p:cNvPr>
          <p:cNvSpPr txBox="1">
            <a:spLocks/>
          </p:cNvSpPr>
          <p:nvPr/>
        </p:nvSpPr>
        <p:spPr>
          <a:xfrm>
            <a:off x="3601895" y="1199931"/>
            <a:ext cx="7088916" cy="51100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  <a:ea typeface="Meiryo"/>
              </a:rPr>
              <a:t>Globular cluster sources</a:t>
            </a:r>
          </a:p>
          <a:p>
            <a:endParaRPr lang="en-US" sz="1400" dirty="0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endParaRPr lang="en-US" sz="1400" dirty="0">
              <a:ea typeface="Meiryo"/>
            </a:endParaRPr>
          </a:p>
        </p:txBody>
      </p:sp>
      <p:sp>
        <p:nvSpPr>
          <p:cNvPr id="21" name="Title 33">
            <a:extLst>
              <a:ext uri="{FF2B5EF4-FFF2-40B4-BE49-F238E27FC236}">
                <a16:creationId xmlns:a16="http://schemas.microsoft.com/office/drawing/2014/main" id="{E0837218-90BC-4C74-A89E-C61C004A73D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a typeface="Meiryo"/>
              </a:rPr>
              <a:t>Quiescent / Outburst / Persistent source</a:t>
            </a:r>
          </a:p>
        </p:txBody>
      </p:sp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5CAD02D-97C9-41DC-88AC-54DC3C40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26" y="1842739"/>
            <a:ext cx="5596053" cy="41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1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+mj-lt"/>
                <a:cs typeface="+mj-lt"/>
              </a:rPr>
              <a:t>Quiescent / Outburst / Persistent source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1199931"/>
            <a:ext cx="7088916" cy="394929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Chandra source catalogue </a:t>
            </a:r>
            <a:endParaRPr lang="en-US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 Master Table</a:t>
            </a:r>
            <a:endParaRPr lang="en-US" sz="1200" i="0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Per observation Table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Identify individual observations.</a:t>
            </a:r>
          </a:p>
          <a:p>
            <a:endParaRPr lang="en-US" sz="1400" dirty="0">
              <a:ea typeface="Meiry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322446-D220-443A-B564-E08EDA57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08889"/>
              </p:ext>
            </p:extLst>
          </p:nvPr>
        </p:nvGraphicFramePr>
        <p:xfrm>
          <a:off x="3735658" y="3345365"/>
          <a:ext cx="7716344" cy="260376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64543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964543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...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>
                          <a:latin typeface="Courier New"/>
                        </a:rPr>
                        <a:t>Obs</a:t>
                      </a:r>
                      <a:r>
                        <a:rPr lang="en-US" sz="11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>
                          <a:latin typeface="Courier New"/>
                        </a:rPr>
                        <a:t>Obs</a:t>
                      </a:r>
                      <a:r>
                        <a:rPr lang="en-US" sz="11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>
                          <a:latin typeface="Courier New"/>
                        </a:rPr>
                        <a:t>Obs</a:t>
                      </a:r>
                      <a:r>
                        <a:rPr lang="en-US" sz="11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>
                          <a:latin typeface="Courier New"/>
                        </a:rPr>
                        <a:t>Obs</a:t>
                      </a:r>
                      <a:r>
                        <a:rPr lang="en-US" sz="11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93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  <a:tr h="2936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>
                          <a:latin typeface="Courier New"/>
                        </a:rPr>
                        <a:t>Obs</a:t>
                      </a:r>
                      <a:r>
                        <a:rPr lang="en-US" sz="1100" dirty="0">
                          <a:latin typeface="Courier New"/>
                        </a:rPr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46952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43591"/>
                  </a:ext>
                </a:extLst>
              </a:tr>
              <a:tr h="3328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n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803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C9E6DE4-954E-4068-AE07-C52E1CE26738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6F34D-8EF9-4C71-A9AB-42DCCBA83375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1DE87-92AC-4C39-B00B-97E7C96733B7}"/>
              </a:ext>
            </a:extLst>
          </p:cNvPr>
          <p:cNvSpPr/>
          <p:nvPr/>
        </p:nvSpPr>
        <p:spPr>
          <a:xfrm>
            <a:off x="1893848" y="2358483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825DB-9F4E-4C03-8982-19E787E18C46}"/>
              </a:ext>
            </a:extLst>
          </p:cNvPr>
          <p:cNvSpPr/>
          <p:nvPr/>
        </p:nvSpPr>
        <p:spPr>
          <a:xfrm>
            <a:off x="1884555" y="3092604"/>
            <a:ext cx="1821364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Source List</a:t>
            </a:r>
          </a:p>
        </p:txBody>
      </p:sp>
    </p:spTree>
    <p:extLst>
      <p:ext uri="{BB962C8B-B14F-4D97-AF65-F5344CB8AC3E}">
        <p14:creationId xmlns:p14="http://schemas.microsoft.com/office/powerpoint/2010/main" val="34054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+mj-lt"/>
                <a:cs typeface="+mj-lt"/>
              </a:rPr>
              <a:t>Quiescent / Outburst / Persistent source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1199931"/>
            <a:ext cx="7088916" cy="394929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Filtering</a:t>
            </a:r>
            <a:endParaRPr lang="en-US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Flux filter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Pileup- flag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Streak source flag</a:t>
            </a:r>
          </a:p>
          <a:p>
            <a:endParaRPr lang="en-US" sz="1400" dirty="0">
              <a:ea typeface="Meiry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9E6DE4-954E-4068-AE07-C52E1CE26738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6F34D-8EF9-4C71-A9AB-42DCCBA83375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1DE87-92AC-4C39-B00B-97E7C96733B7}"/>
              </a:ext>
            </a:extLst>
          </p:cNvPr>
          <p:cNvSpPr/>
          <p:nvPr/>
        </p:nvSpPr>
        <p:spPr>
          <a:xfrm>
            <a:off x="1893848" y="2358483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825DB-9F4E-4C03-8982-19E787E18C46}"/>
              </a:ext>
            </a:extLst>
          </p:cNvPr>
          <p:cNvSpPr/>
          <p:nvPr/>
        </p:nvSpPr>
        <p:spPr>
          <a:xfrm>
            <a:off x="1884555" y="3092604"/>
            <a:ext cx="1821364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Source List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7B2369E-8E58-4C1D-8D6B-A13CFC5C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132" y="3093641"/>
            <a:ext cx="7129346" cy="27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2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Meiryo"/>
              </a:rPr>
              <a:t>Order of Magnitude problem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383" y="2605050"/>
            <a:ext cx="7088916" cy="370405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Magnitude scale difference : </a:t>
            </a:r>
          </a:p>
          <a:p>
            <a:pPr marL="285750" lvl="2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Flux features : 10</a:t>
            </a:r>
            <a:r>
              <a:rPr lang="en-US" baseline="30000" dirty="0">
                <a:ea typeface="+mn-lt"/>
                <a:cs typeface="+mn-lt"/>
              </a:rPr>
              <a:t>-12</a:t>
            </a:r>
            <a:endParaRPr lang="en-US" sz="1400" i="0" baseline="30000">
              <a:ea typeface="+mn-lt"/>
              <a:cs typeface="+mn-lt"/>
            </a:endParaRPr>
          </a:p>
          <a:p>
            <a:pPr marL="285750" lvl="2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Variance : 10</a:t>
            </a:r>
            <a:r>
              <a:rPr lang="en-US" baseline="30000" dirty="0">
                <a:ea typeface="+mn-lt"/>
                <a:cs typeface="+mn-lt"/>
              </a:rPr>
              <a:t>1</a:t>
            </a:r>
            <a:endParaRPr lang="en-US" i="0" baseline="30000">
              <a:ea typeface="+mn-lt"/>
              <a:cs typeface="+mn-lt"/>
            </a:endParaRPr>
          </a:p>
          <a:p>
            <a:pPr marL="285750" lvl="2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Hardness : -1 , 1</a:t>
            </a:r>
            <a:endParaRPr lang="en-US" i="0" dirty="0">
              <a:ea typeface="+mn-lt"/>
              <a:cs typeface="+mn-lt"/>
            </a:endParaRPr>
          </a:p>
          <a:p>
            <a:pPr marL="285750" lvl="1" indent="-285750">
              <a:buFont typeface="Arial,Sans-Serif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Uneven weight for network based classifiers</a:t>
            </a:r>
          </a:p>
          <a:p>
            <a:pPr marL="285750" lvl="1" indent="-285750">
              <a:buFont typeface="Arial,Sans-Serif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Incorrect feature importance</a:t>
            </a:r>
          </a:p>
          <a:p>
            <a:pPr marL="285750" lvl="1" indent="-285750">
              <a:buFont typeface="Arial,Sans-Serif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Solution :</a:t>
            </a:r>
          </a:p>
          <a:p>
            <a:pPr marL="285750" lvl="2">
              <a:buFont typeface="Arial,Sans-Serif" panose="020B0503020204020204" pitchFamily="34" charset="0"/>
              <a:buChar char="•"/>
            </a:pPr>
            <a:r>
              <a:rPr lang="en-US" i="0" dirty="0">
                <a:ea typeface="+mn-lt"/>
                <a:cs typeface="+mn-lt"/>
              </a:rPr>
              <a:t>Data Normalization : xi = (xi − max)/(max − min)</a:t>
            </a:r>
          </a:p>
          <a:p>
            <a:pPr marL="285750" lvl="2">
              <a:buFont typeface="Arial,Sans-Serif" panose="020B0503020204020204" pitchFamily="34" charset="0"/>
              <a:buChar char="•"/>
            </a:pPr>
            <a:r>
              <a:rPr lang="en-US" i="0" dirty="0">
                <a:ea typeface="+mn-lt"/>
                <a:cs typeface="+mn-lt"/>
              </a:rPr>
              <a:t>Data Standardization : xi = (xi − mean)/var</a:t>
            </a:r>
          </a:p>
          <a:p>
            <a:endParaRPr lang="en-US" sz="1400" i="0" dirty="0">
              <a:ea typeface="+mn-lt"/>
              <a:cs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4863E5-C576-4E90-AB58-1C9E3524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17281"/>
              </p:ext>
            </p:extLst>
          </p:nvPr>
        </p:nvGraphicFramePr>
        <p:xfrm>
          <a:off x="3893633" y="975731"/>
          <a:ext cx="6563888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0486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0925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3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1961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B9BADE-19B5-44F0-A647-CE0E0CC5E1A7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52158-CCBD-418C-A748-0D833AEC39F4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835E20-560F-4934-91A9-8C4830ACB461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297781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Meiryo"/>
              </a:rPr>
              <a:t>Missing data problem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383" y="2605050"/>
            <a:ext cx="7088916" cy="370405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Data Sparsity &gt; 50%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Why missing data</a:t>
            </a:r>
            <a:endParaRPr lang="en-US" i="0" dirty="0">
              <a:ea typeface="+mn-lt"/>
              <a:cs typeface="+mn-lt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Not all obs are made in all bands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Model fit not done for observations made in &lt;= 2 bands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Solution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Impute with Zeros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Impute with feature mean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Impute with feature median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Imputation using feat correlation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Imputation using Random Forest</a:t>
            </a:r>
            <a:endParaRPr lang="en-US" sz="1000" i="0" dirty="0">
              <a:ea typeface="Meiry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4863E5-C576-4E90-AB58-1C9E3524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8666"/>
              </p:ext>
            </p:extLst>
          </p:nvPr>
        </p:nvGraphicFramePr>
        <p:xfrm>
          <a:off x="3893633" y="975731"/>
          <a:ext cx="6563888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0486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0925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3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1961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3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Meiryo"/>
              </a:rPr>
              <a:t>Missing data problem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2540001"/>
            <a:ext cx="3269624" cy="370405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Imputation Using correlation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Find feature-feature correlation coefficient matrix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For each obs , fill in missing value using highest available correlated feature</a:t>
            </a:r>
            <a:endParaRPr lang="en-US" sz="1000" i="0" dirty="0">
              <a:ea typeface="Meiry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4B9ECB-A8D8-4540-B16C-CC774F83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59667"/>
              </p:ext>
            </p:extLst>
          </p:nvPr>
        </p:nvGraphicFramePr>
        <p:xfrm>
          <a:off x="3893633" y="975731"/>
          <a:ext cx="6563888" cy="137531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0486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3231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3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1961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</a:tbl>
          </a:graphicData>
        </a:graphic>
      </p:graphicFrame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1233C3E-FA84-47DC-BF09-1C8F2098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58" y="2428178"/>
            <a:ext cx="4964150" cy="37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Meiryo"/>
              </a:rPr>
              <a:t>Missing data problem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3F35CBE-5702-4EE2-9F2F-5304FCC1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2540001"/>
            <a:ext cx="4531399" cy="370405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Imputation Using Random Forest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Fill in missing value with median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Calculate proximity matrix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Fill in missing value as weighted average of corresponding feature across all observation ,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Weighing factor is proximity values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Recalculate proximity matrix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..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..</a:t>
            </a:r>
            <a:endParaRPr lang="en-US" sz="1000" i="0" dirty="0">
              <a:ea typeface="Meiryo"/>
            </a:endParaRPr>
          </a:p>
        </p:txBody>
      </p:sp>
      <p:pic>
        <p:nvPicPr>
          <p:cNvPr id="13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7F2384D5-C641-487E-ACD6-F99DA0E4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27" y="2845268"/>
            <a:ext cx="3328639" cy="3517871"/>
          </a:xfrm>
          <a:prstGeom prst="rect">
            <a:avLst/>
          </a:prstGeom>
        </p:spPr>
      </p:pic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D8E3E115-27E1-4B69-A296-28BA6AB00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68410"/>
              </p:ext>
            </p:extLst>
          </p:nvPr>
        </p:nvGraphicFramePr>
        <p:xfrm>
          <a:off x="4277493" y="5139498"/>
          <a:ext cx="2562705" cy="13341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12541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512541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512541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512541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512541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</a:tblGrid>
              <a:tr h="18364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ourier New"/>
                        </a:rPr>
                        <a:t>x1</a:t>
                      </a: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Courier New"/>
                        </a:rPr>
                        <a:t>x2</a:t>
                      </a: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ourier New"/>
                        </a:rPr>
                        <a:t>...</a:t>
                      </a: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ourier New"/>
                        </a:rPr>
                        <a:t>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ourier New"/>
                        </a:rPr>
                        <a:t>1.0</a:t>
                      </a: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36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43591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algn="ctr"/>
                      <a:r>
                        <a:rPr lang="en-US" sz="1100" err="1">
                          <a:latin typeface="Courier New"/>
                        </a:rPr>
                        <a:t>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803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E0722D-8132-45D1-8E49-F4AB1FDD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22232"/>
              </p:ext>
            </p:extLst>
          </p:nvPr>
        </p:nvGraphicFramePr>
        <p:xfrm>
          <a:off x="3893633" y="975731"/>
          <a:ext cx="6563888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0486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0925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3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96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1961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5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46ABF81-A835-4F2D-8427-05313C2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Classifiers</a:t>
            </a:r>
            <a:endParaRPr lang="en-US" dirty="0"/>
          </a:p>
        </p:txBody>
      </p:sp>
      <p:sp>
        <p:nvSpPr>
          <p:cNvPr id="21" name="Content Placeholder 34">
            <a:extLst>
              <a:ext uri="{FF2B5EF4-FFF2-40B4-BE49-F238E27FC236}">
                <a16:creationId xmlns:a16="http://schemas.microsoft.com/office/drawing/2014/main" id="{2A77959F-5BA0-4389-95C5-7961952C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998" y="1094829"/>
            <a:ext cx="4531399" cy="370405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Logistic Regression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K- Nearest Neighbour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Fully connected network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Convolution Neural Network</a:t>
            </a:r>
            <a:endParaRPr lang="en-US" sz="14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Random Forest classifier</a:t>
            </a:r>
            <a:endParaRPr lang="en-US" sz="1400" dirty="0">
              <a:ea typeface="Meiry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111A76-5C9B-4DB6-A485-9DFDC85F1826}"/>
              </a:ext>
            </a:extLst>
          </p:cNvPr>
          <p:cNvSpPr/>
          <p:nvPr/>
        </p:nvSpPr>
        <p:spPr>
          <a:xfrm>
            <a:off x="1893849" y="2386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Best Schematic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6546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B831-7002-4257-835A-25360D61A4D6}"/>
              </a:ext>
            </a:extLst>
          </p:cNvPr>
          <p:cNvSpPr/>
          <p:nvPr/>
        </p:nvSpPr>
        <p:spPr>
          <a:xfrm>
            <a:off x="3811334" y="229269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No-scaling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765A7-18C5-4451-AACB-0816072BD09E}"/>
              </a:ext>
            </a:extLst>
          </p:cNvPr>
          <p:cNvSpPr/>
          <p:nvPr/>
        </p:nvSpPr>
        <p:spPr>
          <a:xfrm>
            <a:off x="6596575" y="229268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Zero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 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Median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Correlation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9F5A7-7723-4323-A9FA-5C056BD359B5}"/>
              </a:ext>
            </a:extLst>
          </p:cNvPr>
          <p:cNvSpPr/>
          <p:nvPr/>
        </p:nvSpPr>
        <p:spPr>
          <a:xfrm>
            <a:off x="9443125" y="229267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KNN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FC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CNN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2386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Best Schematic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40" name="Content Placeholder 34">
            <a:extLst>
              <a:ext uri="{FF2B5EF4-FFF2-40B4-BE49-F238E27FC236}">
                <a16:creationId xmlns:a16="http://schemas.microsoft.com/office/drawing/2014/main" id="{33DB6884-FA8A-4133-B599-EDE08356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1848070"/>
            <a:ext cx="6931261" cy="53343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Accuracy variations over data-Imputation and classifier</a:t>
            </a:r>
            <a:endParaRPr lang="en-US" sz="1400" dirty="0">
              <a:ea typeface="Meiryo"/>
            </a:endParaRPr>
          </a:p>
        </p:txBody>
      </p:sp>
      <p:pic>
        <p:nvPicPr>
          <p:cNvPr id="13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95C7B5-1D43-4A50-BAC5-FA915667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83189"/>
            <a:ext cx="7937062" cy="3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52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B831-7002-4257-835A-25360D61A4D6}"/>
              </a:ext>
            </a:extLst>
          </p:cNvPr>
          <p:cNvSpPr/>
          <p:nvPr/>
        </p:nvSpPr>
        <p:spPr>
          <a:xfrm>
            <a:off x="3811334" y="229269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No-scaling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765A7-18C5-4451-AACB-0816072BD09E}"/>
              </a:ext>
            </a:extLst>
          </p:cNvPr>
          <p:cNvSpPr/>
          <p:nvPr/>
        </p:nvSpPr>
        <p:spPr>
          <a:xfrm>
            <a:off x="6596575" y="229268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Zero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 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Median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Correlation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9F5A7-7723-4323-A9FA-5C056BD359B5}"/>
              </a:ext>
            </a:extLst>
          </p:cNvPr>
          <p:cNvSpPr/>
          <p:nvPr/>
        </p:nvSpPr>
        <p:spPr>
          <a:xfrm>
            <a:off x="9443125" y="229267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KNN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FC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CNN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2386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Best Schematic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40" name="Content Placeholder 34">
            <a:extLst>
              <a:ext uri="{FF2B5EF4-FFF2-40B4-BE49-F238E27FC236}">
                <a16:creationId xmlns:a16="http://schemas.microsoft.com/office/drawing/2014/main" id="{33DB6884-FA8A-4133-B599-EDE08356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1848070"/>
            <a:ext cx="6931261" cy="533434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Accuracy variations over data-Imputation for Random forest classifier</a:t>
            </a:r>
            <a:endParaRPr lang="en-US" sz="1400" dirty="0">
              <a:ea typeface="Meiryo"/>
            </a:endParaRPr>
          </a:p>
        </p:txBody>
      </p:sp>
      <p:pic>
        <p:nvPicPr>
          <p:cNvPr id="13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43A5E65-8F67-433D-9172-28894FE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03" y="2330669"/>
            <a:ext cx="5703613" cy="37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E46F5-C8D1-4496-A44E-C87EB2139335}"/>
              </a:ext>
            </a:extLst>
          </p:cNvPr>
          <p:cNvSpPr/>
          <p:nvPr/>
        </p:nvSpPr>
        <p:spPr>
          <a:xfrm>
            <a:off x="2359645" y="324875"/>
            <a:ext cx="5668535" cy="266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Globular Cluster - 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Gravitaionaly bound system of cluster of </a:t>
            </a:r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stars.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Large number of close encounters.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pic>
        <p:nvPicPr>
          <p:cNvPr id="3" name="Picture 7" descr="A picture containing outdoor object, outdoor, night, light&#10;&#10;Description automatically generated">
            <a:extLst>
              <a:ext uri="{FF2B5EF4-FFF2-40B4-BE49-F238E27FC236}">
                <a16:creationId xmlns:a16="http://schemas.microsoft.com/office/drawing/2014/main" id="{3E20BA13-9D45-487D-B2EE-284E55B8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26" y="329164"/>
            <a:ext cx="3550023" cy="26784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D54EA1-D6E9-4E34-B5E1-E32FE5FD552A}"/>
              </a:ext>
            </a:extLst>
          </p:cNvPr>
          <p:cNvSpPr/>
          <p:nvPr/>
        </p:nvSpPr>
        <p:spPr>
          <a:xfrm>
            <a:off x="2359645" y="3417698"/>
            <a:ext cx="5668535" cy="266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Classes -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CV – Cataclysmic variable : Binary </a:t>
            </a:r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system with accretion onto a White Dwarf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LMXRB – Accretion of a star onto BH or 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MSP – Milli second pulsar : Periodic rotation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Other classes – AB , Stars</a:t>
            </a:r>
            <a:endParaRPr lang="en-US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C7BC3-7821-421E-A72E-A0B038B60738}"/>
              </a:ext>
            </a:extLst>
          </p:cNvPr>
          <p:cNvSpPr/>
          <p:nvPr/>
        </p:nvSpPr>
        <p:spPr>
          <a:xfrm>
            <a:off x="9083174" y="6340192"/>
            <a:ext cx="2970159" cy="39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>
                <a:solidFill>
                  <a:schemeClr val="tx1"/>
                </a:solidFill>
                <a:ea typeface="+mn-lt"/>
                <a:cs typeface="+mn-lt"/>
              </a:rPr>
              <a:t>Image Credit  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Copyright</a:t>
            </a:r>
            <a:r>
              <a:rPr lang="en-US" sz="110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 Mtanous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763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4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918118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Data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B831-7002-4257-835A-25360D61A4D6}"/>
              </a:ext>
            </a:extLst>
          </p:cNvPr>
          <p:cNvSpPr/>
          <p:nvPr/>
        </p:nvSpPr>
        <p:spPr>
          <a:xfrm>
            <a:off x="3846368" y="1096372"/>
            <a:ext cx="2524829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Scaling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No-scaling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Standardisatsation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765A7-18C5-4451-AACB-0816072BD09E}"/>
              </a:ext>
            </a:extLst>
          </p:cNvPr>
          <p:cNvSpPr/>
          <p:nvPr/>
        </p:nvSpPr>
        <p:spPr>
          <a:xfrm>
            <a:off x="6622850" y="1087612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Data Imputation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Zero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Mean 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Median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Correlation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9F5A7-7723-4323-A9FA-5C056BD359B5}"/>
              </a:ext>
            </a:extLst>
          </p:cNvPr>
          <p:cNvSpPr/>
          <p:nvPr/>
        </p:nvSpPr>
        <p:spPr>
          <a:xfrm>
            <a:off x="9381814" y="1096370"/>
            <a:ext cx="2551105" cy="141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Classifier</a:t>
            </a:r>
            <a:endParaRPr lang="en-US">
              <a:solidFill>
                <a:schemeClr val="tx1"/>
              </a:solidFill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LR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KNN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FC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CNN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RF</a:t>
            </a:r>
            <a:endParaRPr lang="en-US" sz="1400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2386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Best Schematic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40" name="Content Placeholder 34">
            <a:extLst>
              <a:ext uri="{FF2B5EF4-FFF2-40B4-BE49-F238E27FC236}">
                <a16:creationId xmlns:a16="http://schemas.microsoft.com/office/drawing/2014/main" id="{33DB6884-FA8A-4133-B599-EDE08356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95" y="201449"/>
            <a:ext cx="6931261" cy="533434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dirty="0">
                <a:ea typeface="Meiryo"/>
              </a:rPr>
              <a:t>Best Classifier schematic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A4C01-8467-4E88-B80F-A91000C45194}"/>
              </a:ext>
            </a:extLst>
          </p:cNvPr>
          <p:cNvSpPr/>
          <p:nvPr/>
        </p:nvSpPr>
        <p:spPr>
          <a:xfrm>
            <a:off x="3846368" y="2988234"/>
            <a:ext cx="2524829" cy="72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E2ACE-9DF2-4571-9F5E-5C2156C531CB}"/>
              </a:ext>
            </a:extLst>
          </p:cNvPr>
          <p:cNvSpPr/>
          <p:nvPr/>
        </p:nvSpPr>
        <p:spPr>
          <a:xfrm>
            <a:off x="6622850" y="2988233"/>
            <a:ext cx="2524829" cy="72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 Imputation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2E861-CB98-4EE7-9439-1110EC4CC2FA}"/>
              </a:ext>
            </a:extLst>
          </p:cNvPr>
          <p:cNvSpPr/>
          <p:nvPr/>
        </p:nvSpPr>
        <p:spPr>
          <a:xfrm>
            <a:off x="9408090" y="2988232"/>
            <a:ext cx="2524829" cy="696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 Classifier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AF56F3-79FD-4249-9AFC-6DE4D56CDDF5}"/>
              </a:ext>
            </a:extLst>
          </p:cNvPr>
          <p:cNvSpPr/>
          <p:nvPr/>
        </p:nvSpPr>
        <p:spPr>
          <a:xfrm>
            <a:off x="3706230" y="2883130"/>
            <a:ext cx="8323035" cy="967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/>
              <a:ea typeface="Meiry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4672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049497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 qualifier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Tuning RF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 dirty="0">
                <a:ea typeface="Meiryo"/>
              </a:rPr>
              <a:t>Classifier</a:t>
            </a:r>
            <a:endParaRPr lang="en-US" dirty="0"/>
          </a:p>
        </p:txBody>
      </p:sp>
      <p:sp>
        <p:nvSpPr>
          <p:cNvPr id="25" name="Content Placeholder 34">
            <a:extLst>
              <a:ext uri="{FF2B5EF4-FFF2-40B4-BE49-F238E27FC236}">
                <a16:creationId xmlns:a16="http://schemas.microsoft.com/office/drawing/2014/main" id="{3012074D-069F-4B1C-A982-D23F6FAD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712" y="2993206"/>
            <a:ext cx="3592838" cy="324433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b="1" dirty="0">
                <a:ea typeface="Meiryo"/>
              </a:rPr>
              <a:t>Random Forest classifier</a:t>
            </a:r>
            <a:endParaRPr lang="en-US" b="1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Best Hyperparameters</a:t>
            </a:r>
            <a:endParaRPr lang="en-US" sz="1400" i="0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Number of trees – 288 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Max depth - 150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F1D6D-DE7E-4DC3-8E7C-B9B25815D7FB}"/>
              </a:ext>
            </a:extLst>
          </p:cNvPr>
          <p:cNvSpPr/>
          <p:nvPr/>
        </p:nvSpPr>
        <p:spPr>
          <a:xfrm>
            <a:off x="3892831" y="1083234"/>
            <a:ext cx="2524829" cy="72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Normalisation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847C3-1741-4BBB-AB31-EACB6F337C7A}"/>
              </a:ext>
            </a:extLst>
          </p:cNvPr>
          <p:cNvSpPr/>
          <p:nvPr/>
        </p:nvSpPr>
        <p:spPr>
          <a:xfrm>
            <a:off x="6669313" y="1083233"/>
            <a:ext cx="2524829" cy="72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Random forest Imputation</a:t>
            </a:r>
            <a:endParaRPr lang="en-US"/>
          </a:p>
        </p:txBody>
      </p:sp>
      <p:pic>
        <p:nvPicPr>
          <p:cNvPr id="27" name="Picture 27" descr="Table&#10;&#10;Description automatically generated">
            <a:extLst>
              <a:ext uri="{FF2B5EF4-FFF2-40B4-BE49-F238E27FC236}">
                <a16:creationId xmlns:a16="http://schemas.microsoft.com/office/drawing/2014/main" id="{3088F229-CEB0-41AD-AA14-8B99D4A5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95" y="1989568"/>
            <a:ext cx="4508809" cy="853057"/>
          </a:xfrm>
          <a:prstGeom prst="rect">
            <a:avLst/>
          </a:prstGeom>
        </p:spPr>
      </p:pic>
      <p:sp>
        <p:nvSpPr>
          <p:cNvPr id="28" name="Content Placeholder 34">
            <a:extLst>
              <a:ext uri="{FF2B5EF4-FFF2-40B4-BE49-F238E27FC236}">
                <a16:creationId xmlns:a16="http://schemas.microsoft.com/office/drawing/2014/main" id="{4307D105-C769-4241-9180-9A8CC69A2987}"/>
              </a:ext>
            </a:extLst>
          </p:cNvPr>
          <p:cNvSpPr txBox="1">
            <a:spLocks/>
          </p:cNvSpPr>
          <p:nvPr/>
        </p:nvSpPr>
        <p:spPr>
          <a:xfrm>
            <a:off x="4072917" y="2996923"/>
            <a:ext cx="3592838" cy="324433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b="1" dirty="0">
                <a:ea typeface="Meiryo"/>
              </a:rPr>
              <a:t>Random Forest classifier</a:t>
            </a:r>
            <a:endParaRPr lang="en-US" b="1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Hyper- Parameter tuning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Number of decision trees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Maximum depth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Random search method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Grid-search method</a:t>
            </a: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422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049497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 qualifier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Tuning 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Prediction Scheme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102" y="1051035"/>
            <a:ext cx="4531399" cy="3318675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Probability threshold for reporting classification</a:t>
            </a:r>
            <a:endParaRPr lang="en-US" sz="14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Reduce chances of miss-classification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Set probability threshold for classification </a:t>
            </a:r>
            <a:endParaRPr lang="en-US" sz="100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Threshold is decided to keep false positive rate minimum</a:t>
            </a:r>
            <a:endParaRPr lang="en-US" sz="10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Prediction classes :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NS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BH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 dirty="0">
                <a:ea typeface="Meiryo"/>
              </a:rPr>
              <a:t>Ambiguous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i="0" dirty="0">
                <a:ea typeface="Meiryo"/>
              </a:rPr>
              <a:t>Accuracy defined as </a:t>
            </a: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pic>
        <p:nvPicPr>
          <p:cNvPr id="19" name="Picture 24">
            <a:extLst>
              <a:ext uri="{FF2B5EF4-FFF2-40B4-BE49-F238E27FC236}">
                <a16:creationId xmlns:a16="http://schemas.microsoft.com/office/drawing/2014/main" id="{F42B3C86-4A88-4F8D-B70A-21BDD537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69" y="4408284"/>
            <a:ext cx="4407337" cy="4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049497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 qualifier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Tuning 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Result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724587A-DD28-40FC-9040-F87B9972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29" y="1213720"/>
            <a:ext cx="7979358" cy="2308944"/>
          </a:xfrm>
          <a:prstGeom prst="rect">
            <a:avLst/>
          </a:prstGeom>
        </p:spPr>
      </p:pic>
      <p:pic>
        <p:nvPicPr>
          <p:cNvPr id="11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58C2396-32E6-4F3C-8660-E39CF608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31" y="3674250"/>
            <a:ext cx="8434701" cy="24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4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049497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 qualifier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Result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Tuning 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Result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3" name="Content Placeholder 34">
            <a:extLst>
              <a:ext uri="{FF2B5EF4-FFF2-40B4-BE49-F238E27FC236}">
                <a16:creationId xmlns:a16="http://schemas.microsoft.com/office/drawing/2014/main" id="{EF32FEA9-8F90-4BA7-968E-79F60EFD9588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4430995" cy="884312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With probability threshold for true positive set as 0.8 accuracy is : 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Training accuracy : 96.2 %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Test accuracy : 92.1%</a:t>
            </a:r>
            <a:endParaRPr lang="en-US" sz="100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sp>
        <p:nvSpPr>
          <p:cNvPr id="15" name="Content Placeholder 34">
            <a:extLst>
              <a:ext uri="{FF2B5EF4-FFF2-40B4-BE49-F238E27FC236}">
                <a16:creationId xmlns:a16="http://schemas.microsoft.com/office/drawing/2014/main" id="{541E2570-3EF6-46D4-8916-7F4F43CB3888}"/>
              </a:ext>
            </a:extLst>
          </p:cNvPr>
          <p:cNvSpPr txBox="1">
            <a:spLocks/>
          </p:cNvSpPr>
          <p:nvPr/>
        </p:nvSpPr>
        <p:spPr>
          <a:xfrm>
            <a:off x="4041322" y="2844522"/>
            <a:ext cx="3592838" cy="167387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b="1" dirty="0">
                <a:ea typeface="Meiryo"/>
              </a:rPr>
              <a:t>Training data</a:t>
            </a:r>
            <a:endParaRPr lang="en-US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Total predictions – 368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True prediction – 354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Ambiguous predictions – 14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Incorrect predictions - 0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21" name="Content Placeholder 34">
            <a:extLst>
              <a:ext uri="{FF2B5EF4-FFF2-40B4-BE49-F238E27FC236}">
                <a16:creationId xmlns:a16="http://schemas.microsoft.com/office/drawing/2014/main" id="{56164930-F53F-4C6A-8814-3A3A9AD88CD9}"/>
              </a:ext>
            </a:extLst>
          </p:cNvPr>
          <p:cNvSpPr txBox="1">
            <a:spLocks/>
          </p:cNvSpPr>
          <p:nvPr/>
        </p:nvSpPr>
        <p:spPr>
          <a:xfrm>
            <a:off x="7832737" y="2844522"/>
            <a:ext cx="3592838" cy="167387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b="1" dirty="0">
                <a:ea typeface="Meiryo"/>
              </a:rPr>
              <a:t>Test data</a:t>
            </a:r>
            <a:endParaRPr lang="en-US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Total predictions – 92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True prediction – 85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Ambiguous predictions – 7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 dirty="0">
                <a:ea typeface="Meiryo"/>
              </a:rPr>
              <a:t>Incorrect predictions - 0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40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22311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Predicted probability quality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3" name="Content Placeholder 34">
            <a:extLst>
              <a:ext uri="{FF2B5EF4-FFF2-40B4-BE49-F238E27FC236}">
                <a16:creationId xmlns:a16="http://schemas.microsoft.com/office/drawing/2014/main" id="{EF32FEA9-8F90-4BA7-968E-79F60EFD9588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With probability threshold for true positive set as 0.8 accuracy is : 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Training accuracy : 96.2 %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+mn-lt"/>
                <a:cs typeface="+mn-lt"/>
              </a:rPr>
              <a:t>Test accuracy : 92.1%</a:t>
            </a:r>
            <a:endParaRPr lang="en-US" sz="100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2D1E015-0EA1-4FE8-9ADD-81631AFA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56" y="1994723"/>
            <a:ext cx="8281638" cy="4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 </a:t>
            </a:r>
          </a:p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Feature Importance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D3421A14-34AB-40CC-9E82-159F0E0AF8FF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RF gives feature importance to each feature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Class-wise feature Importance : 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15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F306EC5F-850E-4A58-B5C2-08133CF3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38" y="1689630"/>
            <a:ext cx="6719612" cy="45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 </a:t>
            </a: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Feature Importance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D3421A14-34AB-40CC-9E82-159F0E0AF8FF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Meiryo"/>
              </a:rPr>
              <a:t>Based on Gini Impurity</a:t>
            </a: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Meiryo"/>
              </a:rPr>
              <a:t>Class-wise feature Importance : </a:t>
            </a: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A9F1329A-88C1-4EA7-8807-4F95EACC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45" y="1270605"/>
            <a:ext cx="2392856" cy="357896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FAD57C5-39D0-4176-95B2-BC4E82E8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7" r="-152" b="-302"/>
          <a:stretch/>
        </p:blipFill>
        <p:spPr>
          <a:xfrm>
            <a:off x="3637156" y="3243738"/>
            <a:ext cx="8554850" cy="222680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654DA-69A1-4A43-84D8-AF256FBA66E4}"/>
              </a:ext>
            </a:extLst>
          </p:cNvPr>
          <p:cNvSpPr/>
          <p:nvPr/>
        </p:nvSpPr>
        <p:spPr>
          <a:xfrm>
            <a:off x="3928946" y="2606395"/>
            <a:ext cx="3401119" cy="56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NS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A167F-67BA-4F37-B9D6-83269AE1F72B}"/>
              </a:ext>
            </a:extLst>
          </p:cNvPr>
          <p:cNvSpPr/>
          <p:nvPr/>
        </p:nvSpPr>
        <p:spPr>
          <a:xfrm>
            <a:off x="7785408" y="2606395"/>
            <a:ext cx="3893632" cy="56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BH</a:t>
            </a:r>
          </a:p>
        </p:txBody>
      </p:sp>
    </p:spTree>
    <p:extLst>
      <p:ext uri="{BB962C8B-B14F-4D97-AF65-F5344CB8AC3E}">
        <p14:creationId xmlns:p14="http://schemas.microsoft.com/office/powerpoint/2010/main" val="3246233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 </a:t>
            </a:r>
          </a:p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Feature Importance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D3421A14-34AB-40CC-9E82-159F0E0AF8FF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Meiryo"/>
              </a:rPr>
              <a:t>Black Hole lmxrb important features </a:t>
            </a: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871ADF8-671D-45F8-A6C4-6C547DD3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45" y="2233838"/>
            <a:ext cx="7998371" cy="36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6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 </a:t>
            </a:r>
          </a:p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Feature Importance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D3421A14-34AB-40CC-9E82-159F0E0AF8FF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>
                <a:ea typeface="Meiryo"/>
              </a:rPr>
              <a:t>Neutron Star important features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10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B97D6FB-C571-44C5-9309-E41AFC16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31" y="2513565"/>
            <a:ext cx="7902027" cy="36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3">
            <a:extLst>
              <a:ext uri="{FF2B5EF4-FFF2-40B4-BE49-F238E27FC236}">
                <a16:creationId xmlns:a16="http://schemas.microsoft.com/office/drawing/2014/main" id="{68C23258-5934-4157-9559-E1178D9C496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Meiryo"/>
              </a:rPr>
              <a:t>Chandra Source Catalogue</a:t>
            </a:r>
          </a:p>
        </p:txBody>
      </p:sp>
      <p:sp>
        <p:nvSpPr>
          <p:cNvPr id="14" name="Content Placeholder 34">
            <a:extLst>
              <a:ext uri="{FF2B5EF4-FFF2-40B4-BE49-F238E27FC236}">
                <a16:creationId xmlns:a16="http://schemas.microsoft.com/office/drawing/2014/main" id="{6E2284C0-B733-46FA-95FA-7718E46555DD}"/>
              </a:ext>
            </a:extLst>
          </p:cNvPr>
          <p:cNvSpPr txBox="1">
            <a:spLocks/>
          </p:cNvSpPr>
          <p:nvPr/>
        </p:nvSpPr>
        <p:spPr>
          <a:xfrm>
            <a:off x="3601895" y="1199931"/>
            <a:ext cx="7088916" cy="517213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Meiryo"/>
              </a:rPr>
              <a:t>X-ray sources : </a:t>
            </a:r>
            <a:endParaRPr lang="en-US" dirty="0">
              <a:solidFill>
                <a:schemeClr val="tx1"/>
              </a:solidFill>
              <a:ea typeface="Meiryo"/>
              <a:cs typeface="Calibri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 317,167 unique sources - 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b="1">
                <a:solidFill>
                  <a:srgbClr val="404040"/>
                </a:solidFill>
                <a:ea typeface="Meiryo"/>
                <a:cs typeface="Calibri"/>
              </a:rPr>
              <a:t> In 90 GC -</a:t>
            </a:r>
            <a:r>
              <a:rPr lang="en-US" sz="1800" b="1">
                <a:solidFill>
                  <a:srgbClr val="404040"/>
                </a:solidFill>
                <a:ea typeface="Meiryo"/>
                <a:cs typeface="Calibri"/>
              </a:rPr>
              <a:t> </a:t>
            </a:r>
            <a:r>
              <a:rPr lang="en-US" sz="1800" b="1">
                <a:ea typeface="+mn-lt"/>
                <a:cs typeface="+mn-lt"/>
              </a:rPr>
              <a:t>8275</a:t>
            </a:r>
            <a:r>
              <a:rPr lang="en-US">
                <a:solidFill>
                  <a:srgbClr val="404040"/>
                </a:solidFill>
                <a:ea typeface="Meiryo"/>
                <a:cs typeface="Calibri"/>
              </a:rPr>
              <a:t> sources</a:t>
            </a:r>
            <a:r>
              <a:rPr lang="en-US" b="1" dirty="0">
                <a:solidFill>
                  <a:srgbClr val="404040"/>
                </a:solidFill>
                <a:ea typeface="Meiryo"/>
                <a:cs typeface="Calibri"/>
              </a:rPr>
              <a:t> </a:t>
            </a:r>
            <a:endParaRPr lang="en-US" dirty="0">
              <a:solidFill>
                <a:schemeClr val="tx1"/>
              </a:solidFill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Meiryo"/>
              </a:rPr>
              <a:t>Instruments : 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ACIS -  5 energy bands </a:t>
            </a:r>
          </a:p>
          <a:p>
            <a:pPr lvl="2"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• broad band (b): 0.5-7.0 keV</a:t>
            </a:r>
            <a:endParaRPr lang="en-US" sz="1200" i="0">
              <a:solidFill>
                <a:schemeClr val="tx1"/>
              </a:solidFill>
              <a:ea typeface="+mn-lt"/>
              <a:cs typeface="+mn-lt"/>
            </a:endParaRPr>
          </a:p>
          <a:p>
            <a:pPr lvl="3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• ultrasoft (u): 0.2-0.5 keV</a:t>
            </a:r>
            <a:endParaRPr lang="en-US" i="0">
              <a:ea typeface="Meiryo"/>
              <a:cs typeface="Calibri"/>
            </a:endParaRPr>
          </a:p>
          <a:p>
            <a:pPr lvl="2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• soft (s): 0.5-1.2 keV</a:t>
            </a:r>
            <a:endParaRPr lang="en-US" i="0">
              <a:ea typeface="Meiryo"/>
              <a:cs typeface="Calibri"/>
            </a:endParaRPr>
          </a:p>
          <a:p>
            <a:pPr lvl="2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• medium (m): 1.2-2.0 keV</a:t>
            </a:r>
            <a:endParaRPr lang="en-US" i="0">
              <a:ea typeface="Meiryo"/>
              <a:cs typeface="Calibri"/>
            </a:endParaRPr>
          </a:p>
          <a:p>
            <a:pPr lvl="2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• hard (h): 2.0-7.0 keV</a:t>
            </a:r>
            <a:endParaRPr lang="en-US" i="0">
              <a:ea typeface="Meiryo"/>
              <a:cs typeface="Calibri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HRC</a:t>
            </a: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Wide Band : </a:t>
            </a:r>
            <a:r>
              <a:rPr lang="en-US" dirty="0">
                <a:ea typeface="+mn-lt"/>
                <a:cs typeface="+mn-lt"/>
              </a:rPr>
              <a:t>0.1-10 keV</a:t>
            </a: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6EF4C8-2FD4-4329-9E67-EC9157C1A72E}"/>
                  </a:ext>
                </a:extLst>
              </p14:cNvPr>
              <p14:cNvContentPartPr/>
              <p14:nvPr/>
            </p14:nvContentPartPr>
            <p14:xfrm>
              <a:off x="4552709" y="3019063"/>
              <a:ext cx="9524" cy="952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6EF4C8-2FD4-4329-9E67-EC9157C1A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033" y="255238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451961-FFFA-4E49-B321-45BC4199A40B}"/>
                  </a:ext>
                </a:extLst>
              </p14:cNvPr>
              <p14:cNvContentPartPr/>
              <p14:nvPr/>
            </p14:nvContentPartPr>
            <p14:xfrm>
              <a:off x="4707038" y="4543063"/>
              <a:ext cx="9524" cy="952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451961-FFFA-4E49-B321-45BC4199A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838" y="4076387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52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1636111" y="2628"/>
            <a:ext cx="1056289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b="1" dirty="0">
              <a:solidFill>
                <a:schemeClr val="bg1">
                  <a:lumMod val="85000"/>
                </a:schemeClr>
              </a:solidFill>
              <a:ea typeface="Meiry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Conclusion and Future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102" y="1051035"/>
            <a:ext cx="4531399" cy="4737571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Conclusion</a:t>
            </a:r>
            <a:endParaRPr lang="en-US" sz="14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1000" i="0">
                <a:ea typeface="Meiryo"/>
              </a:rPr>
              <a:t>Identified best schematic for LMXRB classification into NS and BH</a:t>
            </a:r>
            <a:endParaRPr lang="en-US" sz="1000" i="0" dirty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900">
                <a:ea typeface="Meiryo"/>
              </a:rPr>
              <a:t>Achieved test accuracy – 92 %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300">
                <a:ea typeface="Meiryo"/>
              </a:rPr>
              <a:t>Future Work Plan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900">
                <a:ea typeface="Meiryo"/>
              </a:rPr>
              <a:t>Study feature-feature correlation to drop not-so important features</a:t>
            </a:r>
            <a:endParaRPr lang="en-US" sz="900" i="0">
              <a:ea typeface="Meiryo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sz="900">
                <a:ea typeface="Meiryo"/>
              </a:rPr>
              <a:t>Physical significane of the result</a:t>
            </a:r>
            <a:endParaRPr lang="en-US" sz="9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r>
              <a:rPr lang="en-US" sz="1100">
                <a:ea typeface="Meiryo"/>
              </a:rPr>
              <a:t>Phase –02 : </a:t>
            </a:r>
            <a:endParaRPr lang="en-US" sz="1100" dirty="0">
              <a:ea typeface="Meiryo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sz="900">
                <a:ea typeface="Meiryo"/>
              </a:rPr>
              <a:t>Add CVs and Mili second puldars to classification</a:t>
            </a:r>
          </a:p>
          <a:p>
            <a:pPr marL="285750" lvl="1" indent="-285750">
              <a:buFont typeface="Arial" panose="020B0503020204020204" pitchFamily="34" charset="0"/>
              <a:buChar char="•"/>
            </a:pPr>
            <a:r>
              <a:rPr lang="en-US" sz="1100">
                <a:ea typeface="Meiryo"/>
              </a:rPr>
              <a:t>Phase –03 :</a:t>
            </a: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sz="900">
                <a:ea typeface="Meiryo"/>
              </a:rPr>
              <a:t>Try Unsupervised learning  with observations of all the GC sources in CSC</a:t>
            </a:r>
          </a:p>
          <a:p>
            <a:pPr marL="285750" lvl="1" indent="-285750">
              <a:buFont typeface="Arial" panose="020B0503020204020204" pitchFamily="34" charset="0"/>
              <a:buChar char="•"/>
            </a:pPr>
            <a:r>
              <a:rPr lang="en-US" sz="1100">
                <a:ea typeface="Meiryo"/>
              </a:rPr>
              <a:t>Phase –04 :</a:t>
            </a:r>
            <a:endParaRPr lang="en-US" sz="1100" i="0">
              <a:ea typeface="Meiryo"/>
            </a:endParaRP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900" i="0">
                <a:ea typeface="Meiryo"/>
              </a:rPr>
              <a:t>Expand classification to non-gc and extraglactic sources also</a:t>
            </a:r>
            <a:endParaRPr lang="en-US" sz="900" i="0" spc="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6150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-1751" y="2628"/>
            <a:ext cx="1220075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60" y="2842083"/>
            <a:ext cx="3524158" cy="854786"/>
          </a:xfrm>
        </p:spPr>
        <p:txBody>
          <a:bodyPr>
            <a:noAutofit/>
          </a:bodyPr>
          <a:lstStyle/>
          <a:p>
            <a:pPr algn="ctr"/>
            <a:r>
              <a:rPr lang="en-US" sz="3600" b="0">
                <a:latin typeface="Courier New"/>
                <a:ea typeface="Meiryo"/>
                <a:cs typeface="Courier New"/>
              </a:rPr>
              <a:t>Thank You</a:t>
            </a:r>
            <a:endParaRPr lang="en-US" sz="3600" b="0" dirty="0">
              <a:latin typeface="Courier New"/>
              <a:ea typeface="Meiry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6520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Data </a:t>
            </a:r>
            <a:endParaRPr lang="en-US">
              <a:solidFill>
                <a:schemeClr val="bg1">
                  <a:lumMod val="85000"/>
                </a:schemeClr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Preprocessing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84556" y="936703"/>
            <a:ext cx="1802778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S Gothic"/>
                <a:ea typeface="Meiryo"/>
              </a:rPr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1A1B7-5609-4DF3-BAE6-A0811696EC97}"/>
              </a:ext>
            </a:extLst>
          </p:cNvPr>
          <p:cNvSpPr/>
          <p:nvPr/>
        </p:nvSpPr>
        <p:spPr>
          <a:xfrm>
            <a:off x="1893848" y="2237678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Finding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C87A-4732-4EC2-AAAD-A8CF29DD8FE8}"/>
              </a:ext>
            </a:extLst>
          </p:cNvPr>
          <p:cNvSpPr/>
          <p:nvPr/>
        </p:nvSpPr>
        <p:spPr>
          <a:xfrm>
            <a:off x="1893848" y="2916044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Ideal Source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E46F5-C8D1-4496-A44E-C87EB2139335}"/>
              </a:ext>
            </a:extLst>
          </p:cNvPr>
          <p:cNvSpPr/>
          <p:nvPr/>
        </p:nvSpPr>
        <p:spPr>
          <a:xfrm>
            <a:off x="4301817" y="343132"/>
            <a:ext cx="7183240" cy="115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/>
                <a:ea typeface="Meiryo"/>
                <a:cs typeface="Courier New"/>
              </a:rPr>
              <a:t>Why Globular cluster X-ray 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7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S Gothic"/>
              <a:ea typeface="Meiryo"/>
            </a:endParaRPr>
          </a:p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Why Probability improved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pic>
        <p:nvPicPr>
          <p:cNvPr id="9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3546BC-9143-47BB-9DAF-8451B7B0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97" y="1886391"/>
            <a:ext cx="4214648" cy="2936323"/>
          </a:xfrm>
          <a:prstGeom prst="rect">
            <a:avLst/>
          </a:prstGeom>
        </p:spPr>
      </p:pic>
      <p:pic>
        <p:nvPicPr>
          <p:cNvPr id="10" name="Picture 10" descr="A picture containing window, dark&#10;&#10;Description automatically generated">
            <a:extLst>
              <a:ext uri="{FF2B5EF4-FFF2-40B4-BE49-F238E27FC236}">
                <a16:creationId xmlns:a16="http://schemas.microsoft.com/office/drawing/2014/main" id="{74394D5A-F256-46FF-9569-D27D1184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86" y="1834185"/>
            <a:ext cx="4214648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6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E433F5-3EB9-4AC5-B46D-D994F7B1A9F6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Data </a:t>
            </a:r>
            <a:endParaRPr lang="en-US" sz="1200">
              <a:solidFill>
                <a:schemeClr val="bg1"/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S Gothic"/>
                <a:ea typeface="Meiryo"/>
              </a:rPr>
              <a:t>Preprocessing</a:t>
            </a:r>
            <a:endParaRPr lang="en-US" sz="14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53DEC-E87D-4B34-AD19-513FAE0BE8AF}"/>
              </a:ext>
            </a:extLst>
          </p:cNvPr>
          <p:cNvSpPr/>
          <p:nvPr/>
        </p:nvSpPr>
        <p:spPr>
          <a:xfrm>
            <a:off x="1893848" y="1119566"/>
            <a:ext cx="1709852" cy="566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Feature </a:t>
            </a:r>
          </a:p>
          <a:p>
            <a:pPr algn="ctr"/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Importace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17EF-41C8-438D-A2A1-C9C780DDDD9F}"/>
              </a:ext>
            </a:extLst>
          </p:cNvPr>
          <p:cNvSpPr/>
          <p:nvPr/>
        </p:nvSpPr>
        <p:spPr>
          <a:xfrm rot="5400000">
            <a:off x="8098594" y="-347568"/>
            <a:ext cx="86511" cy="7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5B57B5-1EF3-43BE-9DF6-37F561D0B40E}"/>
              </a:ext>
            </a:extLst>
          </p:cNvPr>
          <p:cNvSpPr/>
          <p:nvPr/>
        </p:nvSpPr>
        <p:spPr>
          <a:xfrm>
            <a:off x="1893849" y="41567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Probability </a:t>
            </a:r>
          </a:p>
          <a:p>
            <a:pPr algn="ctr"/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quality</a:t>
            </a:r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2F246A11-66A7-4407-BD98-B4E01BC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442220"/>
            <a:ext cx="7088916" cy="539476"/>
          </a:xfrm>
        </p:spPr>
        <p:txBody>
          <a:bodyPr>
            <a:noAutofit/>
          </a:bodyPr>
          <a:lstStyle/>
          <a:p>
            <a:r>
              <a:rPr lang="en-US" sz="2000" b="0">
                <a:ea typeface="Meiryo"/>
              </a:rPr>
              <a:t>Feature Importance</a:t>
            </a:r>
            <a:endParaRPr lang="en-US" sz="2000" b="0" dirty="0">
              <a:ea typeface="Meiryo"/>
            </a:endParaRP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A3CB2BC5-2558-499E-A579-2BA9B2C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30" y="1051035"/>
            <a:ext cx="4531399" cy="437089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sz="1400" i="0" dirty="0">
              <a:ea typeface="Meiryo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D3421A14-34AB-40CC-9E82-159F0E0AF8FF}"/>
              </a:ext>
            </a:extLst>
          </p:cNvPr>
          <p:cNvSpPr txBox="1">
            <a:spLocks/>
          </p:cNvSpPr>
          <p:nvPr/>
        </p:nvSpPr>
        <p:spPr>
          <a:xfrm>
            <a:off x="3925964" y="1051035"/>
            <a:ext cx="6178019" cy="8750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RF gives feature importance to each feature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US" sz="1000" dirty="0">
                <a:ea typeface="Meiryo"/>
              </a:rPr>
              <a:t>Class-wise feature Importance : 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n-US" sz="1000" dirty="0">
              <a:ea typeface="Meiryo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A9F1329A-88C1-4EA7-8807-4F95EACC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45" y="1270605"/>
            <a:ext cx="2392856" cy="357896"/>
          </a:xfrm>
          <a:prstGeom prst="rect">
            <a:avLst/>
          </a:prstGeom>
        </p:spPr>
      </p:pic>
      <p:pic>
        <p:nvPicPr>
          <p:cNvPr id="15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F306EC5F-850E-4A58-B5C2-08133CF3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38" y="1689630"/>
            <a:ext cx="6719612" cy="45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9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635510" cy="685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3">
            <a:extLst>
              <a:ext uri="{FF2B5EF4-FFF2-40B4-BE49-F238E27FC236}">
                <a16:creationId xmlns:a16="http://schemas.microsoft.com/office/drawing/2014/main" id="{68C23258-5934-4157-9559-E1178D9C4962}"/>
              </a:ext>
            </a:extLst>
          </p:cNvPr>
          <p:cNvSpPr txBox="1">
            <a:spLocks/>
          </p:cNvSpPr>
          <p:nvPr/>
        </p:nvSpPr>
        <p:spPr>
          <a:xfrm>
            <a:off x="968654" y="451866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chemeClr val="tx1"/>
                </a:solidFill>
                <a:ea typeface="Meiryo"/>
              </a:rPr>
              <a:t>Chandra Source Catalogue</a:t>
            </a:r>
          </a:p>
        </p:txBody>
      </p:sp>
      <p:sp>
        <p:nvSpPr>
          <p:cNvPr id="14" name="Content Placeholder 34">
            <a:extLst>
              <a:ext uri="{FF2B5EF4-FFF2-40B4-BE49-F238E27FC236}">
                <a16:creationId xmlns:a16="http://schemas.microsoft.com/office/drawing/2014/main" id="{6E2284C0-B733-46FA-95FA-7718E46555DD}"/>
              </a:ext>
            </a:extLst>
          </p:cNvPr>
          <p:cNvSpPr txBox="1">
            <a:spLocks/>
          </p:cNvSpPr>
          <p:nvPr/>
        </p:nvSpPr>
        <p:spPr>
          <a:xfrm>
            <a:off x="2132003" y="1093830"/>
            <a:ext cx="2530327" cy="553375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Source Information</a:t>
            </a:r>
            <a:endParaRPr lang="en-US" sz="1050" b="1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a typeface="+mn-lt"/>
                <a:cs typeface="+mn-lt"/>
              </a:rPr>
              <a:t>    RA-DEC</a:t>
            </a: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 Galactic-coordinates</a:t>
            </a:r>
            <a:endParaRPr lang="en-US" i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 Exposure timings</a:t>
            </a:r>
          </a:p>
          <a:p>
            <a:pPr marL="285750" lvl="3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 Flux significance</a:t>
            </a:r>
          </a:p>
          <a:p>
            <a:pPr marL="285750" lvl="3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8DE4CF6C-93F5-4092-9DD1-6D23936A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12" y="2451628"/>
            <a:ext cx="1999786" cy="589776"/>
          </a:xfrm>
          <a:prstGeom prst="rect">
            <a:avLst/>
          </a:prstGeom>
        </p:spPr>
      </p:pic>
      <p:sp>
        <p:nvSpPr>
          <p:cNvPr id="19" name="Content Placeholder 34">
            <a:extLst>
              <a:ext uri="{FF2B5EF4-FFF2-40B4-BE49-F238E27FC236}">
                <a16:creationId xmlns:a16="http://schemas.microsoft.com/office/drawing/2014/main" id="{A3017727-53BF-4A36-957A-A5F884D04E0F}"/>
              </a:ext>
            </a:extLst>
          </p:cNvPr>
          <p:cNvSpPr txBox="1">
            <a:spLocks/>
          </p:cNvSpPr>
          <p:nvPr/>
        </p:nvSpPr>
        <p:spPr>
          <a:xfrm>
            <a:off x="4655881" y="1194768"/>
            <a:ext cx="2530327" cy="553375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Source Fluxes</a:t>
            </a:r>
            <a:endParaRPr lang="en-US" sz="1050" b="1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a typeface="+mn-lt"/>
                <a:cs typeface="+mn-lt"/>
              </a:rPr>
              <a:t>    Photon flux</a:t>
            </a:r>
          </a:p>
          <a:p>
            <a:pPr marL="285750" lvl="2">
              <a:buFont typeface="Arial" panose="020B0503020204020204" pitchFamily="34" charset="0"/>
              <a:buChar char="•"/>
            </a:pPr>
            <a:r>
              <a:rPr lang="en-US" i="0">
                <a:solidFill>
                  <a:schemeClr val="tx1"/>
                </a:solidFill>
                <a:ea typeface="+mn-lt"/>
                <a:cs typeface="+mn-lt"/>
              </a:rPr>
              <a:t>    Energy flux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0" name="Content Placeholder 34">
            <a:extLst>
              <a:ext uri="{FF2B5EF4-FFF2-40B4-BE49-F238E27FC236}">
                <a16:creationId xmlns:a16="http://schemas.microsoft.com/office/drawing/2014/main" id="{AF3B633B-DA76-4D28-8FEB-563142E10479}"/>
              </a:ext>
            </a:extLst>
          </p:cNvPr>
          <p:cNvSpPr txBox="1">
            <a:spLocks/>
          </p:cNvSpPr>
          <p:nvPr/>
        </p:nvSpPr>
        <p:spPr>
          <a:xfrm>
            <a:off x="7193753" y="1192731"/>
            <a:ext cx="2530327" cy="553375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Spectral Properties</a:t>
            </a:r>
            <a:endParaRPr lang="en-US" sz="1050" b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       Black Body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err="1">
                <a:ea typeface="+mn-lt"/>
                <a:cs typeface="+mn-lt"/>
              </a:rPr>
              <a:t>Powerlaw</a:t>
            </a:r>
            <a:endParaRPr lang="en-US" sz="1800" err="1"/>
          </a:p>
          <a:p>
            <a:pPr lvl="1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      Bremsstrahlung</a:t>
            </a:r>
            <a:endParaRPr lang="en-US" sz="1800" dirty="0"/>
          </a:p>
          <a:p>
            <a:pPr marL="285750" lvl="1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2" name="Content Placeholder 34">
            <a:extLst>
              <a:ext uri="{FF2B5EF4-FFF2-40B4-BE49-F238E27FC236}">
                <a16:creationId xmlns:a16="http://schemas.microsoft.com/office/drawing/2014/main" id="{9679A9A1-D641-4F99-95D7-F1919879FFAB}"/>
              </a:ext>
            </a:extLst>
          </p:cNvPr>
          <p:cNvSpPr txBox="1">
            <a:spLocks/>
          </p:cNvSpPr>
          <p:nvPr/>
        </p:nvSpPr>
        <p:spPr>
          <a:xfrm>
            <a:off x="9547272" y="1192731"/>
            <a:ext cx="2530327" cy="553375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Hardness Ratio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Source variability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Source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Falgs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3">
              <a:buFont typeface="Arial" panose="020B0503020204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3">
            <a:extLst>
              <a:ext uri="{FF2B5EF4-FFF2-40B4-BE49-F238E27FC236}">
                <a16:creationId xmlns:a16="http://schemas.microsoft.com/office/drawing/2014/main" id="{68C23258-5934-4157-9559-E1178D9C496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Meiryo"/>
              </a:rPr>
              <a:t>Chandra Source Catalogue</a:t>
            </a: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C700577C-1938-4AA9-BE81-1EF5CA768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98461"/>
              </p:ext>
            </p:extLst>
          </p:nvPr>
        </p:nvGraphicFramePr>
        <p:xfrm>
          <a:off x="3611517" y="1632951"/>
          <a:ext cx="7837179" cy="14682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...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43591"/>
                  </a:ext>
                </a:extLst>
              </a:tr>
              <a:tr h="3328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n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803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47BC2D0-6160-47A3-807F-1E906B41B1EF}"/>
              </a:ext>
            </a:extLst>
          </p:cNvPr>
          <p:cNvSpPr/>
          <p:nvPr/>
        </p:nvSpPr>
        <p:spPr>
          <a:xfrm>
            <a:off x="3602984" y="3317495"/>
            <a:ext cx="6712018" cy="61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How do we get labels</a:t>
            </a:r>
          </a:p>
        </p:txBody>
      </p:sp>
    </p:spTree>
    <p:extLst>
      <p:ext uri="{BB962C8B-B14F-4D97-AF65-F5344CB8AC3E}">
        <p14:creationId xmlns:p14="http://schemas.microsoft.com/office/powerpoint/2010/main" val="5235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6A252B-7AD4-4157-8C28-D608C850B74D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E46F5-C8D1-4496-A44E-C87EB2139335}"/>
              </a:ext>
            </a:extLst>
          </p:cNvPr>
          <p:cNvSpPr/>
          <p:nvPr/>
        </p:nvSpPr>
        <p:spPr>
          <a:xfrm>
            <a:off x="4301817" y="343132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Using Other catalogues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Find RA-DEC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FB8A7-403E-4128-966D-D47C2E1F4783}"/>
              </a:ext>
            </a:extLst>
          </p:cNvPr>
          <p:cNvSpPr/>
          <p:nvPr/>
        </p:nvSpPr>
        <p:spPr>
          <a:xfrm>
            <a:off x="4301817" y="1699863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Cross-Match with</a:t>
            </a:r>
            <a:endParaRPr lang="en-US" dirty="0">
              <a:solidFill>
                <a:schemeClr val="tx1"/>
              </a:solidFill>
              <a:latin typeface="Meiryo"/>
              <a:ea typeface="Meiryo"/>
              <a:cs typeface="Courier New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CSC</a:t>
            </a:r>
            <a:endParaRPr lang="en-US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C9B11-2B84-4965-8935-85BD339B88EF}"/>
              </a:ext>
            </a:extLst>
          </p:cNvPr>
          <p:cNvSpPr/>
          <p:nvPr/>
        </p:nvSpPr>
        <p:spPr>
          <a:xfrm>
            <a:off x="4301817" y="4617765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Select sources , assign class labels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2FC31-A3D3-46E6-B6BB-72B685AF55B8}"/>
              </a:ext>
            </a:extLst>
          </p:cNvPr>
          <p:cNvSpPr/>
          <p:nvPr/>
        </p:nvSpPr>
        <p:spPr>
          <a:xfrm>
            <a:off x="4301817" y="3130936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Choose Best cross-match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2A5161-CE6F-4C54-A65B-A9E375D28F6B}"/>
              </a:ext>
            </a:extLst>
          </p:cNvPr>
          <p:cNvSpPr/>
          <p:nvPr/>
        </p:nvSpPr>
        <p:spPr>
          <a:xfrm>
            <a:off x="7470622" y="1699863"/>
            <a:ext cx="2936484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Cross match using HEASARC web tool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Radius – 3 arcsec</a:t>
            </a:r>
          </a:p>
        </p:txBody>
      </p:sp>
    </p:spTree>
    <p:extLst>
      <p:ext uri="{BB962C8B-B14F-4D97-AF65-F5344CB8AC3E}">
        <p14:creationId xmlns:p14="http://schemas.microsoft.com/office/powerpoint/2010/main" val="272272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53BA6-6AD1-4917-B869-3D551BA11DB5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3">
            <a:extLst>
              <a:ext uri="{FF2B5EF4-FFF2-40B4-BE49-F238E27FC236}">
                <a16:creationId xmlns:a16="http://schemas.microsoft.com/office/drawing/2014/main" id="{68C23258-5934-4157-9559-E1178D9C4962}"/>
              </a:ext>
            </a:extLst>
          </p:cNvPr>
          <p:cNvSpPr txBox="1">
            <a:spLocks/>
          </p:cNvSpPr>
          <p:nvPr/>
        </p:nvSpPr>
        <p:spPr>
          <a:xfrm>
            <a:off x="3601895" y="442220"/>
            <a:ext cx="7088916" cy="5394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Meiryo"/>
              </a:rPr>
              <a:t>Chandra Source Catalogue</a:t>
            </a: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C700577C-1938-4AA9-BE81-1EF5CA768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60743"/>
              </p:ext>
            </p:extLst>
          </p:nvPr>
        </p:nvGraphicFramePr>
        <p:xfrm>
          <a:off x="3611517" y="1632951"/>
          <a:ext cx="7837179" cy="14682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1119597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...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740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43591"/>
                  </a:ext>
                </a:extLst>
              </a:tr>
              <a:tr h="3328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Source n</a:t>
                      </a:r>
                      <a:endParaRPr lang="en-US" sz="110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803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47BC2D0-6160-47A3-807F-1E906B41B1EF}"/>
              </a:ext>
            </a:extLst>
          </p:cNvPr>
          <p:cNvSpPr/>
          <p:nvPr/>
        </p:nvSpPr>
        <p:spPr>
          <a:xfrm>
            <a:off x="6515946" y="935039"/>
            <a:ext cx="4860069" cy="61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We got training data with labels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335CB30-773D-482A-82BB-A0D8B808C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83080"/>
              </p:ext>
            </p:extLst>
          </p:nvPr>
        </p:nvGraphicFramePr>
        <p:xfrm>
          <a:off x="3845405" y="3695781"/>
          <a:ext cx="6563888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0486">
                  <a:extLst>
                    <a:ext uri="{9D8B030D-6E8A-4147-A177-3AD203B41FA5}">
                      <a16:colId xmlns:a16="http://schemas.microsoft.com/office/drawing/2014/main" val="210089925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429157528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18143572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74622322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16245010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1827313816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366934019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4265107018"/>
                    </a:ext>
                  </a:extLst>
                </a:gridCol>
              </a:tblGrid>
              <a:tr h="20925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3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Feature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CLASS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03200"/>
                  </a:ext>
                </a:extLst>
              </a:tr>
              <a:tr h="189639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0994"/>
                  </a:ext>
                </a:extLst>
              </a:tr>
              <a:tr h="189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7633"/>
                  </a:ext>
                </a:extLst>
              </a:tr>
              <a:tr h="196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70449"/>
                  </a:ext>
                </a:extLst>
              </a:tr>
              <a:tr h="209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Courier New"/>
                        </a:rPr>
                        <a:t>Obs</a:t>
                      </a:r>
                      <a:r>
                        <a:rPr lang="en-US" sz="900" dirty="0">
                          <a:latin typeface="Courier New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/>
                        </a:rPr>
                        <a:t>NAN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96042"/>
                  </a:ext>
                </a:extLst>
              </a:tr>
              <a:tr h="209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Courier New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900" dirty="0">
                        <a:latin typeface="Courier New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0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6A252B-7AD4-4157-8C28-D608C850B74D}"/>
              </a:ext>
            </a:extLst>
          </p:cNvPr>
          <p:cNvSpPr/>
          <p:nvPr/>
        </p:nvSpPr>
        <p:spPr>
          <a:xfrm>
            <a:off x="2941145" y="2628"/>
            <a:ext cx="924910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612B-22F1-4990-ADA8-8F9734385086}"/>
              </a:ext>
            </a:extLst>
          </p:cNvPr>
          <p:cNvSpPr/>
          <p:nvPr/>
        </p:nvSpPr>
        <p:spPr>
          <a:xfrm>
            <a:off x="-1859" y="-1858"/>
            <a:ext cx="1895705" cy="6857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BCAFA-8053-4682-9869-06FC03C62103}"/>
              </a:ext>
            </a:extLst>
          </p:cNvPr>
          <p:cNvSpPr/>
          <p:nvPr/>
        </p:nvSpPr>
        <p:spPr>
          <a:xfrm>
            <a:off x="1893848" y="-1858"/>
            <a:ext cx="1709851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5F50E-FFFA-4868-85DE-A7610AD6E1F1}"/>
              </a:ext>
            </a:extLst>
          </p:cNvPr>
          <p:cNvSpPr/>
          <p:nvPr/>
        </p:nvSpPr>
        <p:spPr>
          <a:xfrm>
            <a:off x="-1858" y="286215"/>
            <a:ext cx="1895705" cy="557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S Gothic"/>
                <a:ea typeface="Meiryo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2E63-47DF-4738-81D2-73E0FA852633}"/>
              </a:ext>
            </a:extLst>
          </p:cNvPr>
          <p:cNvSpPr/>
          <p:nvPr/>
        </p:nvSpPr>
        <p:spPr>
          <a:xfrm>
            <a:off x="-1858" y="1048215"/>
            <a:ext cx="1895705" cy="882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Data </a:t>
            </a:r>
            <a:endParaRPr lang="en-US">
              <a:solidFill>
                <a:schemeClr val="bg1">
                  <a:lumMod val="85000"/>
                </a:schemeClr>
              </a:solidFill>
              <a:ea typeface="Meiryo"/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Preprocessing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BA2FC-3C0A-4FDC-9414-4F3D416D5F4D}"/>
              </a:ext>
            </a:extLst>
          </p:cNvPr>
          <p:cNvSpPr/>
          <p:nvPr/>
        </p:nvSpPr>
        <p:spPr>
          <a:xfrm>
            <a:off x="-1858" y="2181922"/>
            <a:ext cx="1895705" cy="65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EB6A-A584-4968-B816-4168EA772431}"/>
              </a:ext>
            </a:extLst>
          </p:cNvPr>
          <p:cNvSpPr/>
          <p:nvPr/>
        </p:nvSpPr>
        <p:spPr>
          <a:xfrm>
            <a:off x="-1858" y="3036848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Result 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7A99-BE1E-4A91-A828-89EB4ADEE5E9}"/>
              </a:ext>
            </a:extLst>
          </p:cNvPr>
          <p:cNvSpPr/>
          <p:nvPr/>
        </p:nvSpPr>
        <p:spPr>
          <a:xfrm>
            <a:off x="1893849" y="286215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/>
                <a:ea typeface="Meiryo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7DB35-E329-4FA6-8FED-9746A0E3CA92}"/>
              </a:ext>
            </a:extLst>
          </p:cNvPr>
          <p:cNvSpPr/>
          <p:nvPr/>
        </p:nvSpPr>
        <p:spPr>
          <a:xfrm>
            <a:off x="1893849" y="1624361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Chandra Source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catalogue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1A1B7-5609-4DF3-BAE6-A0811696EC97}"/>
              </a:ext>
            </a:extLst>
          </p:cNvPr>
          <p:cNvSpPr/>
          <p:nvPr/>
        </p:nvSpPr>
        <p:spPr>
          <a:xfrm>
            <a:off x="1884555" y="2237678"/>
            <a:ext cx="1821364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S Gothic"/>
                <a:ea typeface="Meiryo"/>
              </a:rPr>
              <a:t>Finding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5924-0235-48C2-BCC0-23E4B8248463}"/>
              </a:ext>
            </a:extLst>
          </p:cNvPr>
          <p:cNvSpPr/>
          <p:nvPr/>
        </p:nvSpPr>
        <p:spPr>
          <a:xfrm>
            <a:off x="-1858" y="5573750"/>
            <a:ext cx="1895705" cy="10221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MS Gothic"/>
                <a:ea typeface="Meiryo"/>
              </a:rPr>
              <a:t>Future Roadmap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C87A-4732-4EC2-AAAD-A8CF29DD8FE8}"/>
              </a:ext>
            </a:extLst>
          </p:cNvPr>
          <p:cNvSpPr/>
          <p:nvPr/>
        </p:nvSpPr>
        <p:spPr>
          <a:xfrm>
            <a:off x="1893848" y="2916044"/>
            <a:ext cx="1709852" cy="5575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/>
                <a:ea typeface="Meiryo"/>
              </a:rPr>
              <a:t>Ideal Source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E46F5-C8D1-4496-A44E-C87EB2139335}"/>
              </a:ext>
            </a:extLst>
          </p:cNvPr>
          <p:cNvSpPr/>
          <p:nvPr/>
        </p:nvSpPr>
        <p:spPr>
          <a:xfrm>
            <a:off x="4301817" y="343132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Using Other catalogues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Find RA-DEC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99D5F-09F8-42F3-93C4-D4782365B063}"/>
              </a:ext>
            </a:extLst>
          </p:cNvPr>
          <p:cNvSpPr/>
          <p:nvPr/>
        </p:nvSpPr>
        <p:spPr>
          <a:xfrm>
            <a:off x="3603703" y="6242824"/>
            <a:ext cx="8586437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FB8A7-403E-4128-966D-D47C2E1F4783}"/>
              </a:ext>
            </a:extLst>
          </p:cNvPr>
          <p:cNvSpPr/>
          <p:nvPr/>
        </p:nvSpPr>
        <p:spPr>
          <a:xfrm>
            <a:off x="4301817" y="1699863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Cross-Match with</a:t>
            </a:r>
            <a:endParaRPr lang="en-US" dirty="0">
              <a:solidFill>
                <a:schemeClr val="tx1"/>
              </a:solidFill>
              <a:latin typeface="Meiryo"/>
              <a:ea typeface="Meiryo"/>
              <a:cs typeface="Courier New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CSC</a:t>
            </a:r>
            <a:endParaRPr lang="en-US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C9B11-2B84-4965-8935-85BD339B88EF}"/>
              </a:ext>
            </a:extLst>
          </p:cNvPr>
          <p:cNvSpPr/>
          <p:nvPr/>
        </p:nvSpPr>
        <p:spPr>
          <a:xfrm>
            <a:off x="4301817" y="4617765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Select sources , assign class labels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2FC31-A3D3-46E6-B6BB-72B685AF55B8}"/>
              </a:ext>
            </a:extLst>
          </p:cNvPr>
          <p:cNvSpPr/>
          <p:nvPr/>
        </p:nvSpPr>
        <p:spPr>
          <a:xfrm>
            <a:off x="4301817" y="3130936"/>
            <a:ext cx="2936484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Choose Best cross-match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2A5161-CE6F-4C54-A65B-A9E375D28F6B}"/>
              </a:ext>
            </a:extLst>
          </p:cNvPr>
          <p:cNvSpPr/>
          <p:nvPr/>
        </p:nvSpPr>
        <p:spPr>
          <a:xfrm>
            <a:off x="7470622" y="1699863"/>
            <a:ext cx="2936484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Cross match using HEASARC web tool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/>
                <a:ea typeface="Meiryo"/>
                <a:cs typeface="Courier New"/>
              </a:rPr>
              <a:t>Radius – 3 arcsec</a:t>
            </a:r>
          </a:p>
        </p:txBody>
      </p:sp>
    </p:spTree>
    <p:extLst>
      <p:ext uri="{BB962C8B-B14F-4D97-AF65-F5344CB8AC3E}">
        <p14:creationId xmlns:p14="http://schemas.microsoft.com/office/powerpoint/2010/main" val="19508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Chandra X-ray sources Classification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Quiescent / Outburst / Persistent source</vt:lpstr>
      <vt:lpstr>Quiescent / Outburst / Persistent source</vt:lpstr>
      <vt:lpstr>Order of Magnitude problem</vt:lpstr>
      <vt:lpstr>Missing data problem</vt:lpstr>
      <vt:lpstr>Missing data problem</vt:lpstr>
      <vt:lpstr>Missing data problem</vt:lpstr>
      <vt:lpstr>Classifiers</vt:lpstr>
      <vt:lpstr>PowerPoint Presentation</vt:lpstr>
      <vt:lpstr>PowerPoint Presentation</vt:lpstr>
      <vt:lpstr>PowerPoint Presentation</vt:lpstr>
      <vt:lpstr>Classifier</vt:lpstr>
      <vt:lpstr>Prediction Scheme</vt:lpstr>
      <vt:lpstr>Result</vt:lpstr>
      <vt:lpstr>Result</vt:lpstr>
      <vt:lpstr>Predicted probability quality</vt:lpstr>
      <vt:lpstr>Feature Importance</vt:lpstr>
      <vt:lpstr>Feature Importance</vt:lpstr>
      <vt:lpstr>Feature Importance</vt:lpstr>
      <vt:lpstr>Feature Importance</vt:lpstr>
      <vt:lpstr>Conclusion and Future</vt:lpstr>
      <vt:lpstr>Thank You</vt:lpstr>
      <vt:lpstr>PowerPoint Presentation</vt:lpstr>
      <vt:lpstr>Why Probability improved</vt:lpstr>
      <vt:lpstr>Feature Importance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1595</cp:revision>
  <dcterms:created xsi:type="dcterms:W3CDTF">2021-10-24T16:58:57Z</dcterms:created>
  <dcterms:modified xsi:type="dcterms:W3CDTF">2021-12-09T10:26:52Z</dcterms:modified>
</cp:coreProperties>
</file>