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2" r:id="rId10"/>
    <p:sldId id="268" r:id="rId11"/>
    <p:sldId id="269" r:id="rId12"/>
    <p:sldId id="263" r:id="rId13"/>
    <p:sldId id="266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188720"/>
          </a:xfrm>
        </p:spPr>
        <p:txBody>
          <a:bodyPr anchor="ctr" anchorCtr="0">
            <a:normAutofit/>
          </a:bodyPr>
          <a:lstStyle>
            <a:lvl1pPr>
              <a:defRPr sz="2800" b="0">
                <a:effectLst/>
                <a:latin typeface="Roboto Mono" charset="0"/>
                <a:cs typeface="Roboto Mono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Mono" charset="0"/>
                <a:cs typeface="Roboto Mono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Roboto Mono" charset="0"/>
                <a:cs typeface="Roboto Mono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Roboto Mono" charset="0"/>
                <a:cs typeface="Roboto Mono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Roboto Mono" charset="0"/>
                <a:cs typeface="Roboto Mono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Roboto Mono" charset="0"/>
                <a:cs typeface="Roboto Mono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47700" y="1290320"/>
            <a:ext cx="1049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430" y="589915"/>
            <a:ext cx="4164965" cy="1086485"/>
          </a:xfrm>
        </p:spPr>
        <p:txBody>
          <a:bodyPr anchor="ctr" anchorCtr="0">
            <a:normAutofit/>
          </a:bodyPr>
          <a:lstStyle>
            <a:lvl1pPr>
              <a:defRPr sz="2400" b="1">
                <a:effectLst/>
                <a:latin typeface="Roboto Mono" charset="0"/>
                <a:cs typeface="Roboto Mono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302375" y="766445"/>
            <a:ext cx="4699000" cy="50946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latin typeface="Roboto Mono" charset="0"/>
                <a:cs typeface="Roboto Mono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3730" y="1649730"/>
            <a:ext cx="51892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0750" y="589915"/>
            <a:ext cx="0" cy="5259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Classification significance</a:t>
            </a:r>
            <a:endParaRPr lang="en-I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Permutation test.</a:t>
            </a:r>
            <a:endParaRPr lang="en-I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Null hypothesis - No relation between class labels and feature values exist.</a:t>
            </a:r>
            <a:endParaRPr lang="en-I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p-score : probability that accuracy on permuted data will be more than or equal to original-data accuracy.</a:t>
            </a:r>
            <a:endParaRPr lang="en-IN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764655" y="1915160"/>
          <a:ext cx="3506470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"/>
                <a:gridCol w="2594610"/>
                <a:gridCol w="67564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Features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class</a:t>
                      </a:r>
                      <a:endParaRPr lang="en-I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Classification significance</a:t>
            </a:r>
            <a:endParaRPr lang="en-IN" altLang="en-US"/>
          </a:p>
        </p:txBody>
      </p:sp>
      <p:pic>
        <p:nvPicPr>
          <p:cNvPr id="5" name="Picture Placeholder 4" descr="permutation-scor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247765" y="1676400"/>
            <a:ext cx="5734050" cy="34188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Permutation test.</a:t>
            </a:r>
            <a:endParaRPr lang="en-I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Null hypothesis - No relation between class labels and feature values exist.</a:t>
            </a:r>
            <a:endParaRPr lang="en-I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p-score : probability that accuracy on permuted data will be more than or equal to original-data accuracy.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Application on 47 TUC</a:t>
            </a:r>
            <a:endParaRPr lang="en-IN" altLang="en-US"/>
          </a:p>
        </p:txBody>
      </p:sp>
      <p:pic>
        <p:nvPicPr>
          <p:cNvPr id="5" name="Picture Placeholder 4" descr="apply_47_tuc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932045" y="3069590"/>
            <a:ext cx="7259955" cy="292608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103505" y="3433445"/>
          <a:ext cx="4713605" cy="152400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879475"/>
                <a:gridCol w="2146935"/>
                <a:gridCol w="16871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Sources in 47-TUC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after filtering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Pulsar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21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CV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27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LMXB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Next steps</a:t>
            </a:r>
            <a:endParaRPr lang="en-IN" alt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01395"/>
          </a:xfrm>
        </p:spPr>
        <p:txBody>
          <a:bodyPr/>
          <a:p>
            <a:r>
              <a:rPr lang="en-IN" altLang="en-US"/>
              <a:t>Contents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82725"/>
            <a:ext cx="10515600" cy="5227320"/>
          </a:xfrm>
        </p:spPr>
        <p:txBody>
          <a:bodyPr>
            <a:noAutofit/>
          </a:bodyPr>
          <a:p>
            <a:pPr>
              <a:lnSpc>
                <a:spcPct val="110000"/>
              </a:lnSpc>
            </a:pPr>
            <a:r>
              <a:rPr lang="en-IN" altLang="en-US" sz="1600"/>
              <a:t>Recap</a:t>
            </a:r>
            <a:endParaRPr lang="en-IN" altLang="en-US" sz="1600"/>
          </a:p>
          <a:p>
            <a:pPr>
              <a:lnSpc>
                <a:spcPct val="110000"/>
              </a:lnSpc>
            </a:pPr>
            <a:r>
              <a:rPr lang="en-IN" altLang="en-US" sz="1600"/>
              <a:t>Obs-wise vs Source-wise comparison</a:t>
            </a:r>
            <a:endParaRPr lang="en-IN" altLang="en-US" sz="1600"/>
          </a:p>
          <a:p>
            <a:pPr>
              <a:lnSpc>
                <a:spcPct val="110000"/>
              </a:lnSpc>
            </a:pPr>
            <a:r>
              <a:rPr lang="en-IN" altLang="en-US" sz="1600"/>
              <a:t>Balancing class </a:t>
            </a:r>
            <a:endParaRPr lang="en-IN" altLang="en-US" sz="1600"/>
          </a:p>
          <a:p>
            <a:pPr lvl="0">
              <a:lnSpc>
                <a:spcPct val="110000"/>
              </a:lnSpc>
            </a:pPr>
            <a:r>
              <a:rPr lang="en-IN" altLang="en-US" sz="1600"/>
              <a:t>Feature reduction</a:t>
            </a:r>
            <a:endParaRPr lang="en-IN" altLang="en-US" sz="1600"/>
          </a:p>
          <a:p>
            <a:pPr lvl="0">
              <a:lnSpc>
                <a:spcPct val="110000"/>
              </a:lnSpc>
            </a:pPr>
            <a:r>
              <a:rPr lang="en-IN" altLang="en-US" sz="1600"/>
              <a:t>Classification significance</a:t>
            </a:r>
            <a:endParaRPr lang="en-IN" altLang="en-US" sz="1600"/>
          </a:p>
          <a:p>
            <a:pPr lvl="1">
              <a:lnSpc>
                <a:spcPct val="110000"/>
              </a:lnSpc>
            </a:pPr>
            <a:r>
              <a:rPr lang="en-IN" altLang="en-US" sz="1600"/>
              <a:t>Why we need</a:t>
            </a:r>
            <a:endParaRPr lang="en-IN" altLang="en-US" sz="1600"/>
          </a:p>
          <a:p>
            <a:pPr lvl="2">
              <a:lnSpc>
                <a:spcPct val="110000"/>
              </a:lnSpc>
            </a:pPr>
            <a:r>
              <a:rPr lang="en-IN" altLang="en-US" sz="1400"/>
              <a:t>Validation stat -  training score trade off</a:t>
            </a:r>
            <a:endParaRPr lang="en-IN" altLang="en-US" sz="1400"/>
          </a:p>
          <a:p>
            <a:pPr lvl="2">
              <a:lnSpc>
                <a:spcPct val="110000"/>
              </a:lnSpc>
            </a:pPr>
            <a:r>
              <a:rPr lang="en-IN" altLang="en-US" sz="1400"/>
              <a:t>Permutation test</a:t>
            </a:r>
            <a:endParaRPr lang="en-IN" altLang="en-US" sz="1400"/>
          </a:p>
          <a:p>
            <a:pPr lvl="0">
              <a:lnSpc>
                <a:spcPct val="110000"/>
              </a:lnSpc>
            </a:pPr>
            <a:r>
              <a:rPr lang="en-IN" altLang="en-US" sz="1600"/>
              <a:t>Application on 47-Tuc</a:t>
            </a:r>
            <a:endParaRPr lang="en-IN" altLang="en-US" sz="1600"/>
          </a:p>
          <a:p>
            <a:pPr lvl="0">
              <a:lnSpc>
                <a:spcPct val="110000"/>
              </a:lnSpc>
            </a:pPr>
            <a:r>
              <a:rPr lang="en-IN" altLang="en-US" sz="1600"/>
              <a:t>Next steps</a:t>
            </a:r>
            <a:endParaRPr lang="en-IN" altLang="en-US" sz="1600"/>
          </a:p>
          <a:p>
            <a:pPr lvl="1">
              <a:lnSpc>
                <a:spcPct val="110000"/>
              </a:lnSpc>
            </a:pPr>
            <a:r>
              <a:rPr lang="en-IN" altLang="en-US" sz="1600"/>
              <a:t>Multi-wavelength using NED</a:t>
            </a:r>
            <a:endParaRPr lang="en-IN" altLang="en-US" sz="1600"/>
          </a:p>
          <a:p>
            <a:pPr lvl="1">
              <a:lnSpc>
                <a:spcPct val="110000"/>
              </a:lnSpc>
            </a:pPr>
            <a:r>
              <a:rPr lang="en-IN" altLang="en-US" sz="1600"/>
              <a:t>Improving algorithms</a:t>
            </a:r>
            <a:endParaRPr lang="en-I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p>
            <a:r>
              <a:rPr lang="en-IN" altLang="en-US"/>
              <a:t>Recap</a:t>
            </a:r>
            <a:endParaRPr lang="en-IN" altLang="en-US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51510" y="2047875"/>
            <a:ext cx="4164965" cy="2423795"/>
          </a:xfrm>
        </p:spPr>
        <p:txBody>
          <a:bodyPr/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IN" altLang="en-US"/>
              <a:t>Methods tried</a:t>
            </a:r>
            <a:endParaRPr lang="en-IN" altLang="en-US"/>
          </a:p>
          <a:p>
            <a:pPr marL="742950" lvl="1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IN" altLang="en-US" sz="1400"/>
              <a:t>Source imputation</a:t>
            </a:r>
            <a:endParaRPr lang="en-IN" altLang="en-US" sz="1400"/>
          </a:p>
          <a:p>
            <a:pPr marL="742950" lvl="1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IN" altLang="en-US" sz="1400"/>
              <a:t>Adaboost </a:t>
            </a:r>
            <a:endParaRPr lang="en-IN" altLang="en-US" sz="1400"/>
          </a:p>
          <a:p>
            <a:pPr marL="742950" lvl="1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IN" altLang="en-US" sz="1400"/>
              <a:t>Increse training data</a:t>
            </a:r>
            <a:endParaRPr lang="en-IN" altLang="en-US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IN" altLang="en-US"/>
              <a:t>Reason for improvement</a:t>
            </a:r>
            <a:endParaRPr lang="en-IN" altLang="en-US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IN" altLang="en-US"/>
              <a:t>Class imbalnce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Reason</a:t>
            </a:r>
            <a:endParaRPr lang="en-I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Source - vs - all imputation</a:t>
            </a:r>
            <a:endParaRPr lang="en-I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Source-wise vs obs-wise classification</a:t>
            </a:r>
            <a:endParaRPr lang="en-I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New data vs old data</a:t>
            </a:r>
            <a:endParaRPr lang="en-IN" altLang="en-US"/>
          </a:p>
        </p:txBody>
      </p:sp>
      <p:pic>
        <p:nvPicPr>
          <p:cNvPr id="5" name="Picture Placeholder 4" descr="stat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942840" y="1676400"/>
            <a:ext cx="7122795" cy="2209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Balancong data : SMOTE</a:t>
            </a:r>
            <a:endParaRPr lang="en-I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510" y="2057400"/>
            <a:ext cx="4829175" cy="3811905"/>
          </a:xfrm>
        </p:spPr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Issue - class imbalance</a:t>
            </a:r>
            <a:endParaRPr lang="en-IN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IN" altLang="en-US" sz="1400"/>
              <a:t>CV - 184</a:t>
            </a:r>
            <a:endParaRPr lang="en-IN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IN" altLang="en-US" sz="1400"/>
              <a:t>LMXB - 58</a:t>
            </a:r>
            <a:endParaRPr lang="en-IN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IN" altLang="en-US" sz="1400"/>
              <a:t>PULSAR - 178</a:t>
            </a:r>
            <a:endParaRPr lang="en-I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Solution - Oversampling of minority class</a:t>
            </a:r>
            <a:endParaRPr lang="en-I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SMOTE algorithm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Balancong data : SMOTE</a:t>
            </a:r>
            <a:endParaRPr lang="en-I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IN" altLang="en-US"/>
              <a:t>Issue </a:t>
            </a:r>
            <a:endParaRPr lang="en-IN" altLang="en-US"/>
          </a:p>
          <a:p>
            <a:r>
              <a:rPr lang="en-IN" altLang="en-US"/>
              <a:t>Solution</a:t>
            </a:r>
            <a:endParaRPr lang="en-IN" altLang="en-US"/>
          </a:p>
          <a:p>
            <a:r>
              <a:rPr lang="en-IN" altLang="en-US"/>
              <a:t>Result</a:t>
            </a:r>
            <a:endParaRPr lang="en-IN" altLang="en-US"/>
          </a:p>
        </p:txBody>
      </p:sp>
      <p:pic>
        <p:nvPicPr>
          <p:cNvPr id="6" name="Picture Placeholder 5" descr="cf_src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953000" y="611505"/>
            <a:ext cx="6819265" cy="2884805"/>
          </a:xfrm>
          <a:prstGeom prst="rect">
            <a:avLst/>
          </a:prstGeom>
        </p:spPr>
      </p:pic>
      <p:pic>
        <p:nvPicPr>
          <p:cNvPr id="7" name="Picture 6" descr="cf_src_smo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829050"/>
            <a:ext cx="723900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Balancong data : SMOTE</a:t>
            </a:r>
            <a:endParaRPr lang="en-I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IN" altLang="en-US"/>
              <a:t>Issue </a:t>
            </a:r>
            <a:endParaRPr lang="en-IN" altLang="en-US"/>
          </a:p>
          <a:p>
            <a:r>
              <a:rPr lang="en-IN" altLang="en-US"/>
              <a:t>Solution</a:t>
            </a:r>
            <a:endParaRPr lang="en-IN" altLang="en-US"/>
          </a:p>
          <a:p>
            <a:r>
              <a:rPr lang="en-IN" altLang="en-US"/>
              <a:t>Result</a:t>
            </a:r>
            <a:endParaRPr lang="en-IN" altLang="en-US"/>
          </a:p>
        </p:txBody>
      </p:sp>
      <p:pic>
        <p:nvPicPr>
          <p:cNvPr id="8" name="Picture 7" descr="ec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8720" y="895350"/>
            <a:ext cx="3491230" cy="2701925"/>
          </a:xfrm>
          <a:prstGeom prst="rect">
            <a:avLst/>
          </a:prstGeom>
        </p:spPr>
      </p:pic>
      <p:pic>
        <p:nvPicPr>
          <p:cNvPr id="9" name="Picture 8" descr="ecdf-smo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3787775"/>
            <a:ext cx="3914140" cy="2908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Classification significance</a:t>
            </a:r>
            <a:endParaRPr lang="en-I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IN" altLang="en-US"/>
              <a:t>Validation statistic - Training accuracy trade-off.</a:t>
            </a:r>
            <a:endParaRPr lang="en-IN" altLang="en-US"/>
          </a:p>
        </p:txBody>
      </p:sp>
      <p:sp>
        <p:nvSpPr>
          <p:cNvPr id="5" name="Rectangles 4"/>
          <p:cNvSpPr/>
          <p:nvPr/>
        </p:nvSpPr>
        <p:spPr>
          <a:xfrm>
            <a:off x="6335395" y="1685925"/>
            <a:ext cx="335216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Training set</a:t>
            </a:r>
            <a:endParaRPr lang="en-IN" altLang="en-US"/>
          </a:p>
        </p:txBody>
      </p:sp>
      <p:sp>
        <p:nvSpPr>
          <p:cNvPr id="6" name="Rectangles 5"/>
          <p:cNvSpPr/>
          <p:nvPr/>
        </p:nvSpPr>
        <p:spPr>
          <a:xfrm>
            <a:off x="9728200" y="1696085"/>
            <a:ext cx="1011555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val-set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6365875" y="3177540"/>
            <a:ext cx="243205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Training set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8859520" y="3188335"/>
            <a:ext cx="1972310" cy="3981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val-set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Classification significance</a:t>
            </a:r>
            <a:endParaRPr lang="en-I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Permutation test.</a:t>
            </a:r>
            <a:endParaRPr lang="en-I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Null hypothesis - No relation between class labels and feature values exist.</a:t>
            </a:r>
            <a:endParaRPr lang="en-I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/>
              <a:t>p-score : probability that accuracy on permuted data will be more than or equal to original-data accuracy.</a:t>
            </a:r>
            <a:endParaRPr lang="en-IN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764655" y="1915160"/>
          <a:ext cx="3506470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"/>
                <a:gridCol w="2594610"/>
                <a:gridCol w="67564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Features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class</a:t>
                      </a:r>
                      <a:endParaRPr lang="en-I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WPS Presentation</Application>
  <PresentationFormat>宽屏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4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FreeMono</vt:lpstr>
      <vt:lpstr>AnjaliOldLipi</vt:lpstr>
      <vt:lpstr>Ani</vt:lpstr>
      <vt:lpstr>Chandas</vt:lpstr>
      <vt:lpstr>AlYarmook</vt:lpstr>
      <vt:lpstr>Arimo</vt:lpstr>
      <vt:lpstr>Caladea</vt:lpstr>
      <vt:lpstr>Bitstream Charter</vt:lpstr>
      <vt:lpstr>Cousine</vt:lpstr>
      <vt:lpstr>Courier 10 Pitch</vt:lpstr>
      <vt:lpstr>Cortoba</vt:lpstr>
      <vt:lpstr>ClearlyU PUA</vt:lpstr>
      <vt:lpstr>Gubbi</vt:lpstr>
      <vt:lpstr>Garuda</vt:lpstr>
      <vt:lpstr>FreeSerif</vt:lpstr>
      <vt:lpstr>Kalimati</vt:lpstr>
      <vt:lpstr>Roboto Mono</vt:lpstr>
      <vt:lpstr>Roboto</vt:lpstr>
      <vt:lpstr>Roboto Condensed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Balancong data : SMOTE</vt:lpstr>
      <vt:lpstr>Balancong data : SMOTE</vt:lpstr>
      <vt:lpstr>PowerPoint 演示文稿</vt:lpstr>
      <vt:lpstr>Classification significance</vt:lpstr>
      <vt:lpstr>Classification significance</vt:lpstr>
      <vt:lpstr>Classification significance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kumaran</cp:lastModifiedBy>
  <cp:revision>7</cp:revision>
  <dcterms:created xsi:type="dcterms:W3CDTF">2021-12-14T16:18:30Z</dcterms:created>
  <dcterms:modified xsi:type="dcterms:W3CDTF">2021-12-14T16:18:30Z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