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6"/>
  </p:notesMasterIdLst>
  <p:handoutMasterIdLst>
    <p:handoutMasterId r:id="rId67"/>
  </p:handoutMasterIdLst>
  <p:sldIdLst>
    <p:sldId id="256" r:id="rId4"/>
    <p:sldId id="266" r:id="rId5"/>
    <p:sldId id="257" r:id="rId6"/>
    <p:sldId id="263" r:id="rId7"/>
    <p:sldId id="265" r:id="rId8"/>
    <p:sldId id="264" r:id="rId9"/>
    <p:sldId id="267" r:id="rId10"/>
    <p:sldId id="268" r:id="rId11"/>
    <p:sldId id="269" r:id="rId12"/>
    <p:sldId id="270" r:id="rId13"/>
    <p:sldId id="280" r:id="rId14"/>
    <p:sldId id="316" r:id="rId15"/>
    <p:sldId id="271" r:id="rId16"/>
    <p:sldId id="274" r:id="rId17"/>
    <p:sldId id="275" r:id="rId18"/>
    <p:sldId id="323" r:id="rId19"/>
    <p:sldId id="276" r:id="rId20"/>
    <p:sldId id="277" r:id="rId21"/>
    <p:sldId id="279" r:id="rId22"/>
    <p:sldId id="281" r:id="rId23"/>
    <p:sldId id="282" r:id="rId24"/>
    <p:sldId id="284" r:id="rId25"/>
    <p:sldId id="285" r:id="rId26"/>
    <p:sldId id="286" r:id="rId27"/>
    <p:sldId id="287" r:id="rId28"/>
    <p:sldId id="327" r:id="rId29"/>
    <p:sldId id="328" r:id="rId30"/>
    <p:sldId id="329" r:id="rId31"/>
    <p:sldId id="330" r:id="rId32"/>
    <p:sldId id="331" r:id="rId33"/>
    <p:sldId id="326" r:id="rId34"/>
    <p:sldId id="288" r:id="rId35"/>
    <p:sldId id="289" r:id="rId37"/>
    <p:sldId id="290" r:id="rId38"/>
    <p:sldId id="324" r:id="rId39"/>
    <p:sldId id="293" r:id="rId40"/>
    <p:sldId id="294" r:id="rId41"/>
    <p:sldId id="309" r:id="rId42"/>
    <p:sldId id="295" r:id="rId43"/>
    <p:sldId id="297" r:id="rId44"/>
    <p:sldId id="298" r:id="rId45"/>
    <p:sldId id="299" r:id="rId46"/>
    <p:sldId id="300" r:id="rId47"/>
    <p:sldId id="325" r:id="rId48"/>
    <p:sldId id="301" r:id="rId49"/>
    <p:sldId id="306" r:id="rId50"/>
    <p:sldId id="307" r:id="rId51"/>
    <p:sldId id="322" r:id="rId52"/>
    <p:sldId id="321" r:id="rId53"/>
    <p:sldId id="310" r:id="rId54"/>
    <p:sldId id="311" r:id="rId55"/>
    <p:sldId id="302" r:id="rId56"/>
    <p:sldId id="303" r:id="rId57"/>
    <p:sldId id="317" r:id="rId58"/>
    <p:sldId id="320" r:id="rId59"/>
    <p:sldId id="319" r:id="rId60"/>
    <p:sldId id="305" r:id="rId61"/>
    <p:sldId id="308" r:id="rId62"/>
    <p:sldId id="312" r:id="rId63"/>
    <p:sldId id="313" r:id="rId64"/>
    <p:sldId id="314" r:id="rId65"/>
    <p:sldId id="315" r:id="rId66"/>
  </p:sldIdLst>
  <p:sldSz cx="9144000" cy="5147945" type="screen16x9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851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1739"/>
        <p:guide pos="28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handoutMaster" Target="handoutMasters/handoutMaster1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8FBB7B-694A-47BF-865D-2F44C1051453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BD5427FF-4EB1-4006-BF7F-42158E0C5129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600"/>
            <a:t>Source Info</a:t>
          </a:r>
          <a:r>
            <a:rPr lang="en-IN" altLang="en-US" sz="1600"/>
            <a:t/>
          </a:r>
          <a:endParaRPr lang="en-IN" altLang="en-US" sz="1600"/>
        </a:p>
      </dgm:t>
    </dgm:pt>
    <dgm:pt modelId="{A2F6D805-3B53-408A-A2A3-20BC3BF0D242}" cxnId="{27066D2B-147C-4A7D-862C-7E9D12C574AC}" type="parTrans">
      <dgm:prSet/>
      <dgm:spPr/>
      <dgm:t>
        <a:bodyPr/>
        <a:p>
          <a:endParaRPr lang="en-US"/>
        </a:p>
      </dgm:t>
    </dgm:pt>
    <dgm:pt modelId="{D47F9812-1256-4E44-A6BE-BEC559BE8FF3}" cxnId="{27066D2B-147C-4A7D-862C-7E9D12C574AC}" type="sibTrans">
      <dgm:prSet/>
      <dgm:spPr/>
      <dgm:t>
        <a:bodyPr/>
        <a:p>
          <a:endParaRPr lang="en-US"/>
        </a:p>
      </dgm:t>
    </dgm:pt>
    <dgm:pt modelId="{3A7B819B-DBE9-4610-B22A-5573EA6D532D}">
      <dgm:prSet phldrT="[Text]" phldr="1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600"/>
            <a:t/>
          </a:r>
          <a:endParaRPr lang="en-US" sz="1600"/>
        </a:p>
      </dgm:t>
    </dgm:pt>
    <dgm:pt modelId="{DC4BEA23-BF6E-42AD-9BF0-CFBDE86A80F1}" cxnId="{06BAAAA3-050D-4156-9C11-B1EDDB09F2E7}" type="parTrans">
      <dgm:prSet/>
      <dgm:spPr/>
      <dgm:t>
        <a:bodyPr/>
        <a:p>
          <a:endParaRPr lang="en-US"/>
        </a:p>
      </dgm:t>
    </dgm:pt>
    <dgm:pt modelId="{0BF6ACD3-AE1A-4691-8CBE-DBE77AB8A685}" cxnId="{06BAAAA3-050D-4156-9C11-B1EDDB09F2E7}" type="sibTrans">
      <dgm:prSet/>
      <dgm:spPr/>
      <dgm:t>
        <a:bodyPr/>
        <a:p>
          <a:endParaRPr lang="en-US"/>
        </a:p>
      </dgm:t>
    </dgm:pt>
    <dgm:pt modelId="{E20D6396-E4F9-446C-BA0F-354DF96A2080}">
      <dgm:prSet phldrT="[Text]" phldr="1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600"/>
            <a:t/>
          </a:r>
          <a:endParaRPr lang="en-US" sz="1600"/>
        </a:p>
      </dgm:t>
    </dgm:pt>
    <dgm:pt modelId="{B35920BD-1684-4DA5-9F38-38D439496194}" cxnId="{1471EA28-FBC8-4BBB-92A4-5D3B8A9D333B}" type="parTrans">
      <dgm:prSet/>
      <dgm:spPr/>
    </dgm:pt>
    <dgm:pt modelId="{B4853DBE-8A65-4FA6-95E6-A4FD60FEFABD}" cxnId="{1471EA28-FBC8-4BBB-92A4-5D3B8A9D333B}" type="sibTrans">
      <dgm:prSet/>
      <dgm:spPr/>
    </dgm:pt>
    <dgm:pt modelId="{FE969E54-0D5D-4815-BDC4-3309E2F7325D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600"/>
            <a:t>Flux</a:t>
          </a:r>
          <a:r>
            <a:rPr lang="en-IN" altLang="en-US" sz="1600"/>
            <a:t/>
          </a:r>
          <a:endParaRPr lang="en-IN" altLang="en-US" sz="1600"/>
        </a:p>
      </dgm:t>
    </dgm:pt>
    <dgm:pt modelId="{B5D9FB86-EEBE-488F-B7DE-B7CF5C9166C5}" cxnId="{82458E7E-58B5-4A72-92DC-F54C5D81E124}" type="parTrans">
      <dgm:prSet/>
      <dgm:spPr/>
      <dgm:t>
        <a:bodyPr/>
        <a:p>
          <a:endParaRPr lang="en-US"/>
        </a:p>
      </dgm:t>
    </dgm:pt>
    <dgm:pt modelId="{D7D19B67-C01A-45D3-B5C7-B7E1B18A9F62}" cxnId="{82458E7E-58B5-4A72-92DC-F54C5D81E124}" type="sibTrans">
      <dgm:prSet/>
      <dgm:spPr/>
      <dgm:t>
        <a:bodyPr/>
        <a:p>
          <a:endParaRPr lang="en-US"/>
        </a:p>
      </dgm:t>
    </dgm:pt>
    <dgm:pt modelId="{35600F67-42C2-4D1B-B072-DC2A36FCB136}">
      <dgm:prSet phldrT="[Text]" phldr="1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600"/>
            <a:t/>
          </a:r>
          <a:endParaRPr lang="en-US" sz="1600"/>
        </a:p>
      </dgm:t>
    </dgm:pt>
    <dgm:pt modelId="{B4BC79E1-FDBA-43D1-A988-1BE8090EDA7A}" cxnId="{FBB09900-09AC-4BC3-8E45-00D756C06453}" type="parTrans">
      <dgm:prSet/>
      <dgm:spPr/>
      <dgm:t>
        <a:bodyPr/>
        <a:p>
          <a:endParaRPr lang="en-US"/>
        </a:p>
      </dgm:t>
    </dgm:pt>
    <dgm:pt modelId="{AD46A0AA-C45A-46D2-89AF-28390F99F9D0}" cxnId="{FBB09900-09AC-4BC3-8E45-00D756C06453}" type="sibTrans">
      <dgm:prSet/>
      <dgm:spPr/>
      <dgm:t>
        <a:bodyPr/>
        <a:p>
          <a:endParaRPr lang="en-US"/>
        </a:p>
      </dgm:t>
    </dgm:pt>
    <dgm:pt modelId="{F5073078-ABC2-414F-8928-EF507DEEA94E}">
      <dgm:prSet phldrT="[Text]" phldr="1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600"/>
            <a:t/>
          </a:r>
          <a:endParaRPr lang="en-US" sz="1600"/>
        </a:p>
      </dgm:t>
    </dgm:pt>
    <dgm:pt modelId="{542243B9-4104-43ED-BE70-846272F9465D}" cxnId="{ED0EB22E-C096-4848-85BD-77BEF7DECAD1}" type="parTrans">
      <dgm:prSet/>
      <dgm:spPr/>
    </dgm:pt>
    <dgm:pt modelId="{F7A130E6-51A9-4ABB-B98B-9540A3810355}" cxnId="{ED0EB22E-C096-4848-85BD-77BEF7DECAD1}" type="sibTrans">
      <dgm:prSet/>
      <dgm:spPr/>
    </dgm:pt>
    <dgm:pt modelId="{61F0DC84-7FFF-4FDD-9B5D-40960093AE83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600"/>
            <a:t>Variability</a:t>
          </a:r>
          <a:r>
            <a:rPr lang="en-IN" altLang="en-US" sz="1600"/>
            <a:t/>
          </a:r>
          <a:endParaRPr lang="en-IN" altLang="en-US" sz="1600"/>
        </a:p>
      </dgm:t>
    </dgm:pt>
    <dgm:pt modelId="{2CB3CEFC-83E6-4DB9-B636-5287ACC11553}" cxnId="{C4FBF474-823E-4591-B92B-7445F2525736}" type="parTrans">
      <dgm:prSet/>
      <dgm:spPr/>
      <dgm:t>
        <a:bodyPr/>
        <a:p>
          <a:endParaRPr lang="en-US"/>
        </a:p>
      </dgm:t>
    </dgm:pt>
    <dgm:pt modelId="{1FAE29ED-22A2-40FA-904A-0706E8542FE7}" cxnId="{C4FBF474-823E-4591-B92B-7445F2525736}" type="sibTrans">
      <dgm:prSet/>
      <dgm:spPr/>
      <dgm:t>
        <a:bodyPr/>
        <a:p>
          <a:endParaRPr lang="en-US"/>
        </a:p>
      </dgm:t>
    </dgm:pt>
    <dgm:pt modelId="{2C0D9F89-7CE9-4195-96AC-FB27D6AA2EF6}">
      <dgm:prSet phldrT="[Text]" phldr="1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600"/>
            <a:t/>
          </a:r>
          <a:endParaRPr lang="en-US" sz="1600"/>
        </a:p>
      </dgm:t>
    </dgm:pt>
    <dgm:pt modelId="{24D9371C-2787-474E-A690-5A09190A9707}" cxnId="{42BE049F-4B0E-4B93-867C-6A1905639247}" type="parTrans">
      <dgm:prSet/>
      <dgm:spPr/>
      <dgm:t>
        <a:bodyPr/>
        <a:p>
          <a:endParaRPr lang="en-US"/>
        </a:p>
      </dgm:t>
    </dgm:pt>
    <dgm:pt modelId="{39E6AF7E-E529-4319-B552-AB363EF4CE26}" cxnId="{42BE049F-4B0E-4B93-867C-6A1905639247}" type="sibTrans">
      <dgm:prSet/>
      <dgm:spPr/>
      <dgm:t>
        <a:bodyPr/>
        <a:p>
          <a:endParaRPr lang="en-US"/>
        </a:p>
      </dgm:t>
    </dgm:pt>
    <dgm:pt modelId="{FB87CFAC-5246-466B-BF0F-2EB4EC327378}">
      <dgm:prSet phldrT="[Text]" phldr="1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600"/>
            <a:t/>
          </a:r>
          <a:endParaRPr lang="en-US" sz="1600"/>
        </a:p>
      </dgm:t>
    </dgm:pt>
    <dgm:pt modelId="{04F99FAC-AB0C-4F1C-B5D7-56500C3A96F4}" cxnId="{BB19626A-6E19-4A52-917C-947471FAAAC7}" type="parTrans">
      <dgm:prSet/>
      <dgm:spPr/>
    </dgm:pt>
    <dgm:pt modelId="{1472AB87-1A5D-4312-AB7D-81046ADFD5BF}" cxnId="{BB19626A-6E19-4A52-917C-947471FAAAC7}" type="sibTrans">
      <dgm:prSet/>
      <dgm:spPr/>
    </dgm:pt>
    <dgm:pt modelId="{69AD137D-481B-49F3-9558-17B169999843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/>
            <a:t>Spectral</a:t>
          </a:r>
          <a:r>
            <a:rPr lang="en-IN" sz="1600"/>
            <a:t/>
          </a:r>
          <a:endParaRPr lang="en-IN" sz="1600"/>
        </a:p>
      </dgm:t>
    </dgm:pt>
    <dgm:pt modelId="{B8624C57-8FD6-4DE0-BB67-7FCBDEC7C39E}" cxnId="{6557917E-770A-40C6-88FE-25B273322D64}" type="parTrans">
      <dgm:prSet/>
      <dgm:spPr/>
    </dgm:pt>
    <dgm:pt modelId="{741A08DE-2B09-4E4A-8711-1E0C82656854}" cxnId="{6557917E-770A-40C6-88FE-25B273322D64}" type="sibTrans">
      <dgm:prSet/>
      <dgm:spPr/>
    </dgm:pt>
    <dgm:pt modelId="{D0A7BA80-F3D5-496B-9685-46473B0F5EA8}">
      <dgm:prSet phldr="0" custT="1"/>
      <dgm:spPr/>
      <dgm:t>
        <a:bodyPr vert="horz" wrap="square"/>
        <a:p>
          <a:r>
            <a:rPr sz="1600"/>
            <a:t/>
          </a:r>
          <a:endParaRPr sz="1600"/>
        </a:p>
      </dgm:t>
    </dgm:pt>
    <dgm:pt modelId="{CA7F18B1-C92B-4C90-AF67-4ABA22EF1AE1}" cxnId="{A87C8D57-F746-46F6-A2E5-D9B15F68BA0C}" type="parTrans">
      <dgm:prSet/>
      <dgm:spPr/>
    </dgm:pt>
    <dgm:pt modelId="{BD284AE3-F85D-4F17-A010-ECA2EAE81864}" cxnId="{A87C8D57-F746-46F6-A2E5-D9B15F68BA0C}" type="sibTrans">
      <dgm:prSet/>
      <dgm:spPr/>
    </dgm:pt>
    <dgm:pt modelId="{D5FB6A06-3991-4223-AD64-C4F7F6F4DF69}" type="pres">
      <dgm:prSet presAssocID="{468FBB7B-694A-47BF-865D-2F44C1051453}" presName="Name0" presStyleCnt="0">
        <dgm:presLayoutVars>
          <dgm:dir/>
          <dgm:animLvl val="lvl"/>
          <dgm:resizeHandles val="exact"/>
        </dgm:presLayoutVars>
      </dgm:prSet>
      <dgm:spPr/>
    </dgm:pt>
    <dgm:pt modelId="{5EB24CCF-928A-4018-A934-89F31F564A83}" type="pres">
      <dgm:prSet presAssocID="{BD5427FF-4EB1-4006-BF7F-42158E0C5129}" presName="composite" presStyleCnt="0"/>
      <dgm:spPr/>
    </dgm:pt>
    <dgm:pt modelId="{5D9704F8-5A95-419F-B794-1E2F82666BDB}" type="pres">
      <dgm:prSet presAssocID="{BD5427FF-4EB1-4006-BF7F-42158E0C512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0A6D3D8-DBC2-45B6-8DEF-789A72552BB4}" type="pres">
      <dgm:prSet presAssocID="{BD5427FF-4EB1-4006-BF7F-42158E0C5129}" presName="desTx" presStyleLbl="alignAccFollowNode1" presStyleIdx="0" presStyleCnt="4">
        <dgm:presLayoutVars>
          <dgm:bulletEnabled val="1"/>
        </dgm:presLayoutVars>
      </dgm:prSet>
      <dgm:spPr/>
    </dgm:pt>
    <dgm:pt modelId="{C4F6D2AE-A2A5-43DC-B705-8E8ECE0E1613}" type="pres">
      <dgm:prSet presAssocID="{D47F9812-1256-4E44-A6BE-BEC559BE8FF3}" presName="space" presStyleCnt="0"/>
      <dgm:spPr/>
    </dgm:pt>
    <dgm:pt modelId="{C1832C44-4F6B-4ABA-88DC-7D5A80779E4B}" type="pres">
      <dgm:prSet presAssocID="{FE969E54-0D5D-4815-BDC4-3309E2F7325D}" presName="composite" presStyleCnt="0"/>
      <dgm:spPr/>
    </dgm:pt>
    <dgm:pt modelId="{3E0BA246-3456-471B-AD87-1436FD251DD8}" type="pres">
      <dgm:prSet presAssocID="{FE969E54-0D5D-4815-BDC4-3309E2F7325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3CF15AD-8A19-4E9A-9BED-239A79CAF737}" type="pres">
      <dgm:prSet presAssocID="{FE969E54-0D5D-4815-BDC4-3309E2F7325D}" presName="desTx" presStyleLbl="alignAccFollowNode1" presStyleIdx="1" presStyleCnt="4">
        <dgm:presLayoutVars>
          <dgm:bulletEnabled val="1"/>
        </dgm:presLayoutVars>
      </dgm:prSet>
      <dgm:spPr/>
    </dgm:pt>
    <dgm:pt modelId="{F4639A07-76C8-4329-80D5-712628979A9A}" type="pres">
      <dgm:prSet presAssocID="{D7D19B67-C01A-45D3-B5C7-B7E1B18A9F62}" presName="space" presStyleCnt="0"/>
      <dgm:spPr/>
    </dgm:pt>
    <dgm:pt modelId="{7F710124-E259-48A5-9895-471DE20AF50E}" type="pres">
      <dgm:prSet presAssocID="{61F0DC84-7FFF-4FDD-9B5D-40960093AE83}" presName="composite" presStyleCnt="0"/>
      <dgm:spPr/>
    </dgm:pt>
    <dgm:pt modelId="{FC453BFD-315B-4968-86FA-B7D3125F3320}" type="pres">
      <dgm:prSet presAssocID="{61F0DC84-7FFF-4FDD-9B5D-40960093AE8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B357C82A-FE93-416B-AFBF-A74F9E99C4E4}" type="pres">
      <dgm:prSet presAssocID="{61F0DC84-7FFF-4FDD-9B5D-40960093AE83}" presName="desTx" presStyleLbl="alignAccFollowNode1" presStyleIdx="2" presStyleCnt="4">
        <dgm:presLayoutVars>
          <dgm:bulletEnabled val="1"/>
        </dgm:presLayoutVars>
      </dgm:prSet>
      <dgm:spPr/>
    </dgm:pt>
    <dgm:pt modelId="{973E5E5E-F75D-44CA-B0E0-4B9270B5E77A}" type="pres">
      <dgm:prSet presAssocID="{1FAE29ED-22A2-40FA-904A-0706E8542FE7}" presName="space" presStyleCnt="0"/>
      <dgm:spPr/>
    </dgm:pt>
    <dgm:pt modelId="{75AA7515-99FE-4CF9-AC67-0382B5BD79A7}" type="pres">
      <dgm:prSet presAssocID="{69AD137D-481B-49F3-9558-17B169999843}" presName="composite" presStyleCnt="0"/>
      <dgm:spPr/>
    </dgm:pt>
    <dgm:pt modelId="{FF0EAEC6-EFD9-46E9-9BC7-44460A7A695B}" type="pres">
      <dgm:prSet presAssocID="{69AD137D-481B-49F3-9558-17B16999984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0C13044-F2F2-41A4-B32C-C78084FD0410}" type="pres">
      <dgm:prSet presAssocID="{69AD137D-481B-49F3-9558-17B169999843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7066D2B-147C-4A7D-862C-7E9D12C574AC}" srcId="{468FBB7B-694A-47BF-865D-2F44C1051453}" destId="{BD5427FF-4EB1-4006-BF7F-42158E0C5129}" srcOrd="0" destOrd="0" parTransId="{A2F6D805-3B53-408A-A2A3-20BC3BF0D242}" sibTransId="{D47F9812-1256-4E44-A6BE-BEC559BE8FF3}"/>
    <dgm:cxn modelId="{06BAAAA3-050D-4156-9C11-B1EDDB09F2E7}" srcId="{BD5427FF-4EB1-4006-BF7F-42158E0C5129}" destId="{3A7B819B-DBE9-4610-B22A-5573EA6D532D}" srcOrd="0" destOrd="0" parTransId="{DC4BEA23-BF6E-42AD-9BF0-CFBDE86A80F1}" sibTransId="{0BF6ACD3-AE1A-4691-8CBE-DBE77AB8A685}"/>
    <dgm:cxn modelId="{1471EA28-FBC8-4BBB-92A4-5D3B8A9D333B}" srcId="{BD5427FF-4EB1-4006-BF7F-42158E0C5129}" destId="{E20D6396-E4F9-446C-BA0F-354DF96A2080}" srcOrd="1" destOrd="0" parTransId="{B35920BD-1684-4DA5-9F38-38D439496194}" sibTransId="{B4853DBE-8A65-4FA6-95E6-A4FD60FEFABD}"/>
    <dgm:cxn modelId="{82458E7E-58B5-4A72-92DC-F54C5D81E124}" srcId="{468FBB7B-694A-47BF-865D-2F44C1051453}" destId="{FE969E54-0D5D-4815-BDC4-3309E2F7325D}" srcOrd="1" destOrd="0" parTransId="{B5D9FB86-EEBE-488F-B7DE-B7CF5C9166C5}" sibTransId="{D7D19B67-C01A-45D3-B5C7-B7E1B18A9F62}"/>
    <dgm:cxn modelId="{FBB09900-09AC-4BC3-8E45-00D756C06453}" srcId="{FE969E54-0D5D-4815-BDC4-3309E2F7325D}" destId="{35600F67-42C2-4D1B-B072-DC2A36FCB136}" srcOrd="0" destOrd="1" parTransId="{B4BC79E1-FDBA-43D1-A988-1BE8090EDA7A}" sibTransId="{AD46A0AA-C45A-46D2-89AF-28390F99F9D0}"/>
    <dgm:cxn modelId="{ED0EB22E-C096-4848-85BD-77BEF7DECAD1}" srcId="{FE969E54-0D5D-4815-BDC4-3309E2F7325D}" destId="{F5073078-ABC2-414F-8928-EF507DEEA94E}" srcOrd="1" destOrd="1" parTransId="{542243B9-4104-43ED-BE70-846272F9465D}" sibTransId="{F7A130E6-51A9-4ABB-B98B-9540A3810355}"/>
    <dgm:cxn modelId="{C4FBF474-823E-4591-B92B-7445F2525736}" srcId="{468FBB7B-694A-47BF-865D-2F44C1051453}" destId="{61F0DC84-7FFF-4FDD-9B5D-40960093AE83}" srcOrd="2" destOrd="0" parTransId="{2CB3CEFC-83E6-4DB9-B636-5287ACC11553}" sibTransId="{1FAE29ED-22A2-40FA-904A-0706E8542FE7}"/>
    <dgm:cxn modelId="{42BE049F-4B0E-4B93-867C-6A1905639247}" srcId="{61F0DC84-7FFF-4FDD-9B5D-40960093AE83}" destId="{2C0D9F89-7CE9-4195-96AC-FB27D6AA2EF6}" srcOrd="0" destOrd="2" parTransId="{24D9371C-2787-474E-A690-5A09190A9707}" sibTransId="{39E6AF7E-E529-4319-B552-AB363EF4CE26}"/>
    <dgm:cxn modelId="{BB19626A-6E19-4A52-917C-947471FAAAC7}" srcId="{61F0DC84-7FFF-4FDD-9B5D-40960093AE83}" destId="{FB87CFAC-5246-466B-BF0F-2EB4EC327378}" srcOrd="1" destOrd="2" parTransId="{04F99FAC-AB0C-4F1C-B5D7-56500C3A96F4}" sibTransId="{1472AB87-1A5D-4312-AB7D-81046ADFD5BF}"/>
    <dgm:cxn modelId="{6557917E-770A-40C6-88FE-25B273322D64}" srcId="{468FBB7B-694A-47BF-865D-2F44C1051453}" destId="{69AD137D-481B-49F3-9558-17B169999843}" srcOrd="3" destOrd="0" parTransId="{B8624C57-8FD6-4DE0-BB67-7FCBDEC7C39E}" sibTransId="{741A08DE-2B09-4E4A-8711-1E0C82656854}"/>
    <dgm:cxn modelId="{A87C8D57-F746-46F6-A2E5-D9B15F68BA0C}" srcId="{69AD137D-481B-49F3-9558-17B169999843}" destId="{D0A7BA80-F3D5-496B-9685-46473B0F5EA8}" srcOrd="0" destOrd="3" parTransId="{CA7F18B1-C92B-4C90-AF67-4ABA22EF1AE1}" sibTransId="{BD284AE3-F85D-4F17-A010-ECA2EAE81864}"/>
    <dgm:cxn modelId="{30B28F56-CE21-4620-8E4B-E1E07358400D}" type="presOf" srcId="{468FBB7B-694A-47BF-865D-2F44C1051453}" destId="{D5FB6A06-3991-4223-AD64-C4F7F6F4DF69}" srcOrd="0" destOrd="0" presId="urn:microsoft.com/office/officeart/2005/8/layout/hList1"/>
    <dgm:cxn modelId="{A3B800CF-BC7D-4003-95A9-C6AB9BDFFC70}" type="presParOf" srcId="{D5FB6A06-3991-4223-AD64-C4F7F6F4DF69}" destId="{5EB24CCF-928A-4018-A934-89F31F564A83}" srcOrd="0" destOrd="0" presId="urn:microsoft.com/office/officeart/2005/8/layout/hList1"/>
    <dgm:cxn modelId="{7E42FE17-70F7-412D-9129-8EA0E2B20437}" type="presParOf" srcId="{5EB24CCF-928A-4018-A934-89F31F564A83}" destId="{5D9704F8-5A95-419F-B794-1E2F82666BDB}" srcOrd="0" destOrd="0" presId="urn:microsoft.com/office/officeart/2005/8/layout/hList1"/>
    <dgm:cxn modelId="{9FB9965D-A5E3-4A1C-8424-7FFE1693DC55}" type="presOf" srcId="{BD5427FF-4EB1-4006-BF7F-42158E0C5129}" destId="{5D9704F8-5A95-419F-B794-1E2F82666BDB}" srcOrd="0" destOrd="0" presId="urn:microsoft.com/office/officeart/2005/8/layout/hList1"/>
    <dgm:cxn modelId="{D8C8E1B2-AFB3-4FB7-981D-BDAE084747BB}" type="presParOf" srcId="{5EB24CCF-928A-4018-A934-89F31F564A83}" destId="{C0A6D3D8-DBC2-45B6-8DEF-789A72552BB4}" srcOrd="1" destOrd="0" presId="urn:microsoft.com/office/officeart/2005/8/layout/hList1"/>
    <dgm:cxn modelId="{DC1FC1F2-C60A-40B8-AC6B-8EDE8A7263B5}" type="presOf" srcId="{3A7B819B-DBE9-4610-B22A-5573EA6D532D}" destId="{C0A6D3D8-DBC2-45B6-8DEF-789A72552BB4}" srcOrd="0" destOrd="0" presId="urn:microsoft.com/office/officeart/2005/8/layout/hList1"/>
    <dgm:cxn modelId="{36DEF714-376C-4BF3-A00B-FE87BB434F7C}" type="presOf" srcId="{E20D6396-E4F9-446C-BA0F-354DF96A2080}" destId="{C0A6D3D8-DBC2-45B6-8DEF-789A72552BB4}" srcOrd="0" destOrd="1" presId="urn:microsoft.com/office/officeart/2005/8/layout/hList1"/>
    <dgm:cxn modelId="{20604C73-3C65-4A31-9B65-CA62847615BA}" type="presParOf" srcId="{D5FB6A06-3991-4223-AD64-C4F7F6F4DF69}" destId="{C4F6D2AE-A2A5-43DC-B705-8E8ECE0E1613}" srcOrd="1" destOrd="0" presId="urn:microsoft.com/office/officeart/2005/8/layout/hList1"/>
    <dgm:cxn modelId="{586001A8-673F-4A3D-9241-E99E8C291BA7}" type="presParOf" srcId="{D5FB6A06-3991-4223-AD64-C4F7F6F4DF69}" destId="{C1832C44-4F6B-4ABA-88DC-7D5A80779E4B}" srcOrd="2" destOrd="0" presId="urn:microsoft.com/office/officeart/2005/8/layout/hList1"/>
    <dgm:cxn modelId="{ECC9D207-D628-4291-9DE1-41C227425968}" type="presParOf" srcId="{C1832C44-4F6B-4ABA-88DC-7D5A80779E4B}" destId="{3E0BA246-3456-471B-AD87-1436FD251DD8}" srcOrd="0" destOrd="2" presId="urn:microsoft.com/office/officeart/2005/8/layout/hList1"/>
    <dgm:cxn modelId="{8993D90B-0F5C-4876-9AD0-E4EF87C01A53}" type="presOf" srcId="{FE969E54-0D5D-4815-BDC4-3309E2F7325D}" destId="{3E0BA246-3456-471B-AD87-1436FD251DD8}" srcOrd="0" destOrd="0" presId="urn:microsoft.com/office/officeart/2005/8/layout/hList1"/>
    <dgm:cxn modelId="{C152A2B9-8A08-4C4C-A2CA-6617DEB7A70C}" type="presParOf" srcId="{C1832C44-4F6B-4ABA-88DC-7D5A80779E4B}" destId="{33CF15AD-8A19-4E9A-9BED-239A79CAF737}" srcOrd="1" destOrd="2" presId="urn:microsoft.com/office/officeart/2005/8/layout/hList1"/>
    <dgm:cxn modelId="{CCCB6C3E-5D1D-4A5C-847B-961076032111}" type="presOf" srcId="{35600F67-42C2-4D1B-B072-DC2A36FCB136}" destId="{33CF15AD-8A19-4E9A-9BED-239A79CAF737}" srcOrd="0" destOrd="0" presId="urn:microsoft.com/office/officeart/2005/8/layout/hList1"/>
    <dgm:cxn modelId="{3E6707C5-0151-4785-BFD2-9BD0492FB2FD}" type="presOf" srcId="{F5073078-ABC2-414F-8928-EF507DEEA94E}" destId="{33CF15AD-8A19-4E9A-9BED-239A79CAF737}" srcOrd="0" destOrd="1" presId="urn:microsoft.com/office/officeart/2005/8/layout/hList1"/>
    <dgm:cxn modelId="{9041D631-D9AB-4DAB-85DA-78369721A815}" type="presParOf" srcId="{D5FB6A06-3991-4223-AD64-C4F7F6F4DF69}" destId="{F4639A07-76C8-4329-80D5-712628979A9A}" srcOrd="3" destOrd="0" presId="urn:microsoft.com/office/officeart/2005/8/layout/hList1"/>
    <dgm:cxn modelId="{EB5F0216-9420-4002-B88E-64770329C4F4}" type="presParOf" srcId="{D5FB6A06-3991-4223-AD64-C4F7F6F4DF69}" destId="{7F710124-E259-48A5-9895-471DE20AF50E}" srcOrd="4" destOrd="0" presId="urn:microsoft.com/office/officeart/2005/8/layout/hList1"/>
    <dgm:cxn modelId="{50900FCB-4ACE-4EC3-A271-61AD010A6859}" type="presParOf" srcId="{7F710124-E259-48A5-9895-471DE20AF50E}" destId="{FC453BFD-315B-4968-86FA-B7D3125F3320}" srcOrd="0" destOrd="4" presId="urn:microsoft.com/office/officeart/2005/8/layout/hList1"/>
    <dgm:cxn modelId="{9C2766CF-6B4E-4BED-B0FA-F65BC3586E64}" type="presOf" srcId="{61F0DC84-7FFF-4FDD-9B5D-40960093AE83}" destId="{FC453BFD-315B-4968-86FA-B7D3125F3320}" srcOrd="0" destOrd="0" presId="urn:microsoft.com/office/officeart/2005/8/layout/hList1"/>
    <dgm:cxn modelId="{3E81EA8F-13ED-47FB-9F14-D6789B34BF59}" type="presParOf" srcId="{7F710124-E259-48A5-9895-471DE20AF50E}" destId="{B357C82A-FE93-416B-AFBF-A74F9E99C4E4}" srcOrd="1" destOrd="4" presId="urn:microsoft.com/office/officeart/2005/8/layout/hList1"/>
    <dgm:cxn modelId="{C9295CC1-034D-44F4-87A2-3539C96072FD}" type="presOf" srcId="{2C0D9F89-7CE9-4195-96AC-FB27D6AA2EF6}" destId="{B357C82A-FE93-416B-AFBF-A74F9E99C4E4}" srcOrd="0" destOrd="0" presId="urn:microsoft.com/office/officeart/2005/8/layout/hList1"/>
    <dgm:cxn modelId="{530842B6-4D85-437A-B7A6-93705F31000F}" type="presOf" srcId="{FB87CFAC-5246-466B-BF0F-2EB4EC327378}" destId="{B357C82A-FE93-416B-AFBF-A74F9E99C4E4}" srcOrd="0" destOrd="1" presId="urn:microsoft.com/office/officeart/2005/8/layout/hList1"/>
    <dgm:cxn modelId="{3EAB8BB4-09B1-4670-9B14-122C453735E4}" type="presParOf" srcId="{D5FB6A06-3991-4223-AD64-C4F7F6F4DF69}" destId="{973E5E5E-F75D-44CA-B0E0-4B9270B5E77A}" srcOrd="5" destOrd="0" presId="urn:microsoft.com/office/officeart/2005/8/layout/hList1"/>
    <dgm:cxn modelId="{5A6F4536-A287-438D-B16B-AD1A80D6011F}" type="presParOf" srcId="{D5FB6A06-3991-4223-AD64-C4F7F6F4DF69}" destId="{75AA7515-99FE-4CF9-AC67-0382B5BD79A7}" srcOrd="6" destOrd="0" presId="urn:microsoft.com/office/officeart/2005/8/layout/hList1"/>
    <dgm:cxn modelId="{C7ABAC38-E9F4-49EF-A026-51833CE4D917}" type="presParOf" srcId="{75AA7515-99FE-4CF9-AC67-0382B5BD79A7}" destId="{FF0EAEC6-EFD9-46E9-9BC7-44460A7A695B}" srcOrd="0" destOrd="6" presId="urn:microsoft.com/office/officeart/2005/8/layout/hList1"/>
    <dgm:cxn modelId="{E8A91B48-E991-4CA5-BEBC-3DD8FDEFECCF}" type="presOf" srcId="{69AD137D-481B-49F3-9558-17B169999843}" destId="{FF0EAEC6-EFD9-46E9-9BC7-44460A7A695B}" srcOrd="0" destOrd="0" presId="urn:microsoft.com/office/officeart/2005/8/layout/hList1"/>
    <dgm:cxn modelId="{C13C14E2-9776-43ED-947F-BCF94F10FE18}" type="presParOf" srcId="{75AA7515-99FE-4CF9-AC67-0382B5BD79A7}" destId="{90C13044-F2F2-41A4-B32C-C78084FD0410}" srcOrd="1" destOrd="6" presId="urn:microsoft.com/office/officeart/2005/8/layout/hList1"/>
    <dgm:cxn modelId="{D862D221-B36D-4EE0-AE8C-8458EF265372}" type="presOf" srcId="{D0A7BA80-F3D5-496B-9685-46473B0F5EA8}" destId="{90C13044-F2F2-41A4-B32C-C78084FD0410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863840" cy="1645920"/>
        <a:chOff x="0" y="0"/>
        <a:chExt cx="7863840" cy="1645920"/>
      </a:xfrm>
    </dsp:grpSpPr>
    <dsp:sp modelId="{5D9704F8-5A95-419F-B794-1E2F82666BDB}">
      <dsp:nvSpPr>
        <dsp:cNvPr id="3" name="Rectangles 2"/>
        <dsp:cNvSpPr/>
      </dsp:nvSpPr>
      <dsp:spPr bwMode="white">
        <a:xfrm>
          <a:off x="0" y="0"/>
          <a:ext cx="1779149" cy="328431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3792" tIns="65024" rIns="113792" bIns="65024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600"/>
            <a:t>Source Info</a:t>
          </a:r>
          <a:endParaRPr lang="en-IN" altLang="en-US" sz="1600"/>
        </a:p>
      </dsp:txBody>
      <dsp:txXfrm>
        <a:off x="0" y="0"/>
        <a:ext cx="1779149" cy="328431"/>
      </dsp:txXfrm>
    </dsp:sp>
    <dsp:sp modelId="{C0A6D3D8-DBC2-45B6-8DEF-789A72552BB4}">
      <dsp:nvSpPr>
        <dsp:cNvPr id="4" name="Rectangles 3"/>
        <dsp:cNvSpPr/>
      </dsp:nvSpPr>
      <dsp:spPr bwMode="white">
        <a:xfrm>
          <a:off x="0" y="328431"/>
          <a:ext cx="1779149" cy="1317489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85344" tIns="85344" rIns="113792" bIns="128016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>
            <a:solidFill>
              <a:schemeClr val="dk1"/>
            </a:solidFill>
          </a:endParaRPr>
        </a:p>
      </dsp:txBody>
      <dsp:txXfrm>
        <a:off x="0" y="328431"/>
        <a:ext cx="1779149" cy="1317489"/>
      </dsp:txXfrm>
    </dsp:sp>
    <dsp:sp modelId="{3E0BA246-3456-471B-AD87-1436FD251DD8}">
      <dsp:nvSpPr>
        <dsp:cNvPr id="5" name="Rectangles 4"/>
        <dsp:cNvSpPr/>
      </dsp:nvSpPr>
      <dsp:spPr bwMode="white">
        <a:xfrm>
          <a:off x="2028230" y="0"/>
          <a:ext cx="1779149" cy="328431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3792" tIns="65024" rIns="113792" bIns="65024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600"/>
            <a:t>Flux</a:t>
          </a:r>
          <a:endParaRPr lang="en-IN" altLang="en-US" sz="1600"/>
        </a:p>
      </dsp:txBody>
      <dsp:txXfrm>
        <a:off x="2028230" y="0"/>
        <a:ext cx="1779149" cy="328431"/>
      </dsp:txXfrm>
    </dsp:sp>
    <dsp:sp modelId="{33CF15AD-8A19-4E9A-9BED-239A79CAF737}">
      <dsp:nvSpPr>
        <dsp:cNvPr id="6" name="Rectangles 5"/>
        <dsp:cNvSpPr/>
      </dsp:nvSpPr>
      <dsp:spPr bwMode="white">
        <a:xfrm>
          <a:off x="2028230" y="328431"/>
          <a:ext cx="1779149" cy="1317489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85344" tIns="85344" rIns="113792" bIns="128016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>
            <a:solidFill>
              <a:schemeClr val="dk1"/>
            </a:solidFill>
          </a:endParaRPr>
        </a:p>
      </dsp:txBody>
      <dsp:txXfrm>
        <a:off x="2028230" y="328431"/>
        <a:ext cx="1779149" cy="1317489"/>
      </dsp:txXfrm>
    </dsp:sp>
    <dsp:sp modelId="{FC453BFD-315B-4968-86FA-B7D3125F3320}">
      <dsp:nvSpPr>
        <dsp:cNvPr id="7" name="Rectangles 6"/>
        <dsp:cNvSpPr/>
      </dsp:nvSpPr>
      <dsp:spPr bwMode="white">
        <a:xfrm>
          <a:off x="4056461" y="0"/>
          <a:ext cx="1779149" cy="328431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3792" tIns="65024" rIns="113792" bIns="65024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sz="1600"/>
            <a:t>Variability</a:t>
          </a:r>
          <a:endParaRPr lang="en-IN" altLang="en-US" sz="1600"/>
        </a:p>
      </dsp:txBody>
      <dsp:txXfrm>
        <a:off x="4056461" y="0"/>
        <a:ext cx="1779149" cy="328431"/>
      </dsp:txXfrm>
    </dsp:sp>
    <dsp:sp modelId="{B357C82A-FE93-416B-AFBF-A74F9E99C4E4}">
      <dsp:nvSpPr>
        <dsp:cNvPr id="8" name="Rectangles 7"/>
        <dsp:cNvSpPr/>
      </dsp:nvSpPr>
      <dsp:spPr bwMode="white">
        <a:xfrm>
          <a:off x="4056461" y="328431"/>
          <a:ext cx="1779149" cy="1317489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85344" tIns="85344" rIns="113792" bIns="128016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>
            <a:solidFill>
              <a:schemeClr val="dk1"/>
            </a:solidFill>
          </a:endParaRPr>
        </a:p>
      </dsp:txBody>
      <dsp:txXfrm>
        <a:off x="4056461" y="328431"/>
        <a:ext cx="1779149" cy="1317489"/>
      </dsp:txXfrm>
    </dsp:sp>
    <dsp:sp modelId="{FF0EAEC6-EFD9-46E9-9BC7-44460A7A695B}">
      <dsp:nvSpPr>
        <dsp:cNvPr id="9" name="Rectangles 8"/>
        <dsp:cNvSpPr/>
      </dsp:nvSpPr>
      <dsp:spPr bwMode="white">
        <a:xfrm>
          <a:off x="6084691" y="0"/>
          <a:ext cx="1779149" cy="328431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3792" tIns="65024" rIns="113792" bIns="65024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/>
            <a:t>Spectral</a:t>
          </a:r>
          <a:endParaRPr lang="en-IN" sz="1600"/>
        </a:p>
      </dsp:txBody>
      <dsp:txXfrm>
        <a:off x="6084691" y="0"/>
        <a:ext cx="1779149" cy="328431"/>
      </dsp:txXfrm>
    </dsp:sp>
    <dsp:sp modelId="{90C13044-F2F2-41A4-B32C-C78084FD0410}">
      <dsp:nvSpPr>
        <dsp:cNvPr id="10" name="Rectangles 9"/>
        <dsp:cNvSpPr/>
      </dsp:nvSpPr>
      <dsp:spPr bwMode="white">
        <a:xfrm>
          <a:off x="6084691" y="328431"/>
          <a:ext cx="1779149" cy="1317489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anchor="t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sz="1600">
            <a:solidFill>
              <a:schemeClr val="dk1"/>
            </a:solidFill>
          </a:endParaRPr>
        </a:p>
      </dsp:txBody>
      <dsp:txXfrm>
        <a:off x="6084691" y="328431"/>
        <a:ext cx="1779149" cy="1317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4931" y="1279525"/>
            <a:ext cx="61357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25" y="834880"/>
            <a:ext cx="6858000" cy="1792248"/>
          </a:xfrm>
        </p:spPr>
        <p:txBody>
          <a:bodyPr anchor="b"/>
          <a:lstStyle>
            <a:lvl1pPr algn="l">
              <a:defRPr sz="3380">
                <a:latin typeface="Liberation Mono" panose="02070409020205020404" charset="0"/>
                <a:cs typeface="Liberation Mono" panose="0207040902020502040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25" y="3368675"/>
            <a:ext cx="4207510" cy="570230"/>
          </a:xfrm>
        </p:spPr>
        <p:txBody>
          <a:bodyPr/>
          <a:lstStyle>
            <a:lvl1pPr marL="0" indent="0" algn="l">
              <a:buNone/>
              <a:defRPr sz="1350"/>
            </a:lvl1pPr>
            <a:lvl2pPr marL="257175" indent="0" algn="ctr">
              <a:buNone/>
              <a:defRPr sz="1125"/>
            </a:lvl2pPr>
            <a:lvl3pPr marL="514985" indent="0" algn="ctr">
              <a:buNone/>
              <a:defRPr sz="1015"/>
            </a:lvl3pPr>
            <a:lvl4pPr marL="772160" indent="0" algn="ctr">
              <a:buNone/>
              <a:defRPr sz="900"/>
            </a:lvl4pPr>
            <a:lvl5pPr marL="1029335" indent="0" algn="ctr">
              <a:buNone/>
              <a:defRPr sz="900"/>
            </a:lvl5pPr>
            <a:lvl6pPr marL="1287145" indent="0" algn="ctr">
              <a:buNone/>
              <a:defRPr sz="900"/>
            </a:lvl6pPr>
            <a:lvl7pPr marL="1544320" indent="0" algn="ctr">
              <a:buNone/>
              <a:defRPr sz="900"/>
            </a:lvl7pPr>
            <a:lvl8pPr marL="1801495" indent="0" algn="ctr">
              <a:buNone/>
              <a:defRPr sz="900"/>
            </a:lvl8pPr>
            <a:lvl9pPr marL="2059305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686560" y="835025"/>
            <a:ext cx="0" cy="3134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157"/>
            <a:ext cx="2057400" cy="43924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157"/>
            <a:ext cx="6052930" cy="43924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93079"/>
            <a:ext cx="6858000" cy="1641668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3863"/>
            <a:ext cx="6858000" cy="1242895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194001"/>
            <a:ext cx="7886700" cy="995031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370402"/>
            <a:ext cx="7886700" cy="3266324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2815640"/>
            <a:ext cx="7386066" cy="609173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60509"/>
            <a:ext cx="5491163" cy="486086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194001"/>
            <a:ext cx="7886700" cy="995031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370402"/>
            <a:ext cx="3886200" cy="326632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370402"/>
            <a:ext cx="3886200" cy="326632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4080"/>
            <a:ext cx="7886700" cy="995031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9852"/>
            <a:ext cx="3868340" cy="61846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3402"/>
            <a:ext cx="3868340" cy="2682857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9852"/>
            <a:ext cx="3887391" cy="61846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3402"/>
            <a:ext cx="3887391" cy="2682857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076457"/>
            <a:ext cx="7886700" cy="995031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060" y="95332"/>
            <a:ext cx="3123900" cy="1201187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575262"/>
            <a:ext cx="4363031" cy="382413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1544384"/>
            <a:ext cx="3123900" cy="286116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/>
        </p:nvCxnSpPr>
        <p:spPr>
          <a:xfrm>
            <a:off x="557213" y="326037"/>
            <a:ext cx="0" cy="1044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274080"/>
            <a:ext cx="1146987" cy="4362645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080"/>
            <a:ext cx="6659969" cy="4362645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4015"/>
            <a:ext cx="7886700" cy="417283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3412"/>
            <a:ext cx="7886700" cy="2141402"/>
          </a:xfrm>
        </p:spPr>
        <p:txBody>
          <a:bodyPr anchor="b"/>
          <a:lstStyle>
            <a:lvl1pPr>
              <a:defRPr sz="338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5072"/>
            <a:ext cx="7886700" cy="112611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985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21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93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714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432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149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930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7728585" cy="595630"/>
          </a:xfrm>
        </p:spPr>
        <p:txBody>
          <a:bodyPr/>
          <a:lstStyle>
            <a:lvl1pPr algn="l">
              <a:defRPr sz="2400" b="1">
                <a:latin typeface="Liberation Mono" panose="02070409020205020404" charset="0"/>
                <a:cs typeface="Liberation Mono" panose="0207040902020502040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187"/>
            <a:ext cx="4032504" cy="3397406"/>
          </a:xfrm>
        </p:spPr>
        <p:txBody>
          <a:bodyPr/>
          <a:lstStyle>
            <a:lvl1pPr>
              <a:defRPr sz="1400" b="1">
                <a:latin typeface="Roboto Mono" charset="0"/>
                <a:cs typeface="Roboto Mono" charset="0"/>
              </a:defRPr>
            </a:lvl1pPr>
            <a:lvl2pPr>
              <a:defRPr sz="1400">
                <a:latin typeface="Roboto Mono" charset="0"/>
                <a:cs typeface="Roboto Mono" charset="0"/>
              </a:defRPr>
            </a:lvl2pPr>
            <a:lvl3pPr>
              <a:defRPr sz="1000">
                <a:latin typeface="Roboto Mono" charset="0"/>
                <a:cs typeface="Roboto Mono" charset="0"/>
              </a:defRPr>
            </a:lvl3pPr>
            <a:lvl4pPr>
              <a:defRPr sz="900">
                <a:latin typeface="Roboto Mono" charset="0"/>
                <a:cs typeface="Roboto Mono" charset="0"/>
              </a:defRPr>
            </a:lvl4pPr>
            <a:lvl5pPr>
              <a:defRPr sz="900">
                <a:latin typeface="Roboto Mono" charset="0"/>
                <a:cs typeface="Roboto Mono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1187"/>
            <a:ext cx="4032504" cy="3397406"/>
          </a:xfrm>
        </p:spPr>
        <p:txBody>
          <a:bodyPr/>
          <a:lstStyle>
            <a:lvl1pPr>
              <a:defRPr sz="1400" b="1">
                <a:latin typeface="Roboto Mono" charset="0"/>
                <a:cs typeface="Roboto Mono" charset="0"/>
              </a:defRPr>
            </a:lvl1pPr>
            <a:lvl2pPr>
              <a:defRPr sz="1400">
                <a:latin typeface="Roboto Mono" charset="0"/>
                <a:cs typeface="Roboto Mono" charset="0"/>
              </a:defRPr>
            </a:lvl2pPr>
            <a:lvl3pPr>
              <a:defRPr sz="1000">
                <a:latin typeface="Roboto Mono" charset="0"/>
                <a:cs typeface="Roboto Mono" charset="0"/>
              </a:defRPr>
            </a:lvl3pPr>
            <a:lvl4pPr>
              <a:defRPr sz="900">
                <a:latin typeface="Roboto Mono" charset="0"/>
                <a:cs typeface="Roboto Mono" charset="0"/>
              </a:defRPr>
            </a:lvl4pPr>
            <a:lvl5pPr>
              <a:defRPr sz="900">
                <a:latin typeface="Roboto Mono" charset="0"/>
                <a:cs typeface="Roboto Mono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48310" y="949960"/>
            <a:ext cx="61512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4535170" y="-635"/>
            <a:ext cx="459613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5534660" y="54610"/>
            <a:ext cx="359664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6367780" y="118110"/>
            <a:ext cx="2763520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549910" y="0"/>
            <a:ext cx="4596130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4080"/>
            <a:ext cx="7886700" cy="9950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962"/>
            <a:ext cx="3868340" cy="618468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985" indent="0">
              <a:buNone/>
              <a:defRPr sz="1015" b="1"/>
            </a:lvl3pPr>
            <a:lvl4pPr marL="772160" indent="0">
              <a:buNone/>
              <a:defRPr sz="900" b="1"/>
            </a:lvl4pPr>
            <a:lvl5pPr marL="1029335" indent="0">
              <a:buNone/>
              <a:defRPr sz="900" b="1"/>
            </a:lvl5pPr>
            <a:lvl6pPr marL="1287145" indent="0">
              <a:buNone/>
              <a:defRPr sz="900" b="1"/>
            </a:lvl6pPr>
            <a:lvl7pPr marL="1544320" indent="0">
              <a:buNone/>
              <a:defRPr sz="900" b="1"/>
            </a:lvl7pPr>
            <a:lvl8pPr marL="1801495" indent="0">
              <a:buNone/>
              <a:defRPr sz="900" b="1"/>
            </a:lvl8pPr>
            <a:lvl9pPr marL="205930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80430"/>
            <a:ext cx="3868340" cy="2765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962"/>
            <a:ext cx="3887391" cy="618468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985" indent="0">
              <a:buNone/>
              <a:defRPr sz="1015" b="1"/>
            </a:lvl3pPr>
            <a:lvl4pPr marL="772160" indent="0">
              <a:buNone/>
              <a:defRPr sz="900" b="1"/>
            </a:lvl4pPr>
            <a:lvl5pPr marL="1029335" indent="0">
              <a:buNone/>
              <a:defRPr sz="900" b="1"/>
            </a:lvl5pPr>
            <a:lvl6pPr marL="1287145" indent="0">
              <a:buNone/>
              <a:defRPr sz="900" b="1"/>
            </a:lvl6pPr>
            <a:lvl7pPr marL="1544320" indent="0">
              <a:buNone/>
              <a:defRPr sz="900" b="1"/>
            </a:lvl7pPr>
            <a:lvl8pPr marL="1801495" indent="0">
              <a:buNone/>
              <a:defRPr sz="900" b="1"/>
            </a:lvl8pPr>
            <a:lvl9pPr marL="205930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80430"/>
            <a:ext cx="3887391" cy="2765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196"/>
            <a:ext cx="2949178" cy="1201187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1209"/>
            <a:ext cx="4629150" cy="365837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4384"/>
            <a:ext cx="2949178" cy="286116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985" indent="0">
              <a:buNone/>
              <a:defRPr sz="675"/>
            </a:lvl3pPr>
            <a:lvl4pPr marL="772160" indent="0">
              <a:buNone/>
              <a:defRPr sz="565"/>
            </a:lvl4pPr>
            <a:lvl5pPr marL="1029335" indent="0">
              <a:buNone/>
              <a:defRPr sz="565"/>
            </a:lvl5pPr>
            <a:lvl6pPr marL="1287145" indent="0">
              <a:buNone/>
              <a:defRPr sz="565"/>
            </a:lvl6pPr>
            <a:lvl7pPr marL="1544320" indent="0">
              <a:buNone/>
              <a:defRPr sz="565"/>
            </a:lvl7pPr>
            <a:lvl8pPr marL="1801495" indent="0">
              <a:buNone/>
              <a:defRPr sz="565"/>
            </a:lvl8pPr>
            <a:lvl9pPr marL="2059305" indent="0">
              <a:buNone/>
              <a:defRPr sz="5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170" y="741680"/>
            <a:ext cx="2948940" cy="802640"/>
          </a:xfrm>
        </p:spPr>
        <p:txBody>
          <a:bodyPr anchor="b"/>
          <a:lstStyle>
            <a:lvl1pPr algn="l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89475" y="741045"/>
            <a:ext cx="3827145" cy="365823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985" indent="0">
              <a:buNone/>
              <a:defRPr sz="1350"/>
            </a:lvl3pPr>
            <a:lvl4pPr marL="772160" indent="0">
              <a:buNone/>
              <a:defRPr sz="1125"/>
            </a:lvl4pPr>
            <a:lvl5pPr marL="1029335" indent="0">
              <a:buNone/>
              <a:defRPr sz="1125"/>
            </a:lvl5pPr>
            <a:lvl6pPr marL="1287145" indent="0">
              <a:buNone/>
              <a:defRPr sz="1125"/>
            </a:lvl6pPr>
            <a:lvl7pPr marL="1544320" indent="0">
              <a:buNone/>
              <a:defRPr sz="1125"/>
            </a:lvl7pPr>
            <a:lvl8pPr marL="1801495" indent="0">
              <a:buNone/>
              <a:defRPr sz="1125"/>
            </a:lvl8pPr>
            <a:lvl9pPr marL="2059305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3091" y="1538034"/>
            <a:ext cx="2949178" cy="2861161"/>
          </a:xfrm>
        </p:spPr>
        <p:txBody>
          <a:bodyPr/>
          <a:lstStyle>
            <a:lvl1pPr marL="0" indent="0" algn="l">
              <a:buNone/>
              <a:defRPr sz="1200"/>
            </a:lvl1pPr>
            <a:lvl2pPr marL="257175" indent="0">
              <a:buNone/>
              <a:defRPr sz="790"/>
            </a:lvl2pPr>
            <a:lvl3pPr marL="514985" indent="0">
              <a:buNone/>
              <a:defRPr sz="675"/>
            </a:lvl3pPr>
            <a:lvl4pPr marL="772160" indent="0">
              <a:buNone/>
              <a:defRPr sz="565"/>
            </a:lvl4pPr>
            <a:lvl5pPr marL="1029335" indent="0">
              <a:buNone/>
              <a:defRPr sz="565"/>
            </a:lvl5pPr>
            <a:lvl6pPr marL="1287145" indent="0">
              <a:buNone/>
              <a:defRPr sz="565"/>
            </a:lvl6pPr>
            <a:lvl7pPr marL="1544320" indent="0">
              <a:buNone/>
              <a:defRPr sz="565"/>
            </a:lvl7pPr>
            <a:lvl8pPr marL="1801495" indent="0">
              <a:buNone/>
              <a:defRPr sz="565"/>
            </a:lvl8pPr>
            <a:lvl9pPr marL="2059305" indent="0">
              <a:buNone/>
              <a:defRPr sz="5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4790202"/>
            <a:ext cx="2895600" cy="357496"/>
          </a:xfr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06157"/>
            <a:ext cx="8229600" cy="857991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201187"/>
            <a:ext cx="8229600" cy="3397406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4687967"/>
            <a:ext cx="2133600" cy="35749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pPr lvl="0"/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4687967"/>
            <a:ext cx="2895600" cy="35749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pPr lvl="0"/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4687967"/>
            <a:ext cx="2133600" cy="35749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5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885" lvl="2" indent="-171450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1420" lvl="3" indent="-171450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4320" lvl="4" indent="-171450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7855" lvl="5" indent="-171450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30755" lvl="6" indent="-171450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4290" lvl="7" indent="-171450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7190" lvl="8" indent="-171450" algn="l" defTabSz="686435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686435" lvl="2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029335" lvl="3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372870" lvl="4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1715770" lvl="5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059305" lvl="6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2402205" lvl="7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2745740" lvl="8" indent="0" algn="l" defTabSz="68643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320"/>
            <a:ext cx="3481070" cy="995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402"/>
            <a:ext cx="7886700" cy="3266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71382"/>
            <a:ext cx="2057400" cy="274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71382"/>
            <a:ext cx="3086100" cy="274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71382"/>
            <a:ext cx="2057400" cy="274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 userDrawn="1"/>
        </p:nvSpPr>
        <p:spPr>
          <a:xfrm>
            <a:off x="4264025" y="375285"/>
            <a:ext cx="3481070" cy="995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altLang="zh-CN" dirty="0"/>
              <a:t>Subtitle</a:t>
            </a:r>
            <a:endParaRPr lang="en-I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29460" y="842645"/>
            <a:ext cx="5971540" cy="1791970"/>
          </a:xfrm>
        </p:spPr>
        <p:txBody>
          <a:bodyPr/>
          <a:lstStyle/>
          <a:p>
            <a:pPr algn="l"/>
            <a:r>
              <a:rPr lang="en-IN" altLang="zh-CN" sz="40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C</a:t>
            </a:r>
            <a:r>
              <a:rPr lang="en-IN" altLang="zh-CN" sz="2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  <a:t>lassification of Faint X-ray Sources Associated with Globular Cluster </a:t>
            </a:r>
            <a:br>
              <a:rPr lang="en-IN" altLang="zh-CN" sz="2400">
                <a:solidFill>
                  <a:schemeClr val="tx1"/>
                </a:solidFill>
                <a:latin typeface="Liberation Mono" panose="02070409020205020404" charset="0"/>
                <a:cs typeface="Liberation Mono" panose="02070409020205020404" charset="0"/>
              </a:rPr>
            </a:br>
            <a:r>
              <a:rPr lang="en-IN" altLang="zh-CN" sz="2400">
                <a:solidFill>
                  <a:schemeClr val="accent1">
                    <a:lumMod val="50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Using Machine Learning</a:t>
            </a:r>
            <a:endParaRPr lang="en-IN" altLang="zh-CN" sz="2400">
              <a:solidFill>
                <a:schemeClr val="accent1">
                  <a:lumMod val="50000"/>
                </a:schemeClr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029460" y="3208020"/>
            <a:ext cx="5971540" cy="1242695"/>
          </a:xfrm>
        </p:spPr>
        <p:txBody>
          <a:bodyPr/>
          <a:lstStyle/>
          <a:p>
            <a:pPr algn="l"/>
            <a:endParaRPr lang="en-IN" altLang="zh-CN" sz="12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endParaRPr lang="en-IN" altLang="zh-CN" sz="12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zh-CN" sz="1200">
                <a:latin typeface="Liberation Mono" panose="02070409020205020404" charset="0"/>
                <a:cs typeface="Liberation Mono" panose="02070409020205020404" charset="0"/>
              </a:rPr>
              <a:t>December 2020</a:t>
            </a:r>
            <a:endParaRPr lang="en-IN" altLang="zh-CN" sz="1600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zh-CN" sz="1600" b="1">
                <a:latin typeface="Liberation Mono" panose="02070409020205020404" charset="0"/>
                <a:cs typeface="Liberation Mono" panose="02070409020205020404" charset="0"/>
              </a:rPr>
              <a:t>Shivam Kumaran</a:t>
            </a:r>
            <a:endParaRPr lang="en-IN" altLang="zh-CN" sz="1600" b="1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zh-CN" sz="1200">
                <a:latin typeface="Liberation Mono" panose="02070409020205020404" charset="0"/>
                <a:cs typeface="Liberation Mono" panose="02070409020205020404" charset="0"/>
              </a:rPr>
              <a:t>Indian Institute of Space Science and Technology</a:t>
            </a:r>
            <a:endParaRPr lang="en-IN" altLang="zh-CN" sz="1200">
              <a:latin typeface="Liberation Mono" panose="02070409020205020404" charset="0"/>
              <a:cs typeface="Liberation Mono" panose="0207040902020502040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28775" y="473710"/>
            <a:ext cx="0" cy="39725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6562725" cy="857885"/>
          </a:xfrm>
        </p:spPr>
        <p:txBody>
          <a:bodyPr/>
          <a:p>
            <a:r>
              <a:rPr lang="en-IN" altLang="en-US"/>
              <a:t>Chandra : </a:t>
            </a:r>
            <a:r>
              <a:rPr lang="en-IN" altLang="en-US" sz="2000"/>
              <a:t>Chandra Source catalogue</a:t>
            </a:r>
            <a:endParaRPr lang="en-IN" alt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080" y="1201420"/>
            <a:ext cx="2857500" cy="3397250"/>
          </a:xfrm>
        </p:spPr>
        <p:txBody>
          <a:bodyPr/>
          <a:p>
            <a:pPr marL="0" indent="0">
              <a:buNone/>
            </a:pPr>
            <a:r>
              <a:rPr lang="en-IN" altLang="en-US" b="1"/>
              <a:t>Master Source Table</a:t>
            </a:r>
            <a:endParaRPr lang="en-IN" altLang="en-US" b="1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243580" y="1201420"/>
            <a:ext cx="2857500" cy="339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b="1"/>
              <a:t>Per-Obs Detection Table </a:t>
            </a:r>
            <a:endParaRPr lang="en-IN" altLang="en-US" b="1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6152515" y="2566670"/>
            <a:ext cx="2857500" cy="42926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b="1"/>
              <a:t>Per-Stack Detection Table</a:t>
            </a:r>
            <a:endParaRPr lang="en-IN" altLang="en-US" b="1"/>
          </a:p>
        </p:txBody>
      </p:sp>
      <p:graphicFrame>
        <p:nvGraphicFramePr>
          <p:cNvPr id="8" name="Table 7"/>
          <p:cNvGraphicFramePr/>
          <p:nvPr/>
        </p:nvGraphicFramePr>
        <p:xfrm>
          <a:off x="474345" y="1731010"/>
          <a:ext cx="2536190" cy="299529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595630"/>
                <a:gridCol w="194056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source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properties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s4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s5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3320415" y="1731010"/>
          <a:ext cx="2703195" cy="299529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643255"/>
                <a:gridCol w="643890"/>
                <a:gridCol w="141605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source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properties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10" name="Rectangles 9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11" name="Rectangles 10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214630"/>
            <a:ext cx="6562725" cy="857885"/>
          </a:xfrm>
        </p:spPr>
        <p:txBody>
          <a:bodyPr/>
          <a:p>
            <a:r>
              <a:rPr lang="en-IN" altLang="en-US" sz="2000" b="0"/>
              <a:t>Chandra Source catalogue</a:t>
            </a:r>
            <a:r>
              <a:rPr lang="en-IN" altLang="en-US" sz="2400"/>
              <a:t> : features</a:t>
            </a:r>
            <a:endParaRPr lang="en-IN" altLang="en-US" sz="2400"/>
          </a:p>
        </p:txBody>
      </p:sp>
      <p:graphicFrame>
        <p:nvGraphicFramePr>
          <p:cNvPr id="5" name="Diagram 4"/>
          <p:cNvGraphicFramePr/>
          <p:nvPr/>
        </p:nvGraphicFramePr>
        <p:xfrm>
          <a:off x="587375" y="1294130"/>
          <a:ext cx="7863840" cy="164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" name="Rectangles 9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11" name="Rectangles 10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Straight Connector 4"/>
          <p:cNvCxnSpPr/>
          <p:nvPr/>
        </p:nvCxnSpPr>
        <p:spPr>
          <a:xfrm>
            <a:off x="2900680" y="1034415"/>
            <a:ext cx="0" cy="3079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/>
        </p:nvSpPr>
        <p:spPr>
          <a:xfrm>
            <a:off x="456565" y="1876425"/>
            <a:ext cx="2444115" cy="5289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6864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2"/>
                </a:solidFill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</a:lstStyle>
          <a:p>
            <a:r>
              <a:rPr lang="en-IN" altLang="en-US" sz="1800"/>
              <a:t>Introduction</a:t>
            </a:r>
            <a:endParaRPr lang="en-IN" altLang="en-US" sz="180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2900680" y="1662430"/>
            <a:ext cx="4424045" cy="9575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6864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2"/>
                </a:solidFill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</a:lstStyle>
          <a:p>
            <a:r>
              <a:rPr lang="en-I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endParaRPr lang="en-I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Collection</a:t>
            </a:r>
            <a:endParaRPr lang="en-I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Collection</a:t>
            </a:r>
            <a:endParaRPr lang="en-IN" altLang="en-US" sz="1000" b="1"/>
          </a:p>
        </p:txBody>
      </p:sp>
      <p:sp>
        <p:nvSpPr>
          <p:cNvPr id="10" name="Rectangles 9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6562725" cy="857885"/>
          </a:xfrm>
        </p:spPr>
        <p:txBody>
          <a:bodyPr/>
          <a:p>
            <a:r>
              <a:rPr lang="en-IN" altLang="en-US"/>
              <a:t>Data Collection</a:t>
            </a:r>
            <a:endParaRPr lang="en-IN" alt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065" y="1249045"/>
            <a:ext cx="2787015" cy="976630"/>
          </a:xfrm>
        </p:spPr>
        <p:txBody>
          <a:bodyPr/>
          <a:p>
            <a:pPr marL="0" indent="0">
              <a:buNone/>
            </a:pPr>
            <a:r>
              <a:rPr lang="en-IN" altLang="en-US" sz="1800" b="1"/>
              <a:t>Problem </a:t>
            </a:r>
            <a:endParaRPr lang="en-IN" altLang="en-US" sz="1800" b="1"/>
          </a:p>
          <a:p>
            <a:pPr marL="0" indent="0">
              <a:buNone/>
            </a:pPr>
            <a:r>
              <a:rPr lang="en-IN" altLang="en-US"/>
              <a:t>We do not have class labels in CSC</a:t>
            </a:r>
            <a:endParaRPr lang="en-IN" alt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028065" y="2722880"/>
            <a:ext cx="2787015" cy="1158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sz="1800" b="1"/>
              <a:t>Solution</a:t>
            </a:r>
            <a:endParaRPr lang="en-IN" altLang="en-US" sz="1800" b="1"/>
          </a:p>
          <a:p>
            <a:pPr marL="0" indent="0">
              <a:buNone/>
            </a:pPr>
            <a:r>
              <a:rPr lang="en-IN" altLang="en-US"/>
              <a:t>Look for other catalogue and in published literature</a:t>
            </a:r>
            <a:endParaRPr lang="en-IN" alt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453505" y="1788795"/>
            <a:ext cx="2231390" cy="683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/>
              <a:t>Find RA/DEC for Known source</a:t>
            </a:r>
            <a:endParaRPr lang="en-IN" altLang="en-US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6453505" y="2980055"/>
            <a:ext cx="2231390" cy="683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/>
              <a:t>Cross-Match with CSC</a:t>
            </a:r>
            <a:endParaRPr lang="en-IN" altLang="en-US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6453505" y="3881755"/>
            <a:ext cx="2231390" cy="683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/>
              <a:t>Download data from CSC</a:t>
            </a:r>
            <a:endParaRPr lang="en-IN" altLang="en-US"/>
          </a:p>
        </p:txBody>
      </p:sp>
      <p:sp>
        <p:nvSpPr>
          <p:cNvPr id="12" name="Content Placeholder 2"/>
          <p:cNvSpPr>
            <a:spLocks noGrp="1"/>
          </p:cNvSpPr>
          <p:nvPr/>
        </p:nvSpPr>
        <p:spPr>
          <a:xfrm>
            <a:off x="6608445" y="780415"/>
            <a:ext cx="1921510" cy="652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 sz="1200"/>
              <a:t>For a givne class - </a:t>
            </a:r>
            <a:endParaRPr lang="en-IN" altLang="en-US" sz="1200"/>
          </a:p>
          <a:p>
            <a:pPr marL="0" indent="0" algn="ctr">
              <a:buNone/>
            </a:pPr>
            <a:r>
              <a:rPr lang="en-IN" altLang="en-US" sz="1200"/>
              <a:t>LMXB / CV / MPS</a:t>
            </a:r>
            <a:endParaRPr lang="en-IN" altLang="en-US" sz="1200"/>
          </a:p>
        </p:txBody>
      </p:sp>
      <p:cxnSp>
        <p:nvCxnSpPr>
          <p:cNvPr id="13" name="Straight Arrow Connector 12"/>
          <p:cNvCxnSpPr>
            <a:stCxn id="12" idx="2"/>
            <a:endCxn id="5" idx="0"/>
          </p:cNvCxnSpPr>
          <p:nvPr/>
        </p:nvCxnSpPr>
        <p:spPr>
          <a:xfrm>
            <a:off x="7569200" y="1432560"/>
            <a:ext cx="0" cy="3562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>
          <a:xfrm>
            <a:off x="7569200" y="2472055"/>
            <a:ext cx="0" cy="50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1" idx="0"/>
          </p:cNvCxnSpPr>
          <p:nvPr/>
        </p:nvCxnSpPr>
        <p:spPr>
          <a:xfrm>
            <a:off x="7569200" y="3663315"/>
            <a:ext cx="0" cy="2184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s 2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30" name="Rectangles 2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Collection</a:t>
            </a:r>
            <a:endParaRPr lang="en-IN" altLang="en-US" sz="1000" b="1"/>
          </a:p>
        </p:txBody>
      </p:sp>
      <p:sp>
        <p:nvSpPr>
          <p:cNvPr id="31" name="Rectangles 3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32" name="Rectangles 3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33" name="Rectangles 32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34" name="Isosceles Triangle 33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38" name="Rectangles 37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6562725" cy="857885"/>
          </a:xfrm>
        </p:spPr>
        <p:txBody>
          <a:bodyPr/>
          <a:p>
            <a:r>
              <a:rPr lang="en-IN" altLang="en-US"/>
              <a:t>Data Collection</a:t>
            </a:r>
            <a:endParaRPr lang="en-IN" altLang="en-US" sz="200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453505" y="1788795"/>
            <a:ext cx="2231390" cy="683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/>
              <a:t>Find RA/DEC for Known source</a:t>
            </a:r>
            <a:endParaRPr lang="en-IN" altLang="en-US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6453505" y="2785110"/>
            <a:ext cx="2231390" cy="683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/>
              <a:t>Cross-Match with CSC</a:t>
            </a:r>
            <a:endParaRPr lang="en-IN" altLang="en-US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6453505" y="3785235"/>
            <a:ext cx="2231390" cy="683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/>
              <a:t>Download data from CSC</a:t>
            </a:r>
            <a:endParaRPr lang="en-IN" altLang="en-US"/>
          </a:p>
        </p:txBody>
      </p:sp>
      <p:sp>
        <p:nvSpPr>
          <p:cNvPr id="12" name="Content Placeholder 2"/>
          <p:cNvSpPr>
            <a:spLocks noGrp="1"/>
          </p:cNvSpPr>
          <p:nvPr/>
        </p:nvSpPr>
        <p:spPr>
          <a:xfrm>
            <a:off x="6608445" y="780415"/>
            <a:ext cx="1921510" cy="652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 sz="1200"/>
              <a:t>For a givne class - </a:t>
            </a:r>
            <a:endParaRPr lang="en-IN" altLang="en-US" sz="1200"/>
          </a:p>
          <a:p>
            <a:pPr marL="0" indent="0" algn="ctr">
              <a:buNone/>
            </a:pPr>
            <a:r>
              <a:rPr lang="en-IN" altLang="en-US" sz="1200"/>
              <a:t>LMXB / CV / MPS</a:t>
            </a:r>
            <a:endParaRPr lang="en-IN" altLang="en-US" sz="1200"/>
          </a:p>
        </p:txBody>
      </p:sp>
      <p:cxnSp>
        <p:nvCxnSpPr>
          <p:cNvPr id="13" name="Straight Arrow Connector 12"/>
          <p:cNvCxnSpPr>
            <a:stCxn id="12" idx="2"/>
            <a:endCxn id="5" idx="0"/>
          </p:cNvCxnSpPr>
          <p:nvPr/>
        </p:nvCxnSpPr>
        <p:spPr>
          <a:xfrm>
            <a:off x="7569200" y="1432560"/>
            <a:ext cx="0" cy="3562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>
          <a:xfrm>
            <a:off x="7569200" y="2472055"/>
            <a:ext cx="0" cy="3130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1" idx="0"/>
          </p:cNvCxnSpPr>
          <p:nvPr/>
        </p:nvCxnSpPr>
        <p:spPr>
          <a:xfrm>
            <a:off x="7569200" y="3468370"/>
            <a:ext cx="0" cy="3168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42670" y="1432560"/>
            <a:ext cx="2151380" cy="2151380"/>
          </a:xfrm>
          <a:prstGeom prst="ellipse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600" b="1">
                <a:solidFill>
                  <a:schemeClr val="tx1"/>
                </a:solidFill>
              </a:rPr>
              <a:t>LMXB</a:t>
            </a:r>
            <a:endParaRPr lang="en-IN" altLang="en-US" sz="1600" b="1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45410" y="1602740"/>
            <a:ext cx="1810385" cy="1810385"/>
          </a:xfrm>
          <a:prstGeom prst="ellipse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600" b="1">
                <a:solidFill>
                  <a:schemeClr val="tx1"/>
                </a:solidFill>
              </a:rPr>
              <a:t>CSC</a:t>
            </a:r>
            <a:endParaRPr lang="en-IN" altLang="en-US" sz="1600" b="1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52650" y="2785110"/>
            <a:ext cx="1525270" cy="1461135"/>
          </a:xfrm>
          <a:prstGeom prst="ellipse">
            <a:avLst/>
          </a:prstGeom>
          <a:solidFill>
            <a:schemeClr val="accent4">
              <a:lumMod val="7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600" b="1">
                <a:solidFill>
                  <a:schemeClr val="tx1"/>
                </a:solidFill>
              </a:rPr>
              <a:t>GC</a:t>
            </a:r>
            <a:endParaRPr lang="en-IN" altLang="en-US" sz="1600" b="1">
              <a:solidFill>
                <a:schemeClr val="tx1"/>
              </a:solidFill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5" name="Rectangles 14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Collection</a:t>
            </a:r>
            <a:endParaRPr lang="en-IN" altLang="en-US" sz="1000" b="1"/>
          </a:p>
        </p:txBody>
      </p:sp>
      <p:sp>
        <p:nvSpPr>
          <p:cNvPr id="18" name="Rectangles 17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9" name="Rectangles 18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20" name="Rectangles 19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1564005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6" name="Isosceles Triangle 25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6562725" cy="857885"/>
          </a:xfrm>
        </p:spPr>
        <p:txBody>
          <a:bodyPr/>
          <a:p>
            <a:r>
              <a:rPr lang="en-IN" altLang="en-US"/>
              <a:t>Data Collection</a:t>
            </a:r>
            <a:endParaRPr lang="en-IN" altLang="en-US" sz="200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453505" y="1788795"/>
            <a:ext cx="2231390" cy="683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/>
              <a:t>Find RA/DEC for Known source</a:t>
            </a:r>
            <a:endParaRPr lang="en-IN" altLang="en-US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6453505" y="2980055"/>
            <a:ext cx="2231390" cy="683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/>
              <a:t>Cross-Match with CSC</a:t>
            </a:r>
            <a:endParaRPr lang="en-IN" altLang="en-US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6453505" y="4190365"/>
            <a:ext cx="2231390" cy="683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/>
              <a:t>Download data from CSC</a:t>
            </a:r>
            <a:endParaRPr lang="en-IN" altLang="en-US"/>
          </a:p>
        </p:txBody>
      </p:sp>
      <p:sp>
        <p:nvSpPr>
          <p:cNvPr id="12" name="Content Placeholder 2"/>
          <p:cNvSpPr>
            <a:spLocks noGrp="1"/>
          </p:cNvSpPr>
          <p:nvPr/>
        </p:nvSpPr>
        <p:spPr>
          <a:xfrm>
            <a:off x="6608445" y="780415"/>
            <a:ext cx="1921510" cy="652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 sz="1200"/>
              <a:t>For a givne class - </a:t>
            </a:r>
            <a:endParaRPr lang="en-IN" altLang="en-US" sz="1200"/>
          </a:p>
          <a:p>
            <a:pPr marL="0" indent="0" algn="ctr">
              <a:buNone/>
            </a:pPr>
            <a:r>
              <a:rPr lang="en-IN" altLang="en-US" sz="1200"/>
              <a:t>LMXB / CV / MPS</a:t>
            </a:r>
            <a:endParaRPr lang="en-IN" altLang="en-US" sz="1200"/>
          </a:p>
        </p:txBody>
      </p:sp>
      <p:cxnSp>
        <p:nvCxnSpPr>
          <p:cNvPr id="13" name="Straight Arrow Connector 12"/>
          <p:cNvCxnSpPr>
            <a:stCxn id="12" idx="2"/>
            <a:endCxn id="5" idx="0"/>
          </p:cNvCxnSpPr>
          <p:nvPr/>
        </p:nvCxnSpPr>
        <p:spPr>
          <a:xfrm>
            <a:off x="7569200" y="1432560"/>
            <a:ext cx="0" cy="3562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>
          <a:xfrm>
            <a:off x="7569200" y="2472055"/>
            <a:ext cx="0" cy="50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1" idx="0"/>
          </p:cNvCxnSpPr>
          <p:nvPr/>
        </p:nvCxnSpPr>
        <p:spPr>
          <a:xfrm>
            <a:off x="7569200" y="3663315"/>
            <a:ext cx="0" cy="5270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844550" y="1462405"/>
            <a:ext cx="4802505" cy="251777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IN" altLang="en-US"/>
              <a:t>Write about catalogues and literature survey  ?</a:t>
            </a:r>
            <a:endParaRPr lang="en-IN" altLang="en-US"/>
          </a:p>
        </p:txBody>
      </p:sp>
      <p:sp>
        <p:nvSpPr>
          <p:cNvPr id="4" name="Rectangles 3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1659890" y="4850765"/>
            <a:ext cx="140716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Collection</a:t>
            </a:r>
            <a:endParaRPr lang="en-IN" altLang="en-US" sz="1000" b="1"/>
          </a:p>
        </p:txBody>
      </p:sp>
      <p:sp>
        <p:nvSpPr>
          <p:cNvPr id="14" name="Rectangles 13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5" name="Rectangles 14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8" name="Rectangles 17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1619885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Straight Connector 4"/>
          <p:cNvCxnSpPr/>
          <p:nvPr/>
        </p:nvCxnSpPr>
        <p:spPr>
          <a:xfrm>
            <a:off x="2900680" y="1034415"/>
            <a:ext cx="0" cy="3079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/>
        </p:nvSpPr>
        <p:spPr>
          <a:xfrm>
            <a:off x="456565" y="1876425"/>
            <a:ext cx="2444115" cy="5289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6864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2"/>
                </a:solidFill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</a:lstStyle>
          <a:p>
            <a:r>
              <a:rPr lang="en-IN" altLang="en-US" sz="1800"/>
              <a:t>Data Collection</a:t>
            </a:r>
            <a:endParaRPr lang="en-IN" altLang="en-US" sz="180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2900680" y="1662430"/>
            <a:ext cx="4424045" cy="9575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6864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2"/>
                </a:solidFill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</a:lstStyle>
          <a:p>
            <a:r>
              <a:rPr lang="en-I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Data Preprocessing</a:t>
            </a:r>
            <a:endParaRPr lang="en-I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55" y="198755"/>
            <a:ext cx="6562725" cy="857885"/>
          </a:xfrm>
        </p:spPr>
        <p:txBody>
          <a:bodyPr/>
          <a:p>
            <a:r>
              <a:rPr lang="en-IN" altLang="en-US"/>
              <a:t>Data Preprocessing</a:t>
            </a:r>
            <a:endParaRPr lang="en-IN" altLang="en-US" sz="2000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3800475" y="1230630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Sanitize Data</a:t>
            </a:r>
            <a:endParaRPr lang="en-IN" altLang="en-US" sz="1200" b="1"/>
          </a:p>
        </p:txBody>
      </p:sp>
      <p:sp>
        <p:nvSpPr>
          <p:cNvPr id="24" name="Rectangles 23"/>
          <p:cNvSpPr/>
          <p:nvPr/>
        </p:nvSpPr>
        <p:spPr>
          <a:xfrm>
            <a:off x="3800475" y="1868805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Normalize data</a:t>
            </a:r>
            <a:endParaRPr lang="en-IN" altLang="en-US" sz="1200" b="1"/>
          </a:p>
        </p:txBody>
      </p:sp>
      <p:sp>
        <p:nvSpPr>
          <p:cNvPr id="25" name="Rectangles 24"/>
          <p:cNvSpPr/>
          <p:nvPr/>
        </p:nvSpPr>
        <p:spPr>
          <a:xfrm>
            <a:off x="3800475" y="2539365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Flux-filter</a:t>
            </a:r>
            <a:endParaRPr lang="en-IN" altLang="en-US" sz="1200" b="1"/>
          </a:p>
        </p:txBody>
      </p:sp>
      <p:sp>
        <p:nvSpPr>
          <p:cNvPr id="26" name="Rectangles 25"/>
          <p:cNvSpPr/>
          <p:nvPr/>
        </p:nvSpPr>
        <p:spPr>
          <a:xfrm>
            <a:off x="3801745" y="3841115"/>
            <a:ext cx="1739265" cy="44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bg1"/>
                </a:solidFill>
              </a:rPr>
              <a:t>significance filter</a:t>
            </a:r>
            <a:endParaRPr lang="en-IN" altLang="en-US" sz="1200" b="1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stCxn id="23" idx="2"/>
            <a:endCxn id="24" idx="0"/>
          </p:cNvCxnSpPr>
          <p:nvPr/>
        </p:nvCxnSpPr>
        <p:spPr>
          <a:xfrm>
            <a:off x="4670425" y="1675130"/>
            <a:ext cx="0" cy="1936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>
            <a:off x="4670425" y="2313305"/>
            <a:ext cx="0" cy="2260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s 32"/>
          <p:cNvSpPr/>
          <p:nvPr/>
        </p:nvSpPr>
        <p:spPr>
          <a:xfrm>
            <a:off x="3802380" y="3190240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Log(flux)</a:t>
            </a:r>
            <a:endParaRPr lang="en-IN" altLang="en-US" sz="1200" b="1"/>
          </a:p>
        </p:txBody>
      </p:sp>
      <p:cxnSp>
        <p:nvCxnSpPr>
          <p:cNvPr id="34" name="Straight Arrow Connector 33"/>
          <p:cNvCxnSpPr>
            <a:stCxn id="25" idx="2"/>
            <a:endCxn id="33" idx="0"/>
          </p:cNvCxnSpPr>
          <p:nvPr/>
        </p:nvCxnSpPr>
        <p:spPr>
          <a:xfrm>
            <a:off x="4670425" y="2983865"/>
            <a:ext cx="1905" cy="2063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668520" y="3634740"/>
            <a:ext cx="1905" cy="2063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s 36"/>
          <p:cNvSpPr/>
          <p:nvPr/>
        </p:nvSpPr>
        <p:spPr>
          <a:xfrm>
            <a:off x="1053465" y="2109470"/>
            <a:ext cx="2040255" cy="9290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>
                <a:solidFill>
                  <a:schemeClr val="tx1"/>
                </a:solidFill>
              </a:rPr>
              <a:t>To remove non-quiscent obs</a:t>
            </a:r>
            <a:endParaRPr lang="en-IN" altLang="en-US" sz="1200">
              <a:solidFill>
                <a:schemeClr val="tx1"/>
              </a:solidFill>
            </a:endParaRPr>
          </a:p>
          <a:p>
            <a:pPr algn="ctr"/>
            <a:r>
              <a:rPr lang="en-IN" altLang="en-US" sz="1200">
                <a:solidFill>
                  <a:schemeClr val="tx1"/>
                </a:solidFill>
              </a:rPr>
              <a:t>max flux - 10</a:t>
            </a:r>
            <a:r>
              <a:rPr lang="en-IN" altLang="en-US" sz="1200" baseline="30000">
                <a:solidFill>
                  <a:schemeClr val="tx1"/>
                </a:solidFill>
              </a:rPr>
              <a:t>2 </a:t>
            </a:r>
            <a:r>
              <a:rPr lang="en-IN" altLang="en-US" sz="1200">
                <a:solidFill>
                  <a:schemeClr val="tx1"/>
                </a:solidFill>
              </a:rPr>
              <a:t>erg/cm</a:t>
            </a:r>
            <a:r>
              <a:rPr lang="en-IN" altLang="en-US" sz="1200" baseline="30000">
                <a:solidFill>
                  <a:schemeClr val="tx1"/>
                </a:solidFill>
              </a:rPr>
              <a:t>2</a:t>
            </a:r>
            <a:r>
              <a:rPr lang="en-IN" altLang="en-US" sz="1200">
                <a:solidFill>
                  <a:schemeClr val="tx1"/>
                </a:solidFill>
              </a:rPr>
              <a:t>/s</a:t>
            </a:r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781050" y="3273425"/>
            <a:ext cx="2286000" cy="9290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>
                <a:solidFill>
                  <a:schemeClr val="tx1"/>
                </a:solidFill>
              </a:rPr>
              <a:t>To keep obs only above </a:t>
            </a:r>
            <a:endParaRPr lang="en-IN" altLang="en-US" sz="1200">
              <a:solidFill>
                <a:schemeClr val="tx1"/>
              </a:solidFill>
            </a:endParaRPr>
          </a:p>
          <a:p>
            <a:pPr algn="ctr"/>
            <a:r>
              <a:rPr lang="en-IN" altLang="en-US" sz="1200">
                <a:solidFill>
                  <a:schemeClr val="tx1"/>
                </a:solidFill>
              </a:rPr>
              <a:t>3-</a:t>
            </a:r>
            <a:r>
              <a:rPr lang="en-IN" altLang="en-US" sz="1200">
                <a:solidFill>
                  <a:schemeClr val="tx1"/>
                </a:solidFill>
                <a:latin typeface="AR PL UKai CN" panose="02000503000000000000" charset="-122"/>
                <a:ea typeface="AR PL UKai CN" panose="02000503000000000000" charset="-122"/>
              </a:rPr>
              <a:t>σ</a:t>
            </a:r>
            <a:r>
              <a:rPr lang="en-IN" altLang="en-US" sz="1200">
                <a:solidFill>
                  <a:schemeClr val="tx1"/>
                </a:solidFill>
                <a:sym typeface="+mn-ea"/>
              </a:rPr>
              <a:t>detection</a:t>
            </a:r>
            <a:r>
              <a:rPr lang="en-IN" altLang="en-US" sz="1200">
                <a:solidFill>
                  <a:schemeClr val="tx1"/>
                </a:solidFill>
                <a:latin typeface="AR PL UKai CN" panose="02000503000000000000" charset="-122"/>
                <a:ea typeface="AR PL UKai CN" panose="02000503000000000000" charset="-122"/>
              </a:rPr>
              <a:t> </a:t>
            </a:r>
            <a:endParaRPr lang="en-IN" altLang="en-US" sz="1200">
              <a:solidFill>
                <a:schemeClr val="tx1"/>
              </a:solidFill>
              <a:latin typeface="AR PL UKai CN" panose="02000503000000000000" charset="-122"/>
              <a:ea typeface="AR PL UKai CN" panose="02000503000000000000" charset="-122"/>
            </a:endParaRPr>
          </a:p>
        </p:txBody>
      </p:sp>
      <p:cxnSp>
        <p:nvCxnSpPr>
          <p:cNvPr id="39" name="Elbow Connector 38"/>
          <p:cNvCxnSpPr>
            <a:stCxn id="37" idx="3"/>
            <a:endCxn id="33" idx="1"/>
          </p:cNvCxnSpPr>
          <p:nvPr/>
        </p:nvCxnSpPr>
        <p:spPr>
          <a:xfrm>
            <a:off x="3093720" y="2574290"/>
            <a:ext cx="708660" cy="83820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8" idx="3"/>
            <a:endCxn id="26" idx="1"/>
          </p:cNvCxnSpPr>
          <p:nvPr/>
        </p:nvCxnSpPr>
        <p:spPr>
          <a:xfrm>
            <a:off x="3067050" y="3738245"/>
            <a:ext cx="734695" cy="325120"/>
          </a:xfrm>
          <a:prstGeom prst="bentConnector3">
            <a:avLst>
              <a:gd name="adj1" fmla="val 5004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s 40"/>
          <p:cNvSpPr/>
          <p:nvPr/>
        </p:nvSpPr>
        <p:spPr>
          <a:xfrm>
            <a:off x="6025515" y="3634105"/>
            <a:ext cx="1913890" cy="651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tx1"/>
                </a:solidFill>
              </a:rPr>
              <a:t>Pre-processed data</a:t>
            </a:r>
            <a:endParaRPr lang="en-IN" altLang="en-US" sz="1200" b="1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stCxn id="26" idx="3"/>
            <a:endCxn id="41" idx="1"/>
          </p:cNvCxnSpPr>
          <p:nvPr/>
        </p:nvCxnSpPr>
        <p:spPr>
          <a:xfrm flipV="1">
            <a:off x="5541010" y="3959860"/>
            <a:ext cx="484505" cy="103505"/>
          </a:xfrm>
          <a:prstGeom prst="bentConnector3">
            <a:avLst>
              <a:gd name="adj1" fmla="val 5006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6562725" cy="857885"/>
          </a:xfrm>
        </p:spPr>
        <p:txBody>
          <a:bodyPr/>
          <a:p>
            <a:r>
              <a:rPr lang="en-IN" altLang="en-US"/>
              <a:t>Data Preprocessing</a:t>
            </a:r>
            <a:endParaRPr lang="en-IN" altLang="en-US" sz="2000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10" name="Picture 9" descr="src-obs-coun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797050"/>
            <a:ext cx="7922260" cy="20618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Machine Learning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Finally we have Data and labels as well.</a:t>
            </a:r>
            <a:endParaRPr lang="en-IN" altLang="en-US"/>
          </a:p>
          <a:p>
            <a:r>
              <a:rPr lang="en-IN" altLang="en-US"/>
              <a:t>We need to learn feature-class label relation</a:t>
            </a:r>
            <a:endParaRPr lang="en-IN" altLang="en-US"/>
          </a:p>
          <a:p>
            <a:r>
              <a:rPr lang="en-IN" altLang="en-US"/>
              <a:t>Typical Machine learning problem</a:t>
            </a:r>
            <a:endParaRPr lang="en-IN" altLang="en-US"/>
          </a:p>
          <a:p>
            <a:r>
              <a:rPr lang="en-IN" altLang="en-US"/>
              <a:t>Is it that simple ?</a:t>
            </a:r>
            <a:endParaRPr lang="en-IN" altLang="en-US"/>
          </a:p>
          <a:p>
            <a:r>
              <a:rPr lang="en-IN" altLang="en-US"/>
              <a:t>NO</a:t>
            </a:r>
            <a:endParaRPr lang="en-IN" alt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5224780" y="1201420"/>
          <a:ext cx="3608070" cy="299529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563880"/>
                <a:gridCol w="563245"/>
                <a:gridCol w="1875790"/>
                <a:gridCol w="60515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source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properties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Class </a:t>
                      </a:r>
                      <a:endParaRPr lang="en-IN" altLang="en-US" sz="900"/>
                    </a:p>
                    <a:p>
                      <a:pPr algn="ctr">
                        <a:buNone/>
                      </a:pPr>
                      <a:r>
                        <a:rPr lang="en-IN" altLang="en-US" sz="900"/>
                        <a:t>label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obs3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/>
        </p:nvSpPr>
        <p:spPr>
          <a:xfrm>
            <a:off x="52070" y="4123690"/>
            <a:ext cx="3588385" cy="65913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IN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We need to learn feature-class label relation</a:t>
            </a:r>
            <a:endParaRPr lang="en-IN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7" name="Rectangles 6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10" name="Rectangles 9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29460" y="1798955"/>
            <a:ext cx="5971540" cy="1322070"/>
          </a:xfrm>
        </p:spPr>
        <p:txBody>
          <a:bodyPr>
            <a:spAutoFit/>
          </a:bodyPr>
          <a:lstStyle/>
          <a:p>
            <a:pPr algn="l"/>
            <a:r>
              <a:rPr lang="en-I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We Need to classify </a:t>
            </a:r>
            <a:r>
              <a:rPr lang="en-IN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X-ray sources</a:t>
            </a:r>
            <a:r>
              <a:rPr lang="en-I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 associated with </a:t>
            </a:r>
            <a:r>
              <a:rPr lang="en-IN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Globular cluster</a:t>
            </a:r>
            <a:r>
              <a:rPr lang="en-I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 using properties available given in </a:t>
            </a:r>
            <a:r>
              <a:rPr lang="en-IN" altLang="zh-CN" sz="2000">
                <a:solidFill>
                  <a:schemeClr val="tx1">
                    <a:lumMod val="95000"/>
                    <a:lumOff val="5000"/>
                  </a:schemeClr>
                </a:solidFill>
                <a:latin typeface="Liberation Mono" panose="02070409020205020404" charset="0"/>
                <a:cs typeface="Liberation Mono" panose="02070409020205020404" charset="0"/>
              </a:rPr>
              <a:t>Chandra Source Catalogue 2.0</a:t>
            </a:r>
            <a:endParaRPr lang="en-IN" altLang="zh-CN" sz="2000">
              <a:solidFill>
                <a:schemeClr val="tx1">
                  <a:lumMod val="95000"/>
                  <a:lumOff val="5000"/>
                </a:schemeClr>
              </a:solidFill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029460" y="1081405"/>
            <a:ext cx="5971540" cy="576580"/>
          </a:xfrm>
        </p:spPr>
        <p:txBody>
          <a:bodyPr/>
          <a:lstStyle/>
          <a:p>
            <a:pPr algn="l"/>
            <a:endParaRPr lang="en-IN" altLang="zh-CN" sz="1600" b="1">
              <a:latin typeface="Liberation Mono" panose="02070409020205020404" charset="0"/>
              <a:cs typeface="Liberation Mono" panose="02070409020205020404" charset="0"/>
            </a:endParaRPr>
          </a:p>
          <a:p>
            <a:pPr algn="l"/>
            <a:r>
              <a:rPr lang="en-IN" altLang="zh-CN" sz="2400" b="1">
                <a:latin typeface="Liberation Mono" panose="02070409020205020404" charset="0"/>
                <a:cs typeface="Liberation Mono" panose="02070409020205020404" charset="0"/>
              </a:rPr>
              <a:t>P</a:t>
            </a:r>
            <a:r>
              <a:rPr lang="en-IN" altLang="zh-CN" sz="1600" b="1">
                <a:latin typeface="Liberation Mono" panose="02070409020205020404" charset="0"/>
                <a:cs typeface="Liberation Mono" panose="02070409020205020404" charset="0"/>
              </a:rPr>
              <a:t>roblem Statement</a:t>
            </a:r>
            <a:endParaRPr lang="en-IN" altLang="zh-CN" sz="1600" b="1">
              <a:latin typeface="Liberation Mono" panose="02070409020205020404" charset="0"/>
              <a:cs typeface="Liberation Mono" panose="0207040902020502040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28775" y="473710"/>
            <a:ext cx="0" cy="39725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8" name="Rectangles 7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535170" y="14605"/>
            <a:ext cx="459613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534660" y="69850"/>
            <a:ext cx="359664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367780" y="133350"/>
            <a:ext cx="2763520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89865" y="14605"/>
            <a:ext cx="4596130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Preprocessing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Problems</a:t>
            </a:r>
            <a:endParaRPr lang="en-IN" altLang="en-US"/>
          </a:p>
          <a:p>
            <a:pPr lvl="1"/>
            <a:r>
              <a:rPr lang="en-IN" altLang="en-US"/>
              <a:t>Very small dataset</a:t>
            </a:r>
            <a:endParaRPr lang="en-IN" altLang="en-US"/>
          </a:p>
          <a:p>
            <a:pPr lvl="0"/>
            <a:r>
              <a:rPr lang="en-IN" altLang="en-US"/>
              <a:t>Missing data</a:t>
            </a:r>
            <a:endParaRPr lang="en-IN" altLang="en-US"/>
          </a:p>
          <a:p>
            <a:pPr lvl="1"/>
            <a:r>
              <a:rPr lang="en-IN" altLang="en-US"/>
              <a:t>About 50% missing values</a:t>
            </a:r>
            <a:endParaRPr lang="en-IN" altLang="en-US"/>
          </a:p>
          <a:p>
            <a:pPr lvl="0"/>
            <a:r>
              <a:rPr lang="en-IN" altLang="en-US"/>
              <a:t>Reason for missing values</a:t>
            </a:r>
            <a:endParaRPr lang="en-IN" altLang="en-US"/>
          </a:p>
          <a:p>
            <a:pPr lvl="1"/>
            <a:r>
              <a:rPr lang="en-IN" altLang="en-US"/>
              <a:t>Source may be faint in some bands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plot here showing amount of missing data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Imputation :</a:t>
            </a:r>
            <a:r>
              <a:rPr lang="en-IN" altLang="en-US" b="0"/>
              <a:t>Correlation Imputation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3857625" cy="3397250"/>
          </a:xfrm>
        </p:spPr>
        <p:txBody>
          <a:bodyPr/>
          <a:p>
            <a:r>
              <a:rPr lang="en-IN" altLang="en-US"/>
              <a:t>Algorithm</a:t>
            </a:r>
            <a:endParaRPr lang="en-IN" altLang="en-US"/>
          </a:p>
          <a:p>
            <a:pPr lvl="1"/>
            <a:r>
              <a:rPr lang="en-IN" altLang="en-US"/>
              <a:t>Find feature-feature correlation</a:t>
            </a:r>
            <a:endParaRPr lang="en-IN" altLang="en-US"/>
          </a:p>
          <a:p>
            <a:pPr lvl="1"/>
            <a:r>
              <a:rPr lang="en-IN" altLang="en-US"/>
              <a:t>For a missing value for a given source in feature column, find next best correlated feature</a:t>
            </a:r>
            <a:endParaRPr lang="en-IN" altLang="en-US"/>
          </a:p>
          <a:p>
            <a:pPr lvl="1"/>
            <a:r>
              <a:rPr lang="en-IN" altLang="en-US"/>
              <a:t>Fit linear regression b/w these two features</a:t>
            </a:r>
            <a:endParaRPr lang="en-IN" altLang="en-US"/>
          </a:p>
          <a:p>
            <a:pPr lvl="1"/>
            <a:r>
              <a:rPr lang="en-IN" altLang="en-US"/>
              <a:t>Fill in missing value using linear regression.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7" name="Rectangles 6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10" name="Rectangles 9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Imputation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Similarity Imputation using RF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Imputation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Regression Imputation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Data Imputation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How to compare which regression method works correctly for classification</a:t>
            </a:r>
            <a:endParaRPr lang="en-IN" altLang="en-US"/>
          </a:p>
          <a:p>
            <a:r>
              <a:rPr lang="en-IN" altLang="en-US"/>
              <a:t>Need to do classification</a:t>
            </a:r>
            <a:endParaRPr lang="en-IN" altLang="en-US"/>
          </a:p>
          <a:p>
            <a:r>
              <a:rPr lang="en-IN" altLang="en-US"/>
              <a:t>Need a classifier.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K-Nearest Neighbour</a:t>
            </a:r>
            <a:endParaRPr lang="en-IN" altLang="en-US"/>
          </a:p>
          <a:p>
            <a:r>
              <a:rPr lang="en-IN" altLang="en-US"/>
              <a:t>Fully Connected Network</a:t>
            </a:r>
            <a:endParaRPr lang="en-IN" altLang="en-US"/>
          </a:p>
          <a:p>
            <a:r>
              <a:rPr lang="en-IN" altLang="en-US"/>
              <a:t>Convolution Neural Network</a:t>
            </a:r>
            <a:endParaRPr lang="en-IN" altLang="en-US"/>
          </a:p>
          <a:p>
            <a:r>
              <a:rPr lang="en-IN" altLang="en-US"/>
              <a:t>Random Forest Classifier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: </a:t>
            </a:r>
            <a:r>
              <a:rPr lang="en-IN" altLang="en-US" b="0"/>
              <a:t>KNN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Working</a:t>
            </a:r>
            <a:endParaRPr lang="en-IN" altLang="en-US"/>
          </a:p>
          <a:p>
            <a:r>
              <a:rPr lang="en-IN" altLang="en-US"/>
              <a:t>Reason to try-on</a:t>
            </a:r>
            <a:endParaRPr lang="en-IN" altLang="en-US"/>
          </a:p>
          <a:p>
            <a:r>
              <a:rPr lang="en-IN" altLang="en-US"/>
              <a:t>Caveats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: </a:t>
            </a:r>
            <a:r>
              <a:rPr lang="en-IN" altLang="en-US" b="0"/>
              <a:t>Fully Connected Net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Working</a:t>
            </a:r>
            <a:endParaRPr lang="en-IN" altLang="en-US"/>
          </a:p>
          <a:p>
            <a:r>
              <a:rPr lang="en-IN" altLang="en-US"/>
              <a:t>Reason to try-on</a:t>
            </a:r>
            <a:endParaRPr lang="en-IN" altLang="en-US"/>
          </a:p>
          <a:p>
            <a:r>
              <a:rPr lang="en-IN" altLang="en-US"/>
              <a:t>Caveats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: </a:t>
            </a:r>
            <a:r>
              <a:rPr lang="en-IN" altLang="en-US" b="0"/>
              <a:t>Convolution Neural Network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Working</a:t>
            </a:r>
            <a:endParaRPr lang="en-IN" altLang="en-US"/>
          </a:p>
          <a:p>
            <a:r>
              <a:rPr lang="en-IN" altLang="en-US"/>
              <a:t>Reason to try-on</a:t>
            </a:r>
            <a:endParaRPr lang="en-IN" altLang="en-US"/>
          </a:p>
          <a:p>
            <a:r>
              <a:rPr lang="en-IN" altLang="en-US"/>
              <a:t>Caveats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4" name="Picture 3" descr="cn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8535" y="1201420"/>
            <a:ext cx="5625465" cy="313182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: </a:t>
            </a:r>
            <a:r>
              <a:rPr lang="en-IN" altLang="en-US" b="0"/>
              <a:t>Random Forest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Working (Explain with sufficient detail)</a:t>
            </a:r>
            <a:endParaRPr lang="en-IN" altLang="en-US"/>
          </a:p>
          <a:p>
            <a:r>
              <a:rPr lang="en-IN" altLang="en-US"/>
              <a:t>Reason to try-on</a:t>
            </a:r>
            <a:endParaRPr lang="en-IN" altLang="en-US"/>
          </a:p>
          <a:p>
            <a:r>
              <a:rPr lang="en-IN" altLang="en-US"/>
              <a:t>Caveats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Globular Cluster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noFill/>
          <a:ln w="9525">
            <a:noFill/>
          </a:ln>
        </p:spPr>
        <p:txBody>
          <a:bodyPr vert="horz" rtlCol="0">
            <a:normAutofit/>
          </a:bodyPr>
          <a:p>
            <a:pPr lvl="0" algn="l">
              <a:buClrTx/>
              <a:buSzTx/>
              <a:buFontTx/>
            </a:pPr>
            <a:r>
              <a:rPr lang="en-IN" altLang="en-US">
                <a:sym typeface="+mn-ea"/>
              </a:rPr>
              <a:t>System of stars gravitationally bound together.</a:t>
            </a:r>
            <a:endParaRPr lang="en-IN" altLang="en-US">
              <a:sym typeface="+mn-ea"/>
            </a:endParaRPr>
          </a:p>
          <a:p>
            <a:pPr marL="0" lvl="0" indent="0" algn="l">
              <a:buClrTx/>
              <a:buSzTx/>
              <a:buFontTx/>
              <a:buNone/>
            </a:pPr>
            <a:r>
              <a:rPr lang="en-IN" altLang="en-US">
                <a:sym typeface="+mn-ea"/>
              </a:rPr>
              <a:t> </a:t>
            </a:r>
            <a:endParaRPr lang="en-IN" altLang="en-US"/>
          </a:p>
          <a:p>
            <a:pPr lvl="0" algn="l">
              <a:buClrTx/>
              <a:buSzTx/>
              <a:buFontTx/>
            </a:pPr>
            <a:endParaRPr lang="en-IN" altLang="en-US">
              <a:sym typeface="+mn-ea"/>
            </a:endParaRPr>
          </a:p>
          <a:p>
            <a:pPr marL="342900" lvl="1" indent="0" algn="l">
              <a:buClrTx/>
              <a:buSzTx/>
              <a:buFontTx/>
              <a:buNone/>
            </a:pPr>
            <a:endParaRPr lang="en-IN" altLang="en-US"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p>
            <a:pPr lvl="0" algn="l">
              <a:buClrTx/>
              <a:buSzTx/>
              <a:buFontTx/>
            </a:pPr>
            <a:r>
              <a:rPr lang="en-IN" altLang="en-US">
                <a:sym typeface="+mn-ea"/>
              </a:rPr>
              <a:t>GC dynamical Evolution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Carretta et al &gt; MC simulation of dynamic evolution of GC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Without XRB -  mean collapse timesscale shorter than mean timescale of Galactic GC - 11.2Gyr</a:t>
            </a:r>
            <a:endParaRPr lang="en-IN" altLang="en-US">
              <a:sym typeface="+mn-ea"/>
            </a:endParaRPr>
          </a:p>
          <a:p>
            <a:pPr marL="342900" lvl="1" indent="0" algn="l">
              <a:buClrTx/>
              <a:buSzTx/>
              <a:buFontTx/>
              <a:buNone/>
            </a:pPr>
            <a:endParaRPr lang="en-IN" altLang="en-US">
              <a:sym typeface="+mn-ea"/>
            </a:endParaRPr>
          </a:p>
          <a:p>
            <a:endParaRPr lang="en-IN" altLang="en-US"/>
          </a:p>
        </p:txBody>
      </p:sp>
      <p:sp>
        <p:nvSpPr>
          <p:cNvPr id="7" name="Rectangles 6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8" name="Rectangles 7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619885" y="4344035"/>
            <a:ext cx="75241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sz="900"/>
              <a:t>Carretta, E., Gratton, R. G., Astronomico, O., and Bologna, D.</a:t>
            </a:r>
            <a:endParaRPr lang="en-US" sz="900"/>
          </a:p>
          <a:p>
            <a:pPr algn="r"/>
            <a:r>
              <a:rPr lang="en-US" sz="900"/>
              <a:t>(2000). Distances, ages, and epoch of formation of globular clusters</a:t>
            </a:r>
            <a:r>
              <a:rPr lang="en-IN" altLang="en-US" sz="900"/>
              <a:t> </a:t>
            </a:r>
            <a:r>
              <a:rPr lang="en-US" sz="900"/>
              <a:t>THE ASTROPHYSICAL</a:t>
            </a:r>
            <a:endParaRPr lang="en-US" sz="900"/>
          </a:p>
          <a:p>
            <a:pPr algn="r"/>
            <a:r>
              <a:rPr lang="en-US" sz="900"/>
              <a:t>JOURNAL, 533:215–235.</a:t>
            </a:r>
            <a:endParaRPr lang="en-US" sz="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Pipeline</a:t>
            </a:r>
            <a:endParaRPr lang="en-IN" altLang="en-US" b="0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10" name="Picture 9" descr="pipeline-sma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9385" y="1342390"/>
            <a:ext cx="6284595" cy="1772920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5880" y="3406140"/>
            <a:ext cx="9001125" cy="1192530"/>
          </a:xfrm>
        </p:spPr>
        <p:txBody>
          <a:bodyPr anchor="ctr" anchorCtr="0"/>
          <a:p>
            <a:pPr marL="0" indent="0" algn="ctr">
              <a:buNone/>
            </a:pPr>
            <a:r>
              <a:rPr lang="en-IN" altLang="en-US"/>
              <a:t>How to select which one works the best ?</a:t>
            </a:r>
            <a:endParaRPr lang="en-I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Monte-Carlo Cross Validation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Algorithm</a:t>
            </a:r>
            <a:endParaRPr lang="en-IN" altLang="en-US"/>
          </a:p>
          <a:p>
            <a:pPr lvl="1"/>
            <a:r>
              <a:rPr lang="en-IN" altLang="en-US"/>
              <a:t>Randomly reshuffle rows</a:t>
            </a:r>
            <a:endParaRPr lang="en-IN" altLang="en-US"/>
          </a:p>
          <a:p>
            <a:pPr lvl="1"/>
            <a:r>
              <a:rPr lang="en-IN" altLang="en-US"/>
              <a:t>Randomly sample 0.3 of the data-set and keep aside as validation set</a:t>
            </a:r>
            <a:endParaRPr lang="en-IN" altLang="en-US"/>
          </a:p>
          <a:p>
            <a:pPr lvl="1"/>
            <a:r>
              <a:rPr lang="en-IN" altLang="en-US"/>
              <a:t>Train on rest of the sample</a:t>
            </a:r>
            <a:endParaRPr lang="en-IN" altLang="en-US"/>
          </a:p>
          <a:p>
            <a:pPr lvl="1"/>
            <a:r>
              <a:rPr lang="en-IN" altLang="en-US"/>
              <a:t>Check accuracy on validation sample</a:t>
            </a:r>
            <a:endParaRPr lang="en-IN" altLang="en-US"/>
          </a:p>
          <a:p>
            <a:pPr lvl="1"/>
            <a:r>
              <a:rPr lang="en-IN" altLang="en-US"/>
              <a:t>Do this for N iteration</a:t>
            </a:r>
            <a:endParaRPr lang="en-IN" altLang="en-US"/>
          </a:p>
          <a:p>
            <a:pPr lvl="1"/>
            <a:r>
              <a:rPr lang="en-IN" altLang="en-US"/>
              <a:t>Distribution of validation accuracy</a:t>
            </a:r>
            <a:endParaRPr lang="en-IN" altLang="en-US"/>
          </a:p>
          <a:p>
            <a:pPr lvl="0"/>
            <a:r>
              <a:rPr lang="en-IN" altLang="en-US"/>
              <a:t>A good model</a:t>
            </a:r>
            <a:endParaRPr lang="en-IN" altLang="en-US"/>
          </a:p>
          <a:p>
            <a:pPr lvl="1"/>
            <a:r>
              <a:rPr lang="en-IN" altLang="en-US"/>
              <a:t>Higher mean accuracy</a:t>
            </a:r>
            <a:endParaRPr lang="en-IN" altLang="en-US"/>
          </a:p>
          <a:p>
            <a:pPr lvl="1"/>
            <a:r>
              <a:rPr lang="en-IN" altLang="en-US"/>
              <a:t>Least std in accuracy.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" name="Rectangles 5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Data Processing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5" name="Picture 4" descr="mc"/>
          <p:cNvPicPr>
            <a:picLocks noChangeAspect="1"/>
          </p:cNvPicPr>
          <p:nvPr/>
        </p:nvPicPr>
        <p:blipFill>
          <a:blip r:embed="rId1"/>
          <a:srcRect r="31242"/>
          <a:stretch>
            <a:fillRect/>
          </a:stretch>
        </p:blipFill>
        <p:spPr>
          <a:xfrm>
            <a:off x="4968240" y="1257300"/>
            <a:ext cx="3598545" cy="24225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Monte-Carlo Evolution : </a:t>
            </a:r>
            <a:r>
              <a:rPr lang="en-IN" altLang="en-US" b="0"/>
              <a:t>Result</a:t>
            </a:r>
            <a:endParaRPr lang="en-IN" altLang="en-US" b="0"/>
          </a:p>
        </p:txBody>
      </p:sp>
      <p:pic>
        <p:nvPicPr>
          <p:cNvPr id="6" name="Picture 5" descr="i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262380"/>
            <a:ext cx="6978015" cy="304800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Design classifier</a:t>
            </a:r>
            <a:endParaRPr lang="en-IN" altLang="en-US" sz="900" b="1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Imputer+ Classifier Result</a:t>
            </a:r>
            <a:endParaRPr lang="en-IN" altLang="en-US"/>
          </a:p>
        </p:txBody>
      </p:sp>
      <p:pic>
        <p:nvPicPr>
          <p:cNvPr id="3" name="Picture 2" descr="model_var_r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820" y="960755"/>
            <a:ext cx="5527040" cy="368490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Design classifier</a:t>
            </a:r>
            <a:endParaRPr lang="en-IN" altLang="en-US" sz="900" b="1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Classifier selected</a:t>
            </a:r>
            <a:endParaRPr lang="en-IN" altLang="en-US"/>
          </a:p>
        </p:txBody>
      </p:sp>
      <p:pic>
        <p:nvPicPr>
          <p:cNvPr id="5" name="Picture 4" descr="obs-src-clf-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125" y="2632710"/>
            <a:ext cx="5726430" cy="154178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Design classifier</a:t>
            </a:r>
            <a:endParaRPr lang="en-IN" altLang="en-US" sz="900" b="1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457200" y="1198245"/>
            <a:ext cx="1739265" cy="6108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Preprocesssed data</a:t>
            </a:r>
            <a:endParaRPr lang="en-IN" altLang="en-US" sz="1200" b="1"/>
          </a:p>
        </p:txBody>
      </p:sp>
      <p:sp>
        <p:nvSpPr>
          <p:cNvPr id="7" name="Rectangles 6"/>
          <p:cNvSpPr/>
          <p:nvPr/>
        </p:nvSpPr>
        <p:spPr>
          <a:xfrm>
            <a:off x="2640965" y="1198245"/>
            <a:ext cx="1739265" cy="96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Fill missing values with random forest regressor</a:t>
            </a:r>
            <a:endParaRPr lang="en-IN" altLang="en-US" sz="1200" b="1"/>
          </a:p>
        </p:txBody>
      </p:sp>
      <p:sp>
        <p:nvSpPr>
          <p:cNvPr id="16" name="Rectangles 15"/>
          <p:cNvSpPr/>
          <p:nvPr/>
        </p:nvSpPr>
        <p:spPr>
          <a:xfrm>
            <a:off x="4982210" y="1198245"/>
            <a:ext cx="1739265" cy="6108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Random Forest Classifier</a:t>
            </a:r>
            <a:endParaRPr lang="en-IN" altLang="en-US" sz="1200" b="1"/>
          </a:p>
        </p:txBody>
      </p:sp>
      <p:cxnSp>
        <p:nvCxnSpPr>
          <p:cNvPr id="17" name="Elbow Connector 16"/>
          <p:cNvCxnSpPr>
            <a:stCxn id="6" idx="3"/>
            <a:endCxn id="7" idx="1"/>
          </p:cNvCxnSpPr>
          <p:nvPr/>
        </p:nvCxnSpPr>
        <p:spPr>
          <a:xfrm>
            <a:off x="2196465" y="1503680"/>
            <a:ext cx="444500" cy="17462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3"/>
            <a:endCxn id="16" idx="1"/>
          </p:cNvCxnSpPr>
          <p:nvPr/>
        </p:nvCxnSpPr>
        <p:spPr>
          <a:xfrm flipV="1">
            <a:off x="4380230" y="1503680"/>
            <a:ext cx="601980" cy="17462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Straight Connector 4"/>
          <p:cNvCxnSpPr/>
          <p:nvPr/>
        </p:nvCxnSpPr>
        <p:spPr>
          <a:xfrm>
            <a:off x="2900680" y="1034415"/>
            <a:ext cx="0" cy="3079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/>
        </p:nvSpPr>
        <p:spPr>
          <a:xfrm>
            <a:off x="456565" y="1876425"/>
            <a:ext cx="2444115" cy="5289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6864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2"/>
                </a:solidFill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</a:lstStyle>
          <a:p>
            <a:r>
              <a:rPr lang="en-IN" altLang="en-US" sz="1800"/>
              <a:t>Data Processing</a:t>
            </a:r>
            <a:endParaRPr lang="en-IN" altLang="en-US" sz="1800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2900680" y="1662430"/>
            <a:ext cx="4424045" cy="9575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l" defTabSz="68643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2"/>
                </a:solidFill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</a:lstStyle>
          <a:p>
            <a:r>
              <a:rPr lang="en-I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Optimising</a:t>
            </a:r>
            <a:endParaRPr lang="en-IN" alt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Classifier</a:t>
            </a:r>
            <a:endParaRPr lang="en-I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Optimizing RF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Hyperparameter tuning</a:t>
            </a:r>
            <a:endParaRPr lang="en-IN" altLang="en-US"/>
          </a:p>
          <a:p>
            <a:r>
              <a:rPr lang="en-IN" altLang="en-US"/>
              <a:t>Parameters to tune </a:t>
            </a:r>
            <a:endParaRPr lang="en-IN" altLang="en-US"/>
          </a:p>
          <a:p>
            <a:pPr lvl="1"/>
            <a:r>
              <a:rPr lang="en-IN" altLang="en-US"/>
              <a:t>Number of trees</a:t>
            </a:r>
            <a:endParaRPr lang="en-IN" altLang="en-US"/>
          </a:p>
          <a:p>
            <a:pPr lvl="1"/>
            <a:r>
              <a:rPr lang="en-IN" altLang="en-US"/>
              <a:t>Max-depth</a:t>
            </a:r>
            <a:endParaRPr lang="en-IN" altLang="en-US"/>
          </a:p>
          <a:p>
            <a:pPr lvl="1"/>
            <a:r>
              <a:rPr lang="en-IN" altLang="en-US"/>
              <a:t>...</a:t>
            </a:r>
            <a:endParaRPr lang="en-IN" altLang="en-US"/>
          </a:p>
          <a:p>
            <a:pPr lvl="1"/>
            <a:r>
              <a:rPr lang="en-IN" altLang="en-US"/>
              <a:t>...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Number of trees</a:t>
            </a:r>
            <a:endParaRPr lang="en-IN" altLang="en-US"/>
          </a:p>
        </p:txBody>
      </p:sp>
      <p:pic>
        <p:nvPicPr>
          <p:cNvPr id="5" name="Picture 4" descr="num_tre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1190" y="1896745"/>
            <a:ext cx="4702810" cy="239649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Optimizing RF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Hyperparameter tuning</a:t>
            </a:r>
            <a:endParaRPr lang="en-IN" altLang="en-US"/>
          </a:p>
          <a:p>
            <a:r>
              <a:rPr lang="en-IN" altLang="en-US"/>
              <a:t>Parameters to tune </a:t>
            </a:r>
            <a:endParaRPr lang="en-IN" altLang="en-US"/>
          </a:p>
          <a:p>
            <a:pPr lvl="1"/>
            <a:r>
              <a:rPr lang="en-IN" altLang="en-US"/>
              <a:t>Number of trees - 500</a:t>
            </a:r>
            <a:endParaRPr lang="en-IN" altLang="en-US"/>
          </a:p>
          <a:p>
            <a:pPr lvl="1"/>
            <a:r>
              <a:rPr lang="en-IN" altLang="en-US"/>
              <a:t>Max-depth - 10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Max depth</a:t>
            </a:r>
            <a:endParaRPr lang="en-IN" altLang="en-US"/>
          </a:p>
        </p:txBody>
      </p:sp>
      <p:pic>
        <p:nvPicPr>
          <p:cNvPr id="6" name="Picture 5" descr="max_dep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0" y="2062480"/>
            <a:ext cx="4876800" cy="245935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Tuned RF Result: </a:t>
            </a:r>
            <a:r>
              <a:rPr lang="en-IN" altLang="en-US" b="0"/>
              <a:t>Score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>
                <a:sym typeface="+mn-ea"/>
              </a:rPr>
              <a:t>Best Random forest</a:t>
            </a:r>
            <a:endParaRPr lang="en-IN" altLang="en-US">
              <a:sym typeface="+mn-ea"/>
            </a:endParaRPr>
          </a:p>
          <a:p>
            <a:pPr lvl="1"/>
            <a:r>
              <a:rPr lang="en-IN" altLang="en-US">
                <a:sym typeface="+mn-ea"/>
              </a:rPr>
              <a:t>Number of trees - 500</a:t>
            </a:r>
            <a:endParaRPr lang="en-IN" altLang="en-US">
              <a:sym typeface="+mn-ea"/>
            </a:endParaRPr>
          </a:p>
          <a:p>
            <a:pPr lvl="1"/>
            <a:r>
              <a:rPr lang="en-IN" altLang="en-US">
                <a:sym typeface="+mn-ea"/>
              </a:rPr>
              <a:t>Max-depth - 10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Result</a:t>
            </a:r>
            <a:endParaRPr lang="en-IN" altLang="en-US"/>
          </a:p>
          <a:p>
            <a:pPr lvl="1"/>
            <a:r>
              <a:rPr lang="en-IN" altLang="en-US">
                <a:sym typeface="+mn-ea"/>
              </a:rPr>
              <a:t>Accuracy :</a:t>
            </a:r>
            <a:endParaRPr lang="en-IN" altLang="en-US"/>
          </a:p>
          <a:p>
            <a:pPr lvl="1"/>
            <a:r>
              <a:rPr lang="en-IN" altLang="en-US">
                <a:sym typeface="+mn-ea"/>
              </a:rPr>
              <a:t>precision Recall</a:t>
            </a:r>
            <a:endParaRPr lang="en-IN" altLang="en-US"/>
          </a:p>
          <a:p>
            <a:pPr lvl="0"/>
            <a:r>
              <a:rPr lang="en-IN" altLang="en-US">
                <a:sym typeface="+mn-ea"/>
              </a:rPr>
              <a:t>Confusion Matrix</a:t>
            </a:r>
            <a:endParaRPr lang="en-IN" altLang="en-US"/>
          </a:p>
          <a:p>
            <a:pPr lvl="0"/>
            <a:r>
              <a:rPr lang="en-IN" altLang="en-US">
                <a:sym typeface="+mn-ea"/>
              </a:rPr>
              <a:t>Probability quality</a:t>
            </a:r>
            <a:endParaRPr lang="en-IN" altLang="en-US"/>
          </a:p>
          <a:p>
            <a:pPr lvl="0"/>
            <a:r>
              <a:rPr lang="en-IN" altLang="en-US">
                <a:sym typeface="+mn-ea"/>
              </a:rPr>
              <a:t>Problem </a:t>
            </a:r>
            <a:endParaRPr lang="en-IN" altLang="en-US"/>
          </a:p>
          <a:p>
            <a:pPr lvl="1"/>
            <a:r>
              <a:rPr lang="en-IN" altLang="en-US">
                <a:sym typeface="+mn-ea"/>
              </a:rPr>
              <a:t>Class imbalance</a:t>
            </a:r>
            <a:endParaRPr lang="en-IN" altLang="en-US"/>
          </a:p>
          <a:p>
            <a:pPr lvl="1"/>
            <a:r>
              <a:rPr lang="en-IN" altLang="en-US">
                <a:sym typeface="+mn-ea"/>
              </a:rPr>
              <a:t>not able to learn LMXB class. </a:t>
            </a:r>
            <a:endParaRPr lang="en-IN" altLang="en-US"/>
          </a:p>
        </p:txBody>
      </p:sp>
      <p:pic>
        <p:nvPicPr>
          <p:cNvPr id="6" name="Picture 5" descr="rf-tune-comparis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6995" y="1072515"/>
            <a:ext cx="4745355" cy="170243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Tuned RF Result : </a:t>
            </a:r>
            <a:r>
              <a:rPr lang="en-IN" altLang="en-US" b="0"/>
              <a:t>Confusion Matrix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>
                <a:sym typeface="+mn-ea"/>
              </a:rPr>
              <a:t>Result</a:t>
            </a:r>
            <a:endParaRPr lang="en-IN" altLang="en-US"/>
          </a:p>
          <a:p>
            <a:pPr lvl="1"/>
            <a:r>
              <a:rPr lang="en-IN" altLang="en-US">
                <a:sym typeface="+mn-ea"/>
              </a:rPr>
              <a:t>Accuracy :</a:t>
            </a:r>
            <a:endParaRPr lang="en-IN" altLang="en-US"/>
          </a:p>
          <a:p>
            <a:pPr lvl="1"/>
            <a:r>
              <a:rPr lang="en-IN" altLang="en-US">
                <a:sym typeface="+mn-ea"/>
              </a:rPr>
              <a:t>precision Recall</a:t>
            </a:r>
            <a:endParaRPr lang="en-IN" altLang="en-US"/>
          </a:p>
          <a:p>
            <a:pPr lvl="0"/>
            <a:r>
              <a:rPr lang="en-IN" altLang="en-US">
                <a:sym typeface="+mn-ea"/>
              </a:rPr>
              <a:t>Confusion Matrix</a:t>
            </a:r>
            <a:endParaRPr lang="en-IN" altLang="en-US"/>
          </a:p>
          <a:p>
            <a:pPr lvl="0"/>
            <a:r>
              <a:rPr lang="en-IN" altLang="en-US">
                <a:sym typeface="+mn-ea"/>
              </a:rPr>
              <a:t>Probability quality</a:t>
            </a:r>
            <a:endParaRPr lang="en-IN" altLang="en-US"/>
          </a:p>
          <a:p>
            <a:pPr lvl="0"/>
            <a:r>
              <a:rPr lang="en-IN" altLang="en-US">
                <a:sym typeface="+mn-ea"/>
              </a:rPr>
              <a:t>Problem </a:t>
            </a:r>
            <a:endParaRPr lang="en-IN" altLang="en-US"/>
          </a:p>
          <a:p>
            <a:pPr lvl="1"/>
            <a:r>
              <a:rPr lang="en-IN" altLang="en-US">
                <a:sym typeface="+mn-ea"/>
              </a:rPr>
              <a:t>Class imbalance</a:t>
            </a:r>
            <a:endParaRPr lang="en-IN" altLang="en-US"/>
          </a:p>
          <a:p>
            <a:pPr lvl="1"/>
            <a:r>
              <a:rPr lang="en-IN" altLang="en-US">
                <a:sym typeface="+mn-ea"/>
              </a:rPr>
              <a:t>not able to learn LMXB class. </a:t>
            </a:r>
            <a:endParaRPr lang="en-IN" altLang="en-US"/>
          </a:p>
        </p:txBody>
      </p:sp>
      <p:pic>
        <p:nvPicPr>
          <p:cNvPr id="5" name="Content Placeholder 4" descr="cf_src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631565" y="1048385"/>
            <a:ext cx="5512435" cy="233172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6375"/>
            <a:ext cx="3840480" cy="857885"/>
          </a:xfrm>
        </p:spPr>
        <p:txBody>
          <a:bodyPr/>
          <a:p>
            <a:r>
              <a:rPr lang="en-IN" altLang="en-US"/>
              <a:t>Globular Cluster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noFill/>
          <a:ln w="9525">
            <a:noFill/>
          </a:ln>
        </p:spPr>
        <p:txBody>
          <a:bodyPr vert="horz" rtlCol="0">
            <a:normAutofit/>
          </a:bodyPr>
          <a:p>
            <a:pPr lvl="0" algn="l">
              <a:buClrTx/>
              <a:buSzTx/>
              <a:buFontTx/>
            </a:pPr>
            <a:r>
              <a:rPr lang="en-IN" altLang="en-US">
                <a:sym typeface="+mn-ea"/>
              </a:rPr>
              <a:t>Improved simulation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Included XRB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Mean time-scale matches</a:t>
            </a:r>
            <a:endParaRPr lang="en-IN" altLang="en-US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IN" altLang="en-US">
                <a:sym typeface="+mn-ea"/>
              </a:rPr>
              <a:t>Hypothesis - </a:t>
            </a:r>
            <a:endParaRPr lang="en-IN" altLang="en-US"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IN" altLang="en-US">
                <a:sym typeface="+mn-ea"/>
              </a:rPr>
              <a:t>XRB helps in stability against gravitational collapse</a:t>
            </a:r>
            <a:endParaRPr lang="en-IN" altLang="en-US"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Dynamical evolution process with XRB</a:t>
            </a:r>
            <a:r>
              <a:rPr lang="en-IN" altLang="en-US" baseline="30000"/>
              <a:t>[1]</a:t>
            </a:r>
            <a:endParaRPr lang="en-IN" altLang="en-US"/>
          </a:p>
          <a:p>
            <a:pPr lvl="1"/>
            <a:r>
              <a:rPr lang="en-IN" altLang="en-US"/>
              <a:t>Core contraction phase</a:t>
            </a:r>
            <a:endParaRPr lang="en-IN" altLang="en-US"/>
          </a:p>
          <a:p>
            <a:pPr lvl="1"/>
            <a:r>
              <a:rPr lang="en-IN" altLang="en-US"/>
              <a:t>binary burning phase - collapse halts</a:t>
            </a:r>
            <a:endParaRPr lang="en-IN" altLang="en-US"/>
          </a:p>
          <a:p>
            <a:pPr lvl="1"/>
            <a:r>
              <a:rPr lang="en-IN" altLang="en-US"/>
              <a:t>After max-possible binaries formed, collapse restarts</a:t>
            </a:r>
            <a:endParaRPr lang="en-IN" altLang="en-US"/>
          </a:p>
          <a:p>
            <a:pPr lvl="1"/>
            <a:r>
              <a:rPr lang="en-IN" altLang="en-US"/>
              <a:t>binary burning phase restarts</a:t>
            </a:r>
            <a:endParaRPr lang="en-IN" altLang="en-US"/>
          </a:p>
        </p:txBody>
      </p:sp>
      <p:sp>
        <p:nvSpPr>
          <p:cNvPr id="3" name="Rectangles 2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7" name="Rectangles 6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8" name="Rectangles 7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031740" y="4540885"/>
            <a:ext cx="411226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1000"/>
              <a:t>[1] .</a:t>
            </a:r>
            <a:r>
              <a:rPr lang="en-US" sz="1000"/>
              <a:t>Pooley, D. (2009). Globular cluster x-ray sources. PNAS</a:t>
            </a:r>
            <a:endParaRPr lang="en-US"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Tuned RF Result : </a:t>
            </a:r>
            <a:r>
              <a:rPr lang="en-IN" altLang="en-US" b="0"/>
              <a:t>Probability quality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Result</a:t>
            </a:r>
            <a:endParaRPr lang="en-IN" altLang="en-US"/>
          </a:p>
          <a:p>
            <a:pPr lvl="1"/>
            <a:r>
              <a:rPr lang="en-IN" altLang="en-US"/>
              <a:t>Accuracy :</a:t>
            </a:r>
            <a:endParaRPr lang="en-IN" altLang="en-US"/>
          </a:p>
          <a:p>
            <a:pPr lvl="1"/>
            <a:r>
              <a:rPr lang="en-IN" altLang="en-US"/>
              <a:t>precision Recall</a:t>
            </a:r>
            <a:endParaRPr lang="en-IN" altLang="en-US"/>
          </a:p>
          <a:p>
            <a:pPr lvl="0"/>
            <a:r>
              <a:rPr lang="en-IN" altLang="en-US"/>
              <a:t>Confusion Matrix</a:t>
            </a:r>
            <a:endParaRPr lang="en-IN" altLang="en-US"/>
          </a:p>
          <a:p>
            <a:pPr lvl="0"/>
            <a:r>
              <a:rPr lang="en-IN" altLang="en-US"/>
              <a:t>Probability quality</a:t>
            </a:r>
            <a:endParaRPr lang="en-IN" altLang="en-US"/>
          </a:p>
          <a:p>
            <a:pPr lvl="0"/>
            <a:r>
              <a:rPr lang="en-IN" altLang="en-US"/>
              <a:t>Problem </a:t>
            </a:r>
            <a:endParaRPr lang="en-IN" altLang="en-US"/>
          </a:p>
          <a:p>
            <a:pPr lvl="1"/>
            <a:r>
              <a:rPr lang="en-IN" altLang="en-US"/>
              <a:t>Class imbalance</a:t>
            </a:r>
            <a:endParaRPr lang="en-IN" altLang="en-US"/>
          </a:p>
          <a:p>
            <a:pPr lvl="1"/>
            <a:r>
              <a:rPr lang="en-IN" altLang="en-US"/>
              <a:t>not able to learn LMXB class. </a:t>
            </a:r>
            <a:endParaRPr lang="en-IN" altLang="en-US"/>
          </a:p>
        </p:txBody>
      </p:sp>
      <p:pic>
        <p:nvPicPr>
          <p:cNvPr id="6" name="Picture 5" descr="ec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9450" y="1056640"/>
            <a:ext cx="3921125" cy="303466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Balancing Class : SMOTE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SMOTE : Synthetic Minority Oversampling Technique</a:t>
            </a:r>
            <a:endParaRPr lang="en-IN" altLang="en-US"/>
          </a:p>
          <a:p>
            <a:r>
              <a:rPr lang="en-IN" altLang="en-US"/>
              <a:t>Algorithm</a:t>
            </a:r>
            <a:endParaRPr lang="en-IN" altLang="en-US"/>
          </a:p>
          <a:p>
            <a:pPr lvl="1"/>
            <a:r>
              <a:rPr lang="en-IN" altLang="en-US"/>
              <a:t>In higher dimension feature space</a:t>
            </a:r>
            <a:endParaRPr lang="en-IN" altLang="en-US"/>
          </a:p>
          <a:p>
            <a:pPr lvl="1"/>
            <a:r>
              <a:rPr lang="en-IN" altLang="en-US"/>
              <a:t>Each point represent one source </a:t>
            </a:r>
            <a:endParaRPr lang="en-IN" altLang="en-US"/>
          </a:p>
          <a:p>
            <a:pPr lvl="1"/>
            <a:r>
              <a:rPr lang="en-IN" altLang="en-US"/>
              <a:t>Linear interpolation between these points (source)</a:t>
            </a:r>
            <a:endParaRPr lang="en-IN" altLang="en-US"/>
          </a:p>
          <a:p>
            <a:pPr lvl="1"/>
            <a:r>
              <a:rPr lang="en-IN" altLang="en-US"/>
              <a:t>Sample points from nearest interpolations</a:t>
            </a:r>
            <a:endParaRPr lang="en-IN" altLang="en-US"/>
          </a:p>
          <a:p>
            <a:pPr lvl="1"/>
            <a:r>
              <a:rPr lang="en-IN" altLang="en-US"/>
              <a:t>Make each class equal.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Balancing Class : SMOTE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SMOTE result</a:t>
            </a:r>
            <a:endParaRPr lang="en-IN" altLang="en-US"/>
          </a:p>
        </p:txBody>
      </p:sp>
      <p:pic>
        <p:nvPicPr>
          <p:cNvPr id="5" name="Content Placeholder 4" descr="ecdf-smot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98670" y="1910080"/>
            <a:ext cx="3066415" cy="2279015"/>
          </a:xfrm>
          <a:prstGeom prst="rect">
            <a:avLst/>
          </a:prstGeom>
        </p:spPr>
      </p:pic>
      <p:pic>
        <p:nvPicPr>
          <p:cNvPr id="6" name="Picture 5" descr="ec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25" y="1910080"/>
            <a:ext cx="2937510" cy="227393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Balancing Class : SMOTE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SMOTE result</a:t>
            </a:r>
            <a:endParaRPr lang="en-IN" altLang="en-US"/>
          </a:p>
          <a:p>
            <a:r>
              <a:rPr lang="en-IN" altLang="en-US"/>
              <a:t>Accuracy</a:t>
            </a:r>
            <a:endParaRPr lang="en-IN" altLang="en-US"/>
          </a:p>
          <a:p>
            <a:r>
              <a:rPr lang="en-IN" altLang="en-US"/>
              <a:t>precision</a:t>
            </a:r>
            <a:endParaRPr lang="en-IN" altLang="en-US"/>
          </a:p>
          <a:p>
            <a:r>
              <a:rPr lang="en-IN" altLang="en-US"/>
              <a:t>recall</a:t>
            </a:r>
            <a:endParaRPr lang="en-IN" altLang="en-US"/>
          </a:p>
        </p:txBody>
      </p:sp>
      <p:pic>
        <p:nvPicPr>
          <p:cNvPr id="8" name="Picture 7" descr="cf_src"/>
          <p:cNvPicPr>
            <a:picLocks noChangeAspect="1"/>
          </p:cNvPicPr>
          <p:nvPr/>
        </p:nvPicPr>
        <p:blipFill>
          <a:blip r:embed="rId1"/>
          <a:srcRect r="50601"/>
          <a:stretch>
            <a:fillRect/>
          </a:stretch>
        </p:blipFill>
        <p:spPr>
          <a:xfrm>
            <a:off x="3293110" y="1201420"/>
            <a:ext cx="2557145" cy="2190115"/>
          </a:xfrm>
          <a:prstGeom prst="rect">
            <a:avLst/>
          </a:prstGeom>
        </p:spPr>
      </p:pic>
      <p:pic>
        <p:nvPicPr>
          <p:cNvPr id="9" name="Picture 8" descr="cf_src_smote"/>
          <p:cNvPicPr>
            <a:picLocks noChangeAspect="1"/>
          </p:cNvPicPr>
          <p:nvPr/>
        </p:nvPicPr>
        <p:blipFill>
          <a:blip r:embed="rId2"/>
          <a:srcRect l="307" r="51055"/>
          <a:stretch>
            <a:fillRect/>
          </a:stretch>
        </p:blipFill>
        <p:spPr>
          <a:xfrm>
            <a:off x="6259830" y="1201420"/>
            <a:ext cx="2517775" cy="216662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Balancing Class : SMOTE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SMOTE result</a:t>
            </a:r>
            <a:endParaRPr lang="en-IN" altLang="en-US"/>
          </a:p>
          <a:p>
            <a:r>
              <a:rPr lang="en-IN" altLang="en-US"/>
              <a:t>Accuracy</a:t>
            </a:r>
            <a:endParaRPr lang="en-IN" altLang="en-US"/>
          </a:p>
          <a:p>
            <a:r>
              <a:rPr lang="en-IN" altLang="en-US"/>
              <a:t>precision</a:t>
            </a:r>
            <a:endParaRPr lang="en-IN" altLang="en-US"/>
          </a:p>
          <a:p>
            <a:r>
              <a:rPr lang="en-IN" altLang="en-US"/>
              <a:t>recall</a:t>
            </a:r>
            <a:endParaRPr lang="en-IN" altLang="en-US"/>
          </a:p>
        </p:txBody>
      </p:sp>
      <p:pic>
        <p:nvPicPr>
          <p:cNvPr id="8" name="Picture 7" descr="cf_src"/>
          <p:cNvPicPr>
            <a:picLocks noChangeAspect="1"/>
          </p:cNvPicPr>
          <p:nvPr/>
        </p:nvPicPr>
        <p:blipFill>
          <a:blip r:embed="rId1"/>
          <a:srcRect l="48761"/>
          <a:stretch>
            <a:fillRect/>
          </a:stretch>
        </p:blipFill>
        <p:spPr>
          <a:xfrm>
            <a:off x="3313430" y="1201420"/>
            <a:ext cx="2652395" cy="2190115"/>
          </a:xfrm>
          <a:prstGeom prst="rect">
            <a:avLst/>
          </a:prstGeom>
        </p:spPr>
      </p:pic>
      <p:pic>
        <p:nvPicPr>
          <p:cNvPr id="9" name="Picture 8" descr="cf_src_smote"/>
          <p:cNvPicPr>
            <a:picLocks noChangeAspect="1"/>
          </p:cNvPicPr>
          <p:nvPr/>
        </p:nvPicPr>
        <p:blipFill>
          <a:blip r:embed="rId2"/>
          <a:srcRect l="48454"/>
          <a:stretch>
            <a:fillRect/>
          </a:stretch>
        </p:blipFill>
        <p:spPr>
          <a:xfrm>
            <a:off x="6227445" y="1201420"/>
            <a:ext cx="2668270" cy="216662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Limitations of SMOTE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Can not infinitely upsample</a:t>
            </a:r>
            <a:endParaRPr lang="en-IN" altLang="en-US"/>
          </a:p>
          <a:p>
            <a:r>
              <a:rPr lang="en-IN" altLang="en-US"/>
              <a:t>Available data should be able to represent parent distribution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 optimization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3528695" cy="3397250"/>
          </a:xfrm>
        </p:spPr>
        <p:txBody>
          <a:bodyPr/>
          <a:p>
            <a:r>
              <a:rPr lang="en-IN" altLang="en-US"/>
              <a:t>Feature-feature correlation</a:t>
            </a:r>
            <a:endParaRPr lang="en-IN" altLang="en-US"/>
          </a:p>
          <a:p>
            <a:r>
              <a:rPr lang="en-IN" altLang="en-US"/>
              <a:t>why we need to remove correlated features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5" name="Content Placeholder 4" descr="feat-feat-corr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38625" y="243205"/>
            <a:ext cx="4905375" cy="4355465"/>
          </a:xfrm>
          <a:prstGeom prst="rect">
            <a:avLst/>
          </a:prstGeom>
        </p:spPr>
      </p:pic>
      <p:pic>
        <p:nvPicPr>
          <p:cNvPr id="6" name="Picture 5" descr="feat-remov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85" y="2230120"/>
            <a:ext cx="3246755" cy="226631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 optimization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3528695" cy="3397250"/>
          </a:xfrm>
        </p:spPr>
        <p:txBody>
          <a:bodyPr/>
          <a:p>
            <a:r>
              <a:rPr lang="en-IN" altLang="en-US"/>
              <a:t>Feature-feature correlation</a:t>
            </a:r>
            <a:endParaRPr lang="en-IN" altLang="en-US"/>
          </a:p>
          <a:p>
            <a:r>
              <a:rPr lang="en-IN" altLang="en-US"/>
              <a:t>why we need to remove correlated features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pic>
        <p:nvPicPr>
          <p:cNvPr id="6" name="Content Placeholder 5" descr="feat-feat-corr-small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74870" y="1005840"/>
            <a:ext cx="4220845" cy="359283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pic>
        <p:nvPicPr>
          <p:cNvPr id="7" name="Picture 6" descr="feat-remov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85" y="2230120"/>
            <a:ext cx="3246755" cy="226631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 optimization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3528695" cy="3397250"/>
          </a:xfrm>
        </p:spPr>
        <p:txBody>
          <a:bodyPr/>
          <a:p>
            <a:r>
              <a:rPr lang="en-IN" altLang="en-US"/>
              <a:t>Feature -feature correlation</a:t>
            </a:r>
            <a:endParaRPr lang="en-IN" altLang="en-US"/>
          </a:p>
          <a:p>
            <a:r>
              <a:rPr lang="en-IN" altLang="en-US"/>
              <a:t>why we need to remove correlated features</a:t>
            </a:r>
            <a:endParaRPr lang="en-IN" altLang="en-US"/>
          </a:p>
          <a:p>
            <a:r>
              <a:rPr lang="en-IN" altLang="en-US"/>
              <a:t>Comparison of result - 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5" name="Picture 4" descr="feat-removal-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030" y="2675890"/>
            <a:ext cx="7016750" cy="123317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 Importance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2250" cy="2643505"/>
          </a:xfrm>
        </p:spPr>
        <p:txBody>
          <a:bodyPr/>
          <a:p>
            <a:r>
              <a:rPr lang="en-IN" altLang="en-US"/>
              <a:t>Contribution of each feature for classification</a:t>
            </a:r>
            <a:endParaRPr lang="en-IN" altLang="en-US"/>
          </a:p>
          <a:p>
            <a:r>
              <a:rPr lang="en-IN" altLang="en-US"/>
              <a:t>Understanding physical significance</a:t>
            </a:r>
            <a:endParaRPr lang="en-IN" altLang="en-US"/>
          </a:p>
          <a:p>
            <a:r>
              <a:rPr lang="en-IN" altLang="en-US"/>
              <a:t>Learn what machine has learnt.</a:t>
            </a:r>
            <a:endParaRPr lang="en-IN" altLang="en-US"/>
          </a:p>
        </p:txBody>
      </p:sp>
      <p:sp>
        <p:nvSpPr>
          <p:cNvPr id="4" name="Rectangles 3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20" name="Rectangles 19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21" name="Rectangles 20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22" name="Rectangles 21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6375"/>
            <a:ext cx="5864860" cy="857885"/>
          </a:xfrm>
        </p:spPr>
        <p:txBody>
          <a:bodyPr/>
          <a:p>
            <a:r>
              <a:rPr lang="en-IN" altLang="en-US"/>
              <a:t>Globular Cluster Evolution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noFill/>
          <a:ln w="9525">
            <a:noFill/>
          </a:ln>
        </p:spPr>
        <p:txBody>
          <a:bodyPr vert="horz" rtlCol="0">
            <a:normAutofit/>
          </a:bodyPr>
          <a:p>
            <a:pPr lvl="0" algn="l">
              <a:buClrTx/>
              <a:buSzTx/>
              <a:buFontTx/>
            </a:pPr>
            <a:r>
              <a:rPr lang="en-IN" altLang="en-US" sz="1600">
                <a:latin typeface="Liberation Mono" panose="02070409020205020404" charset="0"/>
                <a:cs typeface="Liberation Mono" panose="02070409020205020404" charset="0"/>
                <a:sym typeface="+mn-ea"/>
              </a:rPr>
              <a:t>Binary Burning phase and dynamical evolution governed by - </a:t>
            </a:r>
            <a:r>
              <a:rPr lang="en-IN" altLang="en-US" sz="1600" b="1">
                <a:latin typeface="Liberation Mono" panose="02070409020205020404" charset="0"/>
                <a:cs typeface="Liberation Mono" panose="02070409020205020404" charset="0"/>
                <a:sym typeface="+mn-ea"/>
              </a:rPr>
              <a:t>Encounter Frequency</a:t>
            </a:r>
            <a:endParaRPr lang="en-IN" altLang="en-US" sz="1600" b="1">
              <a:latin typeface="Liberation Mono" panose="02070409020205020404" charset="0"/>
              <a:cs typeface="Liberation Mono" panose="02070409020205020404" charset="0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IN" altLang="en-US" sz="1600">
                <a:latin typeface="Liberation Mono" panose="02070409020205020404" charset="0"/>
                <a:cs typeface="Liberation Mono" panose="02070409020205020404" charset="0"/>
                <a:sym typeface="+mn-ea"/>
              </a:rPr>
              <a:t>Directly correlated with population distribution of </a:t>
            </a:r>
            <a:r>
              <a:rPr lang="en-IN" altLang="en-US" sz="1600" b="1">
                <a:latin typeface="Liberation Mono" panose="02070409020205020404" charset="0"/>
                <a:cs typeface="Liberation Mono" panose="02070409020205020404" charset="0"/>
                <a:sym typeface="+mn-ea"/>
              </a:rPr>
              <a:t>XRB</a:t>
            </a:r>
            <a:r>
              <a:rPr lang="en-IN" altLang="en-US" sz="1600">
                <a:latin typeface="Liberation Mono" panose="02070409020205020404" charset="0"/>
                <a:cs typeface="Liberation Mono" panose="02070409020205020404" charset="0"/>
                <a:sym typeface="+mn-ea"/>
              </a:rPr>
              <a:t>.</a:t>
            </a:r>
            <a:endParaRPr lang="en-IN" altLang="en-US" sz="1600">
              <a:latin typeface="Liberation Mono" panose="02070409020205020404" charset="0"/>
              <a:cs typeface="Liberation Mono" panose="02070409020205020404" charset="0"/>
              <a:sym typeface="+mn-ea"/>
            </a:endParaRPr>
          </a:p>
        </p:txBody>
      </p:sp>
      <p:sp>
        <p:nvSpPr>
          <p:cNvPr id="3" name="Content Placeholder 4"/>
          <p:cNvSpPr>
            <a:spLocks noGrp="1"/>
          </p:cNvSpPr>
          <p:nvPr/>
        </p:nvSpPr>
        <p:spPr>
          <a:xfrm>
            <a:off x="5236210" y="1201420"/>
            <a:ext cx="3413125" cy="6915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ctr">
              <a:buClrTx/>
              <a:buSzTx/>
              <a:buNone/>
            </a:pPr>
            <a:r>
              <a:rPr lang="en-IN" altLang="en-US" sz="1600">
                <a:latin typeface="Liberation Mono" panose="02070409020205020404" charset="0"/>
                <a:cs typeface="Liberation Mono" panose="02070409020205020404" charset="0"/>
                <a:sym typeface="+mn-ea"/>
              </a:rPr>
              <a:t>Understanding XRB Population distribution</a:t>
            </a:r>
            <a:endParaRPr lang="en-IN" altLang="en-US" sz="1600">
              <a:latin typeface="Liberation Mono" panose="02070409020205020404" charset="0"/>
              <a:cs typeface="Liberation Mono" panose="02070409020205020404" charset="0"/>
              <a:sym typeface="+mn-ea"/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5236210" y="2323465"/>
            <a:ext cx="3413125" cy="6915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>
            <a:normAutofit/>
          </a:bodyPr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ctr">
              <a:buClrTx/>
              <a:buSzTx/>
              <a:buNone/>
            </a:pPr>
            <a:r>
              <a:rPr lang="en-IN" altLang="en-US" sz="1600">
                <a:latin typeface="Liberation Mono" panose="02070409020205020404" charset="0"/>
                <a:cs typeface="Liberation Mono" panose="02070409020205020404" charset="0"/>
                <a:sym typeface="+mn-ea"/>
              </a:rPr>
              <a:t>Understanding Encounter Frequency</a:t>
            </a:r>
            <a:endParaRPr lang="en-IN" altLang="en-US" sz="1600">
              <a:latin typeface="Liberation Mono" panose="02070409020205020404" charset="0"/>
              <a:cs typeface="Liberation Mono" panose="02070409020205020404" charset="0"/>
              <a:sym typeface="+mn-ea"/>
            </a:endParaRPr>
          </a:p>
        </p:txBody>
      </p:sp>
      <p:sp>
        <p:nvSpPr>
          <p:cNvPr id="8" name="Content Placeholder 4"/>
          <p:cNvSpPr>
            <a:spLocks noGrp="1"/>
          </p:cNvSpPr>
          <p:nvPr/>
        </p:nvSpPr>
        <p:spPr>
          <a:xfrm>
            <a:off x="5236845" y="3545205"/>
            <a:ext cx="3413125" cy="619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>
            <a:normAutofit fontScale="90000"/>
          </a:bodyPr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ctr">
              <a:buClrTx/>
              <a:buSzTx/>
              <a:buNone/>
            </a:pPr>
            <a:r>
              <a:rPr lang="en-IN" altLang="en-US" sz="1800" b="1">
                <a:solidFill>
                  <a:schemeClr val="tx1"/>
                </a:solidFill>
                <a:sym typeface="+mn-ea"/>
              </a:rPr>
              <a:t>Globular cluster Dynamics and Evolution</a:t>
            </a:r>
            <a:endParaRPr lang="en-IN" altLang="en-US" sz="180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9" name="Straight Arrow Connector 8"/>
          <p:cNvCxnSpPr>
            <a:stCxn id="3" idx="2"/>
            <a:endCxn id="7" idx="0"/>
          </p:cNvCxnSpPr>
          <p:nvPr/>
        </p:nvCxnSpPr>
        <p:spPr>
          <a:xfrm>
            <a:off x="6943090" y="1892935"/>
            <a:ext cx="0" cy="4305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6943090" y="3014980"/>
            <a:ext cx="635" cy="5302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s 10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12" name="Rectangles 11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5" name="Rectangles 14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 Importance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2250" cy="325755"/>
          </a:xfrm>
        </p:spPr>
        <p:txBody>
          <a:bodyPr/>
          <a:p>
            <a:r>
              <a:rPr lang="en-IN" altLang="en-US"/>
              <a:t>Algorithm</a:t>
            </a:r>
            <a:endParaRPr lang="en-IN" alt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4809490" y="1066800"/>
          <a:ext cx="4334510" cy="3361055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406400"/>
                <a:gridCol w="650240"/>
                <a:gridCol w="913765"/>
                <a:gridCol w="1014730"/>
                <a:gridCol w="728053"/>
                <a:gridCol w="621610"/>
              </a:tblGrid>
              <a:tr h="36576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src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properties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Class 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65760">
                <a:tc v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flux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variability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hardness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 b="1">
                          <a:solidFill>
                            <a:schemeClr val="bg1"/>
                          </a:solidFill>
                        </a:rPr>
                        <a:t>.........</a:t>
                      </a:r>
                      <a:endParaRPr lang="en-IN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s1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s2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s3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s4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s5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s6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s7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s8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900"/>
                        <a:t>...</a:t>
                      </a:r>
                      <a:endParaRPr lang="en-IN" alt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9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s 4"/>
          <p:cNvSpPr/>
          <p:nvPr/>
        </p:nvSpPr>
        <p:spPr>
          <a:xfrm>
            <a:off x="2633345" y="1499235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Randomize feat</a:t>
            </a:r>
            <a:endParaRPr lang="en-IN" altLang="en-US" sz="1200" b="1"/>
          </a:p>
        </p:txBody>
      </p:sp>
      <p:sp>
        <p:nvSpPr>
          <p:cNvPr id="6" name="Rectangles 5"/>
          <p:cNvSpPr/>
          <p:nvPr/>
        </p:nvSpPr>
        <p:spPr>
          <a:xfrm>
            <a:off x="2633345" y="2137410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Do Training</a:t>
            </a:r>
            <a:endParaRPr lang="en-IN" altLang="en-US" sz="1200" b="1"/>
          </a:p>
        </p:txBody>
      </p:sp>
      <p:sp>
        <p:nvSpPr>
          <p:cNvPr id="7" name="Rectangles 6"/>
          <p:cNvSpPr/>
          <p:nvPr/>
        </p:nvSpPr>
        <p:spPr>
          <a:xfrm>
            <a:off x="2633345" y="2807970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Cross validation</a:t>
            </a:r>
            <a:endParaRPr lang="en-IN" altLang="en-US" sz="1200" b="1"/>
          </a:p>
        </p:txBody>
      </p:sp>
      <p:sp>
        <p:nvSpPr>
          <p:cNvPr id="8" name="Rectangles 7"/>
          <p:cNvSpPr/>
          <p:nvPr/>
        </p:nvSpPr>
        <p:spPr>
          <a:xfrm>
            <a:off x="2633345" y="3451225"/>
            <a:ext cx="1739265" cy="444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tx1"/>
                </a:solidFill>
              </a:rPr>
              <a:t>Val Accuracy</a:t>
            </a:r>
            <a:endParaRPr lang="en-IN" altLang="en-US" sz="1200" b="1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457200" y="1499235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Original dataset</a:t>
            </a:r>
            <a:endParaRPr lang="en-IN" altLang="en-US" sz="1200" b="1"/>
          </a:p>
        </p:txBody>
      </p:sp>
      <p:sp>
        <p:nvSpPr>
          <p:cNvPr id="11" name="Rectangles 10"/>
          <p:cNvSpPr/>
          <p:nvPr/>
        </p:nvSpPr>
        <p:spPr>
          <a:xfrm>
            <a:off x="457200" y="3451225"/>
            <a:ext cx="1739265" cy="444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tx1"/>
                </a:solidFill>
              </a:rPr>
              <a:t>Val Accuracy</a:t>
            </a:r>
            <a:endParaRPr lang="en-IN" altLang="en-US" sz="1200" b="1">
              <a:solidFill>
                <a:schemeClr val="tx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1473200" y="4324350"/>
            <a:ext cx="1739265" cy="444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5000"/>
                    <a:lumOff val="3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tx1"/>
                </a:solidFill>
              </a:rPr>
              <a:t>Drop In accuracy</a:t>
            </a:r>
            <a:endParaRPr lang="en-IN" altLang="en-US" sz="1200" b="1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0" idx="2"/>
            <a:endCxn id="11" idx="0"/>
          </p:cNvCxnSpPr>
          <p:nvPr/>
        </p:nvCxnSpPr>
        <p:spPr>
          <a:xfrm>
            <a:off x="1327150" y="1943735"/>
            <a:ext cx="0" cy="1507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3503295" y="1943735"/>
            <a:ext cx="0" cy="1936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3503295" y="2581910"/>
            <a:ext cx="0" cy="2260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3503295" y="3252470"/>
            <a:ext cx="0" cy="198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1" idx="2"/>
            <a:endCxn id="12" idx="0"/>
          </p:cNvCxnSpPr>
          <p:nvPr/>
        </p:nvCxnSpPr>
        <p:spPr>
          <a:xfrm rot="5400000" flipV="1">
            <a:off x="1620838" y="3602038"/>
            <a:ext cx="428625" cy="101600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12" idx="0"/>
          </p:cNvCxnSpPr>
          <p:nvPr/>
        </p:nvCxnSpPr>
        <p:spPr>
          <a:xfrm rot="5400000">
            <a:off x="2708910" y="3529965"/>
            <a:ext cx="428625" cy="1160145"/>
          </a:xfrm>
          <a:prstGeom prst="bentConnector3">
            <a:avLst>
              <a:gd name="adj1" fmla="val 5007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s 19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21" name="Rectangles 20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22" name="Rectangles 21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23" name="Rectangles 22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24" name="Rectangles 2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9" name="Rectangles 28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30" name="Isosceles Triangle 29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 Importance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Result</a:t>
            </a:r>
            <a:endParaRPr lang="en-IN" altLang="en-US"/>
          </a:p>
          <a:p>
            <a:r>
              <a:rPr lang="en-IN" altLang="en-US"/>
              <a:t>Discussion</a:t>
            </a:r>
            <a:endParaRPr lang="en-IN" altLang="en-US"/>
          </a:p>
          <a:p>
            <a:r>
              <a:rPr lang="en-IN" altLang="en-US"/>
              <a:t>Important feature</a:t>
            </a:r>
            <a:endParaRPr lang="en-IN" altLang="en-US"/>
          </a:p>
          <a:p>
            <a:pPr lvl="1"/>
            <a:r>
              <a:rPr lang="en-IN" altLang="en-US"/>
              <a:t>Hardness in hm band</a:t>
            </a:r>
            <a:endParaRPr lang="en-IN" altLang="en-US"/>
          </a:p>
          <a:p>
            <a:pPr lvl="1"/>
            <a:r>
              <a:rPr lang="en-IN" altLang="en-US"/>
              <a:t>Short term variability</a:t>
            </a:r>
            <a:endParaRPr lang="en-IN" altLang="en-US"/>
          </a:p>
          <a:p>
            <a:pPr lvl="1"/>
            <a:r>
              <a:rPr lang="en-IN" altLang="en-US"/>
              <a:t>Long term variability</a:t>
            </a:r>
            <a:endParaRPr lang="en-IN" altLang="en-US"/>
          </a:p>
        </p:txBody>
      </p:sp>
      <p:pic>
        <p:nvPicPr>
          <p:cNvPr id="5" name="Content Placeholder 4" descr="feat-imp-all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5810" y="880110"/>
            <a:ext cx="3855085" cy="3718560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5" name="Rectangles 14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AdaBoost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Ensamble classifier</a:t>
            </a:r>
            <a:endParaRPr lang="en-IN" altLang="en-US"/>
          </a:p>
          <a:p>
            <a:r>
              <a:rPr lang="en-IN" altLang="en-US"/>
              <a:t>Can we improve further</a:t>
            </a:r>
            <a:endParaRPr lang="en-IN" altLang="en-US"/>
          </a:p>
          <a:p>
            <a:r>
              <a:rPr lang="en-IN" altLang="en-US"/>
              <a:t>No further improvement.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RF is able to capture as much information as possible</a:t>
            </a:r>
            <a:endParaRPr lang="en-IN" altLang="en-US"/>
          </a:p>
        </p:txBody>
      </p:sp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Optimize classifier</a:t>
            </a:r>
            <a:endParaRPr lang="en-IN" altLang="en-US" sz="900" b="1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Result significance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4032250" cy="2040890"/>
          </a:xfrm>
        </p:spPr>
        <p:txBody>
          <a:bodyPr/>
          <a:p>
            <a:r>
              <a:rPr lang="en-IN" altLang="en-US"/>
              <a:t>Problem with validation result</a:t>
            </a:r>
            <a:endParaRPr lang="en-IN" altLang="en-US"/>
          </a:p>
          <a:p>
            <a:pPr lvl="1"/>
            <a:r>
              <a:rPr lang="en-IN" altLang="en-US"/>
              <a:t>small sample available for validation</a:t>
            </a:r>
            <a:endParaRPr lang="en-IN" altLang="en-US"/>
          </a:p>
          <a:p>
            <a:pPr lvl="2"/>
            <a:r>
              <a:rPr lang="en-IN" altLang="en-US" sz="1000"/>
              <a:t>LMXB - 17</a:t>
            </a:r>
            <a:endParaRPr lang="en-IN" altLang="en-US" sz="1000"/>
          </a:p>
          <a:p>
            <a:pPr lvl="2"/>
            <a:r>
              <a:rPr lang="en-IN" altLang="en-US" sz="1000"/>
              <a:t>CV - 55</a:t>
            </a:r>
            <a:endParaRPr lang="en-IN" altLang="en-US" sz="1000"/>
          </a:p>
          <a:p>
            <a:pPr lvl="2"/>
            <a:r>
              <a:rPr lang="en-IN" altLang="en-US" sz="1000"/>
              <a:t>MSP - 54</a:t>
            </a:r>
            <a:endParaRPr lang="en-IN" altLang="en-US"/>
          </a:p>
          <a:p>
            <a:r>
              <a:rPr lang="en-IN" altLang="en-US"/>
              <a:t>Validation result - training quality tradeoff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Other method</a:t>
            </a:r>
            <a:endParaRPr lang="en-IN" altLang="en-US"/>
          </a:p>
          <a:p>
            <a:pPr lvl="1"/>
            <a:r>
              <a:rPr lang="en-IN" altLang="en-US"/>
              <a:t>Permutation Significance</a:t>
            </a:r>
            <a:endParaRPr lang="en-IN" altLang="en-US"/>
          </a:p>
        </p:txBody>
      </p:sp>
      <p:sp>
        <p:nvSpPr>
          <p:cNvPr id="5" name="Rectangles 4"/>
          <p:cNvSpPr/>
          <p:nvPr/>
        </p:nvSpPr>
        <p:spPr>
          <a:xfrm>
            <a:off x="1376680" y="3395980"/>
            <a:ext cx="5706745" cy="443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431925" y="3431540"/>
            <a:ext cx="3968750" cy="372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Training sample</a:t>
            </a:r>
            <a:endParaRPr lang="en-IN" altLang="en-US" sz="1400"/>
          </a:p>
        </p:txBody>
      </p:sp>
      <p:sp>
        <p:nvSpPr>
          <p:cNvPr id="7" name="Rectangles 6"/>
          <p:cNvSpPr/>
          <p:nvPr/>
        </p:nvSpPr>
        <p:spPr>
          <a:xfrm>
            <a:off x="5457190" y="3431540"/>
            <a:ext cx="1546860" cy="3727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validation sample</a:t>
            </a:r>
            <a:endParaRPr lang="en-IN" altLang="en-US" sz="1400"/>
          </a:p>
        </p:txBody>
      </p:sp>
      <p:sp>
        <p:nvSpPr>
          <p:cNvPr id="8" name="Rectangles 7"/>
          <p:cNvSpPr/>
          <p:nvPr/>
        </p:nvSpPr>
        <p:spPr>
          <a:xfrm>
            <a:off x="1376680" y="4006850"/>
            <a:ext cx="5706745" cy="443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431925" y="4042410"/>
            <a:ext cx="3009265" cy="3727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Training sample</a:t>
            </a:r>
            <a:endParaRPr lang="en-IN" altLang="en-US" sz="1400"/>
          </a:p>
        </p:txBody>
      </p:sp>
      <p:sp>
        <p:nvSpPr>
          <p:cNvPr id="10" name="Rectangles 9"/>
          <p:cNvSpPr/>
          <p:nvPr/>
        </p:nvSpPr>
        <p:spPr>
          <a:xfrm>
            <a:off x="4490085" y="4042410"/>
            <a:ext cx="2513965" cy="3727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validation sample</a:t>
            </a:r>
            <a:endParaRPr lang="en-IN" altLang="en-US" sz="1400"/>
          </a:p>
        </p:txBody>
      </p:sp>
      <p:sp>
        <p:nvSpPr>
          <p:cNvPr id="11" name="Rectangles 10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5" name="Rectangles 14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Permutation - Test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3730625" cy="3397250"/>
          </a:xfrm>
        </p:spPr>
        <p:txBody>
          <a:bodyPr/>
          <a:p>
            <a:r>
              <a:rPr lang="en-IN" altLang="en-US"/>
              <a:t>Null Hypothesis - </a:t>
            </a:r>
            <a:endParaRPr lang="en-IN" altLang="en-US"/>
          </a:p>
          <a:p>
            <a:pPr lvl="1"/>
            <a:r>
              <a:rPr lang="en-IN" altLang="en-US"/>
              <a:t>No relation between features and the class label</a:t>
            </a:r>
            <a:endParaRPr lang="en-IN" altLang="en-US"/>
          </a:p>
          <a:p>
            <a:pPr lvl="0"/>
            <a:r>
              <a:rPr lang="en-IN" altLang="en-US"/>
              <a:t>p-Score</a:t>
            </a:r>
            <a:endParaRPr lang="en-IN" altLang="en-US"/>
          </a:p>
          <a:p>
            <a:pPr lvl="1"/>
            <a:r>
              <a:rPr lang="en-IN" altLang="en-US"/>
              <a:t>Probability that accuracy on label-permuted data will be more than or equal to accuracy on original data</a:t>
            </a:r>
            <a:endParaRPr lang="en-IN" altLang="en-US"/>
          </a:p>
          <a:p>
            <a:pPr lvl="1"/>
            <a:r>
              <a:rPr lang="en-IN" altLang="en-US"/>
              <a:t>Null-hypothesis p-score ~ 0.5</a:t>
            </a:r>
            <a:endParaRPr lang="en-IN" altLang="en-US"/>
          </a:p>
        </p:txBody>
      </p:sp>
      <p:sp>
        <p:nvSpPr>
          <p:cNvPr id="26" name="Rectangles 25"/>
          <p:cNvSpPr/>
          <p:nvPr/>
        </p:nvSpPr>
        <p:spPr>
          <a:xfrm>
            <a:off x="5511800" y="1201420"/>
            <a:ext cx="713740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S1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6225540" y="1201420"/>
            <a:ext cx="1960245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s1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8185785" y="1201420"/>
            <a:ext cx="762635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s 28"/>
          <p:cNvSpPr/>
          <p:nvPr/>
        </p:nvSpPr>
        <p:spPr>
          <a:xfrm>
            <a:off x="5511800" y="1471295"/>
            <a:ext cx="713740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S2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6225540" y="1471295"/>
            <a:ext cx="1960245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s2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8185785" y="1471295"/>
            <a:ext cx="762635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5511800" y="1741170"/>
            <a:ext cx="713740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S3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Rectangles 32"/>
          <p:cNvSpPr/>
          <p:nvPr/>
        </p:nvSpPr>
        <p:spPr>
          <a:xfrm>
            <a:off x="6225540" y="1741170"/>
            <a:ext cx="1960245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s3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8185785" y="1741170"/>
            <a:ext cx="762635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5511800" y="2011045"/>
            <a:ext cx="713740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S4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6225540" y="2011045"/>
            <a:ext cx="1960245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s4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8185785" y="2011045"/>
            <a:ext cx="762635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5511800" y="2280920"/>
            <a:ext cx="713740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6225540" y="2280920"/>
            <a:ext cx="1960245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s5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185785" y="2280920"/>
            <a:ext cx="762635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Rectangles 40"/>
          <p:cNvSpPr/>
          <p:nvPr/>
        </p:nvSpPr>
        <p:spPr>
          <a:xfrm>
            <a:off x="5511800" y="2550795"/>
            <a:ext cx="713740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S6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ectangles 41"/>
          <p:cNvSpPr/>
          <p:nvPr/>
        </p:nvSpPr>
        <p:spPr>
          <a:xfrm>
            <a:off x="6225540" y="2550795"/>
            <a:ext cx="1960245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s6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s 42"/>
          <p:cNvSpPr/>
          <p:nvPr/>
        </p:nvSpPr>
        <p:spPr>
          <a:xfrm>
            <a:off x="8185785" y="2550795"/>
            <a:ext cx="762635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5505450" y="2820670"/>
            <a:ext cx="713740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S7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Rectangles 44"/>
          <p:cNvSpPr/>
          <p:nvPr/>
        </p:nvSpPr>
        <p:spPr>
          <a:xfrm>
            <a:off x="6219190" y="2820670"/>
            <a:ext cx="1960245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s7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ectangles 45"/>
          <p:cNvSpPr/>
          <p:nvPr/>
        </p:nvSpPr>
        <p:spPr>
          <a:xfrm>
            <a:off x="8179435" y="2820670"/>
            <a:ext cx="762635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Rectangles 46"/>
          <p:cNvSpPr/>
          <p:nvPr/>
        </p:nvSpPr>
        <p:spPr>
          <a:xfrm>
            <a:off x="5505450" y="3090545"/>
            <a:ext cx="713740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S8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6219190" y="3090545"/>
            <a:ext cx="1960245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s8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8179435" y="3090545"/>
            <a:ext cx="762635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Rectangles 52"/>
          <p:cNvSpPr/>
          <p:nvPr/>
        </p:nvSpPr>
        <p:spPr>
          <a:xfrm>
            <a:off x="5505450" y="3360420"/>
            <a:ext cx="713740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S9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6219190" y="3360420"/>
            <a:ext cx="1960245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s9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Rectangles 54"/>
          <p:cNvSpPr/>
          <p:nvPr/>
        </p:nvSpPr>
        <p:spPr>
          <a:xfrm>
            <a:off x="8179435" y="3360420"/>
            <a:ext cx="762635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Rectangles 55"/>
          <p:cNvSpPr/>
          <p:nvPr/>
        </p:nvSpPr>
        <p:spPr>
          <a:xfrm>
            <a:off x="5511800" y="3630295"/>
            <a:ext cx="713740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S10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Rectangles 56"/>
          <p:cNvSpPr/>
          <p:nvPr/>
        </p:nvSpPr>
        <p:spPr>
          <a:xfrm>
            <a:off x="6225540" y="3630295"/>
            <a:ext cx="1960245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s10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Rectangles 57"/>
          <p:cNvSpPr/>
          <p:nvPr/>
        </p:nvSpPr>
        <p:spPr>
          <a:xfrm>
            <a:off x="8185785" y="3630295"/>
            <a:ext cx="762635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Rectangles 5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60" name="Rectangles 5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61" name="Rectangles 6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62" name="Rectangles 6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63" name="Rectangles 62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64" name="Isosceles Triangle 63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68" name="Rectangles 67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69" name="Isosceles Triangle 68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Permutation - Test : </a:t>
            </a:r>
            <a:r>
              <a:rPr lang="en-IN" altLang="en-US" b="0"/>
              <a:t>Algorithm</a:t>
            </a:r>
            <a:endParaRPr lang="en-IN" altLang="en-US" b="0"/>
          </a:p>
        </p:txBody>
      </p:sp>
      <p:sp>
        <p:nvSpPr>
          <p:cNvPr id="26" name="Rectangles 25"/>
          <p:cNvSpPr/>
          <p:nvPr/>
        </p:nvSpPr>
        <p:spPr>
          <a:xfrm>
            <a:off x="5511800" y="1201420"/>
            <a:ext cx="713740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S1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6225540" y="1201420"/>
            <a:ext cx="1960245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s1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8185785" y="1201420"/>
            <a:ext cx="762635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s 28"/>
          <p:cNvSpPr/>
          <p:nvPr/>
        </p:nvSpPr>
        <p:spPr>
          <a:xfrm>
            <a:off x="5511800" y="1471295"/>
            <a:ext cx="713740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S2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6225540" y="1471295"/>
            <a:ext cx="1960245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s2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8185785" y="1471295"/>
            <a:ext cx="762635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5511800" y="1741170"/>
            <a:ext cx="713740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S3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Rectangles 32"/>
          <p:cNvSpPr/>
          <p:nvPr/>
        </p:nvSpPr>
        <p:spPr>
          <a:xfrm>
            <a:off x="6225540" y="1741170"/>
            <a:ext cx="1960245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s3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8185785" y="1741170"/>
            <a:ext cx="762635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5511800" y="2011045"/>
            <a:ext cx="713740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S4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6225540" y="2011045"/>
            <a:ext cx="1960245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s4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8185785" y="2011045"/>
            <a:ext cx="762635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5511800" y="2280920"/>
            <a:ext cx="713740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6225540" y="2280920"/>
            <a:ext cx="1960245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s5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185785" y="2280920"/>
            <a:ext cx="762635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Rectangles 40"/>
          <p:cNvSpPr/>
          <p:nvPr/>
        </p:nvSpPr>
        <p:spPr>
          <a:xfrm>
            <a:off x="5511800" y="2550795"/>
            <a:ext cx="713740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S6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ectangles 41"/>
          <p:cNvSpPr/>
          <p:nvPr/>
        </p:nvSpPr>
        <p:spPr>
          <a:xfrm>
            <a:off x="6225540" y="2550795"/>
            <a:ext cx="1960245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s6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s 42"/>
          <p:cNvSpPr/>
          <p:nvPr/>
        </p:nvSpPr>
        <p:spPr>
          <a:xfrm>
            <a:off x="8185785" y="2550795"/>
            <a:ext cx="762635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5505450" y="2820670"/>
            <a:ext cx="713740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S7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Rectangles 44"/>
          <p:cNvSpPr/>
          <p:nvPr/>
        </p:nvSpPr>
        <p:spPr>
          <a:xfrm>
            <a:off x="6219190" y="2820670"/>
            <a:ext cx="1960245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s7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ectangles 45"/>
          <p:cNvSpPr/>
          <p:nvPr/>
        </p:nvSpPr>
        <p:spPr>
          <a:xfrm>
            <a:off x="8179435" y="2820670"/>
            <a:ext cx="762635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Rectangles 46"/>
          <p:cNvSpPr/>
          <p:nvPr/>
        </p:nvSpPr>
        <p:spPr>
          <a:xfrm>
            <a:off x="5505450" y="3090545"/>
            <a:ext cx="713740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S8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6219190" y="3090545"/>
            <a:ext cx="1960245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s8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8179435" y="3090545"/>
            <a:ext cx="762635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Rectangles 52"/>
          <p:cNvSpPr/>
          <p:nvPr/>
        </p:nvSpPr>
        <p:spPr>
          <a:xfrm>
            <a:off x="5505450" y="3360420"/>
            <a:ext cx="713740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S9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6219190" y="3360420"/>
            <a:ext cx="1960245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s9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Rectangles 54"/>
          <p:cNvSpPr/>
          <p:nvPr/>
        </p:nvSpPr>
        <p:spPr>
          <a:xfrm>
            <a:off x="8179435" y="3360420"/>
            <a:ext cx="762635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Rectangles 55"/>
          <p:cNvSpPr/>
          <p:nvPr/>
        </p:nvSpPr>
        <p:spPr>
          <a:xfrm>
            <a:off x="5511800" y="3630295"/>
            <a:ext cx="713740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S10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Rectangles 56"/>
          <p:cNvSpPr/>
          <p:nvPr/>
        </p:nvSpPr>
        <p:spPr>
          <a:xfrm>
            <a:off x="6225540" y="3630295"/>
            <a:ext cx="1960245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s10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Rectangles 57"/>
          <p:cNvSpPr/>
          <p:nvPr/>
        </p:nvSpPr>
        <p:spPr>
          <a:xfrm>
            <a:off x="8185785" y="3630295"/>
            <a:ext cx="762635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457200" y="1198245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acc on original labels</a:t>
            </a:r>
            <a:endParaRPr lang="en-IN" altLang="en-US" sz="1200" b="1"/>
          </a:p>
        </p:txBody>
      </p:sp>
      <p:sp>
        <p:nvSpPr>
          <p:cNvPr id="6" name="Rectangles 5"/>
          <p:cNvSpPr/>
          <p:nvPr/>
        </p:nvSpPr>
        <p:spPr>
          <a:xfrm>
            <a:off x="457200" y="1836420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Permute label</a:t>
            </a:r>
            <a:endParaRPr lang="en-IN" altLang="en-US" sz="1200" b="1"/>
          </a:p>
        </p:txBody>
      </p: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1327150" y="1642745"/>
            <a:ext cx="0" cy="1936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8" name="Rectangles 17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9" name="Rectangles 18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Permutation - Test</a:t>
            </a:r>
            <a:endParaRPr lang="en-IN" altLang="en-US"/>
          </a:p>
        </p:txBody>
      </p:sp>
      <p:sp>
        <p:nvSpPr>
          <p:cNvPr id="26" name="Rectangles 25"/>
          <p:cNvSpPr/>
          <p:nvPr/>
        </p:nvSpPr>
        <p:spPr>
          <a:xfrm>
            <a:off x="5511800" y="1201420"/>
            <a:ext cx="713740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S1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6225540" y="1201420"/>
            <a:ext cx="1960245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s1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8185785" y="1741170"/>
            <a:ext cx="762635" cy="269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s 28"/>
          <p:cNvSpPr/>
          <p:nvPr/>
        </p:nvSpPr>
        <p:spPr>
          <a:xfrm>
            <a:off x="5511800" y="1471295"/>
            <a:ext cx="713740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S2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6225540" y="1471295"/>
            <a:ext cx="1960245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s2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8179435" y="3090545"/>
            <a:ext cx="762635" cy="269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5511800" y="1741170"/>
            <a:ext cx="713740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S3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Rectangles 32"/>
          <p:cNvSpPr/>
          <p:nvPr/>
        </p:nvSpPr>
        <p:spPr>
          <a:xfrm>
            <a:off x="6225540" y="1741170"/>
            <a:ext cx="1960245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s3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8185785" y="1471295"/>
            <a:ext cx="762635" cy="269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Rectangles 34"/>
          <p:cNvSpPr/>
          <p:nvPr/>
        </p:nvSpPr>
        <p:spPr>
          <a:xfrm>
            <a:off x="5511800" y="2011045"/>
            <a:ext cx="713740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S4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6225540" y="2011045"/>
            <a:ext cx="1960245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s4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ectangles 36"/>
          <p:cNvSpPr/>
          <p:nvPr/>
        </p:nvSpPr>
        <p:spPr>
          <a:xfrm>
            <a:off x="8185785" y="3360420"/>
            <a:ext cx="762635" cy="269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5511800" y="2280920"/>
            <a:ext cx="713740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S5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tangles 38"/>
          <p:cNvSpPr/>
          <p:nvPr/>
        </p:nvSpPr>
        <p:spPr>
          <a:xfrm>
            <a:off x="6225540" y="2280920"/>
            <a:ext cx="1960245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s5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179435" y="1201420"/>
            <a:ext cx="762635" cy="269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Rectangles 40"/>
          <p:cNvSpPr/>
          <p:nvPr/>
        </p:nvSpPr>
        <p:spPr>
          <a:xfrm>
            <a:off x="5511800" y="2550795"/>
            <a:ext cx="713740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S6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ectangles 41"/>
          <p:cNvSpPr/>
          <p:nvPr/>
        </p:nvSpPr>
        <p:spPr>
          <a:xfrm>
            <a:off x="6225540" y="2550795"/>
            <a:ext cx="1960245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s6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tangles 42"/>
          <p:cNvSpPr/>
          <p:nvPr/>
        </p:nvSpPr>
        <p:spPr>
          <a:xfrm>
            <a:off x="8185785" y="2293620"/>
            <a:ext cx="762635" cy="269875"/>
          </a:xfrm>
          <a:prstGeom prst="rect">
            <a:avLst/>
          </a:prstGeom>
          <a:solidFill>
            <a:schemeClr val="accent6">
              <a:lumMod val="60000"/>
              <a:lumOff val="40000"/>
              <a:alpha val="37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5505450" y="2820670"/>
            <a:ext cx="713740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S7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Rectangles 44"/>
          <p:cNvSpPr/>
          <p:nvPr/>
        </p:nvSpPr>
        <p:spPr>
          <a:xfrm>
            <a:off x="6219190" y="2820670"/>
            <a:ext cx="1960245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s7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ectangles 45"/>
          <p:cNvSpPr/>
          <p:nvPr/>
        </p:nvSpPr>
        <p:spPr>
          <a:xfrm>
            <a:off x="8185785" y="3630295"/>
            <a:ext cx="762635" cy="269875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Rectangles 46"/>
          <p:cNvSpPr/>
          <p:nvPr/>
        </p:nvSpPr>
        <p:spPr>
          <a:xfrm>
            <a:off x="5505450" y="3090545"/>
            <a:ext cx="713740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S8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Rectangles 47"/>
          <p:cNvSpPr/>
          <p:nvPr/>
        </p:nvSpPr>
        <p:spPr>
          <a:xfrm>
            <a:off x="6219190" y="3090545"/>
            <a:ext cx="1960245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s8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8179435" y="2550795"/>
            <a:ext cx="762635" cy="269875"/>
          </a:xfrm>
          <a:prstGeom prst="rect">
            <a:avLst/>
          </a:prstGeom>
          <a:solidFill>
            <a:schemeClr val="accent1">
              <a:alpha val="68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CV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Rectangles 52"/>
          <p:cNvSpPr/>
          <p:nvPr/>
        </p:nvSpPr>
        <p:spPr>
          <a:xfrm>
            <a:off x="5505450" y="3360420"/>
            <a:ext cx="713740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S9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Rectangles 53"/>
          <p:cNvSpPr/>
          <p:nvPr/>
        </p:nvSpPr>
        <p:spPr>
          <a:xfrm>
            <a:off x="6219190" y="3360420"/>
            <a:ext cx="1960245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s9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Rectangles 54"/>
          <p:cNvSpPr/>
          <p:nvPr/>
        </p:nvSpPr>
        <p:spPr>
          <a:xfrm>
            <a:off x="8185785" y="2011045"/>
            <a:ext cx="762635" cy="269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MSP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Rectangles 55"/>
          <p:cNvSpPr/>
          <p:nvPr/>
        </p:nvSpPr>
        <p:spPr>
          <a:xfrm>
            <a:off x="5511800" y="3630295"/>
            <a:ext cx="713740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S10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Rectangles 56"/>
          <p:cNvSpPr/>
          <p:nvPr/>
        </p:nvSpPr>
        <p:spPr>
          <a:xfrm>
            <a:off x="6225540" y="3630295"/>
            <a:ext cx="1960245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features s10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Rectangles 57"/>
          <p:cNvSpPr/>
          <p:nvPr/>
        </p:nvSpPr>
        <p:spPr>
          <a:xfrm>
            <a:off x="8179435" y="2820670"/>
            <a:ext cx="762635" cy="269875"/>
          </a:xfrm>
          <a:prstGeom prst="rect">
            <a:avLst/>
          </a:prstGeom>
          <a:solidFill>
            <a:schemeClr val="accent2">
              <a:lumMod val="75000"/>
              <a:alpha val="2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LMXB</a:t>
            </a:r>
            <a:endParaRPr lang="en-IN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457200" y="1198245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acc on original labels</a:t>
            </a:r>
            <a:endParaRPr lang="en-IN" altLang="en-US" sz="1200" b="1"/>
          </a:p>
        </p:txBody>
      </p:sp>
      <p:sp>
        <p:nvSpPr>
          <p:cNvPr id="6" name="Rectangles 5"/>
          <p:cNvSpPr/>
          <p:nvPr/>
        </p:nvSpPr>
        <p:spPr>
          <a:xfrm>
            <a:off x="457200" y="1836420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Permute label</a:t>
            </a:r>
            <a:endParaRPr lang="en-IN" altLang="en-US" sz="1200" b="1"/>
          </a:p>
        </p:txBody>
      </p:sp>
      <p:sp>
        <p:nvSpPr>
          <p:cNvPr id="7" name="Rectangles 6"/>
          <p:cNvSpPr/>
          <p:nvPr/>
        </p:nvSpPr>
        <p:spPr>
          <a:xfrm>
            <a:off x="457200" y="2506980"/>
            <a:ext cx="1739265" cy="444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/>
              <a:t>Cross validation</a:t>
            </a:r>
            <a:endParaRPr lang="en-IN" altLang="en-US" sz="1200" b="1"/>
          </a:p>
        </p:txBody>
      </p:sp>
      <p:sp>
        <p:nvSpPr>
          <p:cNvPr id="8" name="Rectangles 7"/>
          <p:cNvSpPr/>
          <p:nvPr/>
        </p:nvSpPr>
        <p:spPr>
          <a:xfrm>
            <a:off x="457200" y="3150235"/>
            <a:ext cx="1739265" cy="444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tx1"/>
                </a:solidFill>
              </a:rPr>
              <a:t>Val Accuracy</a:t>
            </a:r>
            <a:endParaRPr lang="en-IN" altLang="en-US" sz="1200" b="1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>
            <a:off x="1327150" y="1642745"/>
            <a:ext cx="0" cy="1936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1327150" y="2280920"/>
            <a:ext cx="0" cy="2260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1327150" y="2951480"/>
            <a:ext cx="0" cy="198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8" idx="3"/>
            <a:endCxn id="6" idx="3"/>
          </p:cNvCxnSpPr>
          <p:nvPr/>
        </p:nvCxnSpPr>
        <p:spPr>
          <a:xfrm flipV="1">
            <a:off x="2196465" y="2058670"/>
            <a:ext cx="3175" cy="1313815"/>
          </a:xfrm>
          <a:prstGeom prst="bentConnector3">
            <a:avLst>
              <a:gd name="adj1" fmla="val 7500000"/>
            </a:avLst>
          </a:prstGeom>
          <a:ln>
            <a:headEnd type="diamond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457200" y="3900170"/>
            <a:ext cx="1739265" cy="444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200" b="1">
                <a:solidFill>
                  <a:schemeClr val="tx1"/>
                </a:solidFill>
              </a:rPr>
              <a:t>Val accuracy dist.</a:t>
            </a:r>
            <a:endParaRPr lang="en-IN" altLang="en-US" sz="1200" b="1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2"/>
            <a:endCxn id="10" idx="0"/>
          </p:cNvCxnSpPr>
          <p:nvPr/>
        </p:nvCxnSpPr>
        <p:spPr>
          <a:xfrm>
            <a:off x="1327150" y="3594735"/>
            <a:ext cx="0" cy="3054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8" name="Rectangles 17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9" name="Rectangles 18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Permutation - Test : </a:t>
            </a:r>
            <a:r>
              <a:rPr lang="en-IN" altLang="en-US" b="0"/>
              <a:t>Result</a:t>
            </a:r>
            <a:endParaRPr lang="en-IN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Permutation test result</a:t>
            </a:r>
            <a:endParaRPr lang="en-IN" altLang="en-US"/>
          </a:p>
          <a:p>
            <a:r>
              <a:rPr lang="en-IN" altLang="en-US"/>
              <a:t>p-score: 0.002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pic>
        <p:nvPicPr>
          <p:cNvPr id="5" name="Content Placeholder 4" descr="permutation-scor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54550" y="1436370"/>
            <a:ext cx="4469765" cy="2665095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5" name="Rectangles 14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Application on 47-TUC</a:t>
            </a:r>
            <a:endParaRPr lang="en-IN" altLang="en-US"/>
          </a:p>
        </p:txBody>
      </p:sp>
      <p:pic>
        <p:nvPicPr>
          <p:cNvPr id="5" name="Content Placeholder 4" descr="tuc-cf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65760" y="2618740"/>
            <a:ext cx="5034280" cy="2028825"/>
          </a:xfrm>
          <a:prstGeom prst="rect">
            <a:avLst/>
          </a:prstGeom>
        </p:spPr>
      </p:pic>
      <p:pic>
        <p:nvPicPr>
          <p:cNvPr id="6" name="Picture 5" descr="tuc-src-count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73480"/>
            <a:ext cx="4850765" cy="1286510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Introduction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4" name="Rectangles 13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5" name="Rectangles 14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 b="1"/>
              <a:t>Result / Application</a:t>
            </a:r>
            <a:endParaRPr lang="en-IN" altLang="en-US" sz="900" b="1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Conclusion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 b="0"/>
              <a:t>Using Published catalogues , literature survey a subset catalog of CSC was created.</a:t>
            </a:r>
            <a:endParaRPr lang="en-IN" altLang="en-US" b="0"/>
          </a:p>
          <a:p>
            <a:r>
              <a:rPr lang="en-IN" altLang="en-US" b="0"/>
              <a:t>Explored various methods of filling in missing values</a:t>
            </a:r>
            <a:endParaRPr lang="en-IN" altLang="en-US" b="0"/>
          </a:p>
          <a:p>
            <a:r>
              <a:rPr lang="en-IN" altLang="en-US" b="0"/>
              <a:t>Imputation with RF works best</a:t>
            </a:r>
            <a:endParaRPr lang="en-IN" altLang="en-US" b="0"/>
          </a:p>
          <a:p>
            <a:r>
              <a:rPr lang="en-IN" altLang="en-US" b="0"/>
              <a:t>Explored various classifier models. &gt; RF chosen</a:t>
            </a:r>
            <a:endParaRPr lang="en-IN" altLang="en-US" b="0"/>
          </a:p>
          <a:p>
            <a:r>
              <a:rPr lang="en-IN" altLang="en-US" b="0"/>
              <a:t>Classification result</a:t>
            </a:r>
            <a:endParaRPr lang="en-IN" altLang="en-US" b="0"/>
          </a:p>
          <a:p>
            <a:pPr lvl="1"/>
            <a:r>
              <a:rPr lang="en-IN" altLang="en-US" b="0"/>
              <a:t>Validation accuracy ~ 75%</a:t>
            </a:r>
            <a:endParaRPr lang="en-IN" altLang="en-US" b="0"/>
          </a:p>
          <a:p>
            <a:pPr lvl="1"/>
            <a:r>
              <a:rPr lang="en-IN" altLang="en-US" b="0"/>
              <a:t>Permutation test p-score 0.002</a:t>
            </a:r>
            <a:endParaRPr lang="en-IN" altLang="en-US" b="0"/>
          </a:p>
          <a:p>
            <a:r>
              <a:rPr lang="en-IN" altLang="en-US" b="0"/>
              <a:t>Applied to 47-TUC</a:t>
            </a:r>
            <a:endParaRPr lang="en-IN" altLang="en-US" b="0"/>
          </a:p>
          <a:p>
            <a:pPr marL="0" indent="0">
              <a:buNone/>
            </a:pPr>
            <a:endParaRPr lang="en-IN" altLang="en-US" b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Road Blocks </a:t>
            </a:r>
            <a:endParaRPr lang="en-IN" altLang="en-US"/>
          </a:p>
          <a:p>
            <a:pPr lvl="1"/>
            <a:r>
              <a:rPr lang="en-IN" altLang="en-US"/>
              <a:t>Result not accurate enough</a:t>
            </a:r>
            <a:endParaRPr lang="en-IN" altLang="en-US"/>
          </a:p>
          <a:p>
            <a:pPr lvl="1"/>
            <a:r>
              <a:rPr lang="en-IN" altLang="en-US"/>
              <a:t>Predicted probabilities are low</a:t>
            </a:r>
            <a:endParaRPr lang="en-IN" altLang="en-US"/>
          </a:p>
          <a:p>
            <a:pPr lvl="1"/>
            <a:r>
              <a:rPr lang="en-IN" altLang="en-US"/>
              <a:t>Data sample is small</a:t>
            </a:r>
            <a:endParaRPr lang="en-IN" altLang="en-US"/>
          </a:p>
          <a:p>
            <a:pPr marL="342900" lvl="1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X-ray Binaries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2795270" cy="3397250"/>
          </a:xfrm>
        </p:spPr>
        <p:txBody>
          <a:bodyPr/>
          <a:p>
            <a:pPr marL="0" indent="0" algn="l">
              <a:buNone/>
            </a:pPr>
            <a:r>
              <a:rPr lang="en-IN" altLang="en-US" sz="1800" b="1"/>
              <a:t>Low Mass X-ray binary</a:t>
            </a:r>
            <a:endParaRPr lang="en-IN" altLang="en-US" sz="1800" b="1"/>
          </a:p>
          <a:p>
            <a:pPr marL="0" indent="0" algn="l">
              <a:buNone/>
            </a:pPr>
            <a:r>
              <a:rPr lang="en-IN" altLang="en-US" sz="1400" b="0">
                <a:latin typeface="Liberation Mono" panose="02070409020205020404" charset="0"/>
                <a:cs typeface="Liberation Mono" panose="02070409020205020404" charset="0"/>
              </a:rPr>
              <a:t>Companion Neutron star or Black hole</a:t>
            </a:r>
            <a:endParaRPr lang="en-IN" altLang="en-US" sz="1400" b="0">
              <a:latin typeface="Liberation Mono" panose="02070409020205020404" charset="0"/>
              <a:cs typeface="Liberation Mono" panose="02070409020205020404" charset="0"/>
            </a:endParaRPr>
          </a:p>
          <a:p>
            <a:pPr marL="0" indent="0" algn="l">
              <a:buNone/>
            </a:pPr>
            <a:r>
              <a:rPr lang="en-IN" altLang="en-US" sz="1400" b="0">
                <a:latin typeface="Liberation Mono" panose="02070409020205020404" charset="0"/>
                <a:cs typeface="Liberation Mono" panose="02070409020205020404" charset="0"/>
              </a:rPr>
              <a:t>Donating star mass &lt; 1.5 M</a:t>
            </a:r>
            <a:r>
              <a:rPr lang="en-IN" altLang="en-US" sz="1400" b="0" baseline="-25000">
                <a:latin typeface="Liberation Mono" panose="02070409020205020404" charset="0"/>
                <a:cs typeface="Liberation Mono" panose="02070409020205020404" charset="0"/>
              </a:rPr>
              <a:t>solar</a:t>
            </a:r>
            <a:endParaRPr lang="en-IN" altLang="en-US" sz="1400" b="0" baseline="-25000"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5045" y="1201420"/>
            <a:ext cx="2778760" cy="3397250"/>
          </a:xfrm>
        </p:spPr>
        <p:txBody>
          <a:bodyPr/>
          <a:p>
            <a:pPr marL="0" indent="0" algn="l">
              <a:buNone/>
            </a:pPr>
            <a:r>
              <a:rPr lang="en-IN" altLang="en-US" sz="1800" b="1"/>
              <a:t>Cataclysmic Variable</a:t>
            </a:r>
            <a:endParaRPr lang="en-IN" altLang="en-US" sz="1800" b="1"/>
          </a:p>
          <a:p>
            <a:pPr marL="0" indent="0" algn="l">
              <a:buNone/>
            </a:pPr>
            <a:r>
              <a:rPr lang="en-IN" altLang="en-US" sz="1400" b="0">
                <a:latin typeface="Liberation Mono" panose="02070409020205020404" charset="0"/>
                <a:cs typeface="Liberation Mono" panose="02070409020205020404" charset="0"/>
              </a:rPr>
              <a:t>Binary Accreting System</a:t>
            </a:r>
            <a:endParaRPr lang="en-IN" altLang="en-US" sz="1400" b="0">
              <a:latin typeface="Liberation Mono" panose="02070409020205020404" charset="0"/>
              <a:cs typeface="Liberation Mono" panose="02070409020205020404" charset="0"/>
            </a:endParaRPr>
          </a:p>
          <a:p>
            <a:pPr marL="0" indent="0" algn="l">
              <a:buNone/>
            </a:pPr>
            <a:r>
              <a:rPr lang="en-IN" altLang="en-US" sz="1400" b="0">
                <a:latin typeface="Liberation Mono" panose="02070409020205020404" charset="0"/>
                <a:cs typeface="Liberation Mono" panose="02070409020205020404" charset="0"/>
              </a:rPr>
              <a:t>Accretion onto White Dwarf</a:t>
            </a:r>
            <a:endParaRPr lang="en-IN" altLang="en-US" sz="1400" b="0">
              <a:latin typeface="Liberation Mono" panose="02070409020205020404" charset="0"/>
              <a:cs typeface="Liberation Mono" panose="02070409020205020404" charset="0"/>
            </a:endParaRPr>
          </a:p>
          <a:p>
            <a:pPr marL="0" indent="0" algn="l">
              <a:buNone/>
            </a:pPr>
            <a:endParaRPr lang="en-IN" altLang="en-US" sz="1400" b="0">
              <a:latin typeface="Liberation Mono" panose="02070409020205020404" charset="0"/>
              <a:cs typeface="Liberation Mono" panose="02070409020205020404" charset="0"/>
            </a:endParaRPr>
          </a:p>
          <a:p>
            <a:pPr marL="0" indent="0" algn="l">
              <a:buNone/>
            </a:pPr>
            <a:r>
              <a:rPr lang="en-IN" altLang="en-US" sz="1400" b="0">
                <a:latin typeface="Liberation Mono" panose="02070409020205020404" charset="0"/>
                <a:cs typeface="Liberation Mono" panose="02070409020205020404" charset="0"/>
              </a:rPr>
              <a:t>Identification is done mainly using optical counterpart</a:t>
            </a:r>
            <a:endParaRPr lang="en-IN" altLang="en-US" sz="1400" b="0"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/>
        </p:nvSpPr>
        <p:spPr>
          <a:xfrm>
            <a:off x="6238240" y="1201420"/>
            <a:ext cx="2778760" cy="339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IN" altLang="en-US" sz="1800" b="1"/>
              <a:t>Millisecond Pulsar</a:t>
            </a:r>
            <a:endParaRPr lang="en-IN" altLang="en-US" sz="1800" b="1"/>
          </a:p>
          <a:p>
            <a:pPr marL="0" indent="0" algn="l">
              <a:buNone/>
            </a:pPr>
            <a:r>
              <a:rPr lang="en-IN" altLang="en-US" sz="1400">
                <a:latin typeface="Liberation Mono" panose="02070409020205020404" charset="0"/>
                <a:cs typeface="Liberation Mono" panose="02070409020205020404" charset="0"/>
                <a:sym typeface="+mn-ea"/>
              </a:rPr>
              <a:t>Rapidly rotating Neutron Star</a:t>
            </a:r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  <a:p>
            <a:pPr marL="0" indent="0" algn="l">
              <a:buNone/>
            </a:pPr>
            <a:r>
              <a:rPr lang="en-IN" altLang="en-US" sz="1400">
                <a:latin typeface="Liberation Mono" panose="02070409020205020404" charset="0"/>
                <a:cs typeface="Liberation Mono" panose="02070409020205020404" charset="0"/>
              </a:rPr>
              <a:t>May or may not be binary</a:t>
            </a:r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  <a:p>
            <a:pPr marL="0" indent="0" algn="l">
              <a:buNone/>
            </a:pPr>
            <a:r>
              <a:rPr lang="en-IN" altLang="en-US" sz="1400">
                <a:latin typeface="Liberation Mono" panose="02070409020205020404" charset="0"/>
                <a:cs typeface="Liberation Mono" panose="02070409020205020404" charset="0"/>
              </a:rPr>
              <a:t>Formed from LMXB</a:t>
            </a:r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  <a:p>
            <a:pPr marL="0" indent="0" algn="l">
              <a:buNone/>
            </a:pPr>
            <a:r>
              <a:rPr lang="en-IN" altLang="en-US" sz="1400">
                <a:latin typeface="Liberation Mono" panose="02070409020205020404" charset="0"/>
                <a:cs typeface="Liberation Mono" panose="02070409020205020404" charset="0"/>
              </a:rPr>
              <a:t>Rotation powered emission</a:t>
            </a:r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  <a:p>
            <a:pPr marL="0" indent="0" algn="l">
              <a:buNone/>
            </a:pPr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  <a:p>
            <a:pPr marL="0" indent="0" algn="l">
              <a:buNone/>
            </a:pPr>
            <a:r>
              <a:rPr lang="en-IN" altLang="en-US" sz="1400">
                <a:latin typeface="Liberation Mono" panose="02070409020205020404" charset="0"/>
                <a:cs typeface="Liberation Mono" panose="02070409020205020404" charset="0"/>
              </a:rPr>
              <a:t>Identification mainly using radio timing</a:t>
            </a:r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  <a:p>
            <a:pPr marL="0" indent="0" algn="l">
              <a:buNone/>
            </a:pPr>
            <a:endParaRPr lang="en-IN" altLang="en-US" sz="1400">
              <a:latin typeface="Liberation Mono" panose="02070409020205020404" charset="0"/>
              <a:cs typeface="Liberation Mono" panose="020704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7200" y="4902835"/>
            <a:ext cx="82543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000"/>
              <a:t>cite - </a:t>
            </a:r>
            <a:endParaRPr lang="en-IN" altLang="en-US" sz="1000"/>
          </a:p>
        </p:txBody>
      </p:sp>
      <p:sp>
        <p:nvSpPr>
          <p:cNvPr id="7" name="Rectangles 6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8" name="Rectangles 7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Future Plan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Immediate</a:t>
            </a:r>
            <a:endParaRPr lang="en-IN" altLang="en-US"/>
          </a:p>
          <a:p>
            <a:pPr lvl="1"/>
            <a:r>
              <a:rPr lang="en-IN" altLang="en-US"/>
              <a:t>Gaussian Resampling of minority class</a:t>
            </a:r>
            <a:endParaRPr lang="en-IN" altLang="en-US"/>
          </a:p>
          <a:p>
            <a:pPr lvl="1"/>
            <a:r>
              <a:rPr lang="en-IN" altLang="en-US"/>
              <a:t>Upsampling of all classes</a:t>
            </a:r>
            <a:endParaRPr lang="en-IN" altLang="en-US"/>
          </a:p>
          <a:p>
            <a:pPr lvl="1"/>
            <a:r>
              <a:rPr lang="en-IN" altLang="en-US"/>
              <a:t>Deep Learning - Auto Encoder for missing value prediction</a:t>
            </a:r>
            <a:endParaRPr lang="en-IN" altLang="en-US"/>
          </a:p>
          <a:p>
            <a:pPr lvl="1"/>
            <a:r>
              <a:rPr lang="en-IN" altLang="en-US"/>
              <a:t>Cross match with NED</a:t>
            </a:r>
            <a:endParaRPr lang="en-IN" altLang="en-US"/>
          </a:p>
          <a:p>
            <a:pPr lvl="0"/>
            <a:r>
              <a:rPr lang="en-IN" altLang="en-US"/>
              <a:t>Ahead</a:t>
            </a:r>
            <a:endParaRPr lang="en-IN" altLang="en-US"/>
          </a:p>
          <a:p>
            <a:pPr lvl="1"/>
            <a:r>
              <a:rPr lang="en-IN" altLang="en-US"/>
              <a:t>Application on other Globular clusters</a:t>
            </a:r>
            <a:endParaRPr lang="en-IN" altLang="en-US"/>
          </a:p>
          <a:p>
            <a:pPr lvl="1"/>
            <a:r>
              <a:rPr lang="en-IN" altLang="en-US"/>
              <a:t>Understanding GC dynamics</a:t>
            </a:r>
            <a:endParaRPr lang="en-IN" altLang="en-US"/>
          </a:p>
          <a:p>
            <a:pPr lvl="1"/>
            <a:r>
              <a:rPr lang="en-IN" altLang="en-US"/>
              <a:t>Adding more classes</a:t>
            </a:r>
            <a:endParaRPr lang="en-IN" altLang="en-US"/>
          </a:p>
          <a:p>
            <a:pPr lvl="0"/>
            <a:r>
              <a:rPr lang="en-IN" altLang="en-US"/>
              <a:t>Classification on entire Chandra Source Catalogue</a:t>
            </a:r>
            <a:endParaRPr lang="en-I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/>
              <a:t>Animation</a:t>
            </a:r>
            <a:endParaRPr lang="en-IN" alt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43125" y="1953895"/>
            <a:ext cx="6858000" cy="673100"/>
          </a:xfrm>
        </p:spPr>
        <p:txBody>
          <a:bodyPr/>
          <a:p>
            <a:r>
              <a:rPr lang="en-IN" altLang="en-US"/>
              <a:t>Thank You</a:t>
            </a:r>
            <a:endParaRPr lang="en-IN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3125" y="2626995"/>
            <a:ext cx="4207510" cy="356870"/>
          </a:xfrm>
        </p:spPr>
        <p:txBody>
          <a:bodyPr/>
          <a:p>
            <a:r>
              <a:rPr lang="en-IN" altLang="en-US"/>
              <a:t>until next time....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Example : 47-TUC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3651885" cy="3397250"/>
          </a:xfrm>
        </p:spPr>
        <p:txBody>
          <a:bodyPr/>
          <a:p>
            <a:r>
              <a:rPr lang="en-IN" altLang="en-US"/>
              <a:t>About 47-TUC</a:t>
            </a:r>
            <a:endParaRPr lang="en-IN" altLang="en-US"/>
          </a:p>
          <a:p>
            <a:pPr lvl="1"/>
            <a:r>
              <a:rPr lang="en-IN" altLang="en-US"/>
              <a:t>Mass : 10</a:t>
            </a:r>
            <a:r>
              <a:rPr lang="en-IN" altLang="en-US" baseline="30000"/>
              <a:t>6</a:t>
            </a:r>
            <a:r>
              <a:rPr lang="en-IN" altLang="en-US"/>
              <a:t> M</a:t>
            </a:r>
            <a:r>
              <a:rPr lang="en-IN" altLang="en-US" baseline="-25000">
                <a:latin typeface="AR PL UKai CN" panose="02000503000000000000" charset="-122"/>
                <a:ea typeface="AR PL UKai CN" panose="02000503000000000000" charset="-122"/>
              </a:rPr>
              <a:t>☉</a:t>
            </a:r>
            <a:endParaRPr lang="en-IN" altLang="en-US"/>
          </a:p>
          <a:p>
            <a:pPr lvl="1"/>
            <a:r>
              <a:rPr lang="en-IN" altLang="en-US"/>
              <a:t>Distance : 4.85 kpc</a:t>
            </a:r>
            <a:endParaRPr lang="en-IN" altLang="en-US"/>
          </a:p>
          <a:p>
            <a:pPr lvl="1"/>
            <a:r>
              <a:rPr lang="en-IN" altLang="en-US"/>
              <a:t>Size : core radius 24``</a:t>
            </a:r>
            <a:endParaRPr lang="en-IN" altLang="en-US"/>
          </a:p>
          <a:p>
            <a:pPr lvl="0"/>
            <a:r>
              <a:rPr lang="en-IN" altLang="en-US"/>
              <a:t>Pointed Observation</a:t>
            </a:r>
            <a:endParaRPr lang="en-IN" altLang="en-US"/>
          </a:p>
          <a:p>
            <a:pPr lvl="1"/>
            <a:r>
              <a:rPr lang="en-IN" altLang="en-US"/>
              <a:t>2400 KS</a:t>
            </a:r>
            <a:endParaRPr lang="en-IN" altLang="en-US"/>
          </a:p>
          <a:p>
            <a:pPr lvl="0"/>
            <a:r>
              <a:rPr lang="en-IN" altLang="en-US">
                <a:sym typeface="+mn-ea"/>
              </a:rPr>
              <a:t>Estimated population</a:t>
            </a:r>
            <a:endParaRPr lang="en-IN" altLang="en-US">
              <a:sym typeface="+mn-ea"/>
            </a:endParaRPr>
          </a:p>
          <a:p>
            <a:pPr lvl="1"/>
            <a:r>
              <a:rPr lang="en-IN" altLang="en-US">
                <a:sym typeface="+mn-ea"/>
              </a:rPr>
              <a:t>CV : 24-113</a:t>
            </a:r>
            <a:endParaRPr lang="en-IN" altLang="en-US">
              <a:sym typeface="+mn-ea"/>
            </a:endParaRPr>
          </a:p>
          <a:p>
            <a:pPr lvl="1"/>
            <a:r>
              <a:rPr lang="en-IN" altLang="en-US">
                <a:sym typeface="+mn-ea"/>
              </a:rPr>
              <a:t>MSP ~ 700</a:t>
            </a:r>
            <a:endParaRPr lang="en-IN" altLang="en-US">
              <a:sym typeface="+mn-ea"/>
            </a:endParaRPr>
          </a:p>
          <a:p>
            <a:pPr lvl="1"/>
            <a:r>
              <a:rPr lang="en-IN" altLang="en-US"/>
              <a:t>LMXB ~ 300 </a:t>
            </a:r>
            <a:endParaRPr lang="en-IN" altLang="en-US"/>
          </a:p>
          <a:p>
            <a:pPr lvl="0"/>
            <a:endParaRPr lang="en-IN" altLang="en-US"/>
          </a:p>
        </p:txBody>
      </p:sp>
      <p:sp>
        <p:nvSpPr>
          <p:cNvPr id="5" name="Content Placeholder 3"/>
          <p:cNvSpPr>
            <a:spLocks noGrp="1"/>
          </p:cNvSpPr>
          <p:nvPr/>
        </p:nvSpPr>
        <p:spPr>
          <a:xfrm>
            <a:off x="4312920" y="3811905"/>
            <a:ext cx="4373880" cy="6838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anchor="ctr" anchorCtr="0"/>
          <a:lstStyle>
            <a:lvl1pPr marL="257175" lvl="0" indent="-257175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1pPr>
            <a:lvl2pPr marL="557530" lvl="1" indent="-21463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14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2pPr>
            <a:lvl3pPr marL="857885" lvl="2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•"/>
              <a:defRPr sz="10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3pPr>
            <a:lvl4pPr marL="1201420" lvl="3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–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4pPr>
            <a:lvl5pPr marL="1544320" lvl="4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900" b="0" i="0" u="none" kern="1200" baseline="0">
                <a:solidFill>
                  <a:schemeClr val="tx1"/>
                </a:solidFill>
                <a:latin typeface="Roboto Mono" charset="0"/>
                <a:ea typeface="+mn-ea"/>
                <a:cs typeface="Roboto Mono" charset="0"/>
              </a:defRPr>
            </a:lvl5pPr>
            <a:lvl6pPr marL="1887855" lvl="5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755" lvl="6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290" lvl="7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190" lvl="8" indent="-171450" algn="l" defTabSz="686435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har char="»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IN" altLang="en-US" b="1"/>
              <a:t>Need Better identification</a:t>
            </a:r>
            <a:endParaRPr lang="en-IN" altLang="en-US" b="1"/>
          </a:p>
        </p:txBody>
      </p:sp>
      <p:graphicFrame>
        <p:nvGraphicFramePr>
          <p:cNvPr id="6" name="Table 5"/>
          <p:cNvGraphicFramePr/>
          <p:nvPr/>
        </p:nvGraphicFramePr>
        <p:xfrm>
          <a:off x="4232275" y="1064260"/>
          <a:ext cx="4535170" cy="1645920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871220"/>
                <a:gridCol w="2649220"/>
                <a:gridCol w="1014730"/>
              </a:tblGrid>
              <a:tr h="502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Class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Identification Method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# sources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CV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Optical identification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30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MSP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Radio cross match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27</a:t>
                      </a:r>
                      <a:endParaRPr lang="en-I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qLMXB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Spectral studies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5</a:t>
                      </a:r>
                      <a:endParaRPr lang="en-I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6"/>
          <p:cNvSpPr/>
          <p:nvPr>
            <p:ph sz="half" idx="2"/>
          </p:nvPr>
        </p:nvSpPr>
        <p:spPr>
          <a:xfrm>
            <a:off x="4312920" y="2955925"/>
            <a:ext cx="4373880" cy="856615"/>
          </a:xfrm>
        </p:spPr>
        <p:txBody>
          <a:bodyPr anchor="ctr" anchorCtr="0"/>
          <a:p>
            <a:pPr marL="0" indent="0">
              <a:buNone/>
            </a:pPr>
            <a:r>
              <a:rPr lang="en-IN" altLang="en-US"/>
              <a:t>Manual Identification is not easy.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9" name="Rectangles 8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55880" y="4344035"/>
            <a:ext cx="53848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900"/>
              <a:t>Heinke,</a:t>
            </a:r>
            <a:r>
              <a:rPr lang="en-IN" altLang="en-US" sz="900"/>
              <a:t> et.al</a:t>
            </a:r>
            <a:r>
              <a:rPr lang="en-US" sz="900"/>
              <a:t> (2005). A deep</a:t>
            </a:r>
            <a:endParaRPr lang="en-US" sz="900"/>
          </a:p>
          <a:p>
            <a:r>
              <a:rPr lang="en-US" sz="900"/>
              <a:t>chandra survey of the globular cluster 47 tucanae: Catalog of point</a:t>
            </a:r>
            <a:endParaRPr lang="en-US" sz="900"/>
          </a:p>
          <a:p>
            <a:r>
              <a:rPr lang="en-US" sz="900"/>
              <a:t>sources.</a:t>
            </a:r>
            <a:endParaRPr lang="en-US"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Chandra X-ray telescope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420"/>
            <a:ext cx="3651885" cy="3397250"/>
          </a:xfrm>
        </p:spPr>
        <p:txBody>
          <a:bodyPr/>
          <a:p>
            <a:pPr lvl="0"/>
            <a:r>
              <a:rPr lang="en-IN" altLang="en-US">
                <a:latin typeface="AR PL UKai CN" panose="02000503000000000000" charset="-122"/>
                <a:ea typeface="AR PL UKai CN" panose="02000503000000000000" charset="-122"/>
              </a:rPr>
              <a:t>ω-Centauri</a:t>
            </a:r>
            <a:endParaRPr lang="en-IN" altLang="en-US">
              <a:latin typeface="AR PL UKai CN" panose="02000503000000000000" charset="-122"/>
              <a:ea typeface="AR PL UKai CN" panose="02000503000000000000" charset="-122"/>
            </a:endParaRPr>
          </a:p>
        </p:txBody>
      </p:sp>
      <p:sp>
        <p:nvSpPr>
          <p:cNvPr id="4" name="Content Placeholder 3"/>
          <p:cNvSpPr/>
          <p:nvPr>
            <p:ph sz="half" idx="2"/>
          </p:nvPr>
        </p:nvSpPr>
        <p:spPr>
          <a:xfrm>
            <a:off x="5400675" y="1201420"/>
            <a:ext cx="3286125" cy="3397250"/>
          </a:xfrm>
        </p:spPr>
        <p:txBody>
          <a:bodyPr/>
          <a:p>
            <a:r>
              <a:rPr lang="en-IN" altLang="en-US"/>
              <a:t>For any such identification we need telescope like Chandra</a:t>
            </a:r>
            <a:endParaRPr lang="en-IN" altLang="en-US"/>
          </a:p>
          <a:p>
            <a:r>
              <a:rPr lang="en-IN" altLang="en-US"/>
              <a:t>Higher sensitivity</a:t>
            </a:r>
            <a:endParaRPr lang="en-IN" altLang="en-US"/>
          </a:p>
          <a:p>
            <a:r>
              <a:rPr lang="en-IN" altLang="en-US"/>
              <a:t>Better resolution 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8" name="Picture 7" descr="ch_img_co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21080"/>
            <a:ext cx="5349875" cy="177673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10" name="Rectangles 9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2" name="Rectangles 11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3" name="Rectangles 12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5602605" cy="857885"/>
          </a:xfrm>
        </p:spPr>
        <p:txBody>
          <a:bodyPr/>
          <a:p>
            <a:r>
              <a:rPr lang="en-IN" altLang="en-US"/>
              <a:t>Chandra : </a:t>
            </a:r>
            <a:r>
              <a:rPr lang="en-IN" altLang="en-US" sz="2000"/>
              <a:t>Instruments</a:t>
            </a:r>
            <a:endParaRPr lang="en-IN" alt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080" y="1201187"/>
            <a:ext cx="4032504" cy="3397406"/>
          </a:xfrm>
        </p:spPr>
        <p:txBody>
          <a:bodyPr/>
          <a:p>
            <a:r>
              <a:rPr lang="en-IN" altLang="en-US"/>
              <a:t>High Resolution Camera (HRC)</a:t>
            </a:r>
            <a:endParaRPr lang="en-IN" altLang="en-US"/>
          </a:p>
          <a:p>
            <a:pPr lvl="1"/>
            <a:r>
              <a:rPr lang="en-IN" altLang="en-US"/>
              <a:t>Energy band :</a:t>
            </a:r>
            <a:endParaRPr lang="en-IN" altLang="en-US"/>
          </a:p>
          <a:p>
            <a:pPr lvl="2"/>
            <a:r>
              <a:rPr lang="en-IN" altLang="en-US"/>
              <a:t>wide band (w) - </a:t>
            </a:r>
            <a:endParaRPr lang="en-I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/>
              <a:t>Advanced CCD Imageing Spectograph (ACIS)</a:t>
            </a:r>
            <a:endParaRPr lang="en-IN" altLang="en-US"/>
          </a:p>
          <a:p>
            <a:pPr lvl="1"/>
            <a:r>
              <a:rPr lang="en-IN" altLang="en-US"/>
              <a:t>Resolution :</a:t>
            </a:r>
            <a:endParaRPr lang="en-IN" altLang="en-US"/>
          </a:p>
          <a:p>
            <a:pPr lvl="1"/>
            <a:r>
              <a:rPr lang="en-IN" altLang="en-US"/>
              <a:t>Sensitivity : 4 × 10−15 ergs/cm2/s in energy band (0.4</a:t>
            </a:r>
            <a:endParaRPr lang="en-IN" altLang="en-US"/>
          </a:p>
          <a:p>
            <a:pPr lvl="1"/>
            <a:r>
              <a:rPr lang="en-IN" altLang="en-US"/>
              <a:t>to 6.0 keV) for an integration time of 104 sec</a:t>
            </a:r>
            <a:endParaRPr lang="en-IN" altLang="en-US"/>
          </a:p>
          <a:p>
            <a:pPr lvl="1"/>
            <a:r>
              <a:rPr lang="en-IN" altLang="en-US"/>
              <a:t>Energy Band :</a:t>
            </a:r>
            <a:endParaRPr lang="en-IN" altLang="en-US"/>
          </a:p>
          <a:p>
            <a:pPr lvl="2"/>
            <a:r>
              <a:rPr lang="en-IN" altLang="en-US"/>
              <a:t>broad band (b)- </a:t>
            </a:r>
            <a:endParaRPr lang="en-IN" altLang="en-US"/>
          </a:p>
          <a:p>
            <a:pPr lvl="2"/>
            <a:r>
              <a:rPr lang="en-IN" altLang="en-US"/>
              <a:t>ultrasoft band (u) - </a:t>
            </a:r>
            <a:endParaRPr lang="en-IN" altLang="en-US"/>
          </a:p>
          <a:p>
            <a:pPr lvl="2"/>
            <a:r>
              <a:rPr lang="en-IN" altLang="en-US"/>
              <a:t>soft band (s)- </a:t>
            </a:r>
            <a:endParaRPr lang="en-IN" altLang="en-US"/>
          </a:p>
          <a:p>
            <a:pPr lvl="2"/>
            <a:r>
              <a:rPr lang="en-IN" altLang="en-US"/>
              <a:t>medium band (m)- </a:t>
            </a:r>
            <a:endParaRPr lang="en-IN" altLang="en-US"/>
          </a:p>
          <a:p>
            <a:pPr lvl="2"/>
            <a:r>
              <a:rPr lang="en-IN" altLang="en-US"/>
              <a:t>hard band (h)- </a:t>
            </a:r>
            <a:endParaRPr lang="en-IN" altLang="en-US"/>
          </a:p>
        </p:txBody>
      </p:sp>
      <p:sp>
        <p:nvSpPr>
          <p:cNvPr id="7" name="Rectangles 6"/>
          <p:cNvSpPr/>
          <p:nvPr/>
        </p:nvSpPr>
        <p:spPr>
          <a:xfrm>
            <a:off x="55880" y="4850765"/>
            <a:ext cx="1801495" cy="27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000" b="1"/>
              <a:t>Introduction</a:t>
            </a:r>
            <a:endParaRPr lang="en-IN" altLang="en-US" sz="1000" b="1"/>
          </a:p>
        </p:txBody>
      </p:sp>
      <p:sp>
        <p:nvSpPr>
          <p:cNvPr id="8" name="Rectangles 7"/>
          <p:cNvSpPr/>
          <p:nvPr/>
        </p:nvSpPr>
        <p:spPr>
          <a:xfrm>
            <a:off x="1731010" y="4850765"/>
            <a:ext cx="133604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Collection</a:t>
            </a:r>
            <a:endParaRPr lang="en-IN" altLang="en-US" sz="900"/>
          </a:p>
        </p:txBody>
      </p:sp>
      <p:sp>
        <p:nvSpPr>
          <p:cNvPr id="9" name="Rectangles 8"/>
          <p:cNvSpPr/>
          <p:nvPr/>
        </p:nvSpPr>
        <p:spPr>
          <a:xfrm>
            <a:off x="3067685" y="4850765"/>
            <a:ext cx="159131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Data Processing</a:t>
            </a:r>
            <a:endParaRPr lang="en-IN" altLang="en-US" sz="900"/>
          </a:p>
        </p:txBody>
      </p:sp>
      <p:sp>
        <p:nvSpPr>
          <p:cNvPr id="10" name="Rectangles 9"/>
          <p:cNvSpPr/>
          <p:nvPr/>
        </p:nvSpPr>
        <p:spPr>
          <a:xfrm>
            <a:off x="4658995" y="4850765"/>
            <a:ext cx="1366520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Design classifier</a:t>
            </a:r>
            <a:endParaRPr lang="en-IN" altLang="en-US" sz="900"/>
          </a:p>
        </p:txBody>
      </p:sp>
      <p:sp>
        <p:nvSpPr>
          <p:cNvPr id="11" name="Rectangles 10"/>
          <p:cNvSpPr/>
          <p:nvPr/>
        </p:nvSpPr>
        <p:spPr>
          <a:xfrm>
            <a:off x="6025515" y="4850765"/>
            <a:ext cx="14839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Optimize classifier</a:t>
            </a:r>
            <a:endParaRPr lang="en-IN" altLang="en-US" sz="90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1690370" y="4928870"/>
            <a:ext cx="206375" cy="127000"/>
          </a:xfrm>
          <a:prstGeom prst="triangle">
            <a:avLst>
              <a:gd name="adj" fmla="val 501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302704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618990" y="492125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5985510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509510" y="4850765"/>
            <a:ext cx="1547495" cy="278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900"/>
              <a:t>Result / Application</a:t>
            </a:r>
            <a:endParaRPr lang="en-IN" altLang="en-US" sz="900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7469505" y="4928870"/>
            <a:ext cx="206375" cy="127000"/>
          </a:xfrm>
          <a:prstGeom prst="triangle">
            <a:avLst>
              <a:gd name="adj" fmla="val 50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Rtl" lIns="0" tIns="0" rIns="0" bIns="0"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14979</Words>
  <Application>WPS Presentation</Application>
  <PresentationFormat>宽屏</PresentationFormat>
  <Paragraphs>1573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113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Roboto Mono</vt:lpstr>
      <vt:lpstr>FreeMono</vt:lpstr>
      <vt:lpstr>AlArabiya</vt:lpstr>
      <vt:lpstr>Carlito</vt:lpstr>
      <vt:lpstr>AR PL UKai HK</vt:lpstr>
      <vt:lpstr>Electron</vt:lpstr>
      <vt:lpstr>Chandas</vt:lpstr>
      <vt:lpstr>Ani</vt:lpstr>
      <vt:lpstr>Caladea</vt:lpstr>
      <vt:lpstr>Chilanka</vt:lpstr>
      <vt:lpstr>Clean</vt:lpstr>
      <vt:lpstr>Gubbi</vt:lpstr>
      <vt:lpstr>Cortoba</vt:lpstr>
      <vt:lpstr>Courier 10 Pitch</vt:lpstr>
      <vt:lpstr>Cousine</vt:lpstr>
      <vt:lpstr>DejaVu Sans Condensed</vt:lpstr>
      <vt:lpstr>DejaVu Serif Condensed</vt:lpstr>
      <vt:lpstr>Dyuthi</vt:lpstr>
      <vt:lpstr>Fixed</vt:lpstr>
      <vt:lpstr>Emoji One</vt:lpstr>
      <vt:lpstr>FontAwesome</vt:lpstr>
      <vt:lpstr>FreeSans</vt:lpstr>
      <vt:lpstr>Inter Black</vt:lpstr>
      <vt:lpstr>Inter Extra Bold</vt:lpstr>
      <vt:lpstr>Inter Thin</vt:lpstr>
      <vt:lpstr>Jamrul</vt:lpstr>
      <vt:lpstr>KacstDigital</vt:lpstr>
      <vt:lpstr>KacstTitle</vt:lpstr>
      <vt:lpstr>Kinnari</vt:lpstr>
      <vt:lpstr>Khalid</vt:lpstr>
      <vt:lpstr>Liberation Mono</vt:lpstr>
      <vt:lpstr>Laksaman</vt:lpstr>
      <vt:lpstr>Franklin Gothic Medium</vt:lpstr>
      <vt:lpstr>Calibri Light</vt:lpstr>
      <vt:lpstr>DejaVu Sans</vt:lpstr>
      <vt:lpstr>Calibri</vt:lpstr>
      <vt:lpstr>Century Gothic</vt:lpstr>
      <vt:lpstr>OpenSymbol</vt:lpstr>
      <vt:lpstr>AR PL UKai CN</vt:lpstr>
      <vt:lpstr>Office</vt:lpstr>
      <vt:lpstr>Custom Design</vt:lpstr>
      <vt:lpstr>PowerPoint 演示文稿</vt:lpstr>
      <vt:lpstr>Classification of Faint X-ray Sources Associated with Globular Cluster  Using Machine Learning</vt:lpstr>
      <vt:lpstr>PowerPoint 演示文稿</vt:lpstr>
      <vt:lpstr>Globular Cluster</vt:lpstr>
      <vt:lpstr>Globular Cluster</vt:lpstr>
      <vt:lpstr>PowerPoint 演示文稿</vt:lpstr>
      <vt:lpstr>PowerPoint 演示文稿</vt:lpstr>
      <vt:lpstr>Example : 47-TUC</vt:lpstr>
      <vt:lpstr>PowerPoint 演示文稿</vt:lpstr>
      <vt:lpstr>Chandra : Instruments</vt:lpstr>
      <vt:lpstr>Chandra : Chandra Source catalogue</vt:lpstr>
      <vt:lpstr>Data Collection</vt:lpstr>
      <vt:lpstr>Chandra : Chandra Source catalogue</vt:lpstr>
      <vt:lpstr>Training Data collection</vt:lpstr>
      <vt:lpstr>Training Data collection</vt:lpstr>
      <vt:lpstr>PowerPoint 演示文稿</vt:lpstr>
      <vt:lpstr>Training Data collection</vt:lpstr>
      <vt:lpstr>Data collection</vt:lpstr>
      <vt:lpstr>PowerPoint 演示文稿</vt:lpstr>
      <vt:lpstr>PowerPoint 演示文稿</vt:lpstr>
      <vt:lpstr>PowerPoint 演示文稿</vt:lpstr>
      <vt:lpstr>Data Imputation</vt:lpstr>
      <vt:lpstr>Data Imputation</vt:lpstr>
      <vt:lpstr>Data Imputation</vt:lpstr>
      <vt:lpstr>PowerPoint 演示文稿</vt:lpstr>
      <vt:lpstr>Classifier</vt:lpstr>
      <vt:lpstr>Classifier : KNN</vt:lpstr>
      <vt:lpstr>Classifier : Fully Connected Net</vt:lpstr>
      <vt:lpstr>Classifier : Convolution Neural Network</vt:lpstr>
      <vt:lpstr>Classifier : Random Forest</vt:lpstr>
      <vt:lpstr>Classifier</vt:lpstr>
      <vt:lpstr>Classifier</vt:lpstr>
      <vt:lpstr>Imputer+ Classifier Result</vt:lpstr>
      <vt:lpstr>PowerPoint 演示文稿</vt:lpstr>
      <vt:lpstr>PowerPoint 演示文稿</vt:lpstr>
      <vt:lpstr>PowerPoint 演示文稿</vt:lpstr>
      <vt:lpstr>Optimizing RF</vt:lpstr>
      <vt:lpstr>Tuned RF</vt:lpstr>
      <vt:lpstr>PowerPoint 演示文稿</vt:lpstr>
      <vt:lpstr>Tuned RF</vt:lpstr>
      <vt:lpstr>PowerPoint 演示文稿</vt:lpstr>
      <vt:lpstr>Balancing Class : SMOTE</vt:lpstr>
      <vt:lpstr>Balancing Class : SMOTE</vt:lpstr>
      <vt:lpstr>Balancing Class : SMOTE</vt:lpstr>
      <vt:lpstr>PowerPoint 演示文稿</vt:lpstr>
      <vt:lpstr>PowerPoint 演示文稿</vt:lpstr>
      <vt:lpstr>Feature optimization</vt:lpstr>
      <vt:lpstr>Feature optimization</vt:lpstr>
      <vt:lpstr>Feature Importance</vt:lpstr>
      <vt:lpstr>PowerPoint 演示文稿</vt:lpstr>
      <vt:lpstr>Feature Importance</vt:lpstr>
      <vt:lpstr>PowerPoint 演示文稿</vt:lpstr>
      <vt:lpstr>PowerPoint 演示文稿</vt:lpstr>
      <vt:lpstr>Permutation - Test</vt:lpstr>
      <vt:lpstr>Permutation - Test</vt:lpstr>
      <vt:lpstr>Permutation - Test</vt:lpstr>
      <vt:lpstr>Permutation - Test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kumaran</cp:lastModifiedBy>
  <cp:revision>12</cp:revision>
  <dcterms:created xsi:type="dcterms:W3CDTF">2021-12-21T06:02:08Z</dcterms:created>
  <dcterms:modified xsi:type="dcterms:W3CDTF">2021-12-21T06:02:08Z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