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69" r:id="rId15"/>
    <p:sldId id="277" r:id="rId16"/>
    <p:sldId id="271" r:id="rId17"/>
    <p:sldId id="270" r:id="rId18"/>
    <p:sldId id="275" r:id="rId19"/>
    <p:sldId id="274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97037-A019-4148-BC8F-E4719F002152}" v="2134" dt="2021-08-21T19:29:16.327"/>
    <p1510:client id="{D154E335-D7D8-4039-BB8E-2440E7A87F1D}" v="4470" dt="2021-08-22T11:44:3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02130-F563-433C-B9A2-42CBF9D2171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AC7858-AE68-431C-BDAA-0521A748BDBA}">
      <dgm:prSet/>
      <dgm:spPr/>
      <dgm:t>
        <a:bodyPr/>
        <a:lstStyle/>
        <a:p>
          <a:r>
            <a:rPr lang="en-US" dirty="0"/>
            <a:t>HMXB</a:t>
          </a:r>
        </a:p>
      </dgm:t>
    </dgm:pt>
    <dgm:pt modelId="{545F6BF1-34CB-418E-AB62-58BE0C8227F3}" type="parTrans" cxnId="{E20A7107-A981-42C5-B231-A9B3BECB6E5C}">
      <dgm:prSet/>
      <dgm:spPr/>
      <dgm:t>
        <a:bodyPr/>
        <a:lstStyle/>
        <a:p>
          <a:endParaRPr lang="en-US"/>
        </a:p>
      </dgm:t>
    </dgm:pt>
    <dgm:pt modelId="{4F595371-527B-4B37-A1C0-65172B68F369}" type="sibTrans" cxnId="{E20A7107-A981-42C5-B231-A9B3BECB6E5C}">
      <dgm:prSet/>
      <dgm:spPr/>
      <dgm:t>
        <a:bodyPr/>
        <a:lstStyle/>
        <a:p>
          <a:endParaRPr lang="en-US"/>
        </a:p>
      </dgm:t>
    </dgm:pt>
    <dgm:pt modelId="{CA1A2660-FE93-4451-864B-9B83E29B0322}">
      <dgm:prSet/>
      <dgm:spPr/>
      <dgm:t>
        <a:bodyPr/>
        <a:lstStyle/>
        <a:p>
          <a:pPr rtl="0"/>
          <a:r>
            <a:rPr lang="en-US" dirty="0"/>
            <a:t>Total </a:t>
          </a:r>
          <a:r>
            <a:rPr lang="en-US" dirty="0">
              <a:latin typeface="Seaford Display"/>
            </a:rPr>
            <a:t> - 564</a:t>
          </a:r>
        </a:p>
      </dgm:t>
    </dgm:pt>
    <dgm:pt modelId="{ADC1E1D8-1893-40F5-A7ED-AC297A6D6CF4}" type="parTrans" cxnId="{A4D60093-8E62-4D8C-BC3F-523E04AB84A2}">
      <dgm:prSet/>
      <dgm:spPr/>
      <dgm:t>
        <a:bodyPr/>
        <a:lstStyle/>
        <a:p>
          <a:endParaRPr lang="en-US"/>
        </a:p>
      </dgm:t>
    </dgm:pt>
    <dgm:pt modelId="{869F83B0-E528-440C-8CF5-452BCBC7EE9D}" type="sibTrans" cxnId="{A4D60093-8E62-4D8C-BC3F-523E04AB84A2}">
      <dgm:prSet/>
      <dgm:spPr/>
      <dgm:t>
        <a:bodyPr/>
        <a:lstStyle/>
        <a:p>
          <a:endParaRPr lang="en-US"/>
        </a:p>
      </dgm:t>
    </dgm:pt>
    <dgm:pt modelId="{3C93AF72-F8B1-49EE-A384-57092CD99CC3}">
      <dgm:prSet/>
      <dgm:spPr/>
      <dgm:t>
        <a:bodyPr/>
        <a:lstStyle/>
        <a:p>
          <a:r>
            <a:rPr lang="en-US" dirty="0"/>
            <a:t>LMXB</a:t>
          </a:r>
        </a:p>
      </dgm:t>
    </dgm:pt>
    <dgm:pt modelId="{6EEA1B84-A59C-40DC-B400-0DFC60BEAD2E}" type="parTrans" cxnId="{8C56B917-3F3D-4BBC-958E-0042B5C4CF11}">
      <dgm:prSet/>
      <dgm:spPr/>
      <dgm:t>
        <a:bodyPr/>
        <a:lstStyle/>
        <a:p>
          <a:endParaRPr lang="en-US"/>
        </a:p>
      </dgm:t>
    </dgm:pt>
    <dgm:pt modelId="{2B9B35A1-3A11-4CA0-885D-B9C2CA3C0078}" type="sibTrans" cxnId="{8C56B917-3F3D-4BBC-958E-0042B5C4CF11}">
      <dgm:prSet/>
      <dgm:spPr/>
      <dgm:t>
        <a:bodyPr/>
        <a:lstStyle/>
        <a:p>
          <a:endParaRPr lang="en-US"/>
        </a:p>
      </dgm:t>
    </dgm:pt>
    <dgm:pt modelId="{C03D7B94-701F-48FF-9C88-E634FF9FE5B2}">
      <dgm:prSet/>
      <dgm:spPr/>
      <dgm:t>
        <a:bodyPr/>
        <a:lstStyle/>
        <a:p>
          <a:pPr rtl="0"/>
          <a:r>
            <a:rPr lang="en-US" dirty="0"/>
            <a:t>Total</a:t>
          </a:r>
          <a:r>
            <a:rPr lang="en-US" dirty="0">
              <a:latin typeface="Seaford Display"/>
            </a:rPr>
            <a:t> - 431</a:t>
          </a:r>
          <a:endParaRPr lang="en-US" dirty="0"/>
        </a:p>
      </dgm:t>
    </dgm:pt>
    <dgm:pt modelId="{D8A8BF64-B72A-4F1C-B024-3CD9F7AC5A17}" type="parTrans" cxnId="{8D6973BD-ACA9-4962-92F6-C955A4E708FC}">
      <dgm:prSet/>
      <dgm:spPr/>
      <dgm:t>
        <a:bodyPr/>
        <a:lstStyle/>
        <a:p>
          <a:endParaRPr lang="en-US"/>
        </a:p>
      </dgm:t>
    </dgm:pt>
    <dgm:pt modelId="{746D7A45-EC8C-4F83-925B-1E59B32E1D54}" type="sibTrans" cxnId="{8D6973BD-ACA9-4962-92F6-C955A4E708FC}">
      <dgm:prSet/>
      <dgm:spPr/>
      <dgm:t>
        <a:bodyPr/>
        <a:lstStyle/>
        <a:p>
          <a:endParaRPr lang="en-US"/>
        </a:p>
      </dgm:t>
    </dgm:pt>
    <dgm:pt modelId="{EFD2E464-4002-4940-B8FD-4115AAAAEF12}">
      <dgm:prSet/>
      <dgm:spPr/>
      <dgm:t>
        <a:bodyPr/>
        <a:lstStyle/>
        <a:p>
          <a:r>
            <a:rPr lang="en-US" dirty="0"/>
            <a:t>CVs</a:t>
          </a:r>
        </a:p>
      </dgm:t>
    </dgm:pt>
    <dgm:pt modelId="{1DBB132D-261D-426D-AD92-B6E04E5E8CEF}" type="parTrans" cxnId="{F27437AE-1557-49D4-AD0A-89740BAC091B}">
      <dgm:prSet/>
      <dgm:spPr/>
      <dgm:t>
        <a:bodyPr/>
        <a:lstStyle/>
        <a:p>
          <a:endParaRPr lang="en-US"/>
        </a:p>
      </dgm:t>
    </dgm:pt>
    <dgm:pt modelId="{05F40F83-BB95-4D15-8E63-2D8007A37B6B}" type="sibTrans" cxnId="{F27437AE-1557-49D4-AD0A-89740BAC091B}">
      <dgm:prSet/>
      <dgm:spPr/>
      <dgm:t>
        <a:bodyPr/>
        <a:lstStyle/>
        <a:p>
          <a:endParaRPr lang="en-US"/>
        </a:p>
      </dgm:t>
    </dgm:pt>
    <dgm:pt modelId="{1A0F3FF7-1221-4C5C-9660-D35DAEE82E6E}">
      <dgm:prSet/>
      <dgm:spPr/>
      <dgm:t>
        <a:bodyPr/>
        <a:lstStyle/>
        <a:p>
          <a:pPr rtl="0"/>
          <a:r>
            <a:rPr lang="en-US"/>
            <a:t>Total</a:t>
          </a:r>
          <a:r>
            <a:rPr lang="en-US">
              <a:latin typeface="Seaford Display"/>
            </a:rPr>
            <a:t> - </a:t>
          </a:r>
          <a:r>
            <a:rPr lang="en-US"/>
            <a:t> 1356</a:t>
          </a:r>
        </a:p>
      </dgm:t>
    </dgm:pt>
    <dgm:pt modelId="{9E3CDC9A-030C-4FCA-AFE0-E09FBAB8FE84}" type="parTrans" cxnId="{862087A1-0DFD-47FD-9B5C-595B45D83BE1}">
      <dgm:prSet/>
      <dgm:spPr/>
      <dgm:t>
        <a:bodyPr/>
        <a:lstStyle/>
        <a:p>
          <a:endParaRPr lang="en-US"/>
        </a:p>
      </dgm:t>
    </dgm:pt>
    <dgm:pt modelId="{892AA65E-A368-4423-89B3-1DF7F24888D8}" type="sibTrans" cxnId="{862087A1-0DFD-47FD-9B5C-595B45D83BE1}">
      <dgm:prSet/>
      <dgm:spPr/>
      <dgm:t>
        <a:bodyPr/>
        <a:lstStyle/>
        <a:p>
          <a:endParaRPr lang="en-US"/>
        </a:p>
      </dgm:t>
    </dgm:pt>
    <dgm:pt modelId="{45A0BE6F-ADE4-4EDB-86B2-621BA373EED1}" type="pres">
      <dgm:prSet presAssocID="{49C02130-F563-433C-B9A2-42CBF9D2171E}" presName="Name0" presStyleCnt="0">
        <dgm:presLayoutVars>
          <dgm:dir/>
          <dgm:animLvl val="lvl"/>
          <dgm:resizeHandles val="exact"/>
        </dgm:presLayoutVars>
      </dgm:prSet>
      <dgm:spPr/>
    </dgm:pt>
    <dgm:pt modelId="{5F42E835-4626-43F3-B444-6D4FA078220C}" type="pres">
      <dgm:prSet presAssocID="{B9AC7858-AE68-431C-BDAA-0521A748BDBA}" presName="composite" presStyleCnt="0"/>
      <dgm:spPr/>
    </dgm:pt>
    <dgm:pt modelId="{3660DB61-4BED-4331-ACF2-492F3ABBC33B}" type="pres">
      <dgm:prSet presAssocID="{B9AC7858-AE68-431C-BDAA-0521A748BDBA}" presName="parTx" presStyleLbl="alignNode1" presStyleIdx="0" presStyleCnt="3">
        <dgm:presLayoutVars>
          <dgm:chMax val="0"/>
          <dgm:chPref val="0"/>
        </dgm:presLayoutVars>
      </dgm:prSet>
      <dgm:spPr/>
    </dgm:pt>
    <dgm:pt modelId="{6CBE68BB-128B-4975-899A-7660DC6E3A83}" type="pres">
      <dgm:prSet presAssocID="{B9AC7858-AE68-431C-BDAA-0521A748BDBA}" presName="desTx" presStyleLbl="alignAccFollowNode1" presStyleIdx="0" presStyleCnt="3">
        <dgm:presLayoutVars/>
      </dgm:prSet>
      <dgm:spPr/>
    </dgm:pt>
    <dgm:pt modelId="{47120F87-88BF-4C8E-976B-599101428BFC}" type="pres">
      <dgm:prSet presAssocID="{4F595371-527B-4B37-A1C0-65172B68F369}" presName="space" presStyleCnt="0"/>
      <dgm:spPr/>
    </dgm:pt>
    <dgm:pt modelId="{8556F1BE-B482-48EC-AE47-A0D3D0C859FE}" type="pres">
      <dgm:prSet presAssocID="{3C93AF72-F8B1-49EE-A384-57092CD99CC3}" presName="composite" presStyleCnt="0"/>
      <dgm:spPr/>
    </dgm:pt>
    <dgm:pt modelId="{893185A3-E9F8-4125-95E7-CE385C9E15AA}" type="pres">
      <dgm:prSet presAssocID="{3C93AF72-F8B1-49EE-A384-57092CD99CC3}" presName="parTx" presStyleLbl="alignNode1" presStyleIdx="1" presStyleCnt="3">
        <dgm:presLayoutVars>
          <dgm:chMax val="0"/>
          <dgm:chPref val="0"/>
        </dgm:presLayoutVars>
      </dgm:prSet>
      <dgm:spPr/>
    </dgm:pt>
    <dgm:pt modelId="{B7633380-39D8-4A7F-8418-79C57F1A9518}" type="pres">
      <dgm:prSet presAssocID="{3C93AF72-F8B1-49EE-A384-57092CD99CC3}" presName="desTx" presStyleLbl="alignAccFollowNode1" presStyleIdx="1" presStyleCnt="3">
        <dgm:presLayoutVars/>
      </dgm:prSet>
      <dgm:spPr/>
    </dgm:pt>
    <dgm:pt modelId="{75FD0DE0-BF33-4283-865C-B721CC832EF1}" type="pres">
      <dgm:prSet presAssocID="{2B9B35A1-3A11-4CA0-885D-B9C2CA3C0078}" presName="space" presStyleCnt="0"/>
      <dgm:spPr/>
    </dgm:pt>
    <dgm:pt modelId="{FE7311FE-DF9B-474C-98D7-E67E5997C9BF}" type="pres">
      <dgm:prSet presAssocID="{EFD2E464-4002-4940-B8FD-4115AAAAEF12}" presName="composite" presStyleCnt="0"/>
      <dgm:spPr/>
    </dgm:pt>
    <dgm:pt modelId="{E375A429-00CD-4767-B6D2-026048762D95}" type="pres">
      <dgm:prSet presAssocID="{EFD2E464-4002-4940-B8FD-4115AAAAEF12}" presName="parTx" presStyleLbl="alignNode1" presStyleIdx="2" presStyleCnt="3">
        <dgm:presLayoutVars>
          <dgm:chMax val="0"/>
          <dgm:chPref val="0"/>
        </dgm:presLayoutVars>
      </dgm:prSet>
      <dgm:spPr/>
    </dgm:pt>
    <dgm:pt modelId="{FA568EDB-BF80-43C7-8DA6-9DAF44A93776}" type="pres">
      <dgm:prSet presAssocID="{EFD2E464-4002-4940-B8FD-4115AAAAEF12}" presName="desTx" presStyleLbl="alignAccFollowNode1" presStyleIdx="2" presStyleCnt="3">
        <dgm:presLayoutVars/>
      </dgm:prSet>
      <dgm:spPr/>
    </dgm:pt>
  </dgm:ptLst>
  <dgm:cxnLst>
    <dgm:cxn modelId="{E20A7107-A981-42C5-B231-A9B3BECB6E5C}" srcId="{49C02130-F563-433C-B9A2-42CBF9D2171E}" destId="{B9AC7858-AE68-431C-BDAA-0521A748BDBA}" srcOrd="0" destOrd="0" parTransId="{545F6BF1-34CB-418E-AB62-58BE0C8227F3}" sibTransId="{4F595371-527B-4B37-A1C0-65172B68F369}"/>
    <dgm:cxn modelId="{8C56B917-3F3D-4BBC-958E-0042B5C4CF11}" srcId="{49C02130-F563-433C-B9A2-42CBF9D2171E}" destId="{3C93AF72-F8B1-49EE-A384-57092CD99CC3}" srcOrd="1" destOrd="0" parTransId="{6EEA1B84-A59C-40DC-B400-0DFC60BEAD2E}" sibTransId="{2B9B35A1-3A11-4CA0-885D-B9C2CA3C0078}"/>
    <dgm:cxn modelId="{2129F82E-2EC2-409A-A88B-17B6B632177E}" type="presOf" srcId="{EFD2E464-4002-4940-B8FD-4115AAAAEF12}" destId="{E375A429-00CD-4767-B6D2-026048762D95}" srcOrd="0" destOrd="0" presId="urn:microsoft.com/office/officeart/2016/7/layout/HorizontalActionList"/>
    <dgm:cxn modelId="{1DA17C3F-969A-4467-A381-F98C13EE11A9}" type="presOf" srcId="{1A0F3FF7-1221-4C5C-9660-D35DAEE82E6E}" destId="{FA568EDB-BF80-43C7-8DA6-9DAF44A93776}" srcOrd="0" destOrd="0" presId="urn:microsoft.com/office/officeart/2016/7/layout/HorizontalActionList"/>
    <dgm:cxn modelId="{C61C6368-9FB4-4822-AC13-31E263EB2E79}" type="presOf" srcId="{3C93AF72-F8B1-49EE-A384-57092CD99CC3}" destId="{893185A3-E9F8-4125-95E7-CE385C9E15AA}" srcOrd="0" destOrd="0" presId="urn:microsoft.com/office/officeart/2016/7/layout/HorizontalActionList"/>
    <dgm:cxn modelId="{246C3952-D7AE-40EB-A6C4-D0F4A8B63563}" type="presOf" srcId="{CA1A2660-FE93-4451-864B-9B83E29B0322}" destId="{6CBE68BB-128B-4975-899A-7660DC6E3A83}" srcOrd="0" destOrd="0" presId="urn:microsoft.com/office/officeart/2016/7/layout/HorizontalActionList"/>
    <dgm:cxn modelId="{A4D60093-8E62-4D8C-BC3F-523E04AB84A2}" srcId="{B9AC7858-AE68-431C-BDAA-0521A748BDBA}" destId="{CA1A2660-FE93-4451-864B-9B83E29B0322}" srcOrd="0" destOrd="0" parTransId="{ADC1E1D8-1893-40F5-A7ED-AC297A6D6CF4}" sibTransId="{869F83B0-E528-440C-8CF5-452BCBC7EE9D}"/>
    <dgm:cxn modelId="{862087A1-0DFD-47FD-9B5C-595B45D83BE1}" srcId="{EFD2E464-4002-4940-B8FD-4115AAAAEF12}" destId="{1A0F3FF7-1221-4C5C-9660-D35DAEE82E6E}" srcOrd="0" destOrd="0" parTransId="{9E3CDC9A-030C-4FCA-AFE0-E09FBAB8FE84}" sibTransId="{892AA65E-A368-4423-89B3-1DF7F24888D8}"/>
    <dgm:cxn modelId="{F27437AE-1557-49D4-AD0A-89740BAC091B}" srcId="{49C02130-F563-433C-B9A2-42CBF9D2171E}" destId="{EFD2E464-4002-4940-B8FD-4115AAAAEF12}" srcOrd="2" destOrd="0" parTransId="{1DBB132D-261D-426D-AD92-B6E04E5E8CEF}" sibTransId="{05F40F83-BB95-4D15-8E63-2D8007A37B6B}"/>
    <dgm:cxn modelId="{74D9C5B5-AA69-4A97-A923-279006C8169A}" type="presOf" srcId="{49C02130-F563-433C-B9A2-42CBF9D2171E}" destId="{45A0BE6F-ADE4-4EDB-86B2-621BA373EED1}" srcOrd="0" destOrd="0" presId="urn:microsoft.com/office/officeart/2016/7/layout/HorizontalActionList"/>
    <dgm:cxn modelId="{9A63DDBC-6F90-4C1C-991F-4AB338F52282}" type="presOf" srcId="{C03D7B94-701F-48FF-9C88-E634FF9FE5B2}" destId="{B7633380-39D8-4A7F-8418-79C57F1A9518}" srcOrd="0" destOrd="0" presId="urn:microsoft.com/office/officeart/2016/7/layout/HorizontalActionList"/>
    <dgm:cxn modelId="{8D6973BD-ACA9-4962-92F6-C955A4E708FC}" srcId="{3C93AF72-F8B1-49EE-A384-57092CD99CC3}" destId="{C03D7B94-701F-48FF-9C88-E634FF9FE5B2}" srcOrd="0" destOrd="0" parTransId="{D8A8BF64-B72A-4F1C-B024-3CD9F7AC5A17}" sibTransId="{746D7A45-EC8C-4F83-925B-1E59B32E1D54}"/>
    <dgm:cxn modelId="{3D9861FF-205B-4882-8354-D5767F2A35BB}" type="presOf" srcId="{B9AC7858-AE68-431C-BDAA-0521A748BDBA}" destId="{3660DB61-4BED-4331-ACF2-492F3ABBC33B}" srcOrd="0" destOrd="0" presId="urn:microsoft.com/office/officeart/2016/7/layout/HorizontalActionList"/>
    <dgm:cxn modelId="{2F117292-2FB8-444A-8621-F0B39627C173}" type="presParOf" srcId="{45A0BE6F-ADE4-4EDB-86B2-621BA373EED1}" destId="{5F42E835-4626-43F3-B444-6D4FA078220C}" srcOrd="0" destOrd="0" presId="urn:microsoft.com/office/officeart/2016/7/layout/HorizontalActionList"/>
    <dgm:cxn modelId="{7DBE5594-6834-45A7-A3E8-E4B14DF75B04}" type="presParOf" srcId="{5F42E835-4626-43F3-B444-6D4FA078220C}" destId="{3660DB61-4BED-4331-ACF2-492F3ABBC33B}" srcOrd="0" destOrd="0" presId="urn:microsoft.com/office/officeart/2016/7/layout/HorizontalActionList"/>
    <dgm:cxn modelId="{E8916EE5-4184-4075-9691-4953C0E65D6C}" type="presParOf" srcId="{5F42E835-4626-43F3-B444-6D4FA078220C}" destId="{6CBE68BB-128B-4975-899A-7660DC6E3A83}" srcOrd="1" destOrd="0" presId="urn:microsoft.com/office/officeart/2016/7/layout/HorizontalActionList"/>
    <dgm:cxn modelId="{5A916490-6672-4EF5-871A-31674532A415}" type="presParOf" srcId="{45A0BE6F-ADE4-4EDB-86B2-621BA373EED1}" destId="{47120F87-88BF-4C8E-976B-599101428BFC}" srcOrd="1" destOrd="0" presId="urn:microsoft.com/office/officeart/2016/7/layout/HorizontalActionList"/>
    <dgm:cxn modelId="{BE0A30E6-B48A-4FEB-9CFB-75948C65D959}" type="presParOf" srcId="{45A0BE6F-ADE4-4EDB-86B2-621BA373EED1}" destId="{8556F1BE-B482-48EC-AE47-A0D3D0C859FE}" srcOrd="2" destOrd="0" presId="urn:microsoft.com/office/officeart/2016/7/layout/HorizontalActionList"/>
    <dgm:cxn modelId="{FBB25730-A1CA-4EA1-8E09-2EE065CE4240}" type="presParOf" srcId="{8556F1BE-B482-48EC-AE47-A0D3D0C859FE}" destId="{893185A3-E9F8-4125-95E7-CE385C9E15AA}" srcOrd="0" destOrd="0" presId="urn:microsoft.com/office/officeart/2016/7/layout/HorizontalActionList"/>
    <dgm:cxn modelId="{93D8F27A-AB55-47F8-A9A1-3F498F637108}" type="presParOf" srcId="{8556F1BE-B482-48EC-AE47-A0D3D0C859FE}" destId="{B7633380-39D8-4A7F-8418-79C57F1A9518}" srcOrd="1" destOrd="0" presId="urn:microsoft.com/office/officeart/2016/7/layout/HorizontalActionList"/>
    <dgm:cxn modelId="{FF57329A-0812-4EBD-9CCF-0129B910081C}" type="presParOf" srcId="{45A0BE6F-ADE4-4EDB-86B2-621BA373EED1}" destId="{75FD0DE0-BF33-4283-865C-B721CC832EF1}" srcOrd="3" destOrd="0" presId="urn:microsoft.com/office/officeart/2016/7/layout/HorizontalActionList"/>
    <dgm:cxn modelId="{5A59542C-0922-4DEF-A0D7-C334FFA67104}" type="presParOf" srcId="{45A0BE6F-ADE4-4EDB-86B2-621BA373EED1}" destId="{FE7311FE-DF9B-474C-98D7-E67E5997C9BF}" srcOrd="4" destOrd="0" presId="urn:microsoft.com/office/officeart/2016/7/layout/HorizontalActionList"/>
    <dgm:cxn modelId="{AA580866-7B6A-4886-9E3D-993B2EC518EA}" type="presParOf" srcId="{FE7311FE-DF9B-474C-98D7-E67E5997C9BF}" destId="{E375A429-00CD-4767-B6D2-026048762D95}" srcOrd="0" destOrd="0" presId="urn:microsoft.com/office/officeart/2016/7/layout/HorizontalActionList"/>
    <dgm:cxn modelId="{FB581E11-8425-4C6A-92C3-E358D8F650AE}" type="presParOf" srcId="{FE7311FE-DF9B-474C-98D7-E67E5997C9BF}" destId="{FA568EDB-BF80-43C7-8DA6-9DAF44A9377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DB61-4BED-4331-ACF2-492F3ABBC33B}">
      <dsp:nvSpPr>
        <dsp:cNvPr id="0" name=""/>
        <dsp:cNvSpPr/>
      </dsp:nvSpPr>
      <dsp:spPr>
        <a:xfrm>
          <a:off x="11633" y="528639"/>
          <a:ext cx="3471375" cy="1041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16" tIns="274316" rIns="274316" bIns="274316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HMXB</a:t>
          </a:r>
        </a:p>
      </dsp:txBody>
      <dsp:txXfrm>
        <a:off x="11633" y="528639"/>
        <a:ext cx="3471375" cy="1041412"/>
      </dsp:txXfrm>
    </dsp:sp>
    <dsp:sp modelId="{6CBE68BB-128B-4975-899A-7660DC6E3A83}">
      <dsp:nvSpPr>
        <dsp:cNvPr id="0" name=""/>
        <dsp:cNvSpPr/>
      </dsp:nvSpPr>
      <dsp:spPr>
        <a:xfrm>
          <a:off x="11633" y="1570051"/>
          <a:ext cx="3471375" cy="10890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895" tIns="342895" rIns="342895" bIns="342895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Total </a:t>
          </a:r>
          <a:r>
            <a:rPr lang="en-US" sz="2600" kern="1200" dirty="0">
              <a:latin typeface="Seaford Display"/>
            </a:rPr>
            <a:t> - 564</a:t>
          </a:r>
        </a:p>
      </dsp:txBody>
      <dsp:txXfrm>
        <a:off x="11633" y="1570051"/>
        <a:ext cx="3471375" cy="1089009"/>
      </dsp:txXfrm>
    </dsp:sp>
    <dsp:sp modelId="{893185A3-E9F8-4125-95E7-CE385C9E15AA}">
      <dsp:nvSpPr>
        <dsp:cNvPr id="0" name=""/>
        <dsp:cNvSpPr/>
      </dsp:nvSpPr>
      <dsp:spPr>
        <a:xfrm>
          <a:off x="3590904" y="528639"/>
          <a:ext cx="3471375" cy="1041412"/>
        </a:xfrm>
        <a:prstGeom prst="rect">
          <a:avLst/>
        </a:prstGeom>
        <a:solidFill>
          <a:schemeClr val="accent5">
            <a:hueOff val="1049132"/>
            <a:satOff val="49"/>
            <a:lumOff val="-98"/>
            <a:alphaOff val="0"/>
          </a:schemeClr>
        </a:solidFill>
        <a:ln w="12700" cap="flat" cmpd="sng" algn="ctr">
          <a:solidFill>
            <a:schemeClr val="accent5">
              <a:hueOff val="1049132"/>
              <a:satOff val="49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16" tIns="274316" rIns="274316" bIns="274316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LMXB</a:t>
          </a:r>
        </a:p>
      </dsp:txBody>
      <dsp:txXfrm>
        <a:off x="3590904" y="528639"/>
        <a:ext cx="3471375" cy="1041412"/>
      </dsp:txXfrm>
    </dsp:sp>
    <dsp:sp modelId="{B7633380-39D8-4A7F-8418-79C57F1A9518}">
      <dsp:nvSpPr>
        <dsp:cNvPr id="0" name=""/>
        <dsp:cNvSpPr/>
      </dsp:nvSpPr>
      <dsp:spPr>
        <a:xfrm>
          <a:off x="3590904" y="1570051"/>
          <a:ext cx="3471375" cy="1089009"/>
        </a:xfrm>
        <a:prstGeom prst="rect">
          <a:avLst/>
        </a:prstGeom>
        <a:solidFill>
          <a:schemeClr val="accent5">
            <a:tint val="40000"/>
            <a:alpha val="90000"/>
            <a:hueOff val="793274"/>
            <a:satOff val="38"/>
            <a:lumOff val="-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93274"/>
              <a:satOff val="38"/>
              <a:lumOff val="-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895" tIns="342895" rIns="342895" bIns="342895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Total</a:t>
          </a:r>
          <a:r>
            <a:rPr lang="en-US" sz="2600" kern="1200" dirty="0">
              <a:latin typeface="Seaford Display"/>
            </a:rPr>
            <a:t> - 431</a:t>
          </a:r>
          <a:endParaRPr lang="en-US" sz="2600" kern="1200" dirty="0"/>
        </a:p>
      </dsp:txBody>
      <dsp:txXfrm>
        <a:off x="3590904" y="1570051"/>
        <a:ext cx="3471375" cy="1089009"/>
      </dsp:txXfrm>
    </dsp:sp>
    <dsp:sp modelId="{E375A429-00CD-4767-B6D2-026048762D95}">
      <dsp:nvSpPr>
        <dsp:cNvPr id="0" name=""/>
        <dsp:cNvSpPr/>
      </dsp:nvSpPr>
      <dsp:spPr>
        <a:xfrm>
          <a:off x="7170174" y="528639"/>
          <a:ext cx="3471375" cy="1041412"/>
        </a:xfrm>
        <a:prstGeom prst="rect">
          <a:avLst/>
        </a:prstGeom>
        <a:solidFill>
          <a:schemeClr val="accent5">
            <a:hueOff val="2098264"/>
            <a:satOff val="97"/>
            <a:lumOff val="-196"/>
            <a:alphaOff val="0"/>
          </a:schemeClr>
        </a:solidFill>
        <a:ln w="12700" cap="flat" cmpd="sng" algn="ctr">
          <a:solidFill>
            <a:schemeClr val="accent5">
              <a:hueOff val="2098264"/>
              <a:satOff val="97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16" tIns="274316" rIns="274316" bIns="274316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CVs</a:t>
          </a:r>
        </a:p>
      </dsp:txBody>
      <dsp:txXfrm>
        <a:off x="7170174" y="528639"/>
        <a:ext cx="3471375" cy="1041412"/>
      </dsp:txXfrm>
    </dsp:sp>
    <dsp:sp modelId="{FA568EDB-BF80-43C7-8DA6-9DAF44A93776}">
      <dsp:nvSpPr>
        <dsp:cNvPr id="0" name=""/>
        <dsp:cNvSpPr/>
      </dsp:nvSpPr>
      <dsp:spPr>
        <a:xfrm>
          <a:off x="7170174" y="1570051"/>
          <a:ext cx="3471375" cy="1089009"/>
        </a:xfrm>
        <a:prstGeom prst="rect">
          <a:avLst/>
        </a:prstGeom>
        <a:solidFill>
          <a:schemeClr val="accent5">
            <a:tint val="40000"/>
            <a:alpha val="90000"/>
            <a:hueOff val="1586548"/>
            <a:satOff val="75"/>
            <a:lumOff val="-3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86548"/>
              <a:satOff val="75"/>
              <a:lumOff val="-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895" tIns="342895" rIns="342895" bIns="342895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Total</a:t>
          </a:r>
          <a:r>
            <a:rPr lang="en-US" sz="2600" kern="1200">
              <a:latin typeface="Seaford Display"/>
            </a:rPr>
            <a:t> - </a:t>
          </a:r>
          <a:r>
            <a:rPr lang="en-US" sz="2600" kern="1200"/>
            <a:t> 1356</a:t>
          </a:r>
        </a:p>
      </dsp:txBody>
      <dsp:txXfrm>
        <a:off x="7170174" y="1570051"/>
        <a:ext cx="3471375" cy="1089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9/30/2021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asarc.gsfc.nasa.gov/W3Browse/all/xra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rcles pattern abstract background">
            <a:extLst>
              <a:ext uri="{FF2B5EF4-FFF2-40B4-BE49-F238E27FC236}">
                <a16:creationId xmlns:a16="http://schemas.microsoft.com/office/drawing/2014/main" id="{93D14328-262E-48B0-BFF2-F5BCFFCB7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6" b="118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cs typeface="Posterama"/>
              </a:rPr>
              <a:t>CHANDRA X-ray sources classification Using Machine Learning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Shivam Kumaran</a:t>
            </a:r>
          </a:p>
          <a:p>
            <a:r>
              <a:rPr lang="en-US" dirty="0"/>
              <a:t>IIST , Trivandrum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Methodology</a:t>
            </a:r>
            <a:endParaRPr lang="en-US" kern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D8A55-688D-4697-84CC-A124CF3088EE}"/>
              </a:ext>
            </a:extLst>
          </p:cNvPr>
          <p:cNvSpPr txBox="1"/>
          <p:nvPr/>
        </p:nvSpPr>
        <p:spPr>
          <a:xfrm>
            <a:off x="5733335" y="1628394"/>
            <a:ext cx="5484998" cy="4686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Design a basic classifier network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Classification beteen Major classes for different class combinations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Use this network to study feature importance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Imporove the classifier and try to identify better classifier to work with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To compe up with a multi-class classifier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5484998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Total Columns :   </a:t>
            </a:r>
          </a:p>
        </p:txBody>
      </p:sp>
    </p:spTree>
    <p:extLst>
      <p:ext uri="{BB962C8B-B14F-4D97-AF65-F5344CB8AC3E}">
        <p14:creationId xmlns:p14="http://schemas.microsoft.com/office/powerpoint/2010/main" val="426444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2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for classification</a:t>
            </a:r>
            <a:endParaRPr lang="en-US" kern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D8A55-688D-4697-84CC-A124CF3088EE}"/>
              </a:ext>
            </a:extLst>
          </p:cNvPr>
          <p:cNvSpPr txBox="1"/>
          <p:nvPr/>
        </p:nvSpPr>
        <p:spPr>
          <a:xfrm>
            <a:off x="5733335" y="1628394"/>
            <a:ext cx="5484998" cy="4686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Probabilistic classification : need to assign a </a:t>
            </a:r>
            <a:r>
              <a:rPr lang="en-US"/>
              <a:t>posterior probability of to the observation </a:t>
            </a:r>
            <a:r>
              <a:rPr lang="en-US" dirty="0"/>
              <a:t>belonging to certain class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Given problem is for classification where given </a:t>
            </a:r>
            <a:r>
              <a:rPr lang="en-US" dirty="0"/>
              <a:t>information is input feature vector and output is one of the class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0B4234A-4756-4404-AE80-A09C6163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3" y="2196170"/>
            <a:ext cx="3890790" cy="28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08" y="194841"/>
            <a:ext cx="8172802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latin typeface="+mj-lt"/>
                <a:ea typeface="+mj-ea"/>
                <a:cs typeface="+mj-cs"/>
              </a:rPr>
              <a:t>Neural </a:t>
            </a:r>
            <a:r>
              <a:rPr lang="en-US" sz="4100" dirty="0"/>
              <a:t>Network for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 classification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E0F4C-F5A2-4EF6-9C70-0178846FC6E9}"/>
              </a:ext>
            </a:extLst>
          </p:cNvPr>
          <p:cNvSpPr txBox="1"/>
          <p:nvPr/>
        </p:nvSpPr>
        <p:spPr>
          <a:xfrm>
            <a:off x="859316" y="4347991"/>
            <a:ext cx="14303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Seaford Display"/>
              </a:rPr>
              <a:t>Network</a:t>
            </a:r>
          </a:p>
        </p:txBody>
      </p:sp>
      <p:pic>
        <p:nvPicPr>
          <p:cNvPr id="9" name="Picture 14" descr="Diagram&#10;&#10;Description automatically generated">
            <a:extLst>
              <a:ext uri="{FF2B5EF4-FFF2-40B4-BE49-F238E27FC236}">
                <a16:creationId xmlns:a16="http://schemas.microsoft.com/office/drawing/2014/main" id="{84D3DB8C-99E4-4B21-9AFE-88E1415B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2" y="1611243"/>
            <a:ext cx="2743200" cy="2093153"/>
          </a:xfrm>
          <a:prstGeom prst="rect">
            <a:avLst/>
          </a:prstGeom>
        </p:spPr>
      </p:pic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0AFE933E-CBBB-4447-BB92-561FEE99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37" y="1649066"/>
            <a:ext cx="3404211" cy="1925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BB7D5E-910E-4C23-8AE3-911F6371445D}"/>
              </a:ext>
            </a:extLst>
          </p:cNvPr>
          <p:cNvSpPr txBox="1"/>
          <p:nvPr/>
        </p:nvSpPr>
        <p:spPr>
          <a:xfrm>
            <a:off x="3989942" y="4347991"/>
            <a:ext cx="2183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Seaford Display"/>
              </a:rPr>
              <a:t>Activation function</a:t>
            </a:r>
          </a:p>
        </p:txBody>
      </p:sp>
      <p:pic>
        <p:nvPicPr>
          <p:cNvPr id="16" name="Picture 16" descr="Diagram, text&#10;&#10;Description automatically generated">
            <a:extLst>
              <a:ext uri="{FF2B5EF4-FFF2-40B4-BE49-F238E27FC236}">
                <a16:creationId xmlns:a16="http://schemas.microsoft.com/office/drawing/2014/main" id="{2A041E56-E39A-4079-914B-CA8CAF55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42" y="5410291"/>
            <a:ext cx="1825128" cy="9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4" y="589612"/>
            <a:ext cx="8172802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latin typeface="+mj-lt"/>
                <a:ea typeface="+mj-ea"/>
                <a:cs typeface="+mj-cs"/>
              </a:rPr>
              <a:t>Neural </a:t>
            </a:r>
            <a:r>
              <a:rPr lang="en-US" sz="4100" dirty="0"/>
              <a:t>Network for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 classification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0AFE933E-CBBB-4447-BB92-561FEE99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7" y="1511355"/>
            <a:ext cx="3404211" cy="1925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BB7D5E-910E-4C23-8AE3-911F6371445D}"/>
              </a:ext>
            </a:extLst>
          </p:cNvPr>
          <p:cNvSpPr txBox="1"/>
          <p:nvPr/>
        </p:nvSpPr>
        <p:spPr>
          <a:xfrm>
            <a:off x="978665" y="4201099"/>
            <a:ext cx="2183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Seaford Display"/>
              </a:rPr>
              <a:t>Activation function</a:t>
            </a:r>
          </a:p>
        </p:txBody>
      </p:sp>
      <p:pic>
        <p:nvPicPr>
          <p:cNvPr id="16" name="Picture 16" descr="Diagram, text&#10;&#10;Description automatically generated">
            <a:extLst>
              <a:ext uri="{FF2B5EF4-FFF2-40B4-BE49-F238E27FC236}">
                <a16:creationId xmlns:a16="http://schemas.microsoft.com/office/drawing/2014/main" id="{2A041E56-E39A-4079-914B-CA8CAF55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8" y="5410291"/>
            <a:ext cx="1825128" cy="939923"/>
          </a:xfrm>
          <a:prstGeom prst="rect">
            <a:avLst/>
          </a:prstGeom>
        </p:spPr>
      </p:pic>
      <p:pic>
        <p:nvPicPr>
          <p:cNvPr id="22" name="Picture 14" descr="Diagram&#10;&#10;Description automatically generated">
            <a:extLst>
              <a:ext uri="{FF2B5EF4-FFF2-40B4-BE49-F238E27FC236}">
                <a16:creationId xmlns:a16="http://schemas.microsoft.com/office/drawing/2014/main" id="{5759A8F9-68FC-4204-AEE1-14BB764DB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423" y="1647965"/>
            <a:ext cx="2743200" cy="20931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B9C641-77D5-4186-9E08-0663D31564AC}"/>
              </a:ext>
            </a:extLst>
          </p:cNvPr>
          <p:cNvSpPr txBox="1"/>
          <p:nvPr/>
        </p:nvSpPr>
        <p:spPr>
          <a:xfrm>
            <a:off x="4981460" y="4320448"/>
            <a:ext cx="21831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Seaford Display"/>
              </a:rPr>
              <a:t>Loss function</a:t>
            </a:r>
          </a:p>
        </p:txBody>
      </p:sp>
      <p:pic>
        <p:nvPicPr>
          <p:cNvPr id="1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67FD910-6022-4358-B786-2C0424F7C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797" y="5242374"/>
            <a:ext cx="3422573" cy="1156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10018-421C-4407-8BEC-3990A40779B1}"/>
              </a:ext>
            </a:extLst>
          </p:cNvPr>
          <p:cNvSpPr txBox="1"/>
          <p:nvPr/>
        </p:nvSpPr>
        <p:spPr>
          <a:xfrm>
            <a:off x="8635387" y="4320447"/>
            <a:ext cx="21831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Seaford Display"/>
              </a:rPr>
              <a:t>Optimizer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55AF3-8E74-4B59-B882-31CCC277D612}"/>
              </a:ext>
            </a:extLst>
          </p:cNvPr>
          <p:cNvSpPr txBox="1"/>
          <p:nvPr/>
        </p:nvSpPr>
        <p:spPr>
          <a:xfrm>
            <a:off x="8635386" y="5027362"/>
            <a:ext cx="2183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Seaford Display"/>
              </a:rPr>
              <a:t>Stochastic Gradient </a:t>
            </a:r>
            <a:r>
              <a:rPr lang="en-US">
                <a:latin typeface="Seaford Display"/>
              </a:rPr>
              <a:t>Descent</a:t>
            </a:r>
          </a:p>
        </p:txBody>
      </p:sp>
      <p:pic>
        <p:nvPicPr>
          <p:cNvPr id="3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5C16F10B-2A37-4D38-9EB1-F9B2F862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364" y="1798942"/>
            <a:ext cx="2743200" cy="21767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DA527B-C655-4EDF-ADFE-62225DD949F9}"/>
              </a:ext>
            </a:extLst>
          </p:cNvPr>
          <p:cNvSpPr txBox="1"/>
          <p:nvPr/>
        </p:nvSpPr>
        <p:spPr>
          <a:xfrm>
            <a:off x="7157291" y="2300689"/>
            <a:ext cx="162315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Seaford Display"/>
              </a:rPr>
              <a:t>[0.0]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Seaford Display"/>
              </a:rPr>
              <a:t>[1.0]</a:t>
            </a:r>
          </a:p>
          <a:p>
            <a:pPr>
              <a:spcAft>
                <a:spcPts val="600"/>
              </a:spcAft>
            </a:pPr>
            <a:r>
              <a:rPr lang="en-US" sz="2000">
                <a:latin typeface="Seaford Display"/>
              </a:rPr>
              <a:t>[0.0]</a:t>
            </a:r>
          </a:p>
        </p:txBody>
      </p:sp>
    </p:spTree>
    <p:extLst>
      <p:ext uri="{BB962C8B-B14F-4D97-AF65-F5344CB8AC3E}">
        <p14:creationId xmlns:p14="http://schemas.microsoft.com/office/powerpoint/2010/main" val="104726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68" y="828310"/>
            <a:ext cx="4114800" cy="13429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Our Initial NN model</a:t>
            </a:r>
            <a:endParaRPr lang="en-US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555407" y="2665815"/>
            <a:ext cx="6182732" cy="3502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Network Layout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Simple fully connected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Fine tuning Not done yet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Loss function :  Cross- entropy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Optimizer : SGD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BE3DBC-2B9F-407B-87E3-03E145D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06" y="123023"/>
            <a:ext cx="3667057" cy="67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4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68" y="828310"/>
            <a:ext cx="4114800" cy="13429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Our Initial NN model</a:t>
            </a:r>
            <a:endParaRPr lang="en-US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555407" y="2665815"/>
            <a:ext cx="4676251" cy="3502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Case 01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(q . LMXB + q.HMXB) vs CVs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Data Split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Feature vector size: 424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Total size : 1374 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CVs : 943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XRB : 528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Both classes combined and rows reshuffled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Training data : 961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Test data : 413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Initial Results</a:t>
            </a:r>
            <a:br>
              <a:rPr lang="en-US" dirty="0"/>
            </a:br>
            <a:r>
              <a:rPr lang="en-US" sz="2400"/>
              <a:t>all LMXB vs CV</a:t>
            </a:r>
            <a:endParaRPr lang="en-US" sz="2400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45239" y="2482200"/>
            <a:ext cx="4766792" cy="42508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Data Split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Feature vector size: 424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Total size : 1374 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CVs : 943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XRB : 431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Both classes combined and rows reshuffled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Training data : 961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Test data : 413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training data prediction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(961, 424)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correct prediction : 940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total prediction : 961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Score 97.81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----------------------------------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 data prediciton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(413, 424)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correct prediction : 395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total prediction : 413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Score 95.64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4F3CA20-5D76-409B-9CAE-833619D5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20" y="2048449"/>
            <a:ext cx="6112525" cy="38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Importance</a:t>
            </a:r>
            <a:endParaRPr lang="en-US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4768902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Ideas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Using 2 layers NN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>
                <a:ea typeface="+mn-lt"/>
                <a:cs typeface="+mn-lt"/>
              </a:rPr>
              <a:t>Individual scan over entire Feature vector</a:t>
            </a:r>
            <a:endParaRPr lang="en-US" dirty="0">
              <a:ea typeface="+mn-lt"/>
              <a:cs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,Sans-Serif"/>
              <a:buChar char="–"/>
            </a:pPr>
            <a:r>
              <a:rPr lang="en-US">
                <a:ea typeface="+mn-lt"/>
                <a:cs typeface="+mn-lt"/>
              </a:rPr>
              <a:t>Scan over FV category wise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Using Principle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70845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Importance</a:t>
            </a:r>
            <a:endParaRPr lang="en-US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4768902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Scan Over individual Features,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>
                <a:ea typeface="+mn-lt"/>
                <a:cs typeface="+mn-lt"/>
              </a:rPr>
              <a:t>Features with acc-drop more than 0.5%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B_B_KP_INTRA_PROB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B_B_KS_INTRA_PROB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B_BII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B_ERROR_ELLIPSE_ANGLE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B_H_KP_INTRA_PROB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B_H_KS_INTRA_PROB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B_HARDNESS_RATIO_MS_LO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B_M_KS_INTRA_PROB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B_S_KS_INTRA_PROB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B_U_KS_INTRA_PROB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B_VAR_INTER_HARD_PROB_HS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B_VAR_INTER_HARD_PROB_MS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B_W_KP_INTRA_PROB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B_W_KS_INTRA_PROB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F2A9B4-2E19-4A43-996D-118275CE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35" y="1975003"/>
            <a:ext cx="5010838" cy="31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874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Challanges</a:t>
            </a:r>
            <a:endParaRPr lang="en-US" kern="12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4768902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Sparse data , sparsity : 0.52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Data imbalance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Relying on other catalogue , need to take into account cross-match error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Need to factor pile-up flags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What I tried ,</a:t>
            </a:r>
          </a:p>
          <a:p>
            <a:r>
              <a:rPr lang="en-US"/>
              <a:t>What I learned</a:t>
            </a:r>
          </a:p>
          <a:p>
            <a:r>
              <a:rPr lang="en-US" dirty="0"/>
              <a:t>Results I got</a:t>
            </a:r>
          </a:p>
          <a:p>
            <a:r>
              <a:rPr lang="en-US" dirty="0"/>
              <a:t>How </a:t>
            </a:r>
            <a:r>
              <a:rPr lang="en-US"/>
              <a:t>I got them</a:t>
            </a:r>
            <a:endParaRPr lang="en-US" dirty="0"/>
          </a:p>
          <a:p>
            <a:r>
              <a:rPr lang="en-US"/>
              <a:t>Confusions I have</a:t>
            </a:r>
            <a:endParaRPr lang="en-US" dirty="0"/>
          </a:p>
          <a:p>
            <a:r>
              <a:rPr lang="en-US"/>
              <a:t>What I know that I don’t know</a:t>
            </a:r>
          </a:p>
          <a:p>
            <a:r>
              <a:rPr lang="en-US"/>
              <a:t>Plans to solve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1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8746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Further Experiments</a:t>
            </a:r>
            <a:endParaRPr lang="en-US" kern="12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4768902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Classification with different class combinations,</a:t>
            </a:r>
            <a:r>
              <a:rPr lang="en-US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Adding further layer of classification for sub-classes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Finding accurately feature vector importance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Improving accuracy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Try other network models, , Random forest classifier </a:t>
            </a: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72" y="222383"/>
            <a:ext cx="4583017" cy="8746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Batch Normalisation layer</a:t>
            </a:r>
            <a:endParaRPr lang="en-US" kern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555829" y="1696351"/>
            <a:ext cx="3321619" cy="379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WIthout batch normalisation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06418-D0C9-40B1-B126-037FD38A6D32}"/>
              </a:ext>
            </a:extLst>
          </p:cNvPr>
          <p:cNvSpPr txBox="1"/>
          <p:nvPr/>
        </p:nvSpPr>
        <p:spPr>
          <a:xfrm>
            <a:off x="6718837" y="1698039"/>
            <a:ext cx="3321619" cy="379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With batch normalisation</a:t>
            </a: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18EF9C49-9650-4336-869B-50FB561E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81" y="2378954"/>
            <a:ext cx="5102646" cy="3192597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EB6EAC1-5130-4323-AF4F-34D470CA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51413"/>
            <a:ext cx="5093464" cy="31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Methodology</a:t>
            </a:r>
          </a:p>
          <a:p>
            <a:r>
              <a:rPr lang="en-US"/>
              <a:t>Solution / Results</a:t>
            </a:r>
          </a:p>
          <a:p>
            <a:r>
              <a:rPr lang="en-US"/>
              <a:t>Challanges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77345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need to classify X-ray sources identified in Globular cluster from CHANDRA catalogue (CSC 2.0</a:t>
            </a:r>
            <a:r>
              <a:rPr lang="en-US" dirty="0"/>
              <a:t>).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X-ray sources in Globular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Typically X-ray sources found in </a:t>
            </a:r>
            <a:r>
              <a:rPr lang="en-US"/>
              <a:t>Globular</a:t>
            </a:r>
            <a:r>
              <a:rPr lang="en-US" dirty="0"/>
              <a:t> clusters are  </a:t>
            </a:r>
          </a:p>
          <a:p>
            <a:pPr lvl="1"/>
            <a:r>
              <a:rPr lang="en-US" dirty="0"/>
              <a:t>LMXB</a:t>
            </a:r>
          </a:p>
          <a:p>
            <a:pPr lvl="1"/>
            <a:r>
              <a:rPr lang="en-US" dirty="0"/>
              <a:t>CVs</a:t>
            </a:r>
          </a:p>
          <a:p>
            <a:pPr lvl="1"/>
            <a:r>
              <a:rPr lang="en-US" dirty="0"/>
              <a:t>Milli second pulsars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8003-6784-4FE1-95AE-7CD371E93EEF}"/>
              </a:ext>
            </a:extLst>
          </p:cNvPr>
          <p:cNvSpPr txBox="1"/>
          <p:nvPr/>
        </p:nvSpPr>
        <p:spPr>
          <a:xfrm>
            <a:off x="412595" y="5848815"/>
            <a:ext cx="9294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Cheng, Zhongqun, et al. "A Chandra Survey of Milky Way Globular Clusters. I. Emissivity and Abundance of Weak X-Ray Sources." </a:t>
            </a:r>
            <a:r>
              <a:rPr lang="en-US" sz="1200" i="1">
                <a:ea typeface="+mn-lt"/>
                <a:cs typeface="+mn-lt"/>
              </a:rPr>
              <a:t>The Astrophysical Journal</a:t>
            </a:r>
            <a:r>
              <a:rPr lang="en-US" sz="1200">
                <a:ea typeface="+mn-lt"/>
                <a:cs typeface="+mn-lt"/>
              </a:rPr>
              <a:t> 858.1 (2018): 33.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Pooley, David. "Globular cluster x-ray sources." </a:t>
            </a:r>
            <a:r>
              <a:rPr lang="en-US" sz="1200" i="1">
                <a:ea typeface="+mn-lt"/>
                <a:cs typeface="+mn-lt"/>
              </a:rPr>
              <a:t>Proceedings of the National Academy of Sciences</a:t>
            </a:r>
            <a:r>
              <a:rPr lang="en-US" sz="1200">
                <a:ea typeface="+mn-lt"/>
                <a:cs typeface="+mn-lt"/>
              </a:rPr>
              <a:t> 107.16 (2010): 7164-7167.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Need training Data for classification</a:t>
            </a:r>
          </a:p>
          <a:p>
            <a:r>
              <a:rPr lang="en-US" dirty="0"/>
              <a:t>CHANDRA have catalogue of a large collection of x-ray sources</a:t>
            </a:r>
          </a:p>
          <a:p>
            <a:r>
              <a:rPr lang="en-US" dirty="0"/>
              <a:t>But...class information is not there.</a:t>
            </a:r>
          </a:p>
          <a:p>
            <a:r>
              <a:rPr lang="en-US" dirty="0"/>
              <a:t>Source other published catalogue for required classes.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6550-CAC3-4259-A2EC-EE4D0FA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HEASARC </a:t>
            </a:r>
            <a:r>
              <a:rPr lang="en-US" dirty="0">
                <a:hlinkClick r:id="rId2"/>
              </a:rPr>
              <a:t>X-ray master catalogue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The XRAY master catalog table was last updated on 19 August 2021.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Select require classes</a:t>
            </a:r>
          </a:p>
          <a:p>
            <a:pPr lvl="1"/>
            <a:r>
              <a:rPr lang="en-US" dirty="0"/>
              <a:t>Download entire dataset (name , RA, DEC, Error offset) for the selected class</a:t>
            </a:r>
          </a:p>
          <a:p>
            <a:pPr lvl="1"/>
            <a:r>
              <a:rPr lang="en-US" dirty="0"/>
              <a:t>Cross-correlate with Chandra Source Catalogue </a:t>
            </a:r>
          </a:p>
          <a:p>
            <a:pPr lvl="1"/>
            <a:r>
              <a:rPr lang="en-US"/>
              <a:t>Cross correlation radius issue , </a:t>
            </a:r>
          </a:p>
          <a:p>
            <a:pPr lvl="2"/>
            <a:r>
              <a:rPr lang="en-US"/>
              <a:t>Chandra resolution 1 arcsec</a:t>
            </a:r>
            <a:endParaRPr lang="en-US" dirty="0"/>
          </a:p>
          <a:p>
            <a:pPr lvl="2"/>
            <a:r>
              <a:rPr lang="en-US"/>
              <a:t>Res is decided by the two tables , min - 0.17 arcmin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/>
              <a:t>Data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AFF514-66FE-4367-9E40-FB7CEC224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28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70E7-116A-4FDB-B797-478AFAAB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More about Dataset</a:t>
            </a:r>
            <a:endParaRPr lang="en-US" kern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D8A55-688D-4697-84CC-A124CF3088EE}"/>
              </a:ext>
            </a:extLst>
          </p:cNvPr>
          <p:cNvSpPr txBox="1"/>
          <p:nvPr/>
        </p:nvSpPr>
        <p:spPr>
          <a:xfrm>
            <a:off x="5733335" y="1628394"/>
            <a:ext cx="5484998" cy="4686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Position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Source significance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Source extent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Aperture Photometry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Photon flux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Energy flux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Model Fitting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Powerlaw</a:t>
            </a:r>
            <a:r>
              <a:rPr lang="en-US" dirty="0"/>
              <a:t> model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Black body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Bremsstrahlung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Apec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Hardness Ratios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Source Variability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dirty="0"/>
              <a:t>Observation Summary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D576E-F1A7-47B7-8375-D20F0F8B35E4}"/>
              </a:ext>
            </a:extLst>
          </p:cNvPr>
          <p:cNvSpPr txBox="1"/>
          <p:nvPr/>
        </p:nvSpPr>
        <p:spPr>
          <a:xfrm>
            <a:off x="463600" y="2720899"/>
            <a:ext cx="5484998" cy="28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Total Columns : 529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/>
              <a:t>Sparse dataset :  0.52</a:t>
            </a:r>
          </a:p>
        </p:txBody>
      </p:sp>
    </p:spTree>
    <p:extLst>
      <p:ext uri="{BB962C8B-B14F-4D97-AF65-F5344CB8AC3E}">
        <p14:creationId xmlns:p14="http://schemas.microsoft.com/office/powerpoint/2010/main" val="246002915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MadridVTI</vt:lpstr>
      <vt:lpstr>CHANDRA X-ray sources classification Using Machine Learning</vt:lpstr>
      <vt:lpstr>Outline</vt:lpstr>
      <vt:lpstr>Contents</vt:lpstr>
      <vt:lpstr>Problem Statement</vt:lpstr>
      <vt:lpstr>X-ray sources in Globular cluster</vt:lpstr>
      <vt:lpstr>Data source</vt:lpstr>
      <vt:lpstr>Data source</vt:lpstr>
      <vt:lpstr>Data </vt:lpstr>
      <vt:lpstr>More about Dataset</vt:lpstr>
      <vt:lpstr>Methodology</vt:lpstr>
      <vt:lpstr>Neural Network for classification</vt:lpstr>
      <vt:lpstr>Neural Network for classification</vt:lpstr>
      <vt:lpstr>Neural Network for classification</vt:lpstr>
      <vt:lpstr>Our Initial NN model</vt:lpstr>
      <vt:lpstr>Our Initial NN model</vt:lpstr>
      <vt:lpstr>Initial Results all LMXB vs CV</vt:lpstr>
      <vt:lpstr>Feature Importance</vt:lpstr>
      <vt:lpstr>Feature Importance</vt:lpstr>
      <vt:lpstr>Challanges</vt:lpstr>
      <vt:lpstr>Further Experiments</vt:lpstr>
      <vt:lpstr>Batch Normalisation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582</cp:revision>
  <dcterms:created xsi:type="dcterms:W3CDTF">2021-08-21T18:41:29Z</dcterms:created>
  <dcterms:modified xsi:type="dcterms:W3CDTF">2021-10-01T05:45:24Z</dcterms:modified>
</cp:coreProperties>
</file>