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9CAA27-6DF9-4475-99CB-13D5DCB72008}"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422671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CAA27-6DF9-4475-99CB-13D5DCB72008}"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418382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CAA27-6DF9-4475-99CB-13D5DCB72008}"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160918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CAA27-6DF9-4475-99CB-13D5DCB72008}"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310830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9CAA27-6DF9-4475-99CB-13D5DCB72008}"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202255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9CAA27-6DF9-4475-99CB-13D5DCB72008}"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321134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9CAA27-6DF9-4475-99CB-13D5DCB72008}"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355049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9CAA27-6DF9-4475-99CB-13D5DCB72008}"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19700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CAA27-6DF9-4475-99CB-13D5DCB72008}"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336759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9CAA27-6DF9-4475-99CB-13D5DCB72008}"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275824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9CAA27-6DF9-4475-99CB-13D5DCB72008}"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9315B-D11C-4C84-AACB-A84316D0CBCF}" type="slidenum">
              <a:rPr lang="en-US" smtClean="0"/>
              <a:t>‹#›</a:t>
            </a:fld>
            <a:endParaRPr lang="en-US"/>
          </a:p>
        </p:txBody>
      </p:sp>
    </p:spTree>
    <p:extLst>
      <p:ext uri="{BB962C8B-B14F-4D97-AF65-F5344CB8AC3E}">
        <p14:creationId xmlns:p14="http://schemas.microsoft.com/office/powerpoint/2010/main" val="362410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CAA27-6DF9-4475-99CB-13D5DCB72008}" type="datetimeFigureOut">
              <a:rPr lang="en-US" smtClean="0"/>
              <a:t>4/15/2019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9315B-D11C-4C84-AACB-A84316D0CBCF}" type="slidenum">
              <a:rPr lang="en-US" smtClean="0"/>
              <a:t>‹#›</a:t>
            </a:fld>
            <a:endParaRPr lang="en-US"/>
          </a:p>
        </p:txBody>
      </p:sp>
    </p:spTree>
    <p:extLst>
      <p:ext uri="{BB962C8B-B14F-4D97-AF65-F5344CB8AC3E}">
        <p14:creationId xmlns:p14="http://schemas.microsoft.com/office/powerpoint/2010/main" val="383673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ityrealty.com/nyc/market-insight/features/get-toknow/averagenyc-condo-prices-neighborhood-june-2018/1880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 presentation</a:t>
            </a:r>
            <a:endParaRPr lang="en-US" dirty="0"/>
          </a:p>
        </p:txBody>
      </p:sp>
    </p:spTree>
    <p:extLst>
      <p:ext uri="{BB962C8B-B14F-4D97-AF65-F5344CB8AC3E}">
        <p14:creationId xmlns:p14="http://schemas.microsoft.com/office/powerpoint/2010/main" val="88200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Conclusion:</a:t>
            </a:r>
            <a:r>
              <a:rPr lang="en-US" dirty="0"/>
              <a:t>  It’s unfortunately that the analysis couldn’t produce a precise model or showing any strong coefficient correlation for any venue type. But we can still get some meaningful and logical insights from the result. Doing this project helps practicing every topic in the specialization, and thus, equipping learners with Data Science methodology and tools using Python libraries. Also doing a real project certainly helps one learns so much more outside the curriculum, as well as realizes what more to research into after completing the program. And as this report shows, there are surely a lot of things to dig into.</a:t>
            </a:r>
          </a:p>
          <a:p>
            <a:endParaRPr lang="en-US" b="1" dirty="0"/>
          </a:p>
        </p:txBody>
      </p:sp>
    </p:spTree>
    <p:extLst>
      <p:ext uri="{BB962C8B-B14F-4D97-AF65-F5344CB8AC3E}">
        <p14:creationId xmlns:p14="http://schemas.microsoft.com/office/powerpoint/2010/main" val="284778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176" y="632445"/>
            <a:ext cx="10515600" cy="4351338"/>
          </a:xfrm>
        </p:spPr>
        <p:txBody>
          <a:bodyPr>
            <a:normAutofit fontScale="92500" lnSpcReduction="20000"/>
          </a:bodyPr>
          <a:lstStyle/>
          <a:p>
            <a:pPr marL="0" indent="0">
              <a:buNone/>
            </a:pPr>
            <a:r>
              <a:rPr lang="en-US" b="1" dirty="0"/>
              <a:t>Introduction:</a:t>
            </a:r>
            <a:endParaRPr lang="en-US" dirty="0"/>
          </a:p>
          <a:p>
            <a:r>
              <a:rPr lang="en-US" dirty="0"/>
              <a:t> The purpose is to exploring the neighborhoods of New York city in order to extract the correlation between the real estate value and its surrounding venues For normal family finding a place to stay after moving to another city that common for owner and agents advertise there are closed to some kinds of venues. So, can surrounding venues affect the price of a house?</a:t>
            </a:r>
          </a:p>
          <a:p>
            <a:pPr marL="0" indent="0">
              <a:buNone/>
            </a:pPr>
            <a:r>
              <a:rPr lang="en-US" dirty="0" smtClean="0"/>
              <a:t>Target</a:t>
            </a:r>
            <a:r>
              <a:rPr lang="en-US" dirty="0"/>
              <a:t>: </a:t>
            </a:r>
          </a:p>
          <a:p>
            <a:pPr lvl="0"/>
            <a:r>
              <a:rPr lang="en-US" dirty="0"/>
              <a:t>Potential buyer who can estimate the value of the house based on the surrounding venues with price. </a:t>
            </a:r>
          </a:p>
          <a:p>
            <a:pPr lvl="0"/>
            <a:r>
              <a:rPr lang="en-US" dirty="0"/>
              <a:t>Real estate makers and planners who can decide what kind of venues to put around their product.</a:t>
            </a:r>
          </a:p>
          <a:p>
            <a:pPr lvl="0"/>
            <a:r>
              <a:rPr lang="en-US" dirty="0"/>
              <a:t>Houses seller</a:t>
            </a:r>
          </a:p>
          <a:p>
            <a:endParaRPr lang="en-US" dirty="0"/>
          </a:p>
        </p:txBody>
      </p:sp>
    </p:spTree>
    <p:extLst>
      <p:ext uri="{BB962C8B-B14F-4D97-AF65-F5344CB8AC3E}">
        <p14:creationId xmlns:p14="http://schemas.microsoft.com/office/powerpoint/2010/main" val="147185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3024"/>
            <a:ext cx="10515600" cy="5953939"/>
          </a:xfrm>
        </p:spPr>
        <p:txBody>
          <a:bodyPr>
            <a:normAutofit fontScale="40000" lnSpcReduction="20000"/>
          </a:bodyPr>
          <a:lstStyle/>
          <a:p>
            <a:pPr marL="0" marR="0" indent="0">
              <a:lnSpc>
                <a:spcPct val="107000"/>
              </a:lnSpc>
              <a:spcBef>
                <a:spcPts val="0"/>
              </a:spcBef>
              <a:spcAft>
                <a:spcPts val="800"/>
              </a:spcAft>
              <a:buNone/>
            </a:pPr>
            <a:r>
              <a:rPr lang="en-US" sz="5100" b="1" dirty="0" smtClean="0">
                <a:latin typeface="Calibri" panose="020F0502020204030204" pitchFamily="34" charset="0"/>
                <a:ea typeface="Calibri" panose="020F0502020204030204" pitchFamily="34" charset="0"/>
                <a:cs typeface="Times New Roman" panose="02020603050405020304" pitchFamily="18" charset="0"/>
              </a:rPr>
              <a:t>Data </a:t>
            </a:r>
            <a:r>
              <a:rPr lang="en-US" sz="5100" b="1" dirty="0">
                <a:latin typeface="Calibri" panose="020F0502020204030204" pitchFamily="34" charset="0"/>
                <a:ea typeface="Calibri" panose="020F0502020204030204" pitchFamily="34" charset="0"/>
                <a:cs typeface="Times New Roman" panose="02020603050405020304" pitchFamily="18" charset="0"/>
              </a:rPr>
              <a:t>description:</a:t>
            </a:r>
            <a:endParaRPr lang="en-US" sz="5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New York city neighborhoods were chosen as the observation target due to the following reasons: -</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The availability of real estate prices. Though very limited. </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The diversity of prices between neighborhoods. For example, a 2- bedrooms condo in Central Park West, Upper West Side can cost $4.91 million on average; while in </a:t>
            </a:r>
            <a:r>
              <a:rPr lang="en-US" sz="4000" dirty="0" err="1">
                <a:latin typeface="Calibri" panose="020F0502020204030204" pitchFamily="34" charset="0"/>
                <a:ea typeface="Calibri" panose="020F0502020204030204" pitchFamily="34" charset="0"/>
                <a:cs typeface="Times New Roman" panose="02020603050405020304" pitchFamily="18" charset="0"/>
              </a:rPr>
              <a:t>Inwood</a:t>
            </a:r>
            <a:r>
              <a:rPr lang="en-US" sz="4000" dirty="0">
                <a:latin typeface="Calibri" panose="020F0502020204030204" pitchFamily="34" charset="0"/>
                <a:ea typeface="Calibri" panose="020F0502020204030204" pitchFamily="34" charset="0"/>
                <a:cs typeface="Times New Roman" panose="02020603050405020304" pitchFamily="18" charset="0"/>
              </a:rPr>
              <a:t>, Upper Manhattan, just 30 minutes away, it's only $498 thousands. </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The availability of geo data which can be used to visualize the dataset onto a map. The type of real estate to be considered is 2-bedroom condo, which is common for most normal nuclear families. </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The dataset will be composed from the following two main sources: - </a:t>
            </a:r>
            <a:r>
              <a:rPr lang="en-US" sz="4000" dirty="0" err="1">
                <a:latin typeface="Calibri" panose="020F0502020204030204" pitchFamily="34" charset="0"/>
                <a:ea typeface="Calibri" panose="020F0502020204030204" pitchFamily="34" charset="0"/>
                <a:cs typeface="Times New Roman" panose="02020603050405020304" pitchFamily="18" charset="0"/>
              </a:rPr>
              <a:t>CityRealty</a:t>
            </a:r>
            <a:r>
              <a:rPr lang="en-US" sz="4000" dirty="0">
                <a:latin typeface="Calibri" panose="020F0502020204030204" pitchFamily="34" charset="0"/>
                <a:ea typeface="Calibri" panose="020F0502020204030204" pitchFamily="34" charset="0"/>
                <a:cs typeface="Times New Roman" panose="02020603050405020304" pitchFamily="18" charset="0"/>
              </a:rPr>
              <a:t> which provides the neighborhoods average prices. </a:t>
            </a:r>
            <a:r>
              <a:rPr lang="en-US" sz="4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https://www.cityrealty.com/nyc/market-insight/features/get-toknow/averagenyc-condo-prices-neighborhood-june-2018/18804</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 </a:t>
            </a:r>
            <a:r>
              <a:rPr lang="en-US" sz="4000" dirty="0" err="1">
                <a:latin typeface="Calibri" panose="020F0502020204030204" pitchFamily="34" charset="0"/>
                <a:ea typeface="Calibri" panose="020F0502020204030204" pitchFamily="34" charset="0"/>
                <a:cs typeface="Times New Roman" panose="02020603050405020304" pitchFamily="18" charset="0"/>
              </a:rPr>
              <a:t>FourSquare</a:t>
            </a:r>
            <a:r>
              <a:rPr lang="en-US" sz="4000" dirty="0">
                <a:latin typeface="Calibri" panose="020F0502020204030204" pitchFamily="34" charset="0"/>
                <a:ea typeface="Calibri" panose="020F0502020204030204" pitchFamily="34" charset="0"/>
                <a:cs typeface="Times New Roman" panose="02020603050405020304" pitchFamily="18" charset="0"/>
              </a:rPr>
              <a:t> API which provides the surrounding venues of a given coordinates. </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The process of collecting and clean data: </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Scrap the </a:t>
            </a:r>
            <a:r>
              <a:rPr lang="en-US" sz="4000" dirty="0" err="1">
                <a:latin typeface="Calibri" panose="020F0502020204030204" pitchFamily="34" charset="0"/>
                <a:ea typeface="Calibri" panose="020F0502020204030204" pitchFamily="34" charset="0"/>
                <a:cs typeface="Times New Roman" panose="02020603050405020304" pitchFamily="18" charset="0"/>
              </a:rPr>
              <a:t>CityRealty</a:t>
            </a:r>
            <a:r>
              <a:rPr lang="en-US" sz="4000" dirty="0">
                <a:latin typeface="Calibri" panose="020F0502020204030204" pitchFamily="34" charset="0"/>
                <a:ea typeface="Calibri" panose="020F0502020204030204" pitchFamily="34" charset="0"/>
                <a:cs typeface="Times New Roman" panose="02020603050405020304" pitchFamily="18" charset="0"/>
              </a:rPr>
              <a:t> webpage for a list of New York city neighborhoods and their corresponding 2-bedroom condo average price.</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 Find the geographic data of the neighborhoods. Both their center coordinates and their border. </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For each neighborhood, pass the obtained coordinates to </a:t>
            </a:r>
            <a:r>
              <a:rPr lang="en-US" sz="4000" dirty="0" err="1">
                <a:latin typeface="Calibri" panose="020F0502020204030204" pitchFamily="34" charset="0"/>
                <a:ea typeface="Calibri" panose="020F0502020204030204" pitchFamily="34" charset="0"/>
                <a:cs typeface="Times New Roman" panose="02020603050405020304" pitchFamily="18" charset="0"/>
              </a:rPr>
              <a:t>FourSquare</a:t>
            </a:r>
            <a:r>
              <a:rPr lang="en-US" sz="4000" dirty="0">
                <a:latin typeface="Calibri" panose="020F0502020204030204" pitchFamily="34" charset="0"/>
                <a:ea typeface="Calibri" panose="020F0502020204030204" pitchFamily="34" charset="0"/>
                <a:cs typeface="Times New Roman" panose="02020603050405020304" pitchFamily="18" charset="0"/>
              </a:rPr>
              <a:t> API. The “explore” endpoint will return a list of surrounding venues in a pre-defined radius.</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 Count the occurrence of each venue type in a neighborhood. Then apply one hot encoding to turn each venue type into a column with their occurrence as the value. </a:t>
            </a:r>
          </a:p>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 Standardize the average price by removing the mean and scaling to unit variance.</a:t>
            </a:r>
          </a:p>
          <a:p>
            <a:endParaRPr lang="en-US" dirty="0"/>
          </a:p>
        </p:txBody>
      </p:sp>
    </p:spTree>
    <p:extLst>
      <p:ext uri="{BB962C8B-B14F-4D97-AF65-F5344CB8AC3E}">
        <p14:creationId xmlns:p14="http://schemas.microsoft.com/office/powerpoint/2010/main" val="366415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Methodology:</a:t>
            </a:r>
          </a:p>
          <a:p>
            <a:r>
              <a:rPr lang="en-US" dirty="0" smtClean="0"/>
              <a:t>The assumption is that real estate price is dependent on the surrounding venue. Thus, regression techniques will be used to analyze the dataset. The </a:t>
            </a:r>
            <a:r>
              <a:rPr lang="en-US" dirty="0" err="1" smtClean="0"/>
              <a:t>regressors</a:t>
            </a:r>
            <a:r>
              <a:rPr lang="en-US" dirty="0" smtClean="0"/>
              <a:t> will be the occurrences of venue types. And the dependent variable will be standardized average prices.</a:t>
            </a:r>
          </a:p>
          <a:p>
            <a:r>
              <a:rPr lang="en-US" dirty="0" smtClean="0"/>
              <a:t> At the end, a regression model will be obtained. Along with a coefficients list which describes how each venue type may be related to the increase or decrease of a neighborhood’s real estate average price around the mean. </a:t>
            </a:r>
          </a:p>
          <a:p>
            <a:endParaRPr lang="en-US" dirty="0"/>
          </a:p>
        </p:txBody>
      </p:sp>
    </p:spTree>
    <p:extLst>
      <p:ext uri="{BB962C8B-B14F-4D97-AF65-F5344CB8AC3E}">
        <p14:creationId xmlns:p14="http://schemas.microsoft.com/office/powerpoint/2010/main" val="338208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1.First insight using visualization: </a:t>
            </a:r>
            <a:endParaRPr lang="en-US" dirty="0"/>
          </a:p>
          <a:p>
            <a:r>
              <a:rPr lang="en-US" dirty="0"/>
              <a:t>In order to have a first insight of New York city real estate average price between neighborhoods, there is no better way than visualization. The medium chosen is Choropleth map, which uses differences in shading or coloring to indicate a property’s values or quantity within predefined areas. It is ideal for showing how differently real estate priced between neighborhoods across the New York city map. The map will show high price in neighborhoods that located around Central Park, Midtown and Lower Manhattan. The price reduces further toward North Manhattan or toward Brooklyn. Manhattan can be considered the heart of New York city. It’s where most businesses, tourist attractions and entertainments located. So, the venue types that can attract many people are expected to have the most positive coefficients in the regression model. </a:t>
            </a:r>
          </a:p>
          <a:p>
            <a:endParaRPr lang="en-US" dirty="0"/>
          </a:p>
        </p:txBody>
      </p:sp>
    </p:spTree>
    <p:extLst>
      <p:ext uri="{BB962C8B-B14F-4D97-AF65-F5344CB8AC3E}">
        <p14:creationId xmlns:p14="http://schemas.microsoft.com/office/powerpoint/2010/main" val="74320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dirty="0"/>
              <a:t>2. Linear Regression: </a:t>
            </a:r>
            <a:endParaRPr lang="en-US" dirty="0"/>
          </a:p>
          <a:p>
            <a:r>
              <a:rPr lang="en-US" dirty="0"/>
              <a:t>Linear Regression was chosen because it is a simple technique. And by using </a:t>
            </a:r>
            <a:r>
              <a:rPr lang="en-US" dirty="0" err="1"/>
              <a:t>Sklearn</a:t>
            </a:r>
            <a:r>
              <a:rPr lang="en-US" dirty="0"/>
              <a:t> library, implementing the model is quick and easy. Which is perfect to start the analyzing process. The model will contain a list of coefficients corresponding to venue types. R2 and Mean Squared will be used to see how well the model fit the data. The result doesn’t seem very promising. R2 score is small, which means the model may not be suitable for the data. The coefficient list shows some interest and logical information: - “Studios” and “Eateries” both mean businesses. “Train Station” means ease of transportation. All of which usually increase the value of a location. - “Bar” and “Market” sure are nice to visit sometimes but may not be a suitable neighborhood for family with kids. “Lighthouse” and “Golf” usually located in the rural areas. The demand for such locations is usually low. - “TV station”, “Cemetery”, “Laser Tag”, “Mini Golf” all give value to a limited range of people. “Gas Station” is available everywhere. These types of venue usually are not </a:t>
            </a:r>
            <a:r>
              <a:rPr lang="en-US" dirty="0" err="1"/>
              <a:t>dicision</a:t>
            </a:r>
            <a:r>
              <a:rPr lang="en-US" dirty="0"/>
              <a:t> factor when considering </a:t>
            </a:r>
          </a:p>
        </p:txBody>
      </p:sp>
    </p:spTree>
    <p:extLst>
      <p:ext uri="{BB962C8B-B14F-4D97-AF65-F5344CB8AC3E}">
        <p14:creationId xmlns:p14="http://schemas.microsoft.com/office/powerpoint/2010/main" val="57497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 3. Principal Component Regression (PCR):</a:t>
            </a:r>
            <a:r>
              <a:rPr lang="en-US" dirty="0"/>
              <a:t> PCR can be explained simply as the combination of Principal Component Analysis (PCA) with Linear Regression. PCR employs the power of PCA, which can convert a set of values of possibly correlated variables into a set of values of linearly uncorrelated variables called principal components. As the result, the number of features is reduced while keeping most of the characteristic of the dataset. Then PCR use Linear Regression on the converted set to return a coefficient list, just like in normal Regression techniques. Again, R2 score and MSE are used to see how well the model fit the dataset. As for the coefficient list, the size has been reduced after performing PCA. So, a dot product with eigenvectors is needed to get it back to the original features size. </a:t>
            </a:r>
          </a:p>
          <a:p>
            <a:endParaRPr lang="en-US" dirty="0"/>
          </a:p>
        </p:txBody>
      </p:sp>
    </p:spTree>
    <p:extLst>
      <p:ext uri="{BB962C8B-B14F-4D97-AF65-F5344CB8AC3E}">
        <p14:creationId xmlns:p14="http://schemas.microsoft.com/office/powerpoint/2010/main" val="22730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a:t>Result:</a:t>
            </a:r>
            <a:endParaRPr lang="en-US" dirty="0"/>
          </a:p>
          <a:p>
            <a:r>
              <a:rPr lang="en-US" dirty="0"/>
              <a:t> Even though the scores seem to be improved after applying a more sophisticate method, the model is still not suitable for the dataset. Thus, it can’t be used to precisely predict a neighborhood average price. Explanations for the poor model can be: - </a:t>
            </a:r>
          </a:p>
          <a:p>
            <a:r>
              <a:rPr lang="en-US" dirty="0"/>
              <a:t>The real estate price is hard to predict.</a:t>
            </a:r>
          </a:p>
          <a:p>
            <a:pPr lvl="0"/>
            <a:r>
              <a:rPr lang="en-US" dirty="0"/>
              <a:t>The data is incomplete (small sample size, missing deciding factors). </a:t>
            </a:r>
          </a:p>
          <a:p>
            <a:pPr lvl="0"/>
            <a:r>
              <a:rPr lang="en-US" dirty="0"/>
              <a:t>The machine learning techniques are chosen or applied poorly. </a:t>
            </a:r>
          </a:p>
          <a:p>
            <a:r>
              <a:rPr lang="en-US" dirty="0"/>
              <a:t>But again, on the bright side, the insight, gotten from observing the analysis results, seems consistent and logical. And the insight is business venues that can serve the needs of most normal people usually situated in pricy neighborhoods. </a:t>
            </a:r>
          </a:p>
          <a:p>
            <a:endParaRPr lang="en-US" dirty="0"/>
          </a:p>
        </p:txBody>
      </p:sp>
    </p:spTree>
    <p:extLst>
      <p:ext uri="{BB962C8B-B14F-4D97-AF65-F5344CB8AC3E}">
        <p14:creationId xmlns:p14="http://schemas.microsoft.com/office/powerpoint/2010/main" val="33796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a:t>Discussion:- </a:t>
            </a:r>
            <a:endParaRPr lang="en-US" dirty="0"/>
          </a:p>
          <a:p>
            <a:r>
              <a:rPr lang="en-US" dirty="0"/>
              <a:t>Usually the needed data isn’t publicly available.</a:t>
            </a:r>
          </a:p>
          <a:p>
            <a:r>
              <a:rPr lang="en-US" dirty="0"/>
              <a:t> - When combining data from multiple sources, inconsistent can happen. And lots of efforts are required to check, research and change the data before merge. </a:t>
            </a:r>
          </a:p>
          <a:p>
            <a:r>
              <a:rPr lang="en-US" dirty="0"/>
              <a:t>- For data obtained through API calls, different results are returned with different set of parameters and different point of time. Multiple trial and error runs are required to get the optimal result. </a:t>
            </a:r>
          </a:p>
          <a:p>
            <a:r>
              <a:rPr lang="en-US" dirty="0"/>
              <a:t>- Even after the dataset has been constructed, lots of research and analysis are required to decide if the data should be kept as is or be transform by normalization or standardization. </a:t>
            </a:r>
          </a:p>
          <a:p>
            <a:r>
              <a:rPr lang="en-US" dirty="0"/>
              <a:t>It can be considered the most important process in the whole data science pipeline. Which can affect the most on the result. </a:t>
            </a:r>
          </a:p>
          <a:p>
            <a:r>
              <a:rPr lang="en-US" dirty="0"/>
              <a:t>On the other hand, choosing the suitable technique to construct the model is also a worthwhile process. As this report shows that, by applying a different method, the result can be improved.</a:t>
            </a:r>
          </a:p>
          <a:p>
            <a:endParaRPr lang="en-US" dirty="0"/>
          </a:p>
        </p:txBody>
      </p:sp>
    </p:spTree>
    <p:extLst>
      <p:ext uri="{BB962C8B-B14F-4D97-AF65-F5344CB8AC3E}">
        <p14:creationId xmlns:p14="http://schemas.microsoft.com/office/powerpoint/2010/main" val="3583682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1427</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Capstone project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dc:creator>Kumar Suba</dc:creator>
  <cp:lastModifiedBy>Kumar Suba</cp:lastModifiedBy>
  <cp:revision>3</cp:revision>
  <dcterms:created xsi:type="dcterms:W3CDTF">2019-04-15T10:22:21Z</dcterms:created>
  <dcterms:modified xsi:type="dcterms:W3CDTF">2019-04-15T10:29:00Z</dcterms:modified>
</cp:coreProperties>
</file>