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67" r:id="rId3"/>
    <p:sldId id="257" r:id="rId4"/>
    <p:sldId id="260" r:id="rId5"/>
    <p:sldId id="268" r:id="rId6"/>
    <p:sldId id="270" r:id="rId7"/>
    <p:sldId id="269" r:id="rId8"/>
    <p:sldId id="266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6" roundtripDataSignature="AMtx7mjSRRlCFA/cW3kQ7Z8qFsYPlG0gd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54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2" name="Google Shape;82;p1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30 June 2023</a:t>
            </a: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1-59</a:t>
            </a:r>
            <a:endParaRPr/>
          </a:p>
        </p:txBody>
      </p:sp>
      <p:sp>
        <p:nvSpPr>
          <p:cNvPr id="84" name="Google Shape;8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7388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7388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7388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87416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0" name="Google Shape;15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4"/>
          <p:cNvSpPr txBox="1"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4"/>
          <p:cNvSpPr txBox="1"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  <a:defRPr sz="2400" b="1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" name="Google Shape;16;p24"/>
          <p:cNvSpPr txBox="1">
            <a:spLocks noGrp="1"/>
          </p:cNvSpPr>
          <p:nvPr>
            <p:ph type="body" idx="2"/>
          </p:nvPr>
        </p:nvSpPr>
        <p:spPr>
          <a:xfrm>
            <a:off x="6193368" y="1859758"/>
            <a:ext cx="5389033" cy="654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  <a:defRPr sz="2400" b="1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p24"/>
          <p:cNvSpPr txBox="1">
            <a:spLocks noGrp="1"/>
          </p:cNvSpPr>
          <p:nvPr>
            <p:ph type="body" idx="3"/>
          </p:nvPr>
        </p:nvSpPr>
        <p:spPr>
          <a:xfrm>
            <a:off x="609600" y="2514600"/>
            <a:ext cx="5386917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4036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Char char="⮚"/>
              <a:defRPr sz="2200"/>
            </a:lvl1pPr>
            <a:lvl2pPr marL="914400" lvl="1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3pPr>
            <a:lvl4pPr marL="1828800" lvl="3" indent="-30988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4pPr>
            <a:lvl5pPr marL="2286000" lvl="4" indent="-309879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4"/>
          <p:cNvSpPr txBox="1">
            <a:spLocks noGrp="1"/>
          </p:cNvSpPr>
          <p:nvPr>
            <p:ph type="body" idx="4"/>
          </p:nvPr>
        </p:nvSpPr>
        <p:spPr>
          <a:xfrm>
            <a:off x="6193368" y="2514600"/>
            <a:ext cx="5389033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4036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Char char="⮚"/>
              <a:defRPr sz="2200"/>
            </a:lvl1pPr>
            <a:lvl2pPr marL="914400" lvl="1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3pPr>
            <a:lvl4pPr marL="1828800" lvl="3" indent="-30988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4pPr>
            <a:lvl5pPr marL="2286000" lvl="4" indent="-309879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2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4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3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3"/>
          <p:cNvSpPr txBox="1">
            <a:spLocks noGrp="1"/>
          </p:cNvSpPr>
          <p:nvPr>
            <p:ph type="body" idx="1"/>
          </p:nvPr>
        </p:nvSpPr>
        <p:spPr>
          <a:xfrm rot="5400000">
            <a:off x="3901282" y="-1356518"/>
            <a:ext cx="4389437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3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3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4"/>
          <p:cNvSpPr txBox="1">
            <a:spLocks noGrp="1"/>
          </p:cNvSpPr>
          <p:nvPr>
            <p:ph type="title"/>
          </p:nvPr>
        </p:nvSpPr>
        <p:spPr>
          <a:xfrm rot="5400000">
            <a:off x="7604919" y="2148684"/>
            <a:ext cx="5211763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4"/>
          <p:cNvSpPr txBox="1">
            <a:spLocks noGrp="1"/>
          </p:cNvSpPr>
          <p:nvPr>
            <p:ph type="body" idx="1"/>
          </p:nvPr>
        </p:nvSpPr>
        <p:spPr>
          <a:xfrm rot="5400000">
            <a:off x="2016919" y="-492917"/>
            <a:ext cx="5211763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3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4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5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5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5"/>
          <p:cNvSpPr txBox="1"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75" bIns="0" anchor="b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5600"/>
              <a:buFont typeface="Arial"/>
              <a:buNone/>
              <a:defRPr sz="5600" b="1">
                <a:solidFill>
                  <a:srgbClr val="4CE0E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5"/>
          <p:cNvSpPr txBox="1"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Autofit/>
          </a:bodyPr>
          <a:lstStyle>
            <a:lvl1pPr marR="45720" lv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5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6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6"/>
          <p:cNvSpPr txBox="1">
            <a:spLocks noGrp="1"/>
          </p:cNvSpPr>
          <p:nvPr>
            <p:ph type="body" idx="1"/>
          </p:nvPr>
        </p:nvSpPr>
        <p:spPr>
          <a:xfrm>
            <a:off x="609600" y="1935164"/>
            <a:ext cx="109728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26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6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7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7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8"/>
          <p:cNvSpPr txBox="1"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E3AC"/>
              </a:buClr>
              <a:buSzPts val="5600"/>
              <a:buFont typeface="Arial"/>
              <a:buNone/>
              <a:defRPr sz="5600" b="1" cap="none">
                <a:solidFill>
                  <a:srgbClr val="4AE3A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8"/>
          <p:cNvSpPr txBox="1"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22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8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8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9"/>
          <p:cNvSpPr txBox="1"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9"/>
          <p:cNvSpPr txBox="1">
            <a:spLocks noGrp="1"/>
          </p:cNvSpPr>
          <p:nvPr>
            <p:ph type="body" idx="1"/>
          </p:nvPr>
        </p:nvSpPr>
        <p:spPr>
          <a:xfrm>
            <a:off x="609600" y="1920085"/>
            <a:ext cx="53848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068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Char char="⮚"/>
              <a:defRPr sz="2600"/>
            </a:lvl1pPr>
            <a:lvl2pPr marL="914400" lvl="1" indent="-35051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2pPr>
            <a:lvl3pPr marL="1371600" lvl="2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9"/>
          <p:cNvSpPr txBox="1">
            <a:spLocks noGrp="1"/>
          </p:cNvSpPr>
          <p:nvPr>
            <p:ph type="body" idx="2"/>
          </p:nvPr>
        </p:nvSpPr>
        <p:spPr>
          <a:xfrm>
            <a:off x="6197600" y="1920085"/>
            <a:ext cx="53848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068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Char char="⮚"/>
              <a:defRPr sz="2600"/>
            </a:lvl1pPr>
            <a:lvl2pPr marL="914400" lvl="1" indent="-35051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2pPr>
            <a:lvl3pPr marL="1371600" lvl="2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29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9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0"/>
          <p:cNvSpPr txBox="1"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Arial"/>
              <a:buNone/>
              <a:defRPr sz="5000" b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0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0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1"/>
          <p:cNvSpPr txBox="1"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1"/>
          <p:cNvSpPr txBox="1">
            <a:spLocks noGrp="1"/>
          </p:cNvSpPr>
          <p:nvPr>
            <p:ph type="body" idx="1"/>
          </p:nvPr>
        </p:nvSpPr>
        <p:spPr>
          <a:xfrm>
            <a:off x="914400" y="1676400"/>
            <a:ext cx="36576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75" tIns="45700" rIns="1827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2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31"/>
          <p:cNvSpPr txBox="1">
            <a:spLocks noGrp="1"/>
          </p:cNvSpPr>
          <p:nvPr>
            <p:ph type="body" idx="2"/>
          </p:nvPr>
        </p:nvSpPr>
        <p:spPr>
          <a:xfrm>
            <a:off x="4766733" y="1676400"/>
            <a:ext cx="681566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7084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40"/>
              <a:buChar char="⮚"/>
              <a:defRPr sz="2800"/>
            </a:lvl1pPr>
            <a:lvl2pPr marL="914400" lvl="1" indent="-36068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Char char="⮚"/>
              <a:defRPr sz="2600"/>
            </a:lvl2pPr>
            <a:lvl3pPr marL="1371600" lvl="2" indent="-35051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3pPr>
            <a:lvl4pPr marL="1828800" lvl="3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31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1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2"/>
          <p:cNvSpPr/>
          <p:nvPr/>
        </p:nvSpPr>
        <p:spPr>
          <a:xfrm rot="-10380000" flipH="1">
            <a:off x="4220633" y="1108075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dist="38500" dir="7500000" sx="98500" sy="100080" kx="100000" algn="tl" rotWithShape="0">
              <a:srgbClr val="000000">
                <a:alpha val="2431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32"/>
          <p:cNvSpPr/>
          <p:nvPr/>
        </p:nvSpPr>
        <p:spPr>
          <a:xfrm rot="-10380000" flipH="1">
            <a:off x="10672234" y="5359401"/>
            <a:ext cx="207433" cy="155575"/>
          </a:xfrm>
          <a:prstGeom prst="rtTriangle">
            <a:avLst/>
          </a:prstGeom>
          <a:solidFill>
            <a:srgbClr val="FFFFFF"/>
          </a:solidFill>
          <a:ln w="12700" cap="flat" cmpd="sng">
            <a:solidFill>
              <a:srgbClr val="FFFFFF"/>
            </a:solidFill>
            <a:prstDash val="solid"/>
            <a:bevel/>
            <a:headEnd type="none" w="sm" len="sm"/>
            <a:tailEnd type="none" w="sm" len="sm"/>
          </a:ln>
          <a:effectLst>
            <a:outerShdw blurRad="19685" dist="6350" dir="12900000" algn="tl" rotWithShape="0">
              <a:srgbClr val="000000">
                <a:alpha val="4627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32"/>
          <p:cNvSpPr/>
          <p:nvPr/>
        </p:nvSpPr>
        <p:spPr>
          <a:xfrm rot="10800000" flipH="1">
            <a:off x="-12700" y="5816600"/>
            <a:ext cx="12217400" cy="1041400"/>
          </a:xfrm>
          <a:custGeom>
            <a:avLst/>
            <a:gdLst/>
            <a:ahLst/>
            <a:cxnLst/>
            <a:rect l="l" t="t" r="r" b="b"/>
            <a:pathLst>
              <a:path w="5772" h="656" extrusionOk="0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313"/>
                </a:srgbClr>
              </a:gs>
              <a:gs pos="100000">
                <a:srgbClr val="00E9F7">
                  <a:alpha val="54509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32"/>
          <p:cNvSpPr/>
          <p:nvPr/>
        </p:nvSpPr>
        <p:spPr>
          <a:xfrm rot="10800000" flipH="1">
            <a:off x="5842000" y="6219826"/>
            <a:ext cx="6350000" cy="638175"/>
          </a:xfrm>
          <a:custGeom>
            <a:avLst/>
            <a:gdLst/>
            <a:ahLst/>
            <a:cxnLst/>
            <a:rect l="l" t="t" r="r" b="b"/>
            <a:pathLst>
              <a:path w="3000" h="595" extrusionOk="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411"/>
                </a:srgbClr>
              </a:gs>
              <a:gs pos="80000">
                <a:srgbClr val="0099E4">
                  <a:alpha val="44313"/>
                </a:srgbClr>
              </a:gs>
              <a:gs pos="100000">
                <a:srgbClr val="0099E4">
                  <a:alpha val="44313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32"/>
          <p:cNvSpPr txBox="1"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 b="1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2"/>
          <p:cNvSpPr txBox="1">
            <a:spLocks noGrp="1"/>
          </p:cNvSpPr>
          <p:nvPr>
            <p:ph type="body" idx="1"/>
          </p:nvPr>
        </p:nvSpPr>
        <p:spPr>
          <a:xfrm>
            <a:off x="812800" y="2828785"/>
            <a:ext cx="2946400" cy="2179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000" tIns="45700" rIns="45700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Arial"/>
              <a:buNone/>
              <a:defRPr sz="1300"/>
            </a:lvl1pPr>
            <a:lvl2pPr marL="914400" lvl="1" indent="-28956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60"/>
              <a:buChar char="⮚"/>
              <a:defRPr sz="1200"/>
            </a:lvl2pPr>
            <a:lvl3pPr marL="1371600" lvl="2" indent="-279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⮚"/>
              <a:defRPr sz="1000"/>
            </a:lvl3pPr>
            <a:lvl4pPr marL="1828800" lvl="3" indent="-274319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Char char="⮚"/>
              <a:defRPr sz="900"/>
            </a:lvl4pPr>
            <a:lvl5pPr marL="2286000" lvl="4" indent="-27432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Char char="⮚"/>
              <a:defRPr sz="9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32"/>
          <p:cNvSpPr>
            <a:spLocks noGrp="1"/>
          </p:cNvSpPr>
          <p:nvPr>
            <p:ph type="pic" idx="2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lt2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32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2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23"/>
          <p:cNvSpPr txBox="1">
            <a:spLocks noGrp="1"/>
          </p:cNvSpPr>
          <p:nvPr>
            <p:ph type="body" idx="1"/>
          </p:nvPr>
        </p:nvSpPr>
        <p:spPr>
          <a:xfrm>
            <a:off x="609600" y="1935164"/>
            <a:ext cx="109728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03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9879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data-structures/" TargetMode="External"/><Relationship Id="rId2" Type="http://schemas.openxmlformats.org/officeDocument/2006/relationships/hyperlink" Target="https://www.javatpoint.com/java-awt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>
            <a:spLocks noGrp="1"/>
          </p:cNvSpPr>
          <p:nvPr>
            <p:ph type="title"/>
          </p:nvPr>
        </p:nvSpPr>
        <p:spPr>
          <a:xfrm>
            <a:off x="3804078" y="1125219"/>
            <a:ext cx="8086165" cy="115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Real Estate Property Search</a:t>
            </a:r>
            <a:endParaRPr b="1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"/>
          <p:cNvSpPr txBox="1">
            <a:spLocks noGrp="1"/>
          </p:cNvSpPr>
          <p:nvPr>
            <p:ph type="body" idx="1"/>
          </p:nvPr>
        </p:nvSpPr>
        <p:spPr>
          <a:xfrm>
            <a:off x="1472513" y="2121013"/>
            <a:ext cx="4040100" cy="6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60"/>
              <a:buNone/>
            </a:pPr>
            <a:endParaRPr sz="3200">
              <a:solidFill>
                <a:srgbClr val="B9077E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B9077E"/>
              </a:buClr>
              <a:buSzPts val="2560"/>
              <a:buNone/>
            </a:pPr>
            <a:r>
              <a:rPr lang="en-US" sz="3200">
                <a:solidFill>
                  <a:srgbClr val="B9077E"/>
                </a:solidFill>
              </a:rPr>
              <a:t>    </a:t>
            </a:r>
            <a:endParaRPr sz="3200"/>
          </a:p>
        </p:txBody>
      </p:sp>
      <p:pic>
        <p:nvPicPr>
          <p:cNvPr id="88" name="Google Shape;88;p1" descr="klogo copy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86851" y="1589512"/>
            <a:ext cx="1374775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" descr="kec2blackborder png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7859" y="4413708"/>
            <a:ext cx="1479550" cy="18415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"/>
          <p:cNvSpPr/>
          <p:nvPr/>
        </p:nvSpPr>
        <p:spPr>
          <a:xfrm>
            <a:off x="4638554" y="3494081"/>
            <a:ext cx="6867645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1" i="0" u="none" strike="noStrike" cap="none" dirty="0">
                <a:solidFill>
                  <a:srgbClr val="0B53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MEMBERS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dirty="0"/>
          </a:p>
          <a:p>
            <a:pPr marL="285750" marR="0" lvl="0" indent="1619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 panose="020B0604020202020204" pitchFamily="34" charset="0"/>
              <a:buChar char="•"/>
            </a:pPr>
            <a:r>
              <a:rPr lang="en-IN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Kumaresan</a:t>
            </a:r>
            <a:r>
              <a:rPr lang="en-IN" sz="2400" dirty="0">
                <a:latin typeface="Times New Roman"/>
                <a:ea typeface="Times New Roman"/>
                <a:cs typeface="Times New Roman"/>
                <a:sym typeface="Times New Roman"/>
              </a:rPr>
              <a:t> T (23ITR088)</a:t>
            </a:r>
          </a:p>
          <a:p>
            <a:pPr marL="285750" marR="0" lvl="0" indent="1619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/>
                <a:ea typeface="Times New Roman"/>
                <a:cs typeface="Times New Roman"/>
                <a:sym typeface="Times New Roman"/>
              </a:rPr>
              <a:t>Nitish M (23ITR113)</a:t>
            </a:r>
          </a:p>
          <a:p>
            <a:pPr marL="285750" marR="0" lvl="0" indent="1619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/>
                <a:ea typeface="Times New Roman"/>
                <a:cs typeface="Times New Roman"/>
                <a:sym typeface="Times New Roman"/>
              </a:rPr>
              <a:t>Karthik </a:t>
            </a:r>
            <a:r>
              <a:rPr lang="en-IN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Kulandaippan</a:t>
            </a:r>
            <a:r>
              <a:rPr lang="en-IN" sz="2400" dirty="0">
                <a:latin typeface="Times New Roman"/>
                <a:ea typeface="Times New Roman"/>
                <a:cs typeface="Times New Roman"/>
                <a:sym typeface="Times New Roman"/>
              </a:rPr>
              <a:t> Shanmugam (23ITR079)</a:t>
            </a:r>
            <a:endParaRPr sz="24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(19ITR028)    </a:t>
            </a:r>
            <a:endParaRPr sz="1700" b="1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E3395DB-455B-8E35-52BA-40D33E0CA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0163" y="578516"/>
            <a:ext cx="7029297" cy="107298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E8CD4F5-791E-3ED4-64DF-C9EF5235B634}"/>
              </a:ext>
            </a:extLst>
          </p:cNvPr>
          <p:cNvSpPr txBox="1"/>
          <p:nvPr/>
        </p:nvSpPr>
        <p:spPr>
          <a:xfrm>
            <a:off x="1828800" y="1680080"/>
            <a:ext cx="9648825" cy="4305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Develop a property search system using efficient data structures like hash tables or trees to store and index property.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Implement search algorithms for location, price, and area-based queries, and use sorting methods to display results based on user preferences.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Enhance performance with priority queues, caching, and indexing techniques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Design GUI for real-time updates and provide a user-friendly interface for searching and viewing property details.</a:t>
            </a:r>
            <a:endParaRPr lang="en-IN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0899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/>
          <p:nvPr/>
        </p:nvSpPr>
        <p:spPr>
          <a:xfrm>
            <a:off x="4240209" y="447587"/>
            <a:ext cx="4358640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Objectives</a:t>
            </a:r>
            <a:endParaRPr sz="4800" b="0" i="0" u="none" strike="noStrike" cap="none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2"/>
          <p:cNvSpPr txBox="1"/>
          <p:nvPr/>
        </p:nvSpPr>
        <p:spPr>
          <a:xfrm>
            <a:off x="9525001" y="6381750"/>
            <a:ext cx="688975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400"/>
              <a:buFont typeface="Noto Sans Symbols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8898C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sz="1400" b="0" i="0" u="none" strike="noStrike" cap="none">
              <a:solidFill>
                <a:srgbClr val="8898C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2"/>
          <p:cNvSpPr txBox="1"/>
          <p:nvPr/>
        </p:nvSpPr>
        <p:spPr>
          <a:xfrm>
            <a:off x="5791200" y="6381750"/>
            <a:ext cx="20574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C8DA9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p2"/>
          <p:cNvSpPr txBox="1">
            <a:spLocks noGrp="1"/>
          </p:cNvSpPr>
          <p:nvPr>
            <p:ph type="subTitle" idx="1"/>
          </p:nvPr>
        </p:nvSpPr>
        <p:spPr>
          <a:xfrm>
            <a:off x="1419225" y="1371513"/>
            <a:ext cx="10315575" cy="5115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Autofit/>
          </a:bodyPr>
          <a:lstStyle/>
          <a:p>
            <a:pPr marL="342900" lvl="0" indent="-342900" algn="just" rtl="0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dirty="0"/>
              <a:t>The objective is to build an efficient property search system that uses advanced data structures and algorithms to store, index, and retrieve property data quickly.</a:t>
            </a:r>
          </a:p>
          <a:p>
            <a:pPr marL="342900" lvl="0" indent="-342900" algn="just" rtl="0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dirty="0"/>
              <a:t>The system aims to provide fast and accurate search results based on multiple criteria like location, price, and area.</a:t>
            </a:r>
          </a:p>
          <a:p>
            <a:pPr marL="342900" lvl="0" indent="-342900" algn="just" rtl="0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dirty="0"/>
              <a:t>It will offer a user-friendly interface, support real-time data updates, and optimize performance with caching and indexing techniques for enhanced user experience.</a:t>
            </a:r>
            <a:endParaRPr lang="en-IN" dirty="0">
              <a:latin typeface="+mj-lt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/>
          <p:nvPr/>
        </p:nvSpPr>
        <p:spPr>
          <a:xfrm>
            <a:off x="2805953" y="714376"/>
            <a:ext cx="782922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/ Hardware Tools used</a:t>
            </a:r>
            <a:endParaRPr sz="4800" b="0" i="0" u="none" strike="noStrike" cap="none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5"/>
          <p:cNvSpPr txBox="1"/>
          <p:nvPr/>
        </p:nvSpPr>
        <p:spPr>
          <a:xfrm>
            <a:off x="9525001" y="6381750"/>
            <a:ext cx="688975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400"/>
              <a:buFont typeface="Noto Sans Symbols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8898C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sz="1400" b="0" i="0" u="none" strike="noStrike" cap="none">
              <a:solidFill>
                <a:srgbClr val="8898C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5"/>
          <p:cNvSpPr txBox="1"/>
          <p:nvPr/>
        </p:nvSpPr>
        <p:spPr>
          <a:xfrm>
            <a:off x="5791200" y="6381750"/>
            <a:ext cx="20574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C8DA9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Google Shape;75;g2588bb4af59_0_6">
            <a:extLst>
              <a:ext uri="{FF2B5EF4-FFF2-40B4-BE49-F238E27FC236}">
                <a16:creationId xmlns:a16="http://schemas.microsoft.com/office/drawing/2014/main" id="{52DFFA58-F0CE-D5B9-DEA9-6AFA12A5D441}"/>
              </a:ext>
            </a:extLst>
          </p:cNvPr>
          <p:cNvSpPr txBox="1"/>
          <p:nvPr/>
        </p:nvSpPr>
        <p:spPr>
          <a:xfrm>
            <a:off x="1575875" y="1272581"/>
            <a:ext cx="4794519" cy="4773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00965" lvl="0">
              <a:lnSpc>
                <a:spcPct val="200000"/>
              </a:lnSpc>
              <a:buClr>
                <a:schemeClr val="dk1"/>
              </a:buClr>
              <a:buSzPts val="1400"/>
            </a:pPr>
            <a:r>
              <a:rPr lang="en-IN" sz="25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used</a:t>
            </a:r>
          </a:p>
          <a:p>
            <a:pPr marL="443865" lvl="0" indent="-342900">
              <a:lnSpc>
                <a:spcPct val="200000"/>
              </a:lnSpc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Eclipse IDE for Java Developers</a:t>
            </a:r>
          </a:p>
          <a:p>
            <a:pPr marL="443865" lvl="0" indent="-342900">
              <a:lnSpc>
                <a:spcPct val="200000"/>
              </a:lnSpc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AWT packages</a:t>
            </a:r>
          </a:p>
          <a:p>
            <a:pPr marL="443865" lvl="0" indent="-342900">
              <a:lnSpc>
                <a:spcPct val="200000"/>
              </a:lnSpc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Canvas </a:t>
            </a:r>
            <a:r>
              <a:rPr lang="en-IN" sz="20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packagess</a:t>
            </a:r>
            <a:endParaRPr lang="en-IN" sz="25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/>
          <p:nvPr/>
        </p:nvSpPr>
        <p:spPr>
          <a:xfrm>
            <a:off x="2805953" y="57151"/>
            <a:ext cx="7023847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 Details</a:t>
            </a:r>
            <a:endParaRPr sz="4800" b="0" i="0" u="none" strike="noStrike" cap="none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5"/>
          <p:cNvSpPr txBox="1"/>
          <p:nvPr/>
        </p:nvSpPr>
        <p:spPr>
          <a:xfrm>
            <a:off x="5791200" y="6381750"/>
            <a:ext cx="20574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C8DA9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7E96001-E548-6FE1-22E5-2DCB12981CE6}"/>
              </a:ext>
            </a:extLst>
          </p:cNvPr>
          <p:cNvSpPr/>
          <p:nvPr/>
        </p:nvSpPr>
        <p:spPr>
          <a:xfrm>
            <a:off x="1457324" y="2450973"/>
            <a:ext cx="1619250" cy="5175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Node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82A452-1EA2-C5DE-4486-DE1BEC2CCDD4}"/>
              </a:ext>
            </a:extLst>
          </p:cNvPr>
          <p:cNvSpPr/>
          <p:nvPr/>
        </p:nvSpPr>
        <p:spPr>
          <a:xfrm>
            <a:off x="1457326" y="3631695"/>
            <a:ext cx="1619248" cy="5175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userData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E545CA-EC0F-97F0-90F7-F319CD7CF8E1}"/>
              </a:ext>
            </a:extLst>
          </p:cNvPr>
          <p:cNvSpPr txBox="1"/>
          <p:nvPr/>
        </p:nvSpPr>
        <p:spPr>
          <a:xfrm>
            <a:off x="3276600" y="6462295"/>
            <a:ext cx="9344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u="sng" dirty="0" err="1"/>
              <a:t>Github</a:t>
            </a:r>
            <a:r>
              <a:rPr lang="en-IN" sz="1600" b="1" u="sng" dirty="0"/>
              <a:t> Repo: https://github.com/KumaresanThiyagarajan/RealEstate_Property_Search.git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06C67E-0026-6600-7E94-356F3B9AB4C5}"/>
              </a:ext>
            </a:extLst>
          </p:cNvPr>
          <p:cNvSpPr txBox="1"/>
          <p:nvPr/>
        </p:nvSpPr>
        <p:spPr>
          <a:xfrm>
            <a:off x="1004886" y="1452562"/>
            <a:ext cx="1262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u="sng" dirty="0"/>
              <a:t>Classes: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D2D3EC4-D6CA-8CD7-450C-06848A5F1949}"/>
              </a:ext>
            </a:extLst>
          </p:cNvPr>
          <p:cNvSpPr/>
          <p:nvPr/>
        </p:nvSpPr>
        <p:spPr>
          <a:xfrm>
            <a:off x="1457326" y="4688592"/>
            <a:ext cx="1619248" cy="5175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searchMain</a:t>
            </a:r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D2D6608-E78F-32E9-3035-68AD2EAC5C2B}"/>
              </a:ext>
            </a:extLst>
          </p:cNvPr>
          <p:cNvSpPr txBox="1"/>
          <p:nvPr/>
        </p:nvSpPr>
        <p:spPr>
          <a:xfrm>
            <a:off x="4775665" y="1083230"/>
            <a:ext cx="1592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u="sng" dirty="0"/>
              <a:t>Functions: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04A0BF16-FCC5-2805-7D67-27F88510A9A4}"/>
              </a:ext>
            </a:extLst>
          </p:cNvPr>
          <p:cNvCxnSpPr>
            <a:cxnSpLocks/>
            <a:stCxn id="2" idx="3"/>
            <a:endCxn id="28" idx="1"/>
          </p:cNvCxnSpPr>
          <p:nvPr/>
        </p:nvCxnSpPr>
        <p:spPr>
          <a:xfrm flipV="1">
            <a:off x="3076574" y="1887031"/>
            <a:ext cx="1866900" cy="8227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B265FC0B-5D0B-F2C3-F81C-E341056D7A87}"/>
              </a:ext>
            </a:extLst>
          </p:cNvPr>
          <p:cNvSpPr/>
          <p:nvPr/>
        </p:nvSpPr>
        <p:spPr>
          <a:xfrm>
            <a:off x="4943474" y="1533108"/>
            <a:ext cx="5819775" cy="7078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This Node class consists of the following data member: Property holder name, phone number ,document number, </a:t>
            </a:r>
            <a:r>
              <a:rPr lang="en-IN" dirty="0" err="1"/>
              <a:t>patta</a:t>
            </a:r>
            <a:r>
              <a:rPr lang="en-IN" dirty="0"/>
              <a:t> number and the Address of the next Node.</a:t>
            </a: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1203F21F-7705-06B3-A1DC-6F2452934B11}"/>
              </a:ext>
            </a:extLst>
          </p:cNvPr>
          <p:cNvCxnSpPr>
            <a:cxnSpLocks/>
            <a:endCxn id="36" idx="1"/>
          </p:cNvCxnSpPr>
          <p:nvPr/>
        </p:nvCxnSpPr>
        <p:spPr>
          <a:xfrm flipV="1">
            <a:off x="3076574" y="3013142"/>
            <a:ext cx="1866900" cy="889138"/>
          </a:xfrm>
          <a:prstGeom prst="bentConnector3">
            <a:avLst>
              <a:gd name="adj1" fmla="val 704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F3EB868D-34B5-36F2-8E23-DC3658EC61C1}"/>
              </a:ext>
            </a:extLst>
          </p:cNvPr>
          <p:cNvSpPr/>
          <p:nvPr/>
        </p:nvSpPr>
        <p:spPr>
          <a:xfrm>
            <a:off x="4943474" y="2659219"/>
            <a:ext cx="5819775" cy="7078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This class contains all the data as a list of Nodes named “head”. From the instance of this class, we can get the land details and can be performed other functions like searching the land records.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93101756-55F1-2924-A774-7296FEECBADB}"/>
              </a:ext>
            </a:extLst>
          </p:cNvPr>
          <p:cNvCxnSpPr>
            <a:cxnSpLocks/>
            <a:stCxn id="21" idx="3"/>
            <a:endCxn id="44" idx="1"/>
          </p:cNvCxnSpPr>
          <p:nvPr/>
        </p:nvCxnSpPr>
        <p:spPr>
          <a:xfrm flipV="1">
            <a:off x="3076574" y="4642566"/>
            <a:ext cx="1866900" cy="3048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50591767-3784-F6F6-0038-40520C246753}"/>
              </a:ext>
            </a:extLst>
          </p:cNvPr>
          <p:cNvSpPr/>
          <p:nvPr/>
        </p:nvSpPr>
        <p:spPr>
          <a:xfrm>
            <a:off x="4943474" y="3779682"/>
            <a:ext cx="5819775" cy="17257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This class is the Frame for this project. This class is extended from the Frame class in AWT package and implements </a:t>
            </a:r>
            <a:r>
              <a:rPr lang="en-IN" dirty="0" err="1"/>
              <a:t>ItemListener</a:t>
            </a:r>
            <a:r>
              <a:rPr lang="en-IN" dirty="0"/>
              <a:t> &amp; ActionListener. This container have many items like Labels, </a:t>
            </a:r>
            <a:r>
              <a:rPr lang="en-IN" dirty="0" err="1"/>
              <a:t>TextFields</a:t>
            </a:r>
            <a:r>
              <a:rPr lang="en-IN" dirty="0"/>
              <a:t>, Button and many more.  When the user provides the right details, the visualization of data structure indicates the right position and convey to the user.</a:t>
            </a:r>
          </a:p>
        </p:txBody>
      </p:sp>
    </p:spTree>
    <p:extLst>
      <p:ext uri="{BB962C8B-B14F-4D97-AF65-F5344CB8AC3E}">
        <p14:creationId xmlns:p14="http://schemas.microsoft.com/office/powerpoint/2010/main" val="1999667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FF78E2A-F7F9-2002-D926-FFEE8D5DA3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150" y="1019272"/>
            <a:ext cx="5251738" cy="5305327"/>
          </a:xfrm>
          <a:prstGeom prst="rect">
            <a:avLst/>
          </a:prstGeom>
        </p:spPr>
      </p:pic>
      <p:sp>
        <p:nvSpPr>
          <p:cNvPr id="8" name="Google Shape;113;p5">
            <a:extLst>
              <a:ext uri="{FF2B5EF4-FFF2-40B4-BE49-F238E27FC236}">
                <a16:creationId xmlns:a16="http://schemas.microsoft.com/office/drawing/2014/main" id="{319ED7C9-71C3-9A71-F92F-31575B75FDEB}"/>
              </a:ext>
            </a:extLst>
          </p:cNvPr>
          <p:cNvSpPr/>
          <p:nvPr/>
        </p:nvSpPr>
        <p:spPr>
          <a:xfrm>
            <a:off x="2805953" y="57151"/>
            <a:ext cx="7023847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Prototype</a:t>
            </a:r>
            <a:endParaRPr sz="4800" b="0" i="0" u="none" strike="noStrike" cap="none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A6D167D-F36C-2230-3619-E62FEA15FB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4175" y="1019271"/>
            <a:ext cx="5251738" cy="530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346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95;p2">
            <a:extLst>
              <a:ext uri="{FF2B5EF4-FFF2-40B4-BE49-F238E27FC236}">
                <a16:creationId xmlns:a16="http://schemas.microsoft.com/office/drawing/2014/main" id="{9512A919-33C1-D54C-0591-6F03A44E84B6}"/>
              </a:ext>
            </a:extLst>
          </p:cNvPr>
          <p:cNvSpPr/>
          <p:nvPr/>
        </p:nvSpPr>
        <p:spPr>
          <a:xfrm>
            <a:off x="4240209" y="361862"/>
            <a:ext cx="4358640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List of Reference</a:t>
            </a:r>
            <a:endParaRPr sz="4800" b="0" i="0" u="none" strike="noStrike" cap="none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F0F3D5-6935-DA63-C00A-57A519B15D29}"/>
              </a:ext>
            </a:extLst>
          </p:cNvPr>
          <p:cNvSpPr txBox="1"/>
          <p:nvPr/>
        </p:nvSpPr>
        <p:spPr>
          <a:xfrm>
            <a:off x="1885950" y="1743075"/>
            <a:ext cx="9220200" cy="3228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Java AWT &amp; Events</a:t>
            </a: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IN" sz="1600" dirty="0">
                <a:solidFill>
                  <a:schemeClr val="tx1"/>
                </a:solidFill>
              </a:rPr>
              <a:t>      </a:t>
            </a:r>
            <a:r>
              <a:rPr lang="en-IN" sz="2000" dirty="0">
                <a:solidFill>
                  <a:schemeClr val="tx1"/>
                </a:solidFill>
                <a:hlinkClick r:id="rId2"/>
              </a:rPr>
              <a:t>https://www.javatpoint.com/java-awt</a:t>
            </a:r>
            <a:endParaRPr lang="en-IN" sz="20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/>
                </a:solidFill>
              </a:rPr>
              <a:t>For time and space complexity</a:t>
            </a:r>
          </a:p>
          <a:p>
            <a:pPr>
              <a:lnSpc>
                <a:spcPct val="200000"/>
              </a:lnSpc>
            </a:pPr>
            <a:r>
              <a:rPr lang="en-IN" sz="2000" dirty="0">
                <a:solidFill>
                  <a:schemeClr val="tx1"/>
                </a:solidFill>
              </a:rPr>
              <a:t>     </a:t>
            </a:r>
            <a:r>
              <a:rPr lang="en-IN" sz="2000" dirty="0">
                <a:solidFill>
                  <a:schemeClr val="tx1"/>
                </a:solidFill>
                <a:hlinkClick r:id="rId3"/>
              </a:rPr>
              <a:t>https://www.geeksforgeeks.org/data-structures/</a:t>
            </a:r>
            <a:endParaRPr lang="en-IN" sz="20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endParaRPr lang="en-IN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0201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>
            <a:spLocks noGrp="1"/>
          </p:cNvSpPr>
          <p:nvPr>
            <p:ph type="title"/>
          </p:nvPr>
        </p:nvSpPr>
        <p:spPr>
          <a:xfrm>
            <a:off x="4707657" y="3137396"/>
            <a:ext cx="2776686" cy="583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0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396</Words>
  <Application>Microsoft Office PowerPoint</Application>
  <PresentationFormat>Widescreen</PresentationFormat>
  <Paragraphs>44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Noto Sans Symbols</vt:lpstr>
      <vt:lpstr>Times New Roman</vt:lpstr>
      <vt:lpstr>Flow</vt:lpstr>
      <vt:lpstr>Real Estate Property Search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kavinkumar M</dc:creator>
  <cp:lastModifiedBy>Nitish Murugan</cp:lastModifiedBy>
  <cp:revision>40</cp:revision>
  <dcterms:created xsi:type="dcterms:W3CDTF">2021-04-21T15:36:00Z</dcterms:created>
  <dcterms:modified xsi:type="dcterms:W3CDTF">2024-09-22T10:13:05Z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37A3327C92E44D8A8E230645E01DA062</vt:lpwstr>
  </property>
  <property fmtid="{D5CDD505-2E9C-101B-9397-08002B2CF9AE}" pid="3" name="KSOProductBuildVer">
    <vt:lpwstr>1033-11.2.0.11537</vt:lpwstr>
  </property>
</Properties>
</file>