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25" r:id="rId3"/>
    <p:sldId id="438" r:id="rId4"/>
    <p:sldId id="313" r:id="rId5"/>
    <p:sldId id="469" r:id="rId6"/>
    <p:sldId id="473" r:id="rId7"/>
    <p:sldId id="474" r:id="rId8"/>
    <p:sldId id="475" r:id="rId9"/>
    <p:sldId id="476" r:id="rId10"/>
    <p:sldId id="477" r:id="rId11"/>
    <p:sldId id="478" r:id="rId12"/>
    <p:sldId id="479" r:id="rId13"/>
    <p:sldId id="480" r:id="rId14"/>
    <p:sldId id="481" r:id="rId15"/>
    <p:sldId id="484" r:id="rId16"/>
    <p:sldId id="487" r:id="rId17"/>
    <p:sldId id="489" r:id="rId18"/>
    <p:sldId id="488" r:id="rId19"/>
    <p:sldId id="4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33" autoAdjust="0"/>
  </p:normalViewPr>
  <p:slideViewPr>
    <p:cSldViewPr snapToGrid="0">
      <p:cViewPr varScale="1">
        <p:scale>
          <a:sx n="104" d="100"/>
          <a:sy n="104" d="100"/>
        </p:scale>
        <p:origin x="882" y="96"/>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82BD-2C67-4008-B636-F16B5D494941}"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3F8C2-A7DD-47B7-AC34-DDA2FFBC86E5}" type="slidenum">
              <a:rPr lang="en-IN" smtClean="0"/>
              <a:t>‹#›</a:t>
            </a:fld>
            <a:endParaRPr lang="en-IN"/>
          </a:p>
        </p:txBody>
      </p:sp>
    </p:spTree>
    <p:extLst>
      <p:ext uri="{BB962C8B-B14F-4D97-AF65-F5344CB8AC3E}">
        <p14:creationId xmlns:p14="http://schemas.microsoft.com/office/powerpoint/2010/main" val="184171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https://ezgif.com/maker</a:t>
            </a:r>
          </a:p>
          <a:p>
            <a:endParaRPr lang="en-US" altLang="ko-KR" dirty="0"/>
          </a:p>
          <a:p>
            <a:r>
              <a:rPr lang="en-US" altLang="ko-KR" dirty="0"/>
              <a:t>Dirichlet boundary conditions assume the solution to the variable. </a:t>
            </a:r>
          </a:p>
          <a:p>
            <a:r>
              <a:rPr lang="en-US" altLang="ko-KR" dirty="0"/>
              <a:t>In Neumann boundary conditions, a solution is assumed for the derivative of the variable.</a:t>
            </a:r>
          </a:p>
          <a:p>
            <a:endParaRPr lang="en-US" altLang="ko-KR" dirty="0"/>
          </a:p>
          <a:p>
            <a:r>
              <a:rPr lang="en-US" altLang="ko-KR" dirty="0"/>
              <a:t>https://en.wikipedia.org/wiki/Von_Neumann_stability_analysis</a:t>
            </a:r>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2</a:t>
            </a:fld>
            <a:endParaRPr lang="ko-KR" altLang="en-US"/>
          </a:p>
        </p:txBody>
      </p:sp>
    </p:spTree>
    <p:extLst>
      <p:ext uri="{BB962C8B-B14F-4D97-AF65-F5344CB8AC3E}">
        <p14:creationId xmlns:p14="http://schemas.microsoft.com/office/powerpoint/2010/main" val="272976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53F8C2-A7DD-47B7-AC34-DDA2FFBC86E5}" type="slidenum">
              <a:rPr lang="en-IN" smtClean="0"/>
              <a:t>12</a:t>
            </a:fld>
            <a:endParaRPr lang="en-IN"/>
          </a:p>
        </p:txBody>
      </p:sp>
    </p:spTree>
    <p:extLst>
      <p:ext uri="{BB962C8B-B14F-4D97-AF65-F5344CB8AC3E}">
        <p14:creationId xmlns:p14="http://schemas.microsoft.com/office/powerpoint/2010/main" val="7538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53F8C2-A7DD-47B7-AC34-DDA2FFBC86E5}" type="slidenum">
              <a:rPr lang="en-IN" smtClean="0"/>
              <a:t>16</a:t>
            </a:fld>
            <a:endParaRPr lang="en-IN"/>
          </a:p>
        </p:txBody>
      </p:sp>
    </p:spTree>
    <p:extLst>
      <p:ext uri="{BB962C8B-B14F-4D97-AF65-F5344CB8AC3E}">
        <p14:creationId xmlns:p14="http://schemas.microsoft.com/office/powerpoint/2010/main" val="405709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F23E-9472-4C06-EDF9-D09C3D1B9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474151-699A-9061-C694-5C529BD51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AC12D-C586-5460-249E-36F5BF763724}"/>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5" name="Footer Placeholder 4">
            <a:extLst>
              <a:ext uri="{FF2B5EF4-FFF2-40B4-BE49-F238E27FC236}">
                <a16:creationId xmlns:a16="http://schemas.microsoft.com/office/drawing/2014/main" id="{8ED64418-CF47-3381-2046-A97A4267A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BFF2F-2721-B794-9321-820FC6BAD9CD}"/>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57496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B42C-2378-4416-309D-1A0CF58B86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EE7802-4F6D-2FE1-557E-AD8944D98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99407-3AF1-FFAC-FFDD-B754220D8DC2}"/>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5" name="Footer Placeholder 4">
            <a:extLst>
              <a:ext uri="{FF2B5EF4-FFF2-40B4-BE49-F238E27FC236}">
                <a16:creationId xmlns:a16="http://schemas.microsoft.com/office/drawing/2014/main" id="{06002243-90A1-99F0-BEF7-5502CF9F7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68CE7-9B90-C713-8D55-68E64A2EB5B3}"/>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49966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E0323-1163-13C6-2E78-112BF5D27F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AB739-A8FE-BABE-74BE-FCCA5ED56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A814D-E3E6-59EC-888E-F46C1E9C3202}"/>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5" name="Footer Placeholder 4">
            <a:extLst>
              <a:ext uri="{FF2B5EF4-FFF2-40B4-BE49-F238E27FC236}">
                <a16:creationId xmlns:a16="http://schemas.microsoft.com/office/drawing/2014/main" id="{07D1B00F-AFE5-B335-B36E-96DC2FCE4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EFA0C-CF1C-EC77-61B8-381BA4DA6D96}"/>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63651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4996-8FA7-8E95-6D80-294A51E73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91689-5EFC-CBF9-C653-7FEF51B64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4D97C-150D-2EB3-D1C8-AD64F9A1C5D8}"/>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5" name="Footer Placeholder 4">
            <a:extLst>
              <a:ext uri="{FF2B5EF4-FFF2-40B4-BE49-F238E27FC236}">
                <a16:creationId xmlns:a16="http://schemas.microsoft.com/office/drawing/2014/main" id="{07CCA487-A850-BD71-AFEB-2537D4B00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98E76-7ECC-B5F0-5B2E-5A28D95FE39D}"/>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158416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5B87-19FF-5760-193E-B9947D7A7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002DB5-8861-EDE2-0538-2DD00DFA9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2D1E0-14DD-D685-18CD-35E9F6497FE6}"/>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5" name="Footer Placeholder 4">
            <a:extLst>
              <a:ext uri="{FF2B5EF4-FFF2-40B4-BE49-F238E27FC236}">
                <a16:creationId xmlns:a16="http://schemas.microsoft.com/office/drawing/2014/main" id="{5C986032-2D4F-ADF9-6873-C093CD802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315D9-2D99-AAE9-7902-7CE759B4E46F}"/>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98777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42D7-0C82-BA10-585B-D786D0920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FF74CA-9C9B-C7F5-64CF-82B1D5BC7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78B771-A963-B6CC-3ED5-0F0BAE6F2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37DE4-0D40-6695-1B80-A38BE81FF40A}"/>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6" name="Footer Placeholder 5">
            <a:extLst>
              <a:ext uri="{FF2B5EF4-FFF2-40B4-BE49-F238E27FC236}">
                <a16:creationId xmlns:a16="http://schemas.microsoft.com/office/drawing/2014/main" id="{EBF03FA8-72EE-C8A8-A670-2061789AF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275D1-2E38-4935-6B1F-AC7A62FF1110}"/>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91231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A7B9-7561-507D-A0AC-2172154587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12759A-3868-B1BC-84AB-7BF77F901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55695-22FC-C735-ABEA-B07B2D7EB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BFCB5A-574D-567C-A26B-3E1DCD64B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5F4FD-5F92-1137-E272-3316167B0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82DEEB-6410-8C5F-8BEF-B17CC097D4A2}"/>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8" name="Footer Placeholder 7">
            <a:extLst>
              <a:ext uri="{FF2B5EF4-FFF2-40B4-BE49-F238E27FC236}">
                <a16:creationId xmlns:a16="http://schemas.microsoft.com/office/drawing/2014/main" id="{FFB19FB3-8D1E-0731-B15E-407BFD310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30B61-237A-DE50-8AC1-3BA9C8D3A069}"/>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2417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6477-A379-275D-0E06-1A0D828094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F13E42-ABC6-B13D-5559-02695549291E}"/>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4" name="Footer Placeholder 3">
            <a:extLst>
              <a:ext uri="{FF2B5EF4-FFF2-40B4-BE49-F238E27FC236}">
                <a16:creationId xmlns:a16="http://schemas.microsoft.com/office/drawing/2014/main" id="{E2492CFB-6297-F592-89B7-691B56309C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EBC67-AA85-6350-520B-CD3F2163E796}"/>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56269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17073-0D24-E0F5-CD9B-F37DC8420BAC}"/>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3" name="Footer Placeholder 2">
            <a:extLst>
              <a:ext uri="{FF2B5EF4-FFF2-40B4-BE49-F238E27FC236}">
                <a16:creationId xmlns:a16="http://schemas.microsoft.com/office/drawing/2014/main" id="{92952CC5-ACE0-545F-F041-EC51B04969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B1DB29-19A2-DF29-E32E-DF9C80FA2671}"/>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143662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507A-872D-BED8-0944-7DC21D3E7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8CA6E6-AA78-4F55-A66A-9B732C372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A54C6-96FB-8F11-2859-E3EEBCDA5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760FF-AC52-3BA0-E32E-07C8C48B72C9}"/>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6" name="Footer Placeholder 5">
            <a:extLst>
              <a:ext uri="{FF2B5EF4-FFF2-40B4-BE49-F238E27FC236}">
                <a16:creationId xmlns:a16="http://schemas.microsoft.com/office/drawing/2014/main" id="{8079409E-B023-C061-46D9-6F4B574DA0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62678-8A44-FC78-AAE6-91BE26E058A5}"/>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22715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445-F1EF-90A6-4B7A-C55FC06D5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90BE98-6AC2-D182-B5BD-92C3E2ADA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986DF-7722-67E9-D241-1050AA2DB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B3045-B6D4-58E1-0B19-2462E0EEC671}"/>
              </a:ext>
            </a:extLst>
          </p:cNvPr>
          <p:cNvSpPr>
            <a:spLocks noGrp="1"/>
          </p:cNvSpPr>
          <p:nvPr>
            <p:ph type="dt" sz="half" idx="10"/>
          </p:nvPr>
        </p:nvSpPr>
        <p:spPr/>
        <p:txBody>
          <a:bodyPr/>
          <a:lstStyle/>
          <a:p>
            <a:fld id="{60711E38-EC9C-49D1-B039-CA4190CBCCDF}" type="datetimeFigureOut">
              <a:rPr lang="en-IN" smtClean="0"/>
              <a:t>04-04-2024</a:t>
            </a:fld>
            <a:endParaRPr lang="en-IN"/>
          </a:p>
        </p:txBody>
      </p:sp>
      <p:sp>
        <p:nvSpPr>
          <p:cNvPr id="6" name="Footer Placeholder 5">
            <a:extLst>
              <a:ext uri="{FF2B5EF4-FFF2-40B4-BE49-F238E27FC236}">
                <a16:creationId xmlns:a16="http://schemas.microsoft.com/office/drawing/2014/main" id="{B7177089-3038-2AF4-3CAD-0EA4D76C9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4A795-08E6-57E4-DABC-95F31DB51AAB}"/>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97749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FFC37-CA83-A13F-62D6-FDA2FD9DB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14285-8526-3560-13FC-3ED93F311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41EF6-A06A-5F93-8A16-F8F4F2EAF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11E38-EC9C-49D1-B039-CA4190CBCCDF}" type="datetimeFigureOut">
              <a:rPr lang="en-IN" smtClean="0"/>
              <a:t>04-04-2024</a:t>
            </a:fld>
            <a:endParaRPr lang="en-IN"/>
          </a:p>
        </p:txBody>
      </p:sp>
      <p:sp>
        <p:nvSpPr>
          <p:cNvPr id="5" name="Footer Placeholder 4">
            <a:extLst>
              <a:ext uri="{FF2B5EF4-FFF2-40B4-BE49-F238E27FC236}">
                <a16:creationId xmlns:a16="http://schemas.microsoft.com/office/drawing/2014/main" id="{D647120D-64CF-8D1E-75C3-B383B500A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2141F9-489B-F2A2-9B7C-848B4E603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8B8EE-A8EE-4B73-8D19-FF848182B78A}" type="slidenum">
              <a:rPr lang="en-IN" smtClean="0"/>
              <a:t>‹#›</a:t>
            </a:fld>
            <a:endParaRPr lang="en-IN"/>
          </a:p>
        </p:txBody>
      </p:sp>
      <p:sp>
        <p:nvSpPr>
          <p:cNvPr id="7" name="Rectangle 8">
            <a:extLst>
              <a:ext uri="{FF2B5EF4-FFF2-40B4-BE49-F238E27FC236}">
                <a16:creationId xmlns:a16="http://schemas.microsoft.com/office/drawing/2014/main" id="{BBE8E5C4-ED03-486C-931B-E6911B67669A}"/>
              </a:ext>
            </a:extLst>
          </p:cNvPr>
          <p:cNvSpPr/>
          <p:nvPr userDrawn="1"/>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그룹 10">
            <a:extLst>
              <a:ext uri="{FF2B5EF4-FFF2-40B4-BE49-F238E27FC236}">
                <a16:creationId xmlns:a16="http://schemas.microsoft.com/office/drawing/2014/main" id="{12FC6C1C-FF7C-4702-A72D-CDF3B8AEA43B}"/>
              </a:ext>
            </a:extLst>
          </p:cNvPr>
          <p:cNvGrpSpPr>
            <a:grpSpLocks/>
          </p:cNvGrpSpPr>
          <p:nvPr userDrawn="1"/>
        </p:nvGrpSpPr>
        <p:grpSpPr bwMode="auto">
          <a:xfrm>
            <a:off x="55563" y="6426200"/>
            <a:ext cx="3221037" cy="395288"/>
            <a:chOff x="368856" y="6392632"/>
            <a:chExt cx="3221625" cy="396000"/>
          </a:xfrm>
        </p:grpSpPr>
        <p:sp>
          <p:nvSpPr>
            <p:cNvPr id="9" name="TextBox 8">
              <a:extLst>
                <a:ext uri="{FF2B5EF4-FFF2-40B4-BE49-F238E27FC236}">
                  <a16:creationId xmlns:a16="http://schemas.microsoft.com/office/drawing/2014/main" id="{87DE1921-852C-4176-8BC6-F21ADEB16E46}"/>
                </a:ext>
              </a:extLst>
            </p:cNvPr>
            <p:cNvSpPr txBox="1"/>
            <p:nvPr/>
          </p:nvSpPr>
          <p:spPr>
            <a:xfrm>
              <a:off x="656888" y="6458829"/>
              <a:ext cx="2933593" cy="276999"/>
            </a:xfrm>
            <a:prstGeom prst="rect">
              <a:avLst/>
            </a:prstGeom>
            <a:noFill/>
            <a:ln>
              <a:noFill/>
            </a:ln>
            <a:effectLst/>
            <a:scene3d>
              <a:camera prst="orthographicFront" fov="0">
                <a:rot lat="0" lon="0" rev="0"/>
              </a:camera>
              <a:lightRig rig="glow" dir="t">
                <a:rot lat="0" lon="0" rev="4800000"/>
              </a:lightRig>
            </a:scene3d>
            <a:sp3d prstMaterial="powder">
              <a:contourClr>
                <a:schemeClr val="dk1"/>
              </a:contourClr>
            </a:sp3d>
          </p:spPr>
          <p:style>
            <a:lnRef idx="0">
              <a:schemeClr val="dk1"/>
            </a:lnRef>
            <a:fillRef idx="3">
              <a:schemeClr val="dk1"/>
            </a:fillRef>
            <a:effectRef idx="3">
              <a:schemeClr val="dk1"/>
            </a:effectRef>
            <a:fontRef idx="minor">
              <a:schemeClr val="lt1"/>
            </a:fontRef>
          </p:style>
          <p:txBody>
            <a:bodyPr>
              <a:spAutoFit/>
            </a:bodyPr>
            <a:lstStyle/>
            <a:p>
              <a:pPr eaLnBrk="1" fontAlgn="auto" hangingPunct="1">
                <a:spcBef>
                  <a:spcPts val="0"/>
                </a:spcBef>
                <a:spcAft>
                  <a:spcPts val="0"/>
                </a:spcAft>
                <a:defRPr/>
              </a:pPr>
              <a:r>
                <a:rPr lang="en-US" altLang="ko-KR" sz="1200" b="1" i="1" dirty="0">
                  <a:solidFill>
                    <a:srgbClr val="FF6600"/>
                  </a:solidFill>
                  <a:latin typeface="Coronet" pitchFamily="66" charset="0"/>
                  <a:ea typeface="HY그래픽B" pitchFamily="18" charset="-127"/>
                  <a:cs typeface="Times New Roman" pitchFamily="18" charset="0"/>
                </a:rPr>
                <a:t> Chonbuk National University</a:t>
              </a:r>
            </a:p>
          </p:txBody>
        </p:sp>
        <p:pic>
          <p:nvPicPr>
            <p:cNvPr id="10" name="Picture 3" descr="C:\Users\default.default-PC\Desktop\jmh\Procom\학교로고.png">
              <a:extLst>
                <a:ext uri="{FF2B5EF4-FFF2-40B4-BE49-F238E27FC236}">
                  <a16:creationId xmlns:a16="http://schemas.microsoft.com/office/drawing/2014/main" id="{4C124095-6210-4BC5-BA76-26425F1DC1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856" y="6392632"/>
              <a:ext cx="3960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7724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93D8-7728-B962-096C-78815735A55D}"/>
              </a:ext>
            </a:extLst>
          </p:cNvPr>
          <p:cNvSpPr>
            <a:spLocks noGrp="1"/>
          </p:cNvSpPr>
          <p:nvPr>
            <p:ph type="ctrTitle"/>
          </p:nvPr>
        </p:nvSpPr>
        <p:spPr>
          <a:xfrm>
            <a:off x="1524000" y="971549"/>
            <a:ext cx="9144000" cy="1690506"/>
          </a:xfrm>
        </p:spPr>
        <p:txBody>
          <a:bodyPr>
            <a:normAutofit/>
          </a:bodyPr>
          <a:lstStyle/>
          <a:p>
            <a:r>
              <a:rPr lang="en-US" sz="4800" dirty="0">
                <a:latin typeface="Times New Roman" panose="02020603050405020304" pitchFamily="18" charset="0"/>
                <a:cs typeface="Times New Roman" panose="02020603050405020304" pitchFamily="18" charset="0"/>
              </a:rPr>
              <a:t>Aerothermochemistry and Combustion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143A47-89D5-43AA-256C-435E2DF59441}"/>
              </a:ext>
            </a:extLst>
          </p:cNvPr>
          <p:cNvSpPr>
            <a:spLocks noGrp="1"/>
          </p:cNvSpPr>
          <p:nvPr>
            <p:ph type="subTitle" idx="1"/>
          </p:nvPr>
        </p:nvSpPr>
        <p:spPr>
          <a:xfrm>
            <a:off x="1752600" y="3387511"/>
            <a:ext cx="8472055" cy="1073075"/>
          </a:xfrm>
        </p:spPr>
        <p:txBody>
          <a:bodyPr>
            <a:normAutofit/>
          </a:bodyPr>
          <a:lstStyle/>
          <a:p>
            <a:r>
              <a:rPr lang="en-US" altLang="ko-KR" sz="3200" dirty="0">
                <a:latin typeface="Times New Roman" panose="02020603050405020304" pitchFamily="18" charset="0"/>
                <a:cs typeface="Times New Roman" panose="02020603050405020304" pitchFamily="18" charset="0"/>
              </a:rPr>
              <a:t>DAY 5</a:t>
            </a:r>
            <a:endParaRPr lang="en-IN" sz="32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ACA597D0-3FD8-4FD8-AB3F-945A94DEC37C}"/>
              </a:ext>
            </a:extLst>
          </p:cNvPr>
          <p:cNvSpPr txBox="1">
            <a:spLocks/>
          </p:cNvSpPr>
          <p:nvPr/>
        </p:nvSpPr>
        <p:spPr>
          <a:xfrm>
            <a:off x="9002278" y="4589393"/>
            <a:ext cx="2371725" cy="12295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2800" i="1" dirty="0">
                <a:latin typeface="Times New Roman" panose="02020603050405020304" pitchFamily="18" charset="0"/>
                <a:cs typeface="Times New Roman" panose="02020603050405020304" pitchFamily="18" charset="0"/>
              </a:rPr>
              <a:t>Kumaresh</a:t>
            </a:r>
          </a:p>
          <a:p>
            <a:pPr algn="r"/>
            <a:r>
              <a:rPr lang="en-US" sz="2800" i="1" dirty="0">
                <a:latin typeface="Times New Roman" panose="02020603050405020304" pitchFamily="18" charset="0"/>
                <a:cs typeface="Times New Roman" panose="02020603050405020304" pitchFamily="18" charset="0"/>
              </a:rPr>
              <a:t>2024/03/08</a:t>
            </a: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01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7733145"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The Stefan Problem</a:t>
            </a:r>
          </a:p>
        </p:txBody>
      </p:sp>
      <p:pic>
        <p:nvPicPr>
          <p:cNvPr id="5" name="Picture 4">
            <a:extLst>
              <a:ext uri="{FF2B5EF4-FFF2-40B4-BE49-F238E27FC236}">
                <a16:creationId xmlns:a16="http://schemas.microsoft.com/office/drawing/2014/main" id="{AC7E5A04-4677-4C20-A778-4707750D3420}"/>
              </a:ext>
            </a:extLst>
          </p:cNvPr>
          <p:cNvPicPr>
            <a:picLocks noChangeAspect="1"/>
          </p:cNvPicPr>
          <p:nvPr/>
        </p:nvPicPr>
        <p:blipFill>
          <a:blip r:embed="rId2"/>
          <a:stretch>
            <a:fillRect/>
          </a:stretch>
        </p:blipFill>
        <p:spPr>
          <a:xfrm>
            <a:off x="1102158" y="2876982"/>
            <a:ext cx="5218050" cy="3274435"/>
          </a:xfrm>
          <a:prstGeom prst="rect">
            <a:avLst/>
          </a:prstGeom>
        </p:spPr>
      </p:pic>
      <p:sp>
        <p:nvSpPr>
          <p:cNvPr id="11" name="직사각형 5">
            <a:extLst>
              <a:ext uri="{FF2B5EF4-FFF2-40B4-BE49-F238E27FC236}">
                <a16:creationId xmlns:a16="http://schemas.microsoft.com/office/drawing/2014/main" id="{707D8109-E708-418A-BB5F-7F3753EB796E}"/>
              </a:ext>
            </a:extLst>
          </p:cNvPr>
          <p:cNvSpPr>
            <a:spLocks noChangeArrowheads="1"/>
          </p:cNvSpPr>
          <p:nvPr/>
        </p:nvSpPr>
        <p:spPr bwMode="auto">
          <a:xfrm>
            <a:off x="851045" y="1303627"/>
            <a:ext cx="10500446" cy="146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just" eaLnBrk="1" latinLnBrk="0" hangingPunct="1">
              <a:lnSpc>
                <a:spcPct val="100000"/>
              </a:lnSpc>
              <a:spcBef>
                <a:spcPts val="600"/>
              </a:spcBef>
              <a:spcAft>
                <a:spcPct val="0"/>
              </a:spcAft>
              <a:buClrTx/>
              <a:buSzTx/>
              <a:buFont typeface="Arial" panose="020B0604020202020204" pitchFamily="34" charset="0"/>
              <a:buChar char="•"/>
            </a:pPr>
            <a:r>
              <a:rPr lang="en-US" altLang="ko-KR" sz="1400" dirty="0">
                <a:solidFill>
                  <a:schemeClr val="tx1"/>
                </a:solidFill>
                <a:latin typeface="Times New Roman" panose="02020603050405020304" pitchFamily="18" charset="0"/>
                <a:cs typeface="Times New Roman" panose="02020603050405020304" pitchFamily="18" charset="0"/>
              </a:rPr>
              <a:t>Consider liquid A, maintained at a fixed height in a glass cylinder as illustrated in Fig. 3.4. A mixture of gas A and gas B flow across the top of the cylinder. If the concentration of A in the flowing gas is less than the concentration of A at the liquid–vapor interface, a driving force for mass transfer exists and species A will diffuse from the liquid–gas interface to the open end of the cylinder. </a:t>
            </a:r>
          </a:p>
          <a:p>
            <a:pPr algn="just" eaLnBrk="1" latinLnBrk="0" hangingPunct="1">
              <a:lnSpc>
                <a:spcPct val="100000"/>
              </a:lnSpc>
              <a:spcBef>
                <a:spcPts val="600"/>
              </a:spcBef>
              <a:spcAft>
                <a:spcPct val="0"/>
              </a:spcAft>
              <a:buClrTx/>
              <a:buSzTx/>
              <a:buFont typeface="Arial" panose="020B0604020202020204" pitchFamily="34" charset="0"/>
              <a:buChar char="•"/>
            </a:pPr>
            <a:r>
              <a:rPr lang="en-US" altLang="ko-KR" sz="1400" dirty="0">
                <a:solidFill>
                  <a:schemeClr val="tx1"/>
                </a:solidFill>
                <a:latin typeface="Times New Roman" panose="02020603050405020304" pitchFamily="18" charset="0"/>
                <a:cs typeface="Times New Roman" panose="02020603050405020304" pitchFamily="18" charset="0"/>
              </a:rPr>
              <a:t>If we assume a steady state exists (i.e., the liquid is replenished at a rate to keep the liquid level constant, or the interface regresses so slowly that its movement can be neglected) and, furthermore, assume that B is insoluble in liquid A, then there will be no net transport of B in the tube, producing a stagnant layer of B in the column.</a:t>
            </a:r>
          </a:p>
        </p:txBody>
      </p:sp>
      <p:pic>
        <p:nvPicPr>
          <p:cNvPr id="7" name="Picture 6">
            <a:extLst>
              <a:ext uri="{FF2B5EF4-FFF2-40B4-BE49-F238E27FC236}">
                <a16:creationId xmlns:a16="http://schemas.microsoft.com/office/drawing/2014/main" id="{4B089D8A-FD40-4E6D-B7EE-BFB89E1740E5}"/>
              </a:ext>
            </a:extLst>
          </p:cNvPr>
          <p:cNvPicPr>
            <a:picLocks noChangeAspect="1"/>
          </p:cNvPicPr>
          <p:nvPr/>
        </p:nvPicPr>
        <p:blipFill>
          <a:blip r:embed="rId3"/>
          <a:stretch>
            <a:fillRect/>
          </a:stretch>
        </p:blipFill>
        <p:spPr>
          <a:xfrm>
            <a:off x="7372782" y="2951210"/>
            <a:ext cx="2705171" cy="395595"/>
          </a:xfrm>
          <a:prstGeom prst="rect">
            <a:avLst/>
          </a:prstGeom>
          <a:ln>
            <a:solidFill>
              <a:schemeClr val="tx1"/>
            </a:solidFill>
          </a:ln>
        </p:spPr>
      </p:pic>
      <p:pic>
        <p:nvPicPr>
          <p:cNvPr id="8" name="Picture 7">
            <a:extLst>
              <a:ext uri="{FF2B5EF4-FFF2-40B4-BE49-F238E27FC236}">
                <a16:creationId xmlns:a16="http://schemas.microsoft.com/office/drawing/2014/main" id="{CB1850F6-7A82-46EB-A2D4-63852BF2479B}"/>
              </a:ext>
            </a:extLst>
          </p:cNvPr>
          <p:cNvPicPr>
            <a:picLocks noChangeAspect="1"/>
          </p:cNvPicPr>
          <p:nvPr/>
        </p:nvPicPr>
        <p:blipFill>
          <a:blip r:embed="rId4"/>
          <a:stretch>
            <a:fillRect/>
          </a:stretch>
        </p:blipFill>
        <p:spPr>
          <a:xfrm>
            <a:off x="7428176" y="3541506"/>
            <a:ext cx="1392184" cy="394247"/>
          </a:xfrm>
          <a:prstGeom prst="rect">
            <a:avLst/>
          </a:prstGeom>
        </p:spPr>
      </p:pic>
      <p:pic>
        <p:nvPicPr>
          <p:cNvPr id="9" name="Picture 8">
            <a:extLst>
              <a:ext uri="{FF2B5EF4-FFF2-40B4-BE49-F238E27FC236}">
                <a16:creationId xmlns:a16="http://schemas.microsoft.com/office/drawing/2014/main" id="{734234BE-313F-4A27-8DCC-09D0CD7F90CD}"/>
              </a:ext>
            </a:extLst>
          </p:cNvPr>
          <p:cNvPicPr>
            <a:picLocks noChangeAspect="1"/>
          </p:cNvPicPr>
          <p:nvPr/>
        </p:nvPicPr>
        <p:blipFill>
          <a:blip r:embed="rId5"/>
          <a:stretch>
            <a:fillRect/>
          </a:stretch>
        </p:blipFill>
        <p:spPr>
          <a:xfrm>
            <a:off x="7447823" y="4197171"/>
            <a:ext cx="2287427" cy="380199"/>
          </a:xfrm>
          <a:prstGeom prst="rect">
            <a:avLst/>
          </a:prstGeom>
          <a:ln>
            <a:solidFill>
              <a:schemeClr val="tx1"/>
            </a:solidFill>
          </a:ln>
        </p:spPr>
      </p:pic>
      <p:pic>
        <p:nvPicPr>
          <p:cNvPr id="12" name="Picture 11">
            <a:extLst>
              <a:ext uri="{FF2B5EF4-FFF2-40B4-BE49-F238E27FC236}">
                <a16:creationId xmlns:a16="http://schemas.microsoft.com/office/drawing/2014/main" id="{87D6388A-F3C6-4BDB-A6FB-594949F0BEC7}"/>
              </a:ext>
            </a:extLst>
          </p:cNvPr>
          <p:cNvPicPr>
            <a:picLocks noChangeAspect="1"/>
          </p:cNvPicPr>
          <p:nvPr/>
        </p:nvPicPr>
        <p:blipFill>
          <a:blip r:embed="rId6"/>
          <a:stretch>
            <a:fillRect/>
          </a:stretch>
        </p:blipFill>
        <p:spPr>
          <a:xfrm>
            <a:off x="7412227" y="4863868"/>
            <a:ext cx="2444695" cy="632891"/>
          </a:xfrm>
          <a:prstGeom prst="rect">
            <a:avLst/>
          </a:prstGeom>
          <a:ln>
            <a:solidFill>
              <a:schemeClr val="tx1"/>
            </a:solidFill>
          </a:ln>
        </p:spPr>
      </p:pic>
    </p:spTree>
    <p:extLst>
      <p:ext uri="{BB962C8B-B14F-4D97-AF65-F5344CB8AC3E}">
        <p14:creationId xmlns:p14="http://schemas.microsoft.com/office/powerpoint/2010/main" val="127399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8721436" cy="567748"/>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The Stefan Problem (moving boundary problem)</a:t>
            </a:r>
          </a:p>
        </p:txBody>
      </p:sp>
      <p:pic>
        <p:nvPicPr>
          <p:cNvPr id="5" name="Picture 4">
            <a:extLst>
              <a:ext uri="{FF2B5EF4-FFF2-40B4-BE49-F238E27FC236}">
                <a16:creationId xmlns:a16="http://schemas.microsoft.com/office/drawing/2014/main" id="{AC7E5A04-4677-4C20-A778-4707750D3420}"/>
              </a:ext>
            </a:extLst>
          </p:cNvPr>
          <p:cNvPicPr>
            <a:picLocks noChangeAspect="1"/>
          </p:cNvPicPr>
          <p:nvPr/>
        </p:nvPicPr>
        <p:blipFill rotWithShape="1">
          <a:blip r:embed="rId2"/>
          <a:srcRect l="31007" r="24033" b="13586"/>
          <a:stretch/>
        </p:blipFill>
        <p:spPr>
          <a:xfrm>
            <a:off x="1884218" y="1022013"/>
            <a:ext cx="2346036" cy="2829551"/>
          </a:xfrm>
          <a:prstGeom prst="rect">
            <a:avLst/>
          </a:prstGeom>
        </p:spPr>
      </p:pic>
      <p:pic>
        <p:nvPicPr>
          <p:cNvPr id="12" name="Picture 11">
            <a:extLst>
              <a:ext uri="{FF2B5EF4-FFF2-40B4-BE49-F238E27FC236}">
                <a16:creationId xmlns:a16="http://schemas.microsoft.com/office/drawing/2014/main" id="{87D6388A-F3C6-4BDB-A6FB-594949F0BEC7}"/>
              </a:ext>
            </a:extLst>
          </p:cNvPr>
          <p:cNvPicPr>
            <a:picLocks noChangeAspect="1"/>
          </p:cNvPicPr>
          <p:nvPr/>
        </p:nvPicPr>
        <p:blipFill>
          <a:blip r:embed="rId3"/>
          <a:stretch>
            <a:fillRect/>
          </a:stretch>
        </p:blipFill>
        <p:spPr>
          <a:xfrm>
            <a:off x="6381026" y="1194720"/>
            <a:ext cx="2444695" cy="632891"/>
          </a:xfrm>
          <a:prstGeom prst="rect">
            <a:avLst/>
          </a:prstGeom>
          <a:ln>
            <a:solidFill>
              <a:schemeClr val="tx1"/>
            </a:solidFill>
          </a:ln>
        </p:spPr>
      </p:pic>
      <p:sp>
        <p:nvSpPr>
          <p:cNvPr id="10" name="TextBox 9">
            <a:extLst>
              <a:ext uri="{FF2B5EF4-FFF2-40B4-BE49-F238E27FC236}">
                <a16:creationId xmlns:a16="http://schemas.microsoft.com/office/drawing/2014/main" id="{1719C3E1-F1E6-4EA7-B19F-B7E528D58EE2}"/>
              </a:ext>
            </a:extLst>
          </p:cNvPr>
          <p:cNvSpPr txBox="1"/>
          <p:nvPr/>
        </p:nvSpPr>
        <p:spPr>
          <a:xfrm>
            <a:off x="6289964" y="3421363"/>
            <a:ext cx="5435600" cy="307777"/>
          </a:xfrm>
          <a:prstGeom prst="rect">
            <a:avLst/>
          </a:prstGeom>
          <a:noFill/>
        </p:spPr>
        <p:txBody>
          <a:bodyPr wrap="square">
            <a:spAutoFit/>
          </a:bodyPr>
          <a:lstStyle/>
          <a:p>
            <a:r>
              <a:rPr lang="en-US" altLang="ko-KR" sz="1400" dirty="0">
                <a:solidFill>
                  <a:schemeClr val="tx1"/>
                </a:solidFill>
                <a:latin typeface="Times New Roman" panose="02020603050405020304" pitchFamily="18" charset="0"/>
                <a:cs typeface="Times New Roman" panose="02020603050405020304" pitchFamily="18" charset="0"/>
              </a:rPr>
              <a:t>where C is the constant of integration. With the boundary condition</a:t>
            </a:r>
          </a:p>
        </p:txBody>
      </p:sp>
      <p:pic>
        <p:nvPicPr>
          <p:cNvPr id="3" name="Picture 2">
            <a:extLst>
              <a:ext uri="{FF2B5EF4-FFF2-40B4-BE49-F238E27FC236}">
                <a16:creationId xmlns:a16="http://schemas.microsoft.com/office/drawing/2014/main" id="{4ADAB0B9-1E99-4C9B-BDC8-6A48A7589978}"/>
              </a:ext>
            </a:extLst>
          </p:cNvPr>
          <p:cNvPicPr>
            <a:picLocks noChangeAspect="1"/>
          </p:cNvPicPr>
          <p:nvPr/>
        </p:nvPicPr>
        <p:blipFill>
          <a:blip r:embed="rId4"/>
          <a:stretch>
            <a:fillRect/>
          </a:stretch>
        </p:blipFill>
        <p:spPr>
          <a:xfrm>
            <a:off x="6366933" y="2470965"/>
            <a:ext cx="1944518" cy="735271"/>
          </a:xfrm>
          <a:prstGeom prst="rect">
            <a:avLst/>
          </a:prstGeom>
          <a:ln>
            <a:solidFill>
              <a:schemeClr val="tx1"/>
            </a:solidFill>
          </a:ln>
        </p:spPr>
      </p:pic>
      <p:pic>
        <p:nvPicPr>
          <p:cNvPr id="6" name="Picture 5">
            <a:extLst>
              <a:ext uri="{FF2B5EF4-FFF2-40B4-BE49-F238E27FC236}">
                <a16:creationId xmlns:a16="http://schemas.microsoft.com/office/drawing/2014/main" id="{CE012D29-32F0-41EB-8CA1-40AD5CB43C3A}"/>
              </a:ext>
            </a:extLst>
          </p:cNvPr>
          <p:cNvPicPr>
            <a:picLocks noChangeAspect="1"/>
          </p:cNvPicPr>
          <p:nvPr/>
        </p:nvPicPr>
        <p:blipFill>
          <a:blip r:embed="rId5"/>
          <a:stretch>
            <a:fillRect/>
          </a:stretch>
        </p:blipFill>
        <p:spPr>
          <a:xfrm>
            <a:off x="9042928" y="2450330"/>
            <a:ext cx="2408824" cy="720000"/>
          </a:xfrm>
          <a:prstGeom prst="rect">
            <a:avLst/>
          </a:prstGeom>
          <a:ln>
            <a:solidFill>
              <a:schemeClr val="tx1"/>
            </a:solidFill>
          </a:ln>
        </p:spPr>
      </p:pic>
      <p:sp>
        <p:nvSpPr>
          <p:cNvPr id="14" name="TextBox 13">
            <a:extLst>
              <a:ext uri="{FF2B5EF4-FFF2-40B4-BE49-F238E27FC236}">
                <a16:creationId xmlns:a16="http://schemas.microsoft.com/office/drawing/2014/main" id="{5B1FAC28-8F61-4CE7-849E-ABEFC8B5FCAB}"/>
              </a:ext>
            </a:extLst>
          </p:cNvPr>
          <p:cNvSpPr txBox="1"/>
          <p:nvPr/>
        </p:nvSpPr>
        <p:spPr>
          <a:xfrm>
            <a:off x="6263792" y="1951244"/>
            <a:ext cx="5435600" cy="338554"/>
          </a:xfrm>
          <a:prstGeom prst="rect">
            <a:avLst/>
          </a:prstGeom>
          <a:noFill/>
        </p:spPr>
        <p:txBody>
          <a:bodyPr wrap="square">
            <a:spAutoFit/>
          </a:bodyPr>
          <a:lstStyle/>
          <a:p>
            <a:r>
              <a:rPr lang="en-US" altLang="ko-KR" sz="1600" dirty="0">
                <a:solidFill>
                  <a:schemeClr val="tx1"/>
                </a:solidFill>
                <a:latin typeface="Times New Roman" panose="02020603050405020304" pitchFamily="18" charset="0"/>
                <a:cs typeface="Times New Roman" panose="02020603050405020304" pitchFamily="18" charset="0"/>
              </a:rPr>
              <a:t>Rearranging and separating variables, we obtain</a:t>
            </a:r>
          </a:p>
        </p:txBody>
      </p:sp>
      <p:pic>
        <p:nvPicPr>
          <p:cNvPr id="13" name="Picture 12">
            <a:extLst>
              <a:ext uri="{FF2B5EF4-FFF2-40B4-BE49-F238E27FC236}">
                <a16:creationId xmlns:a16="http://schemas.microsoft.com/office/drawing/2014/main" id="{A4BA99A3-4611-4F10-8B5F-C5FCCE9E765B}"/>
              </a:ext>
            </a:extLst>
          </p:cNvPr>
          <p:cNvPicPr>
            <a:picLocks noChangeAspect="1"/>
          </p:cNvPicPr>
          <p:nvPr/>
        </p:nvPicPr>
        <p:blipFill>
          <a:blip r:embed="rId6"/>
          <a:stretch>
            <a:fillRect/>
          </a:stretch>
        </p:blipFill>
        <p:spPr>
          <a:xfrm>
            <a:off x="6426971" y="3918812"/>
            <a:ext cx="1533826" cy="371473"/>
          </a:xfrm>
          <a:prstGeom prst="rect">
            <a:avLst/>
          </a:prstGeom>
        </p:spPr>
      </p:pic>
      <p:pic>
        <p:nvPicPr>
          <p:cNvPr id="15" name="Picture 14">
            <a:extLst>
              <a:ext uri="{FF2B5EF4-FFF2-40B4-BE49-F238E27FC236}">
                <a16:creationId xmlns:a16="http://schemas.microsoft.com/office/drawing/2014/main" id="{53B82F8C-4035-4FA2-8D12-264167DD1DB3}"/>
              </a:ext>
            </a:extLst>
          </p:cNvPr>
          <p:cNvPicPr>
            <a:picLocks noChangeAspect="1"/>
          </p:cNvPicPr>
          <p:nvPr/>
        </p:nvPicPr>
        <p:blipFill>
          <a:blip r:embed="rId7"/>
          <a:stretch>
            <a:fillRect/>
          </a:stretch>
        </p:blipFill>
        <p:spPr>
          <a:xfrm>
            <a:off x="6445251" y="4334432"/>
            <a:ext cx="2969683" cy="731086"/>
          </a:xfrm>
          <a:prstGeom prst="rect">
            <a:avLst/>
          </a:prstGeom>
        </p:spPr>
      </p:pic>
      <p:pic>
        <p:nvPicPr>
          <p:cNvPr id="16" name="Picture 15">
            <a:extLst>
              <a:ext uri="{FF2B5EF4-FFF2-40B4-BE49-F238E27FC236}">
                <a16:creationId xmlns:a16="http://schemas.microsoft.com/office/drawing/2014/main" id="{4FAED6B4-81C1-4610-B2CC-ACF875FC4F29}"/>
              </a:ext>
            </a:extLst>
          </p:cNvPr>
          <p:cNvPicPr>
            <a:picLocks noChangeAspect="1"/>
          </p:cNvPicPr>
          <p:nvPr/>
        </p:nvPicPr>
        <p:blipFill>
          <a:blip r:embed="rId8"/>
          <a:stretch>
            <a:fillRect/>
          </a:stretch>
        </p:blipFill>
        <p:spPr>
          <a:xfrm>
            <a:off x="8624887" y="3890235"/>
            <a:ext cx="1810740" cy="370800"/>
          </a:xfrm>
          <a:prstGeom prst="rect">
            <a:avLst/>
          </a:prstGeom>
        </p:spPr>
      </p:pic>
      <p:pic>
        <p:nvPicPr>
          <p:cNvPr id="17" name="Picture 16">
            <a:extLst>
              <a:ext uri="{FF2B5EF4-FFF2-40B4-BE49-F238E27FC236}">
                <a16:creationId xmlns:a16="http://schemas.microsoft.com/office/drawing/2014/main" id="{FB6D4C0C-442D-419F-B653-D04A8256269C}"/>
              </a:ext>
            </a:extLst>
          </p:cNvPr>
          <p:cNvPicPr>
            <a:picLocks noChangeAspect="1"/>
          </p:cNvPicPr>
          <p:nvPr/>
        </p:nvPicPr>
        <p:blipFill>
          <a:blip r:embed="rId9"/>
          <a:stretch>
            <a:fillRect/>
          </a:stretch>
        </p:blipFill>
        <p:spPr>
          <a:xfrm>
            <a:off x="6420572" y="5183719"/>
            <a:ext cx="2344737" cy="777739"/>
          </a:xfrm>
          <a:prstGeom prst="rect">
            <a:avLst/>
          </a:prstGeom>
          <a:ln>
            <a:solidFill>
              <a:schemeClr val="tx1"/>
            </a:solidFill>
          </a:ln>
        </p:spPr>
      </p:pic>
      <p:pic>
        <p:nvPicPr>
          <p:cNvPr id="19" name="Picture 18">
            <a:extLst>
              <a:ext uri="{FF2B5EF4-FFF2-40B4-BE49-F238E27FC236}">
                <a16:creationId xmlns:a16="http://schemas.microsoft.com/office/drawing/2014/main" id="{D48ABCEC-4F15-4131-AFC8-2DB3973C42EA}"/>
              </a:ext>
            </a:extLst>
          </p:cNvPr>
          <p:cNvPicPr>
            <a:picLocks noChangeAspect="1"/>
          </p:cNvPicPr>
          <p:nvPr/>
        </p:nvPicPr>
        <p:blipFill>
          <a:blip r:embed="rId10"/>
          <a:stretch>
            <a:fillRect/>
          </a:stretch>
        </p:blipFill>
        <p:spPr>
          <a:xfrm>
            <a:off x="881496" y="4008582"/>
            <a:ext cx="4190125" cy="2235055"/>
          </a:xfrm>
          <a:prstGeom prst="rect">
            <a:avLst/>
          </a:prstGeom>
        </p:spPr>
      </p:pic>
    </p:spTree>
    <p:extLst>
      <p:ext uri="{BB962C8B-B14F-4D97-AF65-F5344CB8AC3E}">
        <p14:creationId xmlns:p14="http://schemas.microsoft.com/office/powerpoint/2010/main" val="242335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7733145" cy="567748"/>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Liquid–Vapor Interface Boundary Conditions</a:t>
            </a:r>
          </a:p>
        </p:txBody>
      </p:sp>
      <p:pic>
        <p:nvPicPr>
          <p:cNvPr id="2" name="Picture 1">
            <a:extLst>
              <a:ext uri="{FF2B5EF4-FFF2-40B4-BE49-F238E27FC236}">
                <a16:creationId xmlns:a16="http://schemas.microsoft.com/office/drawing/2014/main" id="{99993531-998D-4843-B8AC-BD66133A5D3A}"/>
              </a:ext>
            </a:extLst>
          </p:cNvPr>
          <p:cNvPicPr>
            <a:picLocks noChangeAspect="1"/>
          </p:cNvPicPr>
          <p:nvPr/>
        </p:nvPicPr>
        <p:blipFill>
          <a:blip r:embed="rId3"/>
          <a:stretch>
            <a:fillRect/>
          </a:stretch>
        </p:blipFill>
        <p:spPr>
          <a:xfrm>
            <a:off x="1827213" y="1582449"/>
            <a:ext cx="4814888" cy="2362152"/>
          </a:xfrm>
          <a:prstGeom prst="rect">
            <a:avLst/>
          </a:prstGeom>
        </p:spPr>
      </p:pic>
      <p:pic>
        <p:nvPicPr>
          <p:cNvPr id="20" name="Picture 19">
            <a:extLst>
              <a:ext uri="{FF2B5EF4-FFF2-40B4-BE49-F238E27FC236}">
                <a16:creationId xmlns:a16="http://schemas.microsoft.com/office/drawing/2014/main" id="{CD1F1C4C-C9F1-4ECA-AFD2-992BBDB88C8B}"/>
              </a:ext>
            </a:extLst>
          </p:cNvPr>
          <p:cNvPicPr>
            <a:picLocks noChangeAspect="1"/>
          </p:cNvPicPr>
          <p:nvPr/>
        </p:nvPicPr>
        <p:blipFill rotWithShape="1">
          <a:blip r:embed="rId4"/>
          <a:srcRect l="31007" r="24033" b="13586"/>
          <a:stretch/>
        </p:blipFill>
        <p:spPr>
          <a:xfrm>
            <a:off x="8031884" y="1040196"/>
            <a:ext cx="2346036" cy="2829551"/>
          </a:xfrm>
          <a:prstGeom prst="rect">
            <a:avLst/>
          </a:prstGeom>
        </p:spPr>
      </p:pic>
      <p:sp>
        <p:nvSpPr>
          <p:cNvPr id="21" name="TextBox 20">
            <a:extLst>
              <a:ext uri="{FF2B5EF4-FFF2-40B4-BE49-F238E27FC236}">
                <a16:creationId xmlns:a16="http://schemas.microsoft.com/office/drawing/2014/main" id="{D10939A2-1C02-44A0-B74A-92B677E3CC2D}"/>
              </a:ext>
            </a:extLst>
          </p:cNvPr>
          <p:cNvSpPr txBox="1"/>
          <p:nvPr/>
        </p:nvSpPr>
        <p:spPr>
          <a:xfrm>
            <a:off x="573809" y="4345088"/>
            <a:ext cx="3066472" cy="1569660"/>
          </a:xfrm>
          <a:prstGeom prst="rect">
            <a:avLst/>
          </a:prstGeom>
          <a:noFill/>
          <a:ln>
            <a:solidFill>
              <a:schemeClr val="tx1"/>
            </a:solidFill>
          </a:ln>
        </p:spPr>
        <p:txBody>
          <a:bodyPr wrap="square">
            <a:spAutoFit/>
          </a:bodyPr>
          <a:lstStyle/>
          <a:p>
            <a:pPr algn="just"/>
            <a:r>
              <a:rPr lang="en-US" sz="1600" b="0" i="0" dirty="0">
                <a:solidFill>
                  <a:srgbClr val="000000"/>
                </a:solidFill>
                <a:effectLst/>
                <a:latin typeface="Times-Roman"/>
              </a:rPr>
              <a:t>Heat is transferred from the gas to the liquid surface, </a:t>
            </a:r>
            <a:r>
              <a:rPr lang="en-US" sz="1600" b="0" i="1" dirty="0" err="1">
                <a:solidFill>
                  <a:srgbClr val="000000"/>
                </a:solidFill>
                <a:effectLst/>
                <a:latin typeface="Times-Italic"/>
              </a:rPr>
              <a:t>Q</a:t>
            </a:r>
            <a:r>
              <a:rPr lang="en-US" sz="700" i="1" dirty="0" err="1">
                <a:solidFill>
                  <a:srgbClr val="000000"/>
                </a:solidFill>
                <a:latin typeface="Times-Italic"/>
              </a:rPr>
              <a:t>g</a:t>
            </a:r>
            <a:r>
              <a:rPr lang="en-US" sz="700" i="1" dirty="0">
                <a:solidFill>
                  <a:srgbClr val="000000"/>
                </a:solidFill>
                <a:latin typeface="Times-Italic"/>
              </a:rPr>
              <a:t>-i</a:t>
            </a:r>
            <a:r>
              <a:rPr lang="en-US" sz="1600" b="0" i="0" dirty="0">
                <a:solidFill>
                  <a:srgbClr val="000000"/>
                </a:solidFill>
                <a:effectLst/>
                <a:latin typeface="Times-Roman"/>
              </a:rPr>
              <a:t>. Some of this energy goes into heating the liquid, </a:t>
            </a:r>
            <a:r>
              <a:rPr lang="en-US" sz="1600" b="0" i="1" dirty="0">
                <a:solidFill>
                  <a:srgbClr val="000000"/>
                </a:solidFill>
                <a:effectLst/>
                <a:latin typeface="Times-Italic"/>
              </a:rPr>
              <a:t>Q</a:t>
            </a:r>
            <a:r>
              <a:rPr lang="en-US" sz="700" i="1" dirty="0">
                <a:solidFill>
                  <a:srgbClr val="000000"/>
                </a:solidFill>
                <a:latin typeface="Times-Italic"/>
              </a:rPr>
              <a:t>i-l</a:t>
            </a:r>
            <a:r>
              <a:rPr lang="en-US" sz="1600" b="0" i="0" dirty="0">
                <a:solidFill>
                  <a:srgbClr val="000000"/>
                </a:solidFill>
                <a:effectLst/>
                <a:latin typeface="Times-Roman"/>
              </a:rPr>
              <a:t>, while the remainder causes the phase change. This energy balance is expressed as</a:t>
            </a:r>
            <a:endParaRPr lang="en-US" sz="1600" dirty="0"/>
          </a:p>
        </p:txBody>
      </p:sp>
      <p:pic>
        <p:nvPicPr>
          <p:cNvPr id="7" name="Picture 6">
            <a:extLst>
              <a:ext uri="{FF2B5EF4-FFF2-40B4-BE49-F238E27FC236}">
                <a16:creationId xmlns:a16="http://schemas.microsoft.com/office/drawing/2014/main" id="{6FED499A-4955-4B50-8FB6-69A66A0C22AF}"/>
              </a:ext>
            </a:extLst>
          </p:cNvPr>
          <p:cNvPicPr>
            <a:picLocks noChangeAspect="1"/>
          </p:cNvPicPr>
          <p:nvPr/>
        </p:nvPicPr>
        <p:blipFill>
          <a:blip r:embed="rId5"/>
          <a:stretch>
            <a:fillRect/>
          </a:stretch>
        </p:blipFill>
        <p:spPr>
          <a:xfrm>
            <a:off x="4329112" y="4538663"/>
            <a:ext cx="3431013" cy="484884"/>
          </a:xfrm>
          <a:prstGeom prst="rect">
            <a:avLst/>
          </a:prstGeom>
        </p:spPr>
      </p:pic>
      <p:pic>
        <p:nvPicPr>
          <p:cNvPr id="8" name="Picture 7">
            <a:extLst>
              <a:ext uri="{FF2B5EF4-FFF2-40B4-BE49-F238E27FC236}">
                <a16:creationId xmlns:a16="http://schemas.microsoft.com/office/drawing/2014/main" id="{3D6C16F5-E833-44FB-B7B7-119E50808D4A}"/>
              </a:ext>
            </a:extLst>
          </p:cNvPr>
          <p:cNvPicPr>
            <a:picLocks noChangeAspect="1"/>
          </p:cNvPicPr>
          <p:nvPr/>
        </p:nvPicPr>
        <p:blipFill>
          <a:blip r:embed="rId6"/>
          <a:stretch>
            <a:fillRect/>
          </a:stretch>
        </p:blipFill>
        <p:spPr>
          <a:xfrm>
            <a:off x="4348162" y="5372100"/>
            <a:ext cx="1147763" cy="491022"/>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C050DF4-4DD5-4832-B117-3CCDF2F28B9F}"/>
                  </a:ext>
                </a:extLst>
              </p:cNvPr>
              <p:cNvSpPr txBox="1"/>
              <p:nvPr/>
            </p:nvSpPr>
            <p:spPr>
              <a:xfrm>
                <a:off x="8391525" y="4233386"/>
                <a:ext cx="3467100" cy="1354025"/>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This equation can be used to calculate the net heat transferred to the interface if the evaporation rate, </a:t>
                </a: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𝑚</m:t>
                        </m:r>
                      </m:e>
                    </m:acc>
                  </m:oMath>
                </a14:m>
                <a:r>
                  <a:rPr lang="en-US" sz="1600" dirty="0">
                    <a:latin typeface="Times New Roman" panose="02020603050405020304" pitchFamily="18" charset="0"/>
                    <a:cs typeface="Times New Roman" panose="02020603050405020304" pitchFamily="18" charset="0"/>
                  </a:rPr>
                  <a:t>, is known. Conversely, if </a:t>
                </a:r>
                <a:r>
                  <a:rPr lang="en-US" sz="1600" dirty="0" err="1">
                    <a:latin typeface="Times New Roman" panose="02020603050405020304" pitchFamily="18" charset="0"/>
                    <a:cs typeface="Times New Roman" panose="02020603050405020304" pitchFamily="18" charset="0"/>
                  </a:rPr>
                  <a:t>Q̇</a:t>
                </a:r>
                <a:r>
                  <a:rPr lang="en-US" sz="1600" baseline="-25000" dirty="0" err="1">
                    <a:latin typeface="Times New Roman" panose="02020603050405020304" pitchFamily="18" charset="0"/>
                    <a:cs typeface="Times New Roman" panose="02020603050405020304" pitchFamily="18" charset="0"/>
                  </a:rPr>
                  <a:t>net</a:t>
                </a:r>
                <a:r>
                  <a:rPr lang="en-US" sz="1600" dirty="0">
                    <a:latin typeface="Times New Roman" panose="02020603050405020304" pitchFamily="18" charset="0"/>
                    <a:cs typeface="Times New Roman" panose="02020603050405020304" pitchFamily="18" charset="0"/>
                  </a:rPr>
                  <a:t> is known, the evaporation rate can be determined.</a:t>
                </a:r>
              </a:p>
            </p:txBody>
          </p:sp>
        </mc:Choice>
        <mc:Fallback xmlns="">
          <p:sp>
            <p:nvSpPr>
              <p:cNvPr id="23" name="TextBox 22">
                <a:extLst>
                  <a:ext uri="{FF2B5EF4-FFF2-40B4-BE49-F238E27FC236}">
                    <a16:creationId xmlns:a16="http://schemas.microsoft.com/office/drawing/2014/main" id="{5C050DF4-4DD5-4832-B117-3CCDF2F28B9F}"/>
                  </a:ext>
                </a:extLst>
              </p:cNvPr>
              <p:cNvSpPr txBox="1">
                <a:spLocks noRot="1" noChangeAspect="1" noMove="1" noResize="1" noEditPoints="1" noAdjustHandles="1" noChangeArrowheads="1" noChangeShapeType="1" noTextEdit="1"/>
              </p:cNvSpPr>
              <p:nvPr/>
            </p:nvSpPr>
            <p:spPr>
              <a:xfrm>
                <a:off x="8391525" y="4233386"/>
                <a:ext cx="3467100" cy="1354025"/>
              </a:xfrm>
              <a:prstGeom prst="rect">
                <a:avLst/>
              </a:prstGeom>
              <a:blipFill>
                <a:blip r:embed="rId7"/>
                <a:stretch>
                  <a:fillRect l="-877" t="-889" b="-17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582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Example – 3.1</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B5BE996-13DC-473C-95D2-83EB34785A7D}"/>
              </a:ext>
            </a:extLst>
          </p:cNvPr>
          <p:cNvPicPr>
            <a:picLocks noChangeAspect="1"/>
          </p:cNvPicPr>
          <p:nvPr/>
        </p:nvPicPr>
        <p:blipFill>
          <a:blip r:embed="rId2"/>
          <a:stretch>
            <a:fillRect/>
          </a:stretch>
        </p:blipFill>
        <p:spPr>
          <a:xfrm>
            <a:off x="614362" y="1543049"/>
            <a:ext cx="8224838" cy="3483619"/>
          </a:xfrm>
          <a:prstGeom prst="rect">
            <a:avLst/>
          </a:prstGeom>
        </p:spPr>
      </p:pic>
    </p:spTree>
    <p:extLst>
      <p:ext uri="{BB962C8B-B14F-4D97-AF65-F5344CB8AC3E}">
        <p14:creationId xmlns:p14="http://schemas.microsoft.com/office/powerpoint/2010/main" val="897094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Exercise – 5 </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212A9B31-E7C3-4FB0-A0CC-E97E902BBBE5}"/>
              </a:ext>
            </a:extLst>
          </p:cNvPr>
          <p:cNvGrpSpPr/>
          <p:nvPr/>
        </p:nvGrpSpPr>
        <p:grpSpPr>
          <a:xfrm>
            <a:off x="1054534" y="1617663"/>
            <a:ext cx="6565468" cy="2788083"/>
            <a:chOff x="2947987" y="1719262"/>
            <a:chExt cx="8239125" cy="3552825"/>
          </a:xfrm>
        </p:grpSpPr>
        <p:pic>
          <p:nvPicPr>
            <p:cNvPr id="3" name="Picture 2">
              <a:extLst>
                <a:ext uri="{FF2B5EF4-FFF2-40B4-BE49-F238E27FC236}">
                  <a16:creationId xmlns:a16="http://schemas.microsoft.com/office/drawing/2014/main" id="{667C937B-30A0-45CA-9F74-9168FE795C18}"/>
                </a:ext>
              </a:extLst>
            </p:cNvPr>
            <p:cNvPicPr>
              <a:picLocks noChangeAspect="1"/>
            </p:cNvPicPr>
            <p:nvPr/>
          </p:nvPicPr>
          <p:blipFill>
            <a:blip r:embed="rId2"/>
            <a:stretch>
              <a:fillRect/>
            </a:stretch>
          </p:blipFill>
          <p:spPr>
            <a:xfrm>
              <a:off x="2947987" y="1719262"/>
              <a:ext cx="8239125" cy="733425"/>
            </a:xfrm>
            <a:prstGeom prst="rect">
              <a:avLst/>
            </a:prstGeom>
          </p:spPr>
        </p:pic>
        <p:pic>
          <p:nvPicPr>
            <p:cNvPr id="4" name="Picture 3">
              <a:extLst>
                <a:ext uri="{FF2B5EF4-FFF2-40B4-BE49-F238E27FC236}">
                  <a16:creationId xmlns:a16="http://schemas.microsoft.com/office/drawing/2014/main" id="{0AFA2280-4D30-4E2E-A536-97691C35EA39}"/>
                </a:ext>
              </a:extLst>
            </p:cNvPr>
            <p:cNvPicPr>
              <a:picLocks noChangeAspect="1"/>
            </p:cNvPicPr>
            <p:nvPr/>
          </p:nvPicPr>
          <p:blipFill>
            <a:blip r:embed="rId3"/>
            <a:stretch>
              <a:fillRect/>
            </a:stretch>
          </p:blipFill>
          <p:spPr>
            <a:xfrm>
              <a:off x="3543300" y="2443162"/>
              <a:ext cx="7600950" cy="2828925"/>
            </a:xfrm>
            <a:prstGeom prst="rect">
              <a:avLst/>
            </a:prstGeom>
          </p:spPr>
        </p:pic>
      </p:grpSp>
      <p:pic>
        <p:nvPicPr>
          <p:cNvPr id="12" name="Picture 11">
            <a:extLst>
              <a:ext uri="{FF2B5EF4-FFF2-40B4-BE49-F238E27FC236}">
                <a16:creationId xmlns:a16="http://schemas.microsoft.com/office/drawing/2014/main" id="{22E26DD6-A747-478A-94B2-BC31E4CCCD33}"/>
              </a:ext>
            </a:extLst>
          </p:cNvPr>
          <p:cNvPicPr>
            <a:picLocks noChangeAspect="1"/>
          </p:cNvPicPr>
          <p:nvPr/>
        </p:nvPicPr>
        <p:blipFill>
          <a:blip r:embed="rId4"/>
          <a:stretch>
            <a:fillRect/>
          </a:stretch>
        </p:blipFill>
        <p:spPr>
          <a:xfrm>
            <a:off x="1034472" y="4653342"/>
            <a:ext cx="6594764" cy="1493250"/>
          </a:xfrm>
          <a:prstGeom prst="rect">
            <a:avLst/>
          </a:prstGeom>
        </p:spPr>
      </p:pic>
    </p:spTree>
    <p:extLst>
      <p:ext uri="{BB962C8B-B14F-4D97-AF65-F5344CB8AC3E}">
        <p14:creationId xmlns:p14="http://schemas.microsoft.com/office/powerpoint/2010/main" val="385947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Exercise – 5 </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D1A736-C272-42E8-AD07-D569B4457B1E}"/>
              </a:ext>
            </a:extLst>
          </p:cNvPr>
          <p:cNvPicPr>
            <a:picLocks noChangeAspect="1"/>
          </p:cNvPicPr>
          <p:nvPr/>
        </p:nvPicPr>
        <p:blipFill>
          <a:blip r:embed="rId2"/>
          <a:stretch>
            <a:fillRect/>
          </a:stretch>
        </p:blipFill>
        <p:spPr>
          <a:xfrm>
            <a:off x="969819" y="1769759"/>
            <a:ext cx="6797964" cy="2808200"/>
          </a:xfrm>
          <a:prstGeom prst="rect">
            <a:avLst/>
          </a:prstGeom>
        </p:spPr>
      </p:pic>
    </p:spTree>
    <p:extLst>
      <p:ext uri="{BB962C8B-B14F-4D97-AF65-F5344CB8AC3E}">
        <p14:creationId xmlns:p14="http://schemas.microsoft.com/office/powerpoint/2010/main" val="130783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7733145" cy="567748"/>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Droplet Mass Conservation</a:t>
            </a:r>
          </a:p>
        </p:txBody>
      </p:sp>
      <p:sp>
        <p:nvSpPr>
          <p:cNvPr id="21" name="TextBox 20">
            <a:extLst>
              <a:ext uri="{FF2B5EF4-FFF2-40B4-BE49-F238E27FC236}">
                <a16:creationId xmlns:a16="http://schemas.microsoft.com/office/drawing/2014/main" id="{D10939A2-1C02-44A0-B74A-92B677E3CC2D}"/>
              </a:ext>
            </a:extLst>
          </p:cNvPr>
          <p:cNvSpPr txBox="1"/>
          <p:nvPr/>
        </p:nvSpPr>
        <p:spPr>
          <a:xfrm>
            <a:off x="1007918" y="1158542"/>
            <a:ext cx="10463646" cy="584775"/>
          </a:xfrm>
          <a:prstGeom prst="rect">
            <a:avLst/>
          </a:prstGeom>
          <a:noFill/>
          <a:ln>
            <a:noFill/>
          </a:ln>
        </p:spPr>
        <p:txBody>
          <a:bodyPr wrap="square">
            <a:spAutoFit/>
          </a:bodyPr>
          <a:lstStyle/>
          <a:p>
            <a:pPr algn="just"/>
            <a:r>
              <a:rPr lang="en-US" sz="1600" b="0" i="0" dirty="0">
                <a:solidFill>
                  <a:srgbClr val="000000"/>
                </a:solidFill>
                <a:effectLst/>
                <a:latin typeface="Times-Roman"/>
              </a:rPr>
              <a:t>We obtain the droplet radius (or diameter) history by writing a mass balance that states that the rate at which the mass of the droplet decreases is equal to the rate at which the liquid is vaporized; i.e.</a:t>
            </a:r>
            <a:endParaRPr lang="en-US" sz="1600" dirty="0"/>
          </a:p>
        </p:txBody>
      </p:sp>
      <p:sp>
        <p:nvSpPr>
          <p:cNvPr id="23" name="TextBox 22">
            <a:extLst>
              <a:ext uri="{FF2B5EF4-FFF2-40B4-BE49-F238E27FC236}">
                <a16:creationId xmlns:a16="http://schemas.microsoft.com/office/drawing/2014/main" id="{5C050DF4-4DD5-4832-B117-3CCDF2F28B9F}"/>
              </a:ext>
            </a:extLst>
          </p:cNvPr>
          <p:cNvSpPr txBox="1"/>
          <p:nvPr/>
        </p:nvSpPr>
        <p:spPr>
          <a:xfrm>
            <a:off x="1122507" y="1998186"/>
            <a:ext cx="2045566" cy="338554"/>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Droplet Mass Balance</a:t>
            </a:r>
          </a:p>
        </p:txBody>
      </p:sp>
      <p:pic>
        <p:nvPicPr>
          <p:cNvPr id="3" name="Picture 2">
            <a:extLst>
              <a:ext uri="{FF2B5EF4-FFF2-40B4-BE49-F238E27FC236}">
                <a16:creationId xmlns:a16="http://schemas.microsoft.com/office/drawing/2014/main" id="{0533DFD5-6D7B-4787-ACA9-29F154AD5500}"/>
              </a:ext>
            </a:extLst>
          </p:cNvPr>
          <p:cNvPicPr>
            <a:picLocks noChangeAspect="1"/>
          </p:cNvPicPr>
          <p:nvPr/>
        </p:nvPicPr>
        <p:blipFill>
          <a:blip r:embed="rId3"/>
          <a:stretch>
            <a:fillRect/>
          </a:stretch>
        </p:blipFill>
        <p:spPr>
          <a:xfrm>
            <a:off x="1179800" y="2563956"/>
            <a:ext cx="1070451" cy="641061"/>
          </a:xfrm>
          <a:prstGeom prst="rect">
            <a:avLst/>
          </a:prstGeom>
        </p:spPr>
      </p:pic>
      <p:pic>
        <p:nvPicPr>
          <p:cNvPr id="4" name="Picture 3">
            <a:extLst>
              <a:ext uri="{FF2B5EF4-FFF2-40B4-BE49-F238E27FC236}">
                <a16:creationId xmlns:a16="http://schemas.microsoft.com/office/drawing/2014/main" id="{E80C2C6A-5AD0-4BFD-BEA0-DF69366DEB0E}"/>
              </a:ext>
            </a:extLst>
          </p:cNvPr>
          <p:cNvPicPr>
            <a:picLocks noChangeAspect="1"/>
          </p:cNvPicPr>
          <p:nvPr/>
        </p:nvPicPr>
        <p:blipFill>
          <a:blip r:embed="rId4"/>
          <a:stretch>
            <a:fillRect/>
          </a:stretch>
        </p:blipFill>
        <p:spPr>
          <a:xfrm>
            <a:off x="1193368" y="3382241"/>
            <a:ext cx="1983941" cy="397959"/>
          </a:xfrm>
          <a:prstGeom prst="rect">
            <a:avLst/>
          </a:prstGeom>
        </p:spPr>
      </p:pic>
      <p:sp>
        <p:nvSpPr>
          <p:cNvPr id="11" name="TextBox 10">
            <a:extLst>
              <a:ext uri="{FF2B5EF4-FFF2-40B4-BE49-F238E27FC236}">
                <a16:creationId xmlns:a16="http://schemas.microsoft.com/office/drawing/2014/main" id="{954AA709-F245-4A1E-8700-99AF5C148EED}"/>
              </a:ext>
            </a:extLst>
          </p:cNvPr>
          <p:cNvSpPr txBox="1"/>
          <p:nvPr/>
        </p:nvSpPr>
        <p:spPr>
          <a:xfrm>
            <a:off x="4018107" y="1965859"/>
            <a:ext cx="2733676" cy="584775"/>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Evaporation rate based on transfer number B</a:t>
            </a:r>
            <a:r>
              <a:rPr lang="en-US" sz="1600" baseline="-25000" dirty="0">
                <a:latin typeface="Times New Roman" panose="02020603050405020304" pitchFamily="18" charset="0"/>
                <a:cs typeface="Times New Roman" panose="02020603050405020304" pitchFamily="18" charset="0"/>
              </a:rPr>
              <a:t>Y</a:t>
            </a:r>
          </a:p>
        </p:txBody>
      </p:sp>
      <p:pic>
        <p:nvPicPr>
          <p:cNvPr id="5" name="Picture 4">
            <a:extLst>
              <a:ext uri="{FF2B5EF4-FFF2-40B4-BE49-F238E27FC236}">
                <a16:creationId xmlns:a16="http://schemas.microsoft.com/office/drawing/2014/main" id="{CDAAFC32-084D-4969-9A9E-592CB21E4FCF}"/>
              </a:ext>
            </a:extLst>
          </p:cNvPr>
          <p:cNvPicPr>
            <a:picLocks noChangeAspect="1"/>
          </p:cNvPicPr>
          <p:nvPr/>
        </p:nvPicPr>
        <p:blipFill>
          <a:blip r:embed="rId5"/>
          <a:stretch>
            <a:fillRect/>
          </a:stretch>
        </p:blipFill>
        <p:spPr>
          <a:xfrm>
            <a:off x="4071505" y="2921866"/>
            <a:ext cx="2532495" cy="370921"/>
          </a:xfrm>
          <a:prstGeom prst="rect">
            <a:avLst/>
          </a:prstGeom>
        </p:spPr>
      </p:pic>
      <p:cxnSp>
        <p:nvCxnSpPr>
          <p:cNvPr id="9" name="Straight Connector 8">
            <a:extLst>
              <a:ext uri="{FF2B5EF4-FFF2-40B4-BE49-F238E27FC236}">
                <a16:creationId xmlns:a16="http://schemas.microsoft.com/office/drawing/2014/main" id="{85C6424B-FE3C-4523-BCF7-309C3F8097BB}"/>
              </a:ext>
            </a:extLst>
          </p:cNvPr>
          <p:cNvCxnSpPr/>
          <p:nvPr/>
        </p:nvCxnSpPr>
        <p:spPr>
          <a:xfrm>
            <a:off x="3629891" y="1930400"/>
            <a:ext cx="0" cy="202276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86DE6C0-E796-4C36-B374-EBF767E01ABC}"/>
              </a:ext>
            </a:extLst>
          </p:cNvPr>
          <p:cNvCxnSpPr>
            <a:cxnSpLocks/>
          </p:cNvCxnSpPr>
          <p:nvPr/>
        </p:nvCxnSpPr>
        <p:spPr>
          <a:xfrm>
            <a:off x="7139711" y="1874984"/>
            <a:ext cx="0" cy="428567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D89CEF8-FB6D-4711-8108-91C94054559A}"/>
              </a:ext>
            </a:extLst>
          </p:cNvPr>
          <p:cNvCxnSpPr>
            <a:cxnSpLocks/>
          </p:cNvCxnSpPr>
          <p:nvPr/>
        </p:nvCxnSpPr>
        <p:spPr>
          <a:xfrm flipH="1">
            <a:off x="2216728" y="3990109"/>
            <a:ext cx="3205018" cy="0"/>
          </a:xfrm>
          <a:prstGeom prst="line">
            <a:avLst/>
          </a:prstGeom>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814E3A22-449B-44CA-9109-44C30F162783}"/>
              </a:ext>
            </a:extLst>
          </p:cNvPr>
          <p:cNvPicPr>
            <a:picLocks noChangeAspect="1"/>
          </p:cNvPicPr>
          <p:nvPr/>
        </p:nvPicPr>
        <p:blipFill>
          <a:blip r:embed="rId6"/>
          <a:stretch>
            <a:fillRect/>
          </a:stretch>
        </p:blipFill>
        <p:spPr>
          <a:xfrm>
            <a:off x="2331604" y="4351480"/>
            <a:ext cx="2462068" cy="611024"/>
          </a:xfrm>
          <a:prstGeom prst="rect">
            <a:avLst/>
          </a:prstGeom>
        </p:spPr>
      </p:pic>
      <p:pic>
        <p:nvPicPr>
          <p:cNvPr id="18" name="Picture 17">
            <a:extLst>
              <a:ext uri="{FF2B5EF4-FFF2-40B4-BE49-F238E27FC236}">
                <a16:creationId xmlns:a16="http://schemas.microsoft.com/office/drawing/2014/main" id="{1836DCF8-FCF8-4A07-864C-19939F5EE44D}"/>
              </a:ext>
            </a:extLst>
          </p:cNvPr>
          <p:cNvPicPr>
            <a:picLocks noChangeAspect="1"/>
          </p:cNvPicPr>
          <p:nvPr/>
        </p:nvPicPr>
        <p:blipFill>
          <a:blip r:embed="rId7"/>
          <a:stretch>
            <a:fillRect/>
          </a:stretch>
        </p:blipFill>
        <p:spPr>
          <a:xfrm>
            <a:off x="2276043" y="5283201"/>
            <a:ext cx="2600758" cy="644594"/>
          </a:xfrm>
          <a:prstGeom prst="rect">
            <a:avLst/>
          </a:prstGeom>
        </p:spPr>
      </p:pic>
      <p:sp>
        <p:nvSpPr>
          <p:cNvPr id="19" name="Rectangle 18">
            <a:extLst>
              <a:ext uri="{FF2B5EF4-FFF2-40B4-BE49-F238E27FC236}">
                <a16:creationId xmlns:a16="http://schemas.microsoft.com/office/drawing/2014/main" id="{33A717C8-8B27-49C9-94D9-352F44FBB2BD}"/>
              </a:ext>
            </a:extLst>
          </p:cNvPr>
          <p:cNvSpPr/>
          <p:nvPr/>
        </p:nvSpPr>
        <p:spPr>
          <a:xfrm>
            <a:off x="2161309" y="4193310"/>
            <a:ext cx="2937164" cy="1773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24" name="Picture 23">
            <a:extLst>
              <a:ext uri="{FF2B5EF4-FFF2-40B4-BE49-F238E27FC236}">
                <a16:creationId xmlns:a16="http://schemas.microsoft.com/office/drawing/2014/main" id="{3F970F4E-1BCC-42FF-8F1B-51301A27706B}"/>
              </a:ext>
            </a:extLst>
          </p:cNvPr>
          <p:cNvPicPr>
            <a:picLocks noChangeAspect="1"/>
          </p:cNvPicPr>
          <p:nvPr/>
        </p:nvPicPr>
        <p:blipFill>
          <a:blip r:embed="rId8"/>
          <a:stretch>
            <a:fillRect/>
          </a:stretch>
        </p:blipFill>
        <p:spPr>
          <a:xfrm>
            <a:off x="7681913" y="2586326"/>
            <a:ext cx="2228705" cy="666809"/>
          </a:xfrm>
          <a:prstGeom prst="rect">
            <a:avLst/>
          </a:prstGeom>
        </p:spPr>
      </p:pic>
      <p:sp>
        <p:nvSpPr>
          <p:cNvPr id="25" name="TextBox 24">
            <a:extLst>
              <a:ext uri="{FF2B5EF4-FFF2-40B4-BE49-F238E27FC236}">
                <a16:creationId xmlns:a16="http://schemas.microsoft.com/office/drawing/2014/main" id="{834B832B-F9FD-4D2C-91BC-D7B81074D8F3}"/>
              </a:ext>
            </a:extLst>
          </p:cNvPr>
          <p:cNvSpPr txBox="1"/>
          <p:nvPr/>
        </p:nvSpPr>
        <p:spPr>
          <a:xfrm>
            <a:off x="7703416" y="1975095"/>
            <a:ext cx="2045566" cy="338554"/>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Evaporation constant</a:t>
            </a:r>
          </a:p>
        </p:txBody>
      </p:sp>
      <p:sp>
        <p:nvSpPr>
          <p:cNvPr id="26" name="TextBox 25">
            <a:extLst>
              <a:ext uri="{FF2B5EF4-FFF2-40B4-BE49-F238E27FC236}">
                <a16:creationId xmlns:a16="http://schemas.microsoft.com/office/drawing/2014/main" id="{CF3CE6AF-0FCB-48BE-85DF-984D6735E0DA}"/>
              </a:ext>
            </a:extLst>
          </p:cNvPr>
          <p:cNvSpPr txBox="1"/>
          <p:nvPr/>
        </p:nvSpPr>
        <p:spPr>
          <a:xfrm>
            <a:off x="7726507" y="3448295"/>
            <a:ext cx="1666875" cy="338554"/>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Droplet life time</a:t>
            </a:r>
          </a:p>
        </p:txBody>
      </p:sp>
      <p:sp>
        <p:nvSpPr>
          <p:cNvPr id="27" name="TextBox 26">
            <a:extLst>
              <a:ext uri="{FF2B5EF4-FFF2-40B4-BE49-F238E27FC236}">
                <a16:creationId xmlns:a16="http://schemas.microsoft.com/office/drawing/2014/main" id="{1319B8BD-430C-4549-9864-E2B2C185E02B}"/>
              </a:ext>
            </a:extLst>
          </p:cNvPr>
          <p:cNvSpPr txBox="1"/>
          <p:nvPr/>
        </p:nvSpPr>
        <p:spPr>
          <a:xfrm>
            <a:off x="7744979" y="4907640"/>
            <a:ext cx="2331893" cy="338554"/>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Droplet diameter (D</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law)</a:t>
            </a:r>
          </a:p>
        </p:txBody>
      </p:sp>
      <p:pic>
        <p:nvPicPr>
          <p:cNvPr id="28" name="Picture 27">
            <a:extLst>
              <a:ext uri="{FF2B5EF4-FFF2-40B4-BE49-F238E27FC236}">
                <a16:creationId xmlns:a16="http://schemas.microsoft.com/office/drawing/2014/main" id="{BE877D5F-D7F2-4056-8EB8-AA3A3E59B616}"/>
              </a:ext>
            </a:extLst>
          </p:cNvPr>
          <p:cNvPicPr>
            <a:picLocks noChangeAspect="1"/>
          </p:cNvPicPr>
          <p:nvPr/>
        </p:nvPicPr>
        <p:blipFill>
          <a:blip r:embed="rId9"/>
          <a:stretch>
            <a:fillRect/>
          </a:stretch>
        </p:blipFill>
        <p:spPr>
          <a:xfrm>
            <a:off x="7709766" y="3963554"/>
            <a:ext cx="1618961" cy="803572"/>
          </a:xfrm>
          <a:prstGeom prst="rect">
            <a:avLst/>
          </a:prstGeom>
        </p:spPr>
      </p:pic>
      <p:pic>
        <p:nvPicPr>
          <p:cNvPr id="29" name="Picture 28">
            <a:extLst>
              <a:ext uri="{FF2B5EF4-FFF2-40B4-BE49-F238E27FC236}">
                <a16:creationId xmlns:a16="http://schemas.microsoft.com/office/drawing/2014/main" id="{E7B563A5-33ED-45B8-B8EF-C80A7A5036DD}"/>
              </a:ext>
            </a:extLst>
          </p:cNvPr>
          <p:cNvPicPr>
            <a:picLocks noChangeAspect="1"/>
          </p:cNvPicPr>
          <p:nvPr/>
        </p:nvPicPr>
        <p:blipFill>
          <a:blip r:embed="rId10"/>
          <a:stretch>
            <a:fillRect/>
          </a:stretch>
        </p:blipFill>
        <p:spPr>
          <a:xfrm>
            <a:off x="9872085" y="4150303"/>
            <a:ext cx="1010373" cy="342700"/>
          </a:xfrm>
          <a:prstGeom prst="rect">
            <a:avLst/>
          </a:prstGeom>
        </p:spPr>
      </p:pic>
      <p:sp>
        <p:nvSpPr>
          <p:cNvPr id="30" name="Rectangle 29">
            <a:extLst>
              <a:ext uri="{FF2B5EF4-FFF2-40B4-BE49-F238E27FC236}">
                <a16:creationId xmlns:a16="http://schemas.microsoft.com/office/drawing/2014/main" id="{73CB86A3-3136-4FA1-8D25-B0A8E76FC7F7}"/>
              </a:ext>
            </a:extLst>
          </p:cNvPr>
          <p:cNvSpPr/>
          <p:nvPr/>
        </p:nvSpPr>
        <p:spPr>
          <a:xfrm>
            <a:off x="9813637" y="4082473"/>
            <a:ext cx="1112981" cy="5357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31" name="Picture 30">
            <a:extLst>
              <a:ext uri="{FF2B5EF4-FFF2-40B4-BE49-F238E27FC236}">
                <a16:creationId xmlns:a16="http://schemas.microsoft.com/office/drawing/2014/main" id="{F7690607-8957-4C60-B311-16E4E0CA3B18}"/>
              </a:ext>
            </a:extLst>
          </p:cNvPr>
          <p:cNvPicPr>
            <a:picLocks noChangeAspect="1"/>
          </p:cNvPicPr>
          <p:nvPr/>
        </p:nvPicPr>
        <p:blipFill>
          <a:blip r:embed="rId11"/>
          <a:stretch>
            <a:fillRect/>
          </a:stretch>
        </p:blipFill>
        <p:spPr>
          <a:xfrm>
            <a:off x="7776730" y="5549179"/>
            <a:ext cx="1515051" cy="358210"/>
          </a:xfrm>
          <a:prstGeom prst="rect">
            <a:avLst/>
          </a:prstGeom>
        </p:spPr>
      </p:pic>
    </p:spTree>
    <p:extLst>
      <p:ext uri="{BB962C8B-B14F-4D97-AF65-F5344CB8AC3E}">
        <p14:creationId xmlns:p14="http://schemas.microsoft.com/office/powerpoint/2010/main" val="263509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Example – 3.2</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794F0E-260E-4BF0-A9C6-646A08C2BA44}"/>
              </a:ext>
            </a:extLst>
          </p:cNvPr>
          <p:cNvPicPr>
            <a:picLocks noChangeAspect="1"/>
          </p:cNvPicPr>
          <p:nvPr/>
        </p:nvPicPr>
        <p:blipFill>
          <a:blip r:embed="rId2"/>
          <a:stretch>
            <a:fillRect/>
          </a:stretch>
        </p:blipFill>
        <p:spPr>
          <a:xfrm>
            <a:off x="942110" y="1628442"/>
            <a:ext cx="7567119" cy="3484800"/>
          </a:xfrm>
          <a:prstGeom prst="rect">
            <a:avLst/>
          </a:prstGeom>
        </p:spPr>
      </p:pic>
    </p:spTree>
    <p:extLst>
      <p:ext uri="{BB962C8B-B14F-4D97-AF65-F5344CB8AC3E}">
        <p14:creationId xmlns:p14="http://schemas.microsoft.com/office/powerpoint/2010/main" val="216341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Exercise – 6 </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E400AB-4984-4063-9DBB-9198388C9704}"/>
              </a:ext>
            </a:extLst>
          </p:cNvPr>
          <p:cNvPicPr>
            <a:picLocks noChangeAspect="1"/>
          </p:cNvPicPr>
          <p:nvPr/>
        </p:nvPicPr>
        <p:blipFill>
          <a:blip r:embed="rId2"/>
          <a:stretch>
            <a:fillRect/>
          </a:stretch>
        </p:blipFill>
        <p:spPr>
          <a:xfrm>
            <a:off x="923637" y="1834564"/>
            <a:ext cx="8839200" cy="2204789"/>
          </a:xfrm>
          <a:prstGeom prst="rect">
            <a:avLst/>
          </a:prstGeom>
        </p:spPr>
      </p:pic>
    </p:spTree>
    <p:extLst>
      <p:ext uri="{BB962C8B-B14F-4D97-AF65-F5344CB8AC3E}">
        <p14:creationId xmlns:p14="http://schemas.microsoft.com/office/powerpoint/2010/main" val="321608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Next week </a:t>
            </a:r>
            <a:r>
              <a:rPr lang="en-US" altLang="ko-KR" sz="4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sz="4000" dirty="0">
                <a:latin typeface="Times New Roman" panose="02020603050405020304" pitchFamily="18" charset="0"/>
                <a:cs typeface="Times New Roman" panose="02020603050405020304" pitchFamily="18" charset="0"/>
              </a:rPr>
              <a:t>Exercise – 7</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951E81-0CDA-4163-B874-A433102B01F6}"/>
              </a:ext>
            </a:extLst>
          </p:cNvPr>
          <p:cNvSpPr txBox="1"/>
          <p:nvPr/>
        </p:nvSpPr>
        <p:spPr>
          <a:xfrm>
            <a:off x="878609" y="1860506"/>
            <a:ext cx="10463646" cy="1754326"/>
          </a:xfrm>
          <a:prstGeom prst="rect">
            <a:avLst/>
          </a:prstGeom>
          <a:noFill/>
          <a:ln>
            <a:noFill/>
          </a:ln>
        </p:spPr>
        <p:txBody>
          <a:bodyPr wrap="square">
            <a:spAutoFit/>
          </a:bodyPr>
          <a:lstStyle/>
          <a:p>
            <a:pPr marL="457200" indent="-457200" algn="just">
              <a:buFont typeface="Arial" panose="020B0604020202020204" pitchFamily="34" charset="0"/>
              <a:buChar char="•"/>
            </a:pPr>
            <a:r>
              <a:rPr lang="en-US" b="0" i="0" dirty="0">
                <a:solidFill>
                  <a:srgbClr val="000000"/>
                </a:solidFill>
                <a:effectLst/>
                <a:latin typeface="Times-Roman"/>
              </a:rPr>
              <a:t>Use Octave and OpenFOAM to solve “Heat conduction” problem</a:t>
            </a:r>
          </a:p>
          <a:p>
            <a:pPr marL="457200" indent="-457200" algn="just">
              <a:buFont typeface="Arial" panose="020B0604020202020204" pitchFamily="34" charset="0"/>
              <a:buChar char="•"/>
            </a:pPr>
            <a:endParaRPr lang="en-US" dirty="0">
              <a:solidFill>
                <a:srgbClr val="000000"/>
              </a:solidFill>
              <a:latin typeface="Times-Roman"/>
            </a:endParaRPr>
          </a:p>
          <a:p>
            <a:pPr marL="457200" indent="-457200" algn="just">
              <a:buFont typeface="Arial" panose="020B0604020202020204" pitchFamily="34" charset="0"/>
              <a:buChar char="•"/>
            </a:pPr>
            <a:r>
              <a:rPr lang="en-US" dirty="0">
                <a:solidFill>
                  <a:srgbClr val="000000"/>
                </a:solidFill>
                <a:latin typeface="Times-Roman"/>
              </a:rPr>
              <a:t>Use OpenFOAM to solve “Stefan problem”</a:t>
            </a:r>
          </a:p>
          <a:p>
            <a:pPr marL="457200" indent="-457200" algn="just">
              <a:buFont typeface="Arial" panose="020B0604020202020204" pitchFamily="34" charset="0"/>
              <a:buChar char="•"/>
            </a:pPr>
            <a:endParaRPr lang="en-US" dirty="0">
              <a:solidFill>
                <a:srgbClr val="000000"/>
              </a:solidFill>
              <a:latin typeface="Times-Roman"/>
            </a:endParaRPr>
          </a:p>
          <a:p>
            <a:pPr marL="457200" indent="-457200" algn="just">
              <a:buFont typeface="Arial" panose="020B0604020202020204" pitchFamily="34" charset="0"/>
              <a:buChar char="•"/>
            </a:pPr>
            <a:endParaRPr lang="en-US" dirty="0">
              <a:solidFill>
                <a:srgbClr val="000000"/>
              </a:solidFill>
              <a:latin typeface="Times-Roman"/>
            </a:endParaRPr>
          </a:p>
          <a:p>
            <a:pPr marL="457200" indent="-457200" algn="just">
              <a:buFont typeface="Arial" panose="020B0604020202020204" pitchFamily="34" charset="0"/>
              <a:buChar char="•"/>
            </a:pPr>
            <a:r>
              <a:rPr lang="en-US" dirty="0">
                <a:solidFill>
                  <a:srgbClr val="000000"/>
                </a:solidFill>
                <a:latin typeface="Times-Roman"/>
              </a:rPr>
              <a:t>Finish Exercise – 4 before coming next class.</a:t>
            </a:r>
            <a:endParaRPr lang="en-US" dirty="0"/>
          </a:p>
        </p:txBody>
      </p:sp>
    </p:spTree>
    <p:extLst>
      <p:ext uri="{BB962C8B-B14F-4D97-AF65-F5344CB8AC3E}">
        <p14:creationId xmlns:p14="http://schemas.microsoft.com/office/powerpoint/2010/main" val="200424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FEF2C571-ABBF-EE15-0EFD-92B2F1DCF202}"/>
              </a:ext>
            </a:extLst>
          </p:cNvPr>
          <p:cNvSpPr>
            <a:spLocks noGrp="1" noChangeArrowheads="1"/>
          </p:cNvSpPr>
          <p:nvPr>
            <p:ph type="title"/>
          </p:nvPr>
        </p:nvSpPr>
        <p:spPr>
          <a:xfrm>
            <a:off x="838200" y="365125"/>
            <a:ext cx="10515600" cy="755650"/>
          </a:xfrm>
        </p:spPr>
        <p:txBody>
          <a:bodyPr/>
          <a:lstStyle/>
          <a:p>
            <a:pPr eaLnBrk="1" fontAlgn="auto" hangingPunct="1">
              <a:spcAft>
                <a:spcPts val="0"/>
              </a:spcAft>
              <a:defRPr/>
            </a:pPr>
            <a:r>
              <a:rPr lang="en-US" altLang="ko-KR" sz="3200" dirty="0">
                <a:solidFill>
                  <a:schemeClr val="tx1"/>
                </a:solidFill>
                <a:latin typeface="Times New Roman" panose="02020603050405020304" pitchFamily="18" charset="0"/>
                <a:cs typeface="Times New Roman" panose="02020603050405020304" pitchFamily="18" charset="0"/>
              </a:rPr>
              <a:t>Quick Recap</a:t>
            </a:r>
            <a:endParaRPr lang="ko-KR" altLang="en-US" sz="3200"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6B933A9-9CD4-4F67-830B-784F868BED4D}"/>
              </a:ext>
            </a:extLst>
          </p:cNvPr>
          <p:cNvPicPr>
            <a:picLocks noChangeAspect="1"/>
          </p:cNvPicPr>
          <p:nvPr/>
        </p:nvPicPr>
        <p:blipFill rotWithShape="1">
          <a:blip r:embed="rId3"/>
          <a:srcRect l="-962" t="-196" r="962" b="11718"/>
          <a:stretch/>
        </p:blipFill>
        <p:spPr>
          <a:xfrm>
            <a:off x="901270" y="1276714"/>
            <a:ext cx="4455822" cy="2416307"/>
          </a:xfrm>
          <a:prstGeom prst="rect">
            <a:avLst/>
          </a:prstGeom>
        </p:spPr>
      </p:pic>
      <p:pic>
        <p:nvPicPr>
          <p:cNvPr id="10" name="Picture 9">
            <a:extLst>
              <a:ext uri="{FF2B5EF4-FFF2-40B4-BE49-F238E27FC236}">
                <a16:creationId xmlns:a16="http://schemas.microsoft.com/office/drawing/2014/main" id="{73A46D88-437B-434E-9CD1-1E83D7865B56}"/>
              </a:ext>
            </a:extLst>
          </p:cNvPr>
          <p:cNvPicPr>
            <a:picLocks noChangeAspect="1"/>
          </p:cNvPicPr>
          <p:nvPr/>
        </p:nvPicPr>
        <p:blipFill rotWithShape="1">
          <a:blip r:embed="rId4"/>
          <a:srcRect b="24951"/>
          <a:stretch/>
        </p:blipFill>
        <p:spPr>
          <a:xfrm>
            <a:off x="960897" y="3790886"/>
            <a:ext cx="4405429" cy="2442132"/>
          </a:xfrm>
          <a:prstGeom prst="rect">
            <a:avLst/>
          </a:prstGeom>
        </p:spPr>
      </p:pic>
      <p:pic>
        <p:nvPicPr>
          <p:cNvPr id="11" name="Picture 10">
            <a:extLst>
              <a:ext uri="{FF2B5EF4-FFF2-40B4-BE49-F238E27FC236}">
                <a16:creationId xmlns:a16="http://schemas.microsoft.com/office/drawing/2014/main" id="{80CC08E0-B760-42DE-9247-C76BD8E5B041}"/>
              </a:ext>
            </a:extLst>
          </p:cNvPr>
          <p:cNvPicPr>
            <a:picLocks noChangeAspect="1"/>
          </p:cNvPicPr>
          <p:nvPr/>
        </p:nvPicPr>
        <p:blipFill rotWithShape="1">
          <a:blip r:embed="rId5"/>
          <a:srcRect b="11771"/>
          <a:stretch/>
        </p:blipFill>
        <p:spPr>
          <a:xfrm>
            <a:off x="6072621" y="1136702"/>
            <a:ext cx="4644447" cy="2520000"/>
          </a:xfrm>
          <a:prstGeom prst="rect">
            <a:avLst/>
          </a:prstGeom>
        </p:spPr>
      </p:pic>
      <p:pic>
        <p:nvPicPr>
          <p:cNvPr id="6" name="Picture 5">
            <a:extLst>
              <a:ext uri="{FF2B5EF4-FFF2-40B4-BE49-F238E27FC236}">
                <a16:creationId xmlns:a16="http://schemas.microsoft.com/office/drawing/2014/main" id="{BEE65997-D742-4F4F-BCB0-47528758A9B1}"/>
              </a:ext>
            </a:extLst>
          </p:cNvPr>
          <p:cNvPicPr>
            <a:picLocks noChangeAspect="1"/>
          </p:cNvPicPr>
          <p:nvPr/>
        </p:nvPicPr>
        <p:blipFill>
          <a:blip r:embed="rId6"/>
          <a:stretch>
            <a:fillRect/>
          </a:stretch>
        </p:blipFill>
        <p:spPr>
          <a:xfrm>
            <a:off x="5924116" y="4045527"/>
            <a:ext cx="5706581" cy="2063750"/>
          </a:xfrm>
          <a:prstGeom prst="rect">
            <a:avLst/>
          </a:prstGeom>
        </p:spPr>
      </p:pic>
    </p:spTree>
    <p:extLst>
      <p:ext uri="{BB962C8B-B14F-4D97-AF65-F5344CB8AC3E}">
        <p14:creationId xmlns:p14="http://schemas.microsoft.com/office/powerpoint/2010/main" val="167464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제목 1">
            <a:extLst>
              <a:ext uri="{FF2B5EF4-FFF2-40B4-BE49-F238E27FC236}">
                <a16:creationId xmlns:a16="http://schemas.microsoft.com/office/drawing/2014/main" id="{C5025AE0-E86D-4E3D-AC8E-E8E0C5CB6035}"/>
              </a:ext>
            </a:extLst>
          </p:cNvPr>
          <p:cNvSpPr>
            <a:spLocks noGrp="1" noChangeArrowheads="1"/>
          </p:cNvSpPr>
          <p:nvPr>
            <p:ph type="title"/>
          </p:nvPr>
        </p:nvSpPr>
        <p:spPr>
          <a:xfrm>
            <a:off x="838200" y="472705"/>
            <a:ext cx="10515600" cy="755650"/>
          </a:xfrm>
        </p:spPr>
        <p:txBody>
          <a:bodyPr>
            <a:normAutofit/>
          </a:bodyPr>
          <a:lstStyle/>
          <a:p>
            <a:pPr eaLnBrk="1" fontAlgn="auto" hangingPunct="1">
              <a:spcAft>
                <a:spcPts val="0"/>
              </a:spcAft>
              <a:defRPr/>
            </a:pPr>
            <a:r>
              <a:rPr lang="en-US" altLang="ko-KR" sz="3600" dirty="0">
                <a:solidFill>
                  <a:schemeClr val="tx1">
                    <a:lumMod val="75000"/>
                    <a:lumOff val="25000"/>
                  </a:schemeClr>
                </a:solidFill>
                <a:latin typeface="Times New Roman" panose="02020603050405020304" pitchFamily="18" charset="0"/>
                <a:cs typeface="Times New Roman" panose="02020603050405020304" pitchFamily="18" charset="0"/>
              </a:rPr>
              <a:t>Contents</a:t>
            </a:r>
            <a:endParaRPr lang="ko-KR"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291" name="내용 개체 틀 2">
            <a:extLst>
              <a:ext uri="{FF2B5EF4-FFF2-40B4-BE49-F238E27FC236}">
                <a16:creationId xmlns:a16="http://schemas.microsoft.com/office/drawing/2014/main" id="{00B51943-4415-49E6-A84D-BBBBF46239CF}"/>
              </a:ext>
            </a:extLst>
          </p:cNvPr>
          <p:cNvSpPr>
            <a:spLocks noGrp="1" noChangeArrowheads="1"/>
          </p:cNvSpPr>
          <p:nvPr>
            <p:ph idx="1"/>
          </p:nvPr>
        </p:nvSpPr>
        <p:spPr>
          <a:xfrm>
            <a:off x="973229" y="1772645"/>
            <a:ext cx="9602788" cy="3965575"/>
          </a:xfrm>
        </p:spPr>
        <p:txBody>
          <a:bodyPr>
            <a:normAutofit/>
          </a:bodyPr>
          <a:lstStyle/>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Introduction to Mass Transfer </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Mass and Heat Diffusion</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Species Conservation</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The Stefan Problem</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Liquid–Vapor Interface Boundary Conditions</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Droplet Mass Conservation</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Solve Exercises – 5 and 6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Rudiments of Mass Transfer </a:t>
            </a:r>
          </a:p>
        </p:txBody>
      </p:sp>
      <p:sp>
        <p:nvSpPr>
          <p:cNvPr id="14339" name="직사각형 5">
            <a:extLst>
              <a:ext uri="{FF2B5EF4-FFF2-40B4-BE49-F238E27FC236}">
                <a16:creationId xmlns:a16="http://schemas.microsoft.com/office/drawing/2014/main" id="{5753211F-5AB1-4B88-B977-106B6904ECF1}"/>
              </a:ext>
            </a:extLst>
          </p:cNvPr>
          <p:cNvSpPr>
            <a:spLocks noChangeArrowheads="1"/>
          </p:cNvSpPr>
          <p:nvPr/>
        </p:nvSpPr>
        <p:spPr bwMode="auto">
          <a:xfrm>
            <a:off x="851045" y="1303627"/>
            <a:ext cx="103790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sz="1600" dirty="0">
                <a:solidFill>
                  <a:schemeClr val="tx1"/>
                </a:solidFill>
                <a:latin typeface="Times New Roman" panose="02020603050405020304" pitchFamily="18" charset="0"/>
                <a:cs typeface="Times New Roman" panose="02020603050405020304" pitchFamily="18" charset="0"/>
              </a:rPr>
              <a:t>Like heat transfer and momentum transfer, mass may be transported by molecular processes (e.g., collisions in an ideal gas) and /or turbulent processes. The molecular processes are relatively slow and operate on small spatial scales, whereas turbulent transport depends upon the velocity and size of an eddy carrying the transported material. Our focus here is on molecular transport.</a:t>
            </a:r>
          </a:p>
        </p:txBody>
      </p:sp>
      <p:pic>
        <p:nvPicPr>
          <p:cNvPr id="3" name="Picture 2">
            <a:extLst>
              <a:ext uri="{FF2B5EF4-FFF2-40B4-BE49-F238E27FC236}">
                <a16:creationId xmlns:a16="http://schemas.microsoft.com/office/drawing/2014/main" id="{9B582BC5-6457-489C-9DC2-E4DB309B21BE}"/>
              </a:ext>
            </a:extLst>
          </p:cNvPr>
          <p:cNvPicPr>
            <a:picLocks noChangeAspect="1"/>
          </p:cNvPicPr>
          <p:nvPr/>
        </p:nvPicPr>
        <p:blipFill rotWithShape="1">
          <a:blip r:embed="rId2">
            <a:extLst>
              <a:ext uri="{28A0092B-C50C-407E-A947-70E740481C1C}">
                <a14:useLocalDpi xmlns:a14="http://schemas.microsoft.com/office/drawing/2010/main" val="0"/>
              </a:ext>
            </a:extLst>
          </a:blip>
          <a:srcRect b="15588"/>
          <a:stretch/>
        </p:blipFill>
        <p:spPr>
          <a:xfrm>
            <a:off x="8724467" y="4586287"/>
            <a:ext cx="3000375" cy="1648258"/>
          </a:xfrm>
          <a:prstGeom prst="rect">
            <a:avLst/>
          </a:prstGeom>
        </p:spPr>
      </p:pic>
      <p:sp>
        <p:nvSpPr>
          <p:cNvPr id="66" name="TextBox 65">
            <a:extLst>
              <a:ext uri="{FF2B5EF4-FFF2-40B4-BE49-F238E27FC236}">
                <a16:creationId xmlns:a16="http://schemas.microsoft.com/office/drawing/2014/main" id="{12EB34B9-D57F-4A3F-B536-1E1D13F044B1}"/>
              </a:ext>
            </a:extLst>
          </p:cNvPr>
          <p:cNvSpPr txBox="1"/>
          <p:nvPr/>
        </p:nvSpPr>
        <p:spPr>
          <a:xfrm>
            <a:off x="8488217" y="2406594"/>
            <a:ext cx="3472872" cy="2123658"/>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Presence of thermal gradient and is termed as thermal diffusion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Presence of pressure gradient and is termed as pressure diffusion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Presence of external forces and is termed as forced diffusion</a:t>
            </a:r>
          </a:p>
        </p:txBody>
      </p:sp>
      <p:pic>
        <p:nvPicPr>
          <p:cNvPr id="13" name="Picture 12">
            <a:extLst>
              <a:ext uri="{FF2B5EF4-FFF2-40B4-BE49-F238E27FC236}">
                <a16:creationId xmlns:a16="http://schemas.microsoft.com/office/drawing/2014/main" id="{4F6CD5F6-B878-4807-91CB-8DE8B351FEA5}"/>
              </a:ext>
            </a:extLst>
          </p:cNvPr>
          <p:cNvPicPr>
            <a:picLocks noChangeAspect="1"/>
          </p:cNvPicPr>
          <p:nvPr/>
        </p:nvPicPr>
        <p:blipFill rotWithShape="1">
          <a:blip r:embed="rId3">
            <a:extLst>
              <a:ext uri="{28A0092B-C50C-407E-A947-70E740481C1C}">
                <a14:useLocalDpi xmlns:a14="http://schemas.microsoft.com/office/drawing/2010/main" val="0"/>
              </a:ext>
            </a:extLst>
          </a:blip>
          <a:srcRect b="14082"/>
          <a:stretch/>
        </p:blipFill>
        <p:spPr>
          <a:xfrm>
            <a:off x="4224770" y="3778394"/>
            <a:ext cx="4019550" cy="2446915"/>
          </a:xfrm>
          <a:prstGeom prst="rect">
            <a:avLst/>
          </a:prstGeom>
        </p:spPr>
      </p:pic>
      <p:sp>
        <p:nvSpPr>
          <p:cNvPr id="68" name="TextBox 67">
            <a:extLst>
              <a:ext uri="{FF2B5EF4-FFF2-40B4-BE49-F238E27FC236}">
                <a16:creationId xmlns:a16="http://schemas.microsoft.com/office/drawing/2014/main" id="{8E430F10-77D8-4B91-A891-E63170FCFE68}"/>
              </a:ext>
            </a:extLst>
          </p:cNvPr>
          <p:cNvSpPr txBox="1"/>
          <p:nvPr/>
        </p:nvSpPr>
        <p:spPr>
          <a:xfrm>
            <a:off x="4521197" y="2771425"/>
            <a:ext cx="3431313" cy="830997"/>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across an interface for example from one medium to another i.e. spreading of food odour in the entire house</a:t>
            </a:r>
          </a:p>
        </p:txBody>
      </p:sp>
      <p:pic>
        <p:nvPicPr>
          <p:cNvPr id="49" name="Picture 48">
            <a:extLst>
              <a:ext uri="{FF2B5EF4-FFF2-40B4-BE49-F238E27FC236}">
                <a16:creationId xmlns:a16="http://schemas.microsoft.com/office/drawing/2014/main" id="{AA0BE02F-25B7-4098-BF13-5AE19B99F85E}"/>
              </a:ext>
            </a:extLst>
          </p:cNvPr>
          <p:cNvPicPr>
            <a:picLocks noChangeAspect="1"/>
          </p:cNvPicPr>
          <p:nvPr/>
        </p:nvPicPr>
        <p:blipFill rotWithShape="1">
          <a:blip r:embed="rId4">
            <a:extLst>
              <a:ext uri="{28A0092B-C50C-407E-A947-70E740481C1C}">
                <a14:useLocalDpi xmlns:a14="http://schemas.microsoft.com/office/drawing/2010/main" val="0"/>
              </a:ext>
            </a:extLst>
          </a:blip>
          <a:srcRect b="10767"/>
          <a:stretch/>
        </p:blipFill>
        <p:spPr>
          <a:xfrm>
            <a:off x="311872" y="4031817"/>
            <a:ext cx="3954409" cy="1694728"/>
          </a:xfrm>
          <a:prstGeom prst="rect">
            <a:avLst/>
          </a:prstGeom>
        </p:spPr>
      </p:pic>
      <p:sp>
        <p:nvSpPr>
          <p:cNvPr id="71" name="TextBox 70">
            <a:extLst>
              <a:ext uri="{FF2B5EF4-FFF2-40B4-BE49-F238E27FC236}">
                <a16:creationId xmlns:a16="http://schemas.microsoft.com/office/drawing/2014/main" id="{F7E1B2A2-FCF6-4FCF-A9FF-24876648BB47}"/>
              </a:ext>
            </a:extLst>
          </p:cNvPr>
          <p:cNvSpPr txBox="1"/>
          <p:nvPr/>
        </p:nvSpPr>
        <p:spPr>
          <a:xfrm>
            <a:off x="711196" y="2822226"/>
            <a:ext cx="2960257" cy="830997"/>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within a medium for example sugar dissolves in a cup of tea to sweeten the entire tea cup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Mass Transfer Rate laws</a:t>
            </a:r>
          </a:p>
        </p:txBody>
      </p:sp>
      <p:sp>
        <p:nvSpPr>
          <p:cNvPr id="14339" name="직사각형 5">
            <a:extLst>
              <a:ext uri="{FF2B5EF4-FFF2-40B4-BE49-F238E27FC236}">
                <a16:creationId xmlns:a16="http://schemas.microsoft.com/office/drawing/2014/main" id="{5753211F-5AB1-4B88-B977-106B6904ECF1}"/>
              </a:ext>
            </a:extLst>
          </p:cNvPr>
          <p:cNvSpPr>
            <a:spLocks noChangeArrowheads="1"/>
          </p:cNvSpPr>
          <p:nvPr/>
        </p:nvSpPr>
        <p:spPr bwMode="auto">
          <a:xfrm>
            <a:off x="851045" y="1303627"/>
            <a:ext cx="108699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sz="1600" dirty="0">
                <a:solidFill>
                  <a:schemeClr val="tx1"/>
                </a:solidFill>
                <a:latin typeface="Times New Roman" panose="02020603050405020304" pitchFamily="18" charset="0"/>
                <a:cs typeface="Times New Roman" panose="02020603050405020304" pitchFamily="18" charset="0"/>
              </a:rPr>
              <a:t>Fick’s Law of Diffusion Let us consider a nonreacting gas mixture comprising just two molecular species: species A and B. </a:t>
            </a:r>
          </a:p>
          <a:p>
            <a:pPr eaLnBrk="1" latinLnBrk="0" hangingPunct="1">
              <a:lnSpc>
                <a:spcPct val="100000"/>
              </a:lnSpc>
              <a:spcBef>
                <a:spcPts val="600"/>
              </a:spcBef>
              <a:spcAft>
                <a:spcPct val="0"/>
              </a:spcAft>
              <a:buClrTx/>
              <a:buSzTx/>
              <a:buFont typeface="Arial" panose="020B0604020202020204" pitchFamily="34" charset="0"/>
              <a:buChar char="•"/>
            </a:pPr>
            <a:r>
              <a:rPr lang="en-US" altLang="ko-KR" sz="1600" dirty="0">
                <a:solidFill>
                  <a:schemeClr val="tx1"/>
                </a:solidFill>
                <a:latin typeface="Times New Roman" panose="02020603050405020304" pitchFamily="18" charset="0"/>
                <a:cs typeface="Times New Roman" panose="02020603050405020304" pitchFamily="18" charset="0"/>
              </a:rPr>
              <a:t>Fick’s law describes the rate at which one species diffuses through the other. </a:t>
            </a:r>
          </a:p>
          <a:p>
            <a:pPr eaLnBrk="1" latinLnBrk="0" hangingPunct="1">
              <a:lnSpc>
                <a:spcPct val="100000"/>
              </a:lnSpc>
              <a:spcBef>
                <a:spcPts val="600"/>
              </a:spcBef>
              <a:spcAft>
                <a:spcPct val="0"/>
              </a:spcAft>
              <a:buClrTx/>
              <a:buSzTx/>
              <a:buFont typeface="Arial" panose="020B0604020202020204" pitchFamily="34" charset="0"/>
              <a:buChar char="•"/>
            </a:pPr>
            <a:r>
              <a:rPr lang="en-US" altLang="ko-KR" sz="1600" dirty="0">
                <a:solidFill>
                  <a:schemeClr val="tx1"/>
                </a:solidFill>
                <a:latin typeface="Times New Roman" panose="02020603050405020304" pitchFamily="18" charset="0"/>
                <a:cs typeface="Times New Roman" panose="02020603050405020304" pitchFamily="18" charset="0"/>
              </a:rPr>
              <a:t>For the case of one-dimensional binary diffusion, Fick’s law on a mass basis is:</a:t>
            </a:r>
          </a:p>
        </p:txBody>
      </p:sp>
      <p:pic>
        <p:nvPicPr>
          <p:cNvPr id="2" name="Picture 1">
            <a:extLst>
              <a:ext uri="{FF2B5EF4-FFF2-40B4-BE49-F238E27FC236}">
                <a16:creationId xmlns:a16="http://schemas.microsoft.com/office/drawing/2014/main" id="{BEF26992-05C6-463E-B6AD-F4702AE7717E}"/>
              </a:ext>
            </a:extLst>
          </p:cNvPr>
          <p:cNvPicPr>
            <a:picLocks noChangeAspect="1"/>
          </p:cNvPicPr>
          <p:nvPr/>
        </p:nvPicPr>
        <p:blipFill>
          <a:blip r:embed="rId2"/>
          <a:stretch>
            <a:fillRect/>
          </a:stretch>
        </p:blipFill>
        <p:spPr>
          <a:xfrm>
            <a:off x="1330036" y="2640639"/>
            <a:ext cx="8192655" cy="1518792"/>
          </a:xfrm>
          <a:prstGeom prst="rect">
            <a:avLst/>
          </a:prstGeom>
        </p:spPr>
      </p:pic>
      <mc:AlternateContent xmlns:mc="http://schemas.openxmlformats.org/markup-compatibility/2006" xmlns:a14="http://schemas.microsoft.com/office/drawing/2010/main">
        <mc:Choice Requires="a14">
          <p:sp>
            <p:nvSpPr>
              <p:cNvPr id="11" name="직사각형 5">
                <a:extLst>
                  <a:ext uri="{FF2B5EF4-FFF2-40B4-BE49-F238E27FC236}">
                    <a16:creationId xmlns:a16="http://schemas.microsoft.com/office/drawing/2014/main" id="{EB8CE86E-0345-400C-A96C-28334D034AD3}"/>
                  </a:ext>
                </a:extLst>
              </p:cNvPr>
              <p:cNvSpPr>
                <a:spLocks noChangeArrowheads="1"/>
              </p:cNvSpPr>
              <p:nvPr/>
            </p:nvSpPr>
            <p:spPr bwMode="auto">
              <a:xfrm>
                <a:off x="892609" y="5769410"/>
                <a:ext cx="10500446"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sz="1600" dirty="0">
                    <a:solidFill>
                      <a:schemeClr val="tx1"/>
                    </a:solidFill>
                    <a:latin typeface="Times New Roman" panose="02020603050405020304" pitchFamily="18" charset="0"/>
                    <a:cs typeface="Times New Roman" panose="02020603050405020304" pitchFamily="18" charset="0"/>
                  </a:rPr>
                  <a:t>The units of </a:t>
                </a:r>
                <a14:m>
                  <m:oMath xmlns:m="http://schemas.openxmlformats.org/officeDocument/2006/math">
                    <m:sSubSup>
                      <m:sSubSupPr>
                        <m:ctrlPr>
                          <a:rPr lang="en-US" altLang="ko-KR" sz="1600" i="1" smtClean="0">
                            <a:solidFill>
                              <a:schemeClr val="tx1"/>
                            </a:solidFill>
                            <a:latin typeface="Cambria Math" panose="02040503050406030204" pitchFamily="18" charset="0"/>
                            <a:cs typeface="Times New Roman" panose="02020603050405020304" pitchFamily="18" charset="0"/>
                          </a:rPr>
                        </m:ctrlPr>
                      </m:sSubSupPr>
                      <m:e>
                        <m:acc>
                          <m:accPr>
                            <m:chr m:val="̇"/>
                            <m:ctrlPr>
                              <a:rPr lang="en-US" altLang="ko-KR" sz="1600" i="1" smtClean="0">
                                <a:solidFill>
                                  <a:schemeClr val="tx1"/>
                                </a:solidFill>
                                <a:latin typeface="Cambria Math" panose="02040503050406030204" pitchFamily="18" charset="0"/>
                                <a:cs typeface="Times New Roman" panose="02020603050405020304" pitchFamily="18" charset="0"/>
                              </a:rPr>
                            </m:ctrlPr>
                          </m:accPr>
                          <m:e>
                            <m:r>
                              <a:rPr lang="en-US" altLang="ko-KR" sz="1600" b="0" i="1" smtClean="0">
                                <a:solidFill>
                                  <a:schemeClr val="tx1"/>
                                </a:solidFill>
                                <a:latin typeface="Cambria Math" panose="02040503050406030204" pitchFamily="18" charset="0"/>
                                <a:cs typeface="Times New Roman" panose="02020603050405020304" pitchFamily="18" charset="0"/>
                              </a:rPr>
                              <m:t>𝑚</m:t>
                            </m:r>
                          </m:e>
                        </m:acc>
                      </m:e>
                      <m:sub>
                        <m:r>
                          <a:rPr lang="en-US" altLang="ko-KR" sz="1600" b="0" i="1" smtClean="0">
                            <a:solidFill>
                              <a:schemeClr val="tx1"/>
                            </a:solidFill>
                            <a:latin typeface="Cambria Math" panose="02040503050406030204" pitchFamily="18" charset="0"/>
                            <a:cs typeface="Times New Roman" panose="02020603050405020304" pitchFamily="18" charset="0"/>
                          </a:rPr>
                          <m:t>𝐴</m:t>
                        </m:r>
                      </m:sub>
                      <m:sup>
                        <m:r>
                          <a:rPr lang="en-US" altLang="ko-KR" sz="1600" b="0" i="1" smtClean="0">
                            <a:solidFill>
                              <a:schemeClr val="tx1"/>
                            </a:solidFill>
                            <a:latin typeface="Cambria Math" panose="02040503050406030204" pitchFamily="18" charset="0"/>
                            <a:cs typeface="Times New Roman" panose="02020603050405020304" pitchFamily="18" charset="0"/>
                          </a:rPr>
                          <m:t>′′</m:t>
                        </m:r>
                      </m:sup>
                    </m:sSubSup>
                    <m:r>
                      <a:rPr lang="en-US" altLang="ko-KR" sz="1600" b="0" i="1" smtClean="0">
                        <a:solidFill>
                          <a:schemeClr val="tx1"/>
                        </a:solidFill>
                        <a:latin typeface="Cambria Math" panose="02040503050406030204" pitchFamily="18" charset="0"/>
                        <a:cs typeface="Times New Roman" panose="02020603050405020304" pitchFamily="18" charset="0"/>
                      </a:rPr>
                      <m:t> </m:t>
                    </m:r>
                  </m:oMath>
                </a14:m>
                <a:r>
                  <a:rPr lang="en-US" altLang="ko-KR" sz="1600" dirty="0">
                    <a:solidFill>
                      <a:schemeClr val="tx1"/>
                    </a:solidFill>
                    <a:latin typeface="Times New Roman" panose="02020603050405020304" pitchFamily="18" charset="0"/>
                    <a:cs typeface="Times New Roman" panose="02020603050405020304" pitchFamily="18" charset="0"/>
                  </a:rPr>
                  <a:t>are kg /s-m</a:t>
                </a:r>
                <a:r>
                  <a:rPr lang="en-US" altLang="ko-KR" sz="1600" baseline="30000" dirty="0">
                    <a:solidFill>
                      <a:schemeClr val="tx1"/>
                    </a:solidFill>
                    <a:latin typeface="Times New Roman" panose="02020603050405020304" pitchFamily="18" charset="0"/>
                    <a:cs typeface="Times New Roman" panose="02020603050405020304" pitchFamily="18" charset="0"/>
                  </a:rPr>
                  <a:t>2</a:t>
                </a:r>
                <a:r>
                  <a:rPr lang="en-US" altLang="ko-KR" sz="1600" dirty="0">
                    <a:solidFill>
                      <a:schemeClr val="tx1"/>
                    </a:solidFill>
                    <a:latin typeface="Times New Roman" panose="02020603050405020304" pitchFamily="18" charset="0"/>
                    <a:cs typeface="Times New Roman" panose="02020603050405020304" pitchFamily="18" charset="0"/>
                  </a:rPr>
                  <a:t>. The binary diffusivity, D</a:t>
                </a:r>
                <a:r>
                  <a:rPr lang="en-US" altLang="ko-KR" sz="1600" baseline="-25000" dirty="0">
                    <a:solidFill>
                      <a:schemeClr val="tx1"/>
                    </a:solidFill>
                    <a:latin typeface="Times New Roman" panose="02020603050405020304" pitchFamily="18" charset="0"/>
                    <a:cs typeface="Times New Roman" panose="02020603050405020304" pitchFamily="18" charset="0"/>
                  </a:rPr>
                  <a:t>AB</a:t>
                </a:r>
                <a:r>
                  <a:rPr lang="en-US" altLang="ko-KR" sz="1600" dirty="0">
                    <a:solidFill>
                      <a:schemeClr val="tx1"/>
                    </a:solidFill>
                    <a:latin typeface="Times New Roman" panose="02020603050405020304" pitchFamily="18" charset="0"/>
                    <a:cs typeface="Times New Roman" panose="02020603050405020304" pitchFamily="18" charset="0"/>
                  </a:rPr>
                  <a:t>, is a property of the mixture and has units of m</a:t>
                </a:r>
                <a:r>
                  <a:rPr lang="en-US" altLang="ko-KR" sz="1600" baseline="30000" dirty="0">
                    <a:solidFill>
                      <a:schemeClr val="tx1"/>
                    </a:solidFill>
                    <a:latin typeface="Times New Roman" panose="02020603050405020304" pitchFamily="18" charset="0"/>
                    <a:cs typeface="Times New Roman" panose="02020603050405020304" pitchFamily="18" charset="0"/>
                  </a:rPr>
                  <a:t>2</a:t>
                </a:r>
                <a:r>
                  <a:rPr lang="en-US" altLang="ko-KR" sz="1600" dirty="0">
                    <a:solidFill>
                      <a:schemeClr val="tx1"/>
                    </a:solidFill>
                    <a:latin typeface="Times New Roman" panose="02020603050405020304" pitchFamily="18" charset="0"/>
                    <a:cs typeface="Times New Roman" panose="02020603050405020304" pitchFamily="18" charset="0"/>
                  </a:rPr>
                  <a:t>/s. </a:t>
                </a:r>
              </a:p>
            </p:txBody>
          </p:sp>
        </mc:Choice>
        <mc:Fallback xmlns="">
          <p:sp>
            <p:nvSpPr>
              <p:cNvPr id="11" name="직사각형 5">
                <a:extLst>
                  <a:ext uri="{FF2B5EF4-FFF2-40B4-BE49-F238E27FC236}">
                    <a16:creationId xmlns:a16="http://schemas.microsoft.com/office/drawing/2014/main" id="{EB8CE86E-0345-400C-A96C-28334D034AD3}"/>
                  </a:ext>
                </a:extLst>
              </p:cNvPr>
              <p:cNvSpPr>
                <a:spLocks noRot="1" noChangeAspect="1" noMove="1" noResize="1" noEditPoints="1" noAdjustHandles="1" noChangeArrowheads="1" noChangeShapeType="1" noTextEdit="1"/>
              </p:cNvSpPr>
              <p:nvPr/>
            </p:nvSpPr>
            <p:spPr bwMode="auto">
              <a:xfrm>
                <a:off x="892609" y="5769410"/>
                <a:ext cx="10500446" cy="338554"/>
              </a:xfrm>
              <a:prstGeom prst="rect">
                <a:avLst/>
              </a:prstGeom>
              <a:blipFill>
                <a:blip r:embed="rId3"/>
                <a:stretch>
                  <a:fillRect l="-232" t="-5357" b="-214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Rectangle 3">
            <a:extLst>
              <a:ext uri="{FF2B5EF4-FFF2-40B4-BE49-F238E27FC236}">
                <a16:creationId xmlns:a16="http://schemas.microsoft.com/office/drawing/2014/main" id="{6C16F0F3-53F0-4A3F-A1E8-0BE7A10A4F5B}"/>
              </a:ext>
            </a:extLst>
          </p:cNvPr>
          <p:cNvSpPr/>
          <p:nvPr/>
        </p:nvSpPr>
        <p:spPr>
          <a:xfrm>
            <a:off x="6530109" y="2567708"/>
            <a:ext cx="2336800" cy="1634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A426D5-7AC6-40F7-8424-38E242D3EFD6}"/>
              </a:ext>
            </a:extLst>
          </p:cNvPr>
          <p:cNvSpPr txBox="1"/>
          <p:nvPr/>
        </p:nvSpPr>
        <p:spPr>
          <a:xfrm>
            <a:off x="9014691" y="3967077"/>
            <a:ext cx="1533236" cy="369332"/>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Diffusion flux</a:t>
            </a:r>
            <a:endParaRPr lang="en-US" dirty="0">
              <a:solidFill>
                <a:srgbClr val="FF0000"/>
              </a:solidFill>
            </a:endParaRPr>
          </a:p>
        </p:txBody>
      </p:sp>
      <p:sp>
        <p:nvSpPr>
          <p:cNvPr id="15" name="Rectangle 14">
            <a:extLst>
              <a:ext uri="{FF2B5EF4-FFF2-40B4-BE49-F238E27FC236}">
                <a16:creationId xmlns:a16="http://schemas.microsoft.com/office/drawing/2014/main" id="{04F7C289-2C90-436D-B590-F52535DEF602}"/>
              </a:ext>
            </a:extLst>
          </p:cNvPr>
          <p:cNvSpPr/>
          <p:nvPr/>
        </p:nvSpPr>
        <p:spPr>
          <a:xfrm>
            <a:off x="1251527" y="2581562"/>
            <a:ext cx="4872182" cy="16117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3C0688-3652-44DF-B54C-61A3476F08E1}"/>
              </a:ext>
            </a:extLst>
          </p:cNvPr>
          <p:cNvPicPr>
            <a:picLocks noChangeAspect="1"/>
          </p:cNvPicPr>
          <p:nvPr/>
        </p:nvPicPr>
        <p:blipFill rotWithShape="1">
          <a:blip r:embed="rId4"/>
          <a:srcRect r="1096"/>
          <a:stretch/>
        </p:blipFill>
        <p:spPr>
          <a:xfrm>
            <a:off x="1121786" y="4668404"/>
            <a:ext cx="5454506" cy="495300"/>
          </a:xfrm>
          <a:prstGeom prst="rect">
            <a:avLst/>
          </a:prstGeom>
        </p:spPr>
      </p:pic>
      <p:cxnSp>
        <p:nvCxnSpPr>
          <p:cNvPr id="8" name="Straight Arrow Connector 7">
            <a:extLst>
              <a:ext uri="{FF2B5EF4-FFF2-40B4-BE49-F238E27FC236}">
                <a16:creationId xmlns:a16="http://schemas.microsoft.com/office/drawing/2014/main" id="{CF379C32-0AF7-4112-9E43-8EF80175D70C}"/>
              </a:ext>
            </a:extLst>
          </p:cNvPr>
          <p:cNvCxnSpPr/>
          <p:nvPr/>
        </p:nvCxnSpPr>
        <p:spPr>
          <a:xfrm>
            <a:off x="3537527" y="4221018"/>
            <a:ext cx="0" cy="27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0911847-228C-4A05-8E79-8E0605F3AD36}"/>
              </a:ext>
            </a:extLst>
          </p:cNvPr>
          <p:cNvSpPr txBox="1"/>
          <p:nvPr/>
        </p:nvSpPr>
        <p:spPr>
          <a:xfrm>
            <a:off x="1112982" y="4341150"/>
            <a:ext cx="2138218" cy="369332"/>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Absence of diffusion</a:t>
            </a:r>
            <a:endParaRPr lang="en-US" dirty="0">
              <a:solidFill>
                <a:srgbClr val="FF0000"/>
              </a:solidFill>
            </a:endParaRPr>
          </a:p>
        </p:txBody>
      </p:sp>
    </p:spTree>
    <p:extLst>
      <p:ext uri="{BB962C8B-B14F-4D97-AF65-F5344CB8AC3E}">
        <p14:creationId xmlns:p14="http://schemas.microsoft.com/office/powerpoint/2010/main" val="155771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Mass Transfer Rate laws</a:t>
            </a:r>
          </a:p>
        </p:txBody>
      </p:sp>
      <p:pic>
        <p:nvPicPr>
          <p:cNvPr id="2" name="Picture 1">
            <a:extLst>
              <a:ext uri="{FF2B5EF4-FFF2-40B4-BE49-F238E27FC236}">
                <a16:creationId xmlns:a16="http://schemas.microsoft.com/office/drawing/2014/main" id="{BEF26992-05C6-463E-B6AD-F4702AE7717E}"/>
              </a:ext>
            </a:extLst>
          </p:cNvPr>
          <p:cNvPicPr>
            <a:picLocks noChangeAspect="1"/>
          </p:cNvPicPr>
          <p:nvPr/>
        </p:nvPicPr>
        <p:blipFill>
          <a:blip r:embed="rId2"/>
          <a:stretch>
            <a:fillRect/>
          </a:stretch>
        </p:blipFill>
        <p:spPr>
          <a:xfrm>
            <a:off x="415638" y="1615405"/>
            <a:ext cx="5430980" cy="1006820"/>
          </a:xfrm>
          <a:prstGeom prst="rect">
            <a:avLst/>
          </a:prstGeom>
          <a:ln>
            <a:solidFill>
              <a:schemeClr val="tx1"/>
            </a:solidFill>
          </a:ln>
        </p:spPr>
      </p:pic>
      <p:pic>
        <p:nvPicPr>
          <p:cNvPr id="3" name="Picture 2">
            <a:extLst>
              <a:ext uri="{FF2B5EF4-FFF2-40B4-BE49-F238E27FC236}">
                <a16:creationId xmlns:a16="http://schemas.microsoft.com/office/drawing/2014/main" id="{AF9B3649-F733-41D8-96FA-A31EB212ADFA}"/>
              </a:ext>
            </a:extLst>
          </p:cNvPr>
          <p:cNvPicPr>
            <a:picLocks noChangeAspect="1"/>
          </p:cNvPicPr>
          <p:nvPr/>
        </p:nvPicPr>
        <p:blipFill rotWithShape="1">
          <a:blip r:embed="rId3"/>
          <a:srcRect b="78979"/>
          <a:stretch/>
        </p:blipFill>
        <p:spPr>
          <a:xfrm>
            <a:off x="1800224" y="3302289"/>
            <a:ext cx="3852431" cy="472145"/>
          </a:xfrm>
          <a:prstGeom prst="rect">
            <a:avLst/>
          </a:prstGeom>
        </p:spPr>
      </p:pic>
      <p:pic>
        <p:nvPicPr>
          <p:cNvPr id="13" name="Picture 12">
            <a:extLst>
              <a:ext uri="{FF2B5EF4-FFF2-40B4-BE49-F238E27FC236}">
                <a16:creationId xmlns:a16="http://schemas.microsoft.com/office/drawing/2014/main" id="{F40B0A49-4961-4520-B9E8-61D5B9233102}"/>
              </a:ext>
            </a:extLst>
          </p:cNvPr>
          <p:cNvPicPr>
            <a:picLocks noChangeAspect="1"/>
          </p:cNvPicPr>
          <p:nvPr/>
        </p:nvPicPr>
        <p:blipFill rotWithShape="1">
          <a:blip r:embed="rId3"/>
          <a:srcRect t="82832"/>
          <a:stretch/>
        </p:blipFill>
        <p:spPr>
          <a:xfrm>
            <a:off x="1860260" y="4507346"/>
            <a:ext cx="3847812" cy="385141"/>
          </a:xfrm>
          <a:prstGeom prst="rect">
            <a:avLst/>
          </a:prstGeom>
        </p:spPr>
      </p:pic>
      <p:sp>
        <p:nvSpPr>
          <p:cNvPr id="16" name="TextBox 15">
            <a:extLst>
              <a:ext uri="{FF2B5EF4-FFF2-40B4-BE49-F238E27FC236}">
                <a16:creationId xmlns:a16="http://schemas.microsoft.com/office/drawing/2014/main" id="{83D1707A-357A-4E56-8CEC-02A4CDBA35A1}"/>
              </a:ext>
            </a:extLst>
          </p:cNvPr>
          <p:cNvSpPr txBox="1"/>
          <p:nvPr/>
        </p:nvSpPr>
        <p:spPr>
          <a:xfrm>
            <a:off x="512618" y="3242023"/>
            <a:ext cx="1076037" cy="646331"/>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Mass fraction</a:t>
            </a:r>
            <a:endParaRPr lang="en-US" dirty="0">
              <a:solidFill>
                <a:srgbClr val="FF0000"/>
              </a:solidFill>
            </a:endParaRPr>
          </a:p>
        </p:txBody>
      </p:sp>
      <p:sp>
        <p:nvSpPr>
          <p:cNvPr id="17" name="TextBox 16">
            <a:extLst>
              <a:ext uri="{FF2B5EF4-FFF2-40B4-BE49-F238E27FC236}">
                <a16:creationId xmlns:a16="http://schemas.microsoft.com/office/drawing/2014/main" id="{98A1CEE6-80FF-45BA-B6F0-86DE19732289}"/>
              </a:ext>
            </a:extLst>
          </p:cNvPr>
          <p:cNvSpPr txBox="1"/>
          <p:nvPr/>
        </p:nvSpPr>
        <p:spPr>
          <a:xfrm>
            <a:off x="544945" y="4382714"/>
            <a:ext cx="1076037" cy="646331"/>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Mole fraction</a:t>
            </a:r>
            <a:endParaRPr lang="en-US" dirty="0">
              <a:solidFill>
                <a:srgbClr val="FF0000"/>
              </a:solidFill>
            </a:endParaRPr>
          </a:p>
        </p:txBody>
      </p:sp>
      <p:pic>
        <p:nvPicPr>
          <p:cNvPr id="7" name="Picture 6">
            <a:extLst>
              <a:ext uri="{FF2B5EF4-FFF2-40B4-BE49-F238E27FC236}">
                <a16:creationId xmlns:a16="http://schemas.microsoft.com/office/drawing/2014/main" id="{A960578D-B20B-4420-AAFC-5B0A6E1C0DD5}"/>
              </a:ext>
            </a:extLst>
          </p:cNvPr>
          <p:cNvPicPr>
            <a:picLocks noChangeAspect="1"/>
          </p:cNvPicPr>
          <p:nvPr/>
        </p:nvPicPr>
        <p:blipFill>
          <a:blip r:embed="rId4"/>
          <a:stretch>
            <a:fillRect/>
          </a:stretch>
        </p:blipFill>
        <p:spPr>
          <a:xfrm>
            <a:off x="7461828" y="1368713"/>
            <a:ext cx="2929081" cy="986323"/>
          </a:xfrm>
          <a:prstGeom prst="rect">
            <a:avLst/>
          </a:prstGeom>
        </p:spPr>
      </p:pic>
      <p:cxnSp>
        <p:nvCxnSpPr>
          <p:cNvPr id="10" name="Straight Connector 9">
            <a:extLst>
              <a:ext uri="{FF2B5EF4-FFF2-40B4-BE49-F238E27FC236}">
                <a16:creationId xmlns:a16="http://schemas.microsoft.com/office/drawing/2014/main" id="{3A89E2C9-A50E-4237-9025-E42E870FB91E}"/>
              </a:ext>
            </a:extLst>
          </p:cNvPr>
          <p:cNvCxnSpPr>
            <a:cxnSpLocks/>
          </p:cNvCxnSpPr>
          <p:nvPr/>
        </p:nvCxnSpPr>
        <p:spPr>
          <a:xfrm>
            <a:off x="6188362" y="1431636"/>
            <a:ext cx="0" cy="4618182"/>
          </a:xfrm>
          <a:prstGeom prst="line">
            <a:avLst/>
          </a:prstGeom>
          <a:ln w="1905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5FA63FE-5660-4534-BCBC-2D029DAC4E40}"/>
              </a:ext>
            </a:extLst>
          </p:cNvPr>
          <p:cNvPicPr>
            <a:picLocks noChangeAspect="1"/>
          </p:cNvPicPr>
          <p:nvPr/>
        </p:nvPicPr>
        <p:blipFill rotWithShape="1">
          <a:blip r:embed="rId5"/>
          <a:srcRect b="64722"/>
          <a:stretch/>
        </p:blipFill>
        <p:spPr>
          <a:xfrm>
            <a:off x="6994813" y="2496848"/>
            <a:ext cx="4111916" cy="645685"/>
          </a:xfrm>
          <a:prstGeom prst="rect">
            <a:avLst/>
          </a:prstGeom>
        </p:spPr>
      </p:pic>
      <p:pic>
        <p:nvPicPr>
          <p:cNvPr id="21" name="Picture 20">
            <a:extLst>
              <a:ext uri="{FF2B5EF4-FFF2-40B4-BE49-F238E27FC236}">
                <a16:creationId xmlns:a16="http://schemas.microsoft.com/office/drawing/2014/main" id="{CABCAC26-1C20-4A30-96FF-4C94E4B075DE}"/>
              </a:ext>
            </a:extLst>
          </p:cNvPr>
          <p:cNvPicPr>
            <a:picLocks noChangeAspect="1"/>
          </p:cNvPicPr>
          <p:nvPr/>
        </p:nvPicPr>
        <p:blipFill rotWithShape="1">
          <a:blip r:embed="rId5"/>
          <a:srcRect t="67379"/>
          <a:stretch/>
        </p:blipFill>
        <p:spPr>
          <a:xfrm>
            <a:off x="6980957" y="3315854"/>
            <a:ext cx="4111916" cy="597058"/>
          </a:xfrm>
          <a:prstGeom prst="rect">
            <a:avLst/>
          </a:prstGeom>
        </p:spPr>
      </p:pic>
      <p:pic>
        <p:nvPicPr>
          <p:cNvPr id="23" name="Picture 22">
            <a:extLst>
              <a:ext uri="{FF2B5EF4-FFF2-40B4-BE49-F238E27FC236}">
                <a16:creationId xmlns:a16="http://schemas.microsoft.com/office/drawing/2014/main" id="{019F9793-741A-40F3-AB0B-611EB0BA118E}"/>
              </a:ext>
            </a:extLst>
          </p:cNvPr>
          <p:cNvPicPr>
            <a:picLocks noChangeAspect="1"/>
          </p:cNvPicPr>
          <p:nvPr/>
        </p:nvPicPr>
        <p:blipFill rotWithShape="1">
          <a:blip r:embed="rId6"/>
          <a:srcRect r="40324" b="83085"/>
          <a:stretch/>
        </p:blipFill>
        <p:spPr>
          <a:xfrm>
            <a:off x="6638635" y="4125046"/>
            <a:ext cx="3196727" cy="326881"/>
          </a:xfrm>
          <a:prstGeom prst="rect">
            <a:avLst/>
          </a:prstGeom>
        </p:spPr>
      </p:pic>
      <p:pic>
        <p:nvPicPr>
          <p:cNvPr id="24" name="Picture 23">
            <a:extLst>
              <a:ext uri="{FF2B5EF4-FFF2-40B4-BE49-F238E27FC236}">
                <a16:creationId xmlns:a16="http://schemas.microsoft.com/office/drawing/2014/main" id="{B6CC1465-C259-458E-8E6F-527A03629995}"/>
              </a:ext>
            </a:extLst>
          </p:cNvPr>
          <p:cNvPicPr>
            <a:picLocks noChangeAspect="1"/>
          </p:cNvPicPr>
          <p:nvPr/>
        </p:nvPicPr>
        <p:blipFill rotWithShape="1">
          <a:blip r:embed="rId6"/>
          <a:srcRect l="34636" t="37400"/>
          <a:stretch/>
        </p:blipFill>
        <p:spPr>
          <a:xfrm>
            <a:off x="7333674" y="4673601"/>
            <a:ext cx="3454400" cy="1193464"/>
          </a:xfrm>
          <a:prstGeom prst="rect">
            <a:avLst/>
          </a:prstGeom>
        </p:spPr>
      </p:pic>
    </p:spTree>
    <p:extLst>
      <p:ext uri="{BB962C8B-B14F-4D97-AF65-F5344CB8AC3E}">
        <p14:creationId xmlns:p14="http://schemas.microsoft.com/office/powerpoint/2010/main" val="42403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Molecular Basis of Diffusion </a:t>
            </a:r>
          </a:p>
        </p:txBody>
      </p:sp>
      <p:pic>
        <p:nvPicPr>
          <p:cNvPr id="5" name="Picture 4">
            <a:extLst>
              <a:ext uri="{FF2B5EF4-FFF2-40B4-BE49-F238E27FC236}">
                <a16:creationId xmlns:a16="http://schemas.microsoft.com/office/drawing/2014/main" id="{48AAFAA1-4D2D-4600-B9B5-EB93D084EC49}"/>
              </a:ext>
            </a:extLst>
          </p:cNvPr>
          <p:cNvPicPr>
            <a:picLocks noChangeAspect="1"/>
          </p:cNvPicPr>
          <p:nvPr/>
        </p:nvPicPr>
        <p:blipFill>
          <a:blip r:embed="rId2"/>
          <a:stretch>
            <a:fillRect/>
          </a:stretch>
        </p:blipFill>
        <p:spPr>
          <a:xfrm>
            <a:off x="747142" y="1348509"/>
            <a:ext cx="4866240" cy="4842000"/>
          </a:xfrm>
          <a:prstGeom prst="rect">
            <a:avLst/>
          </a:prstGeom>
        </p:spPr>
      </p:pic>
      <p:pic>
        <p:nvPicPr>
          <p:cNvPr id="9" name="Picture 8">
            <a:extLst>
              <a:ext uri="{FF2B5EF4-FFF2-40B4-BE49-F238E27FC236}">
                <a16:creationId xmlns:a16="http://schemas.microsoft.com/office/drawing/2014/main" id="{28ED05D5-23B2-4E21-BDCA-3F2054C2F099}"/>
              </a:ext>
            </a:extLst>
          </p:cNvPr>
          <p:cNvPicPr>
            <a:picLocks noChangeAspect="1"/>
          </p:cNvPicPr>
          <p:nvPr/>
        </p:nvPicPr>
        <p:blipFill>
          <a:blip r:embed="rId3"/>
          <a:stretch>
            <a:fillRect/>
          </a:stretch>
        </p:blipFill>
        <p:spPr>
          <a:xfrm>
            <a:off x="6200630" y="600364"/>
            <a:ext cx="5661553" cy="3088120"/>
          </a:xfrm>
          <a:prstGeom prst="rect">
            <a:avLst/>
          </a:prstGeom>
        </p:spPr>
      </p:pic>
      <p:sp>
        <p:nvSpPr>
          <p:cNvPr id="17" name="TextBox 16">
            <a:extLst>
              <a:ext uri="{FF2B5EF4-FFF2-40B4-BE49-F238E27FC236}">
                <a16:creationId xmlns:a16="http://schemas.microsoft.com/office/drawing/2014/main" id="{C742E2E0-6F13-4659-BB84-76C412E7AD8E}"/>
              </a:ext>
            </a:extLst>
          </p:cNvPr>
          <p:cNvSpPr txBox="1"/>
          <p:nvPr/>
        </p:nvSpPr>
        <p:spPr>
          <a:xfrm>
            <a:off x="6234546" y="3884136"/>
            <a:ext cx="5772727" cy="738664"/>
          </a:xfrm>
          <a:prstGeom prst="rect">
            <a:avLst/>
          </a:prstGeom>
          <a:noFill/>
        </p:spPr>
        <p:txBody>
          <a:bodyPr wrap="square">
            <a:spAutoFit/>
          </a:bodyPr>
          <a:lstStyle/>
          <a:p>
            <a:r>
              <a:rPr lang="en-US" sz="1400" b="0" i="0" dirty="0">
                <a:solidFill>
                  <a:srgbClr val="000000"/>
                </a:solidFill>
                <a:effectLst/>
                <a:latin typeface="Times New Roman" panose="02020603050405020304" pitchFamily="18" charset="0"/>
                <a:cs typeface="Times New Roman" panose="02020603050405020304" pitchFamily="18" charset="0"/>
              </a:rPr>
              <a:t>where </a:t>
            </a:r>
            <a:r>
              <a:rPr lang="en-US" sz="1400" b="0" i="1" dirty="0">
                <a:solidFill>
                  <a:srgbClr val="000000"/>
                </a:solidFill>
                <a:effectLst/>
                <a:latin typeface="Times New Roman" panose="02020603050405020304" pitchFamily="18" charset="0"/>
                <a:cs typeface="Times New Roman" panose="02020603050405020304" pitchFamily="18" charset="0"/>
              </a:rPr>
              <a:t>k</a:t>
            </a:r>
            <a:r>
              <a:rPr lang="en-US" sz="1400" b="0" i="1" baseline="-25000" dirty="0">
                <a:solidFill>
                  <a:srgbClr val="000000"/>
                </a:solidFill>
                <a:effectLst/>
                <a:latin typeface="Times New Roman" panose="02020603050405020304" pitchFamily="18" charset="0"/>
                <a:cs typeface="Times New Roman" panose="02020603050405020304" pitchFamily="18" charset="0"/>
              </a:rPr>
              <a:t>B</a:t>
            </a:r>
            <a:r>
              <a:rPr lang="en-US" sz="1400" b="0" i="0" dirty="0">
                <a:solidFill>
                  <a:srgbClr val="000000"/>
                </a:solidFill>
                <a:effectLst/>
                <a:latin typeface="Times New Roman" panose="02020603050405020304" pitchFamily="18" charset="0"/>
                <a:cs typeface="Times New Roman" panose="02020603050405020304" pitchFamily="18" charset="0"/>
              </a:rPr>
              <a:t> is Boltzmann’s constant, </a:t>
            </a:r>
            <a:r>
              <a:rPr lang="en-US" sz="1400" b="0" i="1" dirty="0">
                <a:solidFill>
                  <a:srgbClr val="000000"/>
                </a:solidFill>
                <a:effectLst/>
                <a:latin typeface="Times New Roman" panose="02020603050405020304" pitchFamily="18" charset="0"/>
                <a:cs typeface="Times New Roman" panose="02020603050405020304" pitchFamily="18" charset="0"/>
              </a:rPr>
              <a:t>m</a:t>
            </a:r>
            <a:r>
              <a:rPr lang="en-US" sz="1400" b="0" i="1" baseline="-25000" dirty="0">
                <a:solidFill>
                  <a:srgbClr val="000000"/>
                </a:solidFill>
                <a:effectLst/>
                <a:latin typeface="Times New Roman" panose="02020603050405020304" pitchFamily="18" charset="0"/>
                <a:cs typeface="Times New Roman" panose="02020603050405020304" pitchFamily="18" charset="0"/>
              </a:rPr>
              <a:t>A</a:t>
            </a:r>
            <a:r>
              <a:rPr lang="en-US" sz="1400" b="0" i="0" dirty="0">
                <a:solidFill>
                  <a:srgbClr val="000000"/>
                </a:solidFill>
                <a:effectLst/>
                <a:latin typeface="Times New Roman" panose="02020603050405020304" pitchFamily="18" charset="0"/>
                <a:cs typeface="Times New Roman" panose="02020603050405020304" pitchFamily="18" charset="0"/>
              </a:rPr>
              <a:t> the mass of a single A molecule, </a:t>
            </a:r>
            <a:r>
              <a:rPr lang="en-US" sz="1400" b="0" i="1" dirty="0">
                <a:solidFill>
                  <a:srgbClr val="000000"/>
                </a:solidFill>
                <a:effectLst/>
                <a:latin typeface="Times New Roman" panose="02020603050405020304" pitchFamily="18" charset="0"/>
                <a:cs typeface="Times New Roman" panose="02020603050405020304" pitchFamily="18" charset="0"/>
              </a:rPr>
              <a:t>n</a:t>
            </a:r>
            <a:r>
              <a:rPr lang="en-US" sz="1400" b="0" i="1" baseline="-25000" dirty="0">
                <a:solidFill>
                  <a:srgbClr val="000000"/>
                </a:solidFill>
                <a:effectLst/>
                <a:latin typeface="Times New Roman" panose="02020603050405020304" pitchFamily="18" charset="0"/>
                <a:cs typeface="Times New Roman" panose="02020603050405020304" pitchFamily="18" charset="0"/>
              </a:rPr>
              <a:t>A</a:t>
            </a:r>
            <a:r>
              <a:rPr lang="en-US" sz="600" b="0" i="0"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a:t>
            </a:r>
            <a:r>
              <a:rPr lang="en-US" sz="1400" b="0" i="1" dirty="0">
                <a:solidFill>
                  <a:srgbClr val="000000"/>
                </a:solidFill>
                <a:effectLst/>
                <a:latin typeface="Times New Roman" panose="02020603050405020304" pitchFamily="18" charset="0"/>
                <a:cs typeface="Times New Roman" panose="02020603050405020304" pitchFamily="18" charset="0"/>
              </a:rPr>
              <a:t>V </a:t>
            </a:r>
            <a:r>
              <a:rPr lang="en-US" sz="1400" b="0" i="0" dirty="0">
                <a:solidFill>
                  <a:srgbClr val="000000"/>
                </a:solidFill>
                <a:effectLst/>
                <a:latin typeface="Times New Roman" panose="02020603050405020304" pitchFamily="18" charset="0"/>
                <a:cs typeface="Times New Roman" panose="02020603050405020304" pitchFamily="18" charset="0"/>
              </a:rPr>
              <a:t>the number of A molecules per unit volume, </a:t>
            </a:r>
            <a:r>
              <a:rPr lang="en-US" sz="1400" b="0" i="1" dirty="0" err="1">
                <a:solidFill>
                  <a:srgbClr val="000000"/>
                </a:solidFill>
                <a:effectLst/>
                <a:latin typeface="Times New Roman" panose="02020603050405020304" pitchFamily="18" charset="0"/>
                <a:cs typeface="Times New Roman" panose="02020603050405020304" pitchFamily="18" charset="0"/>
              </a:rPr>
              <a:t>n</a:t>
            </a:r>
            <a:r>
              <a:rPr lang="en-US" sz="1400" b="0" i="1" baseline="-25000" dirty="0" err="1">
                <a:solidFill>
                  <a:srgbClr val="000000"/>
                </a:solidFill>
                <a:effectLst/>
                <a:latin typeface="Times New Roman" panose="02020603050405020304" pitchFamily="18" charset="0"/>
                <a:cs typeface="Times New Roman" panose="02020603050405020304" pitchFamily="18" charset="0"/>
              </a:rPr>
              <a:t>tot</a:t>
            </a:r>
            <a:r>
              <a:rPr lang="en-US" sz="600" b="0" i="0"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1" dirty="0">
                <a:solidFill>
                  <a:srgbClr val="000000"/>
                </a:solidFill>
                <a:effectLst/>
                <a:latin typeface="Times New Roman" panose="02020603050405020304" pitchFamily="18" charset="0"/>
                <a:cs typeface="Times New Roman" panose="02020603050405020304" pitchFamily="18" charset="0"/>
              </a:rPr>
              <a:t>V </a:t>
            </a:r>
            <a:r>
              <a:rPr lang="en-US" sz="1400" b="0" i="0" dirty="0">
                <a:solidFill>
                  <a:srgbClr val="000000"/>
                </a:solidFill>
                <a:effectLst/>
                <a:latin typeface="Times New Roman" panose="02020603050405020304" pitchFamily="18" charset="0"/>
                <a:cs typeface="Times New Roman" panose="02020603050405020304" pitchFamily="18" charset="0"/>
              </a:rPr>
              <a:t>the total number of molecules per unit volume, and </a:t>
            </a:r>
            <a:r>
              <a:rPr lang="el-GR" sz="1400" b="0" i="1" dirty="0">
                <a:solidFill>
                  <a:srgbClr val="000000"/>
                </a:solidFill>
                <a:effectLst/>
                <a:latin typeface="Times New Roman" panose="02020603050405020304" pitchFamily="18" charset="0"/>
                <a:cs typeface="Times New Roman" panose="02020603050405020304" pitchFamily="18" charset="0"/>
              </a:rPr>
              <a:t>σ</a:t>
            </a:r>
            <a:r>
              <a:rPr lang="en-US" sz="1400" b="0" i="1"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the diameter of both A and B molecules.</a:t>
            </a:r>
            <a:r>
              <a:rPr lang="en-US" sz="140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E386B699-31C1-402A-AF6D-D58A2EA14941}"/>
              </a:ext>
            </a:extLst>
          </p:cNvPr>
          <p:cNvPicPr>
            <a:picLocks noChangeAspect="1"/>
          </p:cNvPicPr>
          <p:nvPr/>
        </p:nvPicPr>
        <p:blipFill rotWithShape="1">
          <a:blip r:embed="rId4"/>
          <a:srcRect b="53181"/>
          <a:stretch/>
        </p:blipFill>
        <p:spPr>
          <a:xfrm>
            <a:off x="6467908" y="5281758"/>
            <a:ext cx="2214274" cy="732710"/>
          </a:xfrm>
          <a:prstGeom prst="rect">
            <a:avLst/>
          </a:prstGeom>
          <a:ln>
            <a:solidFill>
              <a:schemeClr val="tx1"/>
            </a:solidFill>
          </a:ln>
        </p:spPr>
      </p:pic>
      <p:pic>
        <p:nvPicPr>
          <p:cNvPr id="13" name="Picture 12">
            <a:extLst>
              <a:ext uri="{FF2B5EF4-FFF2-40B4-BE49-F238E27FC236}">
                <a16:creationId xmlns:a16="http://schemas.microsoft.com/office/drawing/2014/main" id="{A7B69C4E-44BE-47FD-AD65-B26F5F87A748}"/>
              </a:ext>
            </a:extLst>
          </p:cNvPr>
          <p:cNvPicPr>
            <a:picLocks noChangeAspect="1"/>
          </p:cNvPicPr>
          <p:nvPr/>
        </p:nvPicPr>
        <p:blipFill rotWithShape="1">
          <a:blip r:embed="rId4"/>
          <a:srcRect l="17797" t="75532" r="20473" b="3836"/>
          <a:stretch/>
        </p:blipFill>
        <p:spPr>
          <a:xfrm>
            <a:off x="9642763" y="5440218"/>
            <a:ext cx="1560946" cy="368728"/>
          </a:xfrm>
          <a:prstGeom prst="rect">
            <a:avLst/>
          </a:prstGeom>
          <a:ln>
            <a:solidFill>
              <a:schemeClr val="tx1"/>
            </a:solidFill>
          </a:ln>
        </p:spPr>
      </p:pic>
      <p:sp>
        <p:nvSpPr>
          <p:cNvPr id="20" name="TextBox 19">
            <a:extLst>
              <a:ext uri="{FF2B5EF4-FFF2-40B4-BE49-F238E27FC236}">
                <a16:creationId xmlns:a16="http://schemas.microsoft.com/office/drawing/2014/main" id="{C42EB595-FF5D-42C2-82D8-B41A5CE6C657}"/>
              </a:ext>
            </a:extLst>
          </p:cNvPr>
          <p:cNvSpPr txBox="1"/>
          <p:nvPr/>
        </p:nvSpPr>
        <p:spPr>
          <a:xfrm>
            <a:off x="6363854" y="4696752"/>
            <a:ext cx="1533236" cy="369332"/>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Diffusivity</a:t>
            </a:r>
            <a:endParaRPr lang="en-US" dirty="0">
              <a:solidFill>
                <a:srgbClr val="FF0000"/>
              </a:solidFill>
            </a:endParaRPr>
          </a:p>
        </p:txBody>
      </p:sp>
    </p:spTree>
    <p:extLst>
      <p:ext uri="{BB962C8B-B14F-4D97-AF65-F5344CB8AC3E}">
        <p14:creationId xmlns:p14="http://schemas.microsoft.com/office/powerpoint/2010/main" val="73010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7733145"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Heat Conduction (Fourier’s law of conduction)</a:t>
            </a:r>
          </a:p>
        </p:txBody>
      </p:sp>
      <p:pic>
        <p:nvPicPr>
          <p:cNvPr id="2" name="Picture 1">
            <a:extLst>
              <a:ext uri="{FF2B5EF4-FFF2-40B4-BE49-F238E27FC236}">
                <a16:creationId xmlns:a16="http://schemas.microsoft.com/office/drawing/2014/main" id="{9E9E1757-0F6E-4F2A-9020-18EB4C2E230E}"/>
              </a:ext>
            </a:extLst>
          </p:cNvPr>
          <p:cNvPicPr>
            <a:picLocks noChangeAspect="1"/>
          </p:cNvPicPr>
          <p:nvPr/>
        </p:nvPicPr>
        <p:blipFill rotWithShape="1">
          <a:blip r:embed="rId2"/>
          <a:srcRect l="1584"/>
          <a:stretch/>
        </p:blipFill>
        <p:spPr>
          <a:xfrm>
            <a:off x="932872" y="1385454"/>
            <a:ext cx="4811877" cy="4842000"/>
          </a:xfrm>
          <a:prstGeom prst="rect">
            <a:avLst/>
          </a:prstGeom>
        </p:spPr>
      </p:pic>
      <p:sp>
        <p:nvSpPr>
          <p:cNvPr id="10" name="TextBox 9">
            <a:extLst>
              <a:ext uri="{FF2B5EF4-FFF2-40B4-BE49-F238E27FC236}">
                <a16:creationId xmlns:a16="http://schemas.microsoft.com/office/drawing/2014/main" id="{760B3D63-81A4-4B94-9EC8-4E0EB325B211}"/>
              </a:ext>
            </a:extLst>
          </p:cNvPr>
          <p:cNvSpPr txBox="1"/>
          <p:nvPr/>
        </p:nvSpPr>
        <p:spPr>
          <a:xfrm>
            <a:off x="6289962" y="2276824"/>
            <a:ext cx="2235201" cy="369332"/>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Thermal conductivity</a:t>
            </a:r>
            <a:endParaRPr lang="en-US" dirty="0">
              <a:solidFill>
                <a:srgbClr val="FF0000"/>
              </a:solidFill>
            </a:endParaRPr>
          </a:p>
        </p:txBody>
      </p:sp>
      <p:pic>
        <p:nvPicPr>
          <p:cNvPr id="3" name="Picture 2">
            <a:extLst>
              <a:ext uri="{FF2B5EF4-FFF2-40B4-BE49-F238E27FC236}">
                <a16:creationId xmlns:a16="http://schemas.microsoft.com/office/drawing/2014/main" id="{483124C3-0962-4D70-83B7-753C67113411}"/>
              </a:ext>
            </a:extLst>
          </p:cNvPr>
          <p:cNvPicPr>
            <a:picLocks noChangeAspect="1"/>
          </p:cNvPicPr>
          <p:nvPr/>
        </p:nvPicPr>
        <p:blipFill>
          <a:blip r:embed="rId3"/>
          <a:stretch>
            <a:fillRect/>
          </a:stretch>
        </p:blipFill>
        <p:spPr>
          <a:xfrm>
            <a:off x="8057717" y="1293379"/>
            <a:ext cx="1316687" cy="710911"/>
          </a:xfrm>
          <a:prstGeom prst="rect">
            <a:avLst/>
          </a:prstGeom>
        </p:spPr>
      </p:pic>
      <p:pic>
        <p:nvPicPr>
          <p:cNvPr id="4" name="Picture 3">
            <a:extLst>
              <a:ext uri="{FF2B5EF4-FFF2-40B4-BE49-F238E27FC236}">
                <a16:creationId xmlns:a16="http://schemas.microsoft.com/office/drawing/2014/main" id="{CA9CCB41-D13A-488A-A532-54EACA336730}"/>
              </a:ext>
            </a:extLst>
          </p:cNvPr>
          <p:cNvPicPr>
            <a:picLocks noChangeAspect="1"/>
          </p:cNvPicPr>
          <p:nvPr/>
        </p:nvPicPr>
        <p:blipFill rotWithShape="1">
          <a:blip r:embed="rId4"/>
          <a:srcRect b="58701"/>
          <a:stretch/>
        </p:blipFill>
        <p:spPr>
          <a:xfrm>
            <a:off x="6503266" y="3065896"/>
            <a:ext cx="2335934" cy="881781"/>
          </a:xfrm>
          <a:prstGeom prst="rect">
            <a:avLst/>
          </a:prstGeom>
        </p:spPr>
      </p:pic>
      <p:pic>
        <p:nvPicPr>
          <p:cNvPr id="6" name="Picture 5">
            <a:extLst>
              <a:ext uri="{FF2B5EF4-FFF2-40B4-BE49-F238E27FC236}">
                <a16:creationId xmlns:a16="http://schemas.microsoft.com/office/drawing/2014/main" id="{7B9791B7-4E29-43E3-A161-C5A2F3FD100E}"/>
              </a:ext>
            </a:extLst>
          </p:cNvPr>
          <p:cNvPicPr>
            <a:picLocks noChangeAspect="1"/>
          </p:cNvPicPr>
          <p:nvPr/>
        </p:nvPicPr>
        <p:blipFill rotWithShape="1">
          <a:blip r:embed="rId4"/>
          <a:srcRect l="28829" t="82705" r="30584" b="2175"/>
          <a:stretch/>
        </p:blipFill>
        <p:spPr>
          <a:xfrm>
            <a:off x="6474691" y="4276436"/>
            <a:ext cx="1112030" cy="378691"/>
          </a:xfrm>
          <a:prstGeom prst="rect">
            <a:avLst/>
          </a:prstGeom>
        </p:spPr>
      </p:pic>
      <p:sp>
        <p:nvSpPr>
          <p:cNvPr id="15" name="TextBox 14">
            <a:extLst>
              <a:ext uri="{FF2B5EF4-FFF2-40B4-BE49-F238E27FC236}">
                <a16:creationId xmlns:a16="http://schemas.microsoft.com/office/drawing/2014/main" id="{018E73D1-1FD8-4E40-B5E2-AED0E09C2B16}"/>
              </a:ext>
            </a:extLst>
          </p:cNvPr>
          <p:cNvSpPr txBox="1"/>
          <p:nvPr/>
        </p:nvSpPr>
        <p:spPr>
          <a:xfrm>
            <a:off x="6756398" y="5153951"/>
            <a:ext cx="4585857" cy="369332"/>
          </a:xfrm>
          <a:prstGeom prst="rect">
            <a:avLst/>
          </a:prstGeom>
          <a:solidFill>
            <a:schemeClr val="accent6">
              <a:lumMod val="20000"/>
              <a:lumOff val="80000"/>
            </a:schemeClr>
          </a:solidFill>
          <a:ln>
            <a:noFill/>
          </a:ln>
        </p:spPr>
        <p:txBody>
          <a:bodyPr wrap="square">
            <a:spAutoFit/>
          </a:bodyPr>
          <a:lstStyle/>
          <a:p>
            <a:r>
              <a:rPr lang="en-US" altLang="ko-KR" sz="1800" dirty="0">
                <a:latin typeface="Times New Roman" panose="02020603050405020304" pitchFamily="18" charset="0"/>
                <a:cs typeface="Times New Roman" panose="02020603050405020304" pitchFamily="18" charset="0"/>
              </a:rPr>
              <a:t>Solve this problem in Octave and OpenFOAM</a:t>
            </a:r>
            <a:endParaRPr lang="en-US" dirty="0"/>
          </a:p>
        </p:txBody>
      </p:sp>
    </p:spTree>
    <p:extLst>
      <p:ext uri="{BB962C8B-B14F-4D97-AF65-F5344CB8AC3E}">
        <p14:creationId xmlns:p14="http://schemas.microsoft.com/office/powerpoint/2010/main" val="203686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Species Conservation</a:t>
            </a:r>
          </a:p>
        </p:txBody>
      </p:sp>
      <p:sp>
        <p:nvSpPr>
          <p:cNvPr id="14339" name="직사각형 5">
            <a:extLst>
              <a:ext uri="{FF2B5EF4-FFF2-40B4-BE49-F238E27FC236}">
                <a16:creationId xmlns:a16="http://schemas.microsoft.com/office/drawing/2014/main" id="{5753211F-5AB1-4B88-B977-106B6904ECF1}"/>
              </a:ext>
            </a:extLst>
          </p:cNvPr>
          <p:cNvSpPr>
            <a:spLocks noChangeArrowheads="1"/>
          </p:cNvSpPr>
          <p:nvPr/>
        </p:nvSpPr>
        <p:spPr bwMode="auto">
          <a:xfrm>
            <a:off x="851045" y="1303627"/>
            <a:ext cx="105004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just" eaLnBrk="1" latinLnBrk="0" hangingPunct="1">
              <a:lnSpc>
                <a:spcPct val="100000"/>
              </a:lnSpc>
              <a:spcBef>
                <a:spcPts val="600"/>
              </a:spcBef>
              <a:spcAft>
                <a:spcPct val="0"/>
              </a:spcAft>
              <a:buClrTx/>
              <a:buSzTx/>
              <a:buFont typeface="Arial" panose="020B0604020202020204" pitchFamily="34" charset="0"/>
              <a:buChar char="•"/>
            </a:pPr>
            <a:r>
              <a:rPr lang="en-US" altLang="ko-KR" sz="1400" dirty="0">
                <a:solidFill>
                  <a:schemeClr val="tx1"/>
                </a:solidFill>
                <a:latin typeface="Times New Roman" panose="02020603050405020304" pitchFamily="18" charset="0"/>
                <a:cs typeface="Times New Roman" panose="02020603050405020304" pitchFamily="18" charset="0"/>
              </a:rPr>
              <a:t>In this section, we employ the rate law of species transport (Fick’s law) to develop a basic species mass conservation expression. Consider the one-dimensional control volume of Fig. 3.3, a plane layer </a:t>
            </a:r>
            <a:r>
              <a:rPr lang="en-US" altLang="ko-KR" sz="1400" dirty="0" err="1">
                <a:solidFill>
                  <a:schemeClr val="tx1"/>
                </a:solidFill>
                <a:latin typeface="Times New Roman" panose="02020603050405020304" pitchFamily="18" charset="0"/>
                <a:cs typeface="Times New Roman" panose="02020603050405020304" pitchFamily="18" charset="0"/>
              </a:rPr>
              <a:t>Δx</a:t>
            </a:r>
            <a:r>
              <a:rPr lang="en-US" altLang="ko-KR" sz="1400" dirty="0">
                <a:solidFill>
                  <a:schemeClr val="tx1"/>
                </a:solidFill>
                <a:latin typeface="Times New Roman" panose="02020603050405020304" pitchFamily="18" charset="0"/>
                <a:cs typeface="Times New Roman" panose="02020603050405020304" pitchFamily="18" charset="0"/>
              </a:rPr>
              <a:t> thick. Species A flows into and out of the control volume as a result of the combined action of bulk flow and diffusion. Within the control volume, species A may be created or destroyed as a result of chemical reaction.</a:t>
            </a:r>
          </a:p>
        </p:txBody>
      </p:sp>
      <p:pic>
        <p:nvPicPr>
          <p:cNvPr id="3" name="Picture 2">
            <a:extLst>
              <a:ext uri="{FF2B5EF4-FFF2-40B4-BE49-F238E27FC236}">
                <a16:creationId xmlns:a16="http://schemas.microsoft.com/office/drawing/2014/main" id="{9B281AB8-296B-43D1-B63A-BFB396B1A32A}"/>
              </a:ext>
            </a:extLst>
          </p:cNvPr>
          <p:cNvPicPr>
            <a:picLocks noChangeAspect="1"/>
          </p:cNvPicPr>
          <p:nvPr/>
        </p:nvPicPr>
        <p:blipFill>
          <a:blip r:embed="rId2"/>
          <a:stretch>
            <a:fillRect/>
          </a:stretch>
        </p:blipFill>
        <p:spPr>
          <a:xfrm>
            <a:off x="471724" y="2533956"/>
            <a:ext cx="5349309" cy="3229536"/>
          </a:xfrm>
          <a:prstGeom prst="rect">
            <a:avLst/>
          </a:prstGeom>
        </p:spPr>
      </p:pic>
      <p:pic>
        <p:nvPicPr>
          <p:cNvPr id="5" name="Picture 4">
            <a:extLst>
              <a:ext uri="{FF2B5EF4-FFF2-40B4-BE49-F238E27FC236}">
                <a16:creationId xmlns:a16="http://schemas.microsoft.com/office/drawing/2014/main" id="{D2034043-6F8D-46FD-B912-E4453C092A80}"/>
              </a:ext>
            </a:extLst>
          </p:cNvPr>
          <p:cNvPicPr>
            <a:picLocks noChangeAspect="1"/>
          </p:cNvPicPr>
          <p:nvPr/>
        </p:nvPicPr>
        <p:blipFill>
          <a:blip r:embed="rId3"/>
          <a:stretch>
            <a:fillRect/>
          </a:stretch>
        </p:blipFill>
        <p:spPr>
          <a:xfrm>
            <a:off x="6188363" y="2290935"/>
            <a:ext cx="5283200" cy="1378561"/>
          </a:xfrm>
          <a:prstGeom prst="rect">
            <a:avLst/>
          </a:prstGeom>
        </p:spPr>
      </p:pic>
      <p:pic>
        <p:nvPicPr>
          <p:cNvPr id="7" name="Picture 6">
            <a:extLst>
              <a:ext uri="{FF2B5EF4-FFF2-40B4-BE49-F238E27FC236}">
                <a16:creationId xmlns:a16="http://schemas.microsoft.com/office/drawing/2014/main" id="{F13D1C9F-BCEB-4AEC-85EB-78C55041DF98}"/>
              </a:ext>
            </a:extLst>
          </p:cNvPr>
          <p:cNvPicPr>
            <a:picLocks noChangeAspect="1"/>
          </p:cNvPicPr>
          <p:nvPr/>
        </p:nvPicPr>
        <p:blipFill>
          <a:blip r:embed="rId4"/>
          <a:stretch>
            <a:fillRect/>
          </a:stretch>
        </p:blipFill>
        <p:spPr>
          <a:xfrm>
            <a:off x="8027843" y="3917949"/>
            <a:ext cx="3222048" cy="751432"/>
          </a:xfrm>
          <a:prstGeom prst="rect">
            <a:avLst/>
          </a:prstGeom>
          <a:ln>
            <a:solidFill>
              <a:schemeClr val="tx1"/>
            </a:solidFill>
          </a:ln>
        </p:spPr>
      </p:pic>
      <p:sp>
        <p:nvSpPr>
          <p:cNvPr id="16" name="TextBox 15">
            <a:extLst>
              <a:ext uri="{FF2B5EF4-FFF2-40B4-BE49-F238E27FC236}">
                <a16:creationId xmlns:a16="http://schemas.microsoft.com/office/drawing/2014/main" id="{1B1F00C9-1D06-4632-B066-C87462DC18FA}"/>
              </a:ext>
            </a:extLst>
          </p:cNvPr>
          <p:cNvSpPr txBox="1"/>
          <p:nvPr/>
        </p:nvSpPr>
        <p:spPr>
          <a:xfrm>
            <a:off x="6280727" y="4197987"/>
            <a:ext cx="2235201" cy="307777"/>
          </a:xfrm>
          <a:prstGeom prst="rect">
            <a:avLst/>
          </a:prstGeom>
          <a:noFill/>
        </p:spPr>
        <p:txBody>
          <a:bodyPr wrap="square">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For the steady case,</a:t>
            </a:r>
            <a:endParaRPr lang="en-US" sz="1400" dirty="0">
              <a:solidFill>
                <a:srgbClr val="FF0000"/>
              </a:solidFill>
            </a:endParaRPr>
          </a:p>
        </p:txBody>
      </p:sp>
      <p:pic>
        <p:nvPicPr>
          <p:cNvPr id="9" name="Picture 8">
            <a:extLst>
              <a:ext uri="{FF2B5EF4-FFF2-40B4-BE49-F238E27FC236}">
                <a16:creationId xmlns:a16="http://schemas.microsoft.com/office/drawing/2014/main" id="{78E24E6A-BC9E-4F01-BFE7-39C8EFFB4507}"/>
              </a:ext>
            </a:extLst>
          </p:cNvPr>
          <p:cNvPicPr>
            <a:picLocks noChangeAspect="1"/>
          </p:cNvPicPr>
          <p:nvPr/>
        </p:nvPicPr>
        <p:blipFill>
          <a:blip r:embed="rId5"/>
          <a:stretch>
            <a:fillRect/>
          </a:stretch>
        </p:blipFill>
        <p:spPr>
          <a:xfrm>
            <a:off x="8029720" y="4918165"/>
            <a:ext cx="3700463" cy="1059203"/>
          </a:xfrm>
          <a:prstGeom prst="rect">
            <a:avLst/>
          </a:prstGeom>
          <a:ln>
            <a:solidFill>
              <a:schemeClr val="tx1"/>
            </a:solidFill>
          </a:ln>
        </p:spPr>
      </p:pic>
      <p:sp>
        <p:nvSpPr>
          <p:cNvPr id="17" name="TextBox 16">
            <a:extLst>
              <a:ext uri="{FF2B5EF4-FFF2-40B4-BE49-F238E27FC236}">
                <a16:creationId xmlns:a16="http://schemas.microsoft.com/office/drawing/2014/main" id="{1173EE3A-432D-411D-9E4E-03B48BCC4319}"/>
              </a:ext>
            </a:extLst>
          </p:cNvPr>
          <p:cNvSpPr txBox="1"/>
          <p:nvPr/>
        </p:nvSpPr>
        <p:spPr>
          <a:xfrm>
            <a:off x="6276111" y="5015406"/>
            <a:ext cx="1537854" cy="738664"/>
          </a:xfrm>
          <a:prstGeom prst="rect">
            <a:avLst/>
          </a:prstGeom>
          <a:noFill/>
        </p:spPr>
        <p:txBody>
          <a:bodyPr wrap="square">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For the multidimensional case,</a:t>
            </a:r>
            <a:endParaRPr lang="en-US" sz="1400" dirty="0">
              <a:solidFill>
                <a:srgbClr val="FF0000"/>
              </a:solidFill>
            </a:endParaRPr>
          </a:p>
        </p:txBody>
      </p:sp>
    </p:spTree>
    <p:extLst>
      <p:ext uri="{BB962C8B-B14F-4D97-AF65-F5344CB8AC3E}">
        <p14:creationId xmlns:p14="http://schemas.microsoft.com/office/powerpoint/2010/main" val="1009444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3934</TotalTime>
  <Words>892</Words>
  <Application>Microsoft Office PowerPoint</Application>
  <PresentationFormat>Widescreen</PresentationFormat>
  <Paragraphs>79</Paragraphs>
  <Slides>19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Cambria Math</vt:lpstr>
      <vt:lpstr>Coronet</vt:lpstr>
      <vt:lpstr>Times New Roman</vt:lpstr>
      <vt:lpstr>Times-Italic</vt:lpstr>
      <vt:lpstr>Times-Roman</vt:lpstr>
      <vt:lpstr>Wingdings</vt:lpstr>
      <vt:lpstr>Office Theme</vt:lpstr>
      <vt:lpstr>Aerothermochemistry and Combustion</vt:lpstr>
      <vt:lpstr>Quick Recap</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 3.1</vt:lpstr>
      <vt:lpstr>Exercise – 5 </vt:lpstr>
      <vt:lpstr>Exercise – 5 </vt:lpstr>
      <vt:lpstr>PowerPoint Presentation</vt:lpstr>
      <vt:lpstr>Example – 3.2</vt:lpstr>
      <vt:lpstr>Exercise – 6 </vt:lpstr>
      <vt:lpstr>Next week  Exercise –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ROD BUNDLES</dc:title>
  <dc:creator>Kumaresh Selvakumar</dc:creator>
  <cp:lastModifiedBy>Yahya</cp:lastModifiedBy>
  <cp:revision>220</cp:revision>
  <dcterms:created xsi:type="dcterms:W3CDTF">2022-11-18T04:53:24Z</dcterms:created>
  <dcterms:modified xsi:type="dcterms:W3CDTF">2024-04-04T00:53:36Z</dcterms:modified>
</cp:coreProperties>
</file>