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9" r:id="rId2"/>
    <p:sldId id="304" r:id="rId3"/>
    <p:sldId id="305" r:id="rId4"/>
    <p:sldId id="343" r:id="rId5"/>
    <p:sldId id="344" r:id="rId6"/>
    <p:sldId id="345" r:id="rId7"/>
    <p:sldId id="346" r:id="rId8"/>
    <p:sldId id="307" r:id="rId9"/>
    <p:sldId id="347" r:id="rId10"/>
    <p:sldId id="348" r:id="rId11"/>
    <p:sldId id="349" r:id="rId12"/>
    <p:sldId id="350" r:id="rId13"/>
    <p:sldId id="351" r:id="rId14"/>
    <p:sldId id="352" r:id="rId15"/>
    <p:sldId id="353" r:id="rId16"/>
    <p:sldId id="355" r:id="rId17"/>
    <p:sldId id="356" r:id="rId18"/>
    <p:sldId id="358" r:id="rId19"/>
    <p:sldId id="359" r:id="rId20"/>
    <p:sldId id="360" r:id="rId21"/>
    <p:sldId id="361" r:id="rId22"/>
    <p:sldId id="362" r:id="rId23"/>
    <p:sldId id="357" r:id="rId24"/>
    <p:sldId id="354" r:id="rId25"/>
    <p:sldId id="363" r:id="rId26"/>
    <p:sldId id="342" r:id="rId27"/>
    <p:sldId id="36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4660"/>
  </p:normalViewPr>
  <p:slideViewPr>
    <p:cSldViewPr snapToGrid="0">
      <p:cViewPr varScale="1">
        <p:scale>
          <a:sx n="114" d="100"/>
          <a:sy n="114" d="100"/>
        </p:scale>
        <p:origin x="16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70D5F-C522-4021-8709-CE42D4020D2B}" type="datetimeFigureOut">
              <a:rPr lang="en-US" smtClean="0"/>
              <a:t>4/3/2024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9EE36-67ED-49F5-8980-BD2879EB8BEA}" type="slidenum">
              <a:rPr lang="en-US" smtClean="0"/>
              <a:t>‹#›</a:t>
            </a:fld>
            <a:endParaRPr lang="en-US"/>
          </a:p>
        </p:txBody>
      </p:sp>
    </p:spTree>
    <p:extLst>
      <p:ext uri="{BB962C8B-B14F-4D97-AF65-F5344CB8AC3E}">
        <p14:creationId xmlns:p14="http://schemas.microsoft.com/office/powerpoint/2010/main" val="19534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469F1A-3893-4EDA-B211-3CED7AAA6F77}" type="datetime1">
              <a:rPr lang="en-US" smtClean="0"/>
              <a:t>4/3/2024</a:t>
            </a:fld>
            <a:endParaRPr lang="en-US"/>
          </a:p>
        </p:txBody>
      </p:sp>
      <p:sp>
        <p:nvSpPr>
          <p:cNvPr id="5" name="Footer Placeholder 4"/>
          <p:cNvSpPr>
            <a:spLocks noGrp="1"/>
          </p:cNvSpPr>
          <p:nvPr>
            <p:ph type="ftr" sz="quarter" idx="11"/>
          </p:nvPr>
        </p:nvSpPr>
        <p:spPr/>
        <p:txBody>
          <a:bodyPr/>
          <a:lstStyle/>
          <a:p>
            <a:r>
              <a:rPr lang="en-US"/>
              <a:t>Fluid Engineering Lab., JEONBUK NATIONAL UNIVERSITY</a:t>
            </a:r>
          </a:p>
        </p:txBody>
      </p:sp>
      <p:sp>
        <p:nvSpPr>
          <p:cNvPr id="6" name="Slide Number Placeholder 5"/>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365737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32B7E-807E-49EF-BF00-F07948D24183}" type="datetime1">
              <a:rPr lang="en-US" smtClean="0"/>
              <a:t>4/3/2024</a:t>
            </a:fld>
            <a:endParaRPr lang="en-US"/>
          </a:p>
        </p:txBody>
      </p:sp>
      <p:sp>
        <p:nvSpPr>
          <p:cNvPr id="5" name="Footer Placeholder 4"/>
          <p:cNvSpPr>
            <a:spLocks noGrp="1"/>
          </p:cNvSpPr>
          <p:nvPr>
            <p:ph type="ftr" sz="quarter" idx="11"/>
          </p:nvPr>
        </p:nvSpPr>
        <p:spPr/>
        <p:txBody>
          <a:bodyPr/>
          <a:lstStyle/>
          <a:p>
            <a:r>
              <a:rPr lang="en-US"/>
              <a:t>Fluid Engineering Lab., JEONBUK NATIONAL UNIVERSITY</a:t>
            </a:r>
          </a:p>
        </p:txBody>
      </p:sp>
      <p:sp>
        <p:nvSpPr>
          <p:cNvPr id="6" name="Slide Number Placeholder 5"/>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258839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37E55-E2EF-4E36-8160-467A2175E608}" type="datetime1">
              <a:rPr lang="en-US" smtClean="0"/>
              <a:t>4/3/2024</a:t>
            </a:fld>
            <a:endParaRPr lang="en-US"/>
          </a:p>
        </p:txBody>
      </p:sp>
      <p:sp>
        <p:nvSpPr>
          <p:cNvPr id="5" name="Footer Placeholder 4"/>
          <p:cNvSpPr>
            <a:spLocks noGrp="1"/>
          </p:cNvSpPr>
          <p:nvPr>
            <p:ph type="ftr" sz="quarter" idx="11"/>
          </p:nvPr>
        </p:nvSpPr>
        <p:spPr/>
        <p:txBody>
          <a:bodyPr/>
          <a:lstStyle/>
          <a:p>
            <a:r>
              <a:rPr lang="en-US"/>
              <a:t>Fluid Engineering Lab., JEONBUK NATIONAL UNIVERSITY</a:t>
            </a:r>
          </a:p>
        </p:txBody>
      </p:sp>
      <p:sp>
        <p:nvSpPr>
          <p:cNvPr id="6" name="Slide Number Placeholder 5"/>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34049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225B0-A792-457D-98C2-F547D97095B7}" type="datetime1">
              <a:rPr lang="en-US" smtClean="0"/>
              <a:t>4/3/2024</a:t>
            </a:fld>
            <a:endParaRPr lang="en-US"/>
          </a:p>
        </p:txBody>
      </p:sp>
      <p:sp>
        <p:nvSpPr>
          <p:cNvPr id="5" name="Footer Placeholder 4"/>
          <p:cNvSpPr>
            <a:spLocks noGrp="1"/>
          </p:cNvSpPr>
          <p:nvPr>
            <p:ph type="ftr" sz="quarter" idx="11"/>
          </p:nvPr>
        </p:nvSpPr>
        <p:spPr/>
        <p:txBody>
          <a:bodyPr/>
          <a:lstStyle/>
          <a:p>
            <a:r>
              <a:rPr lang="en-US"/>
              <a:t>Fluid Engineering Lab., JEONBUK NATIONAL UNIVERSITY</a:t>
            </a:r>
          </a:p>
        </p:txBody>
      </p:sp>
      <p:sp>
        <p:nvSpPr>
          <p:cNvPr id="6" name="Slide Number Placeholder 5"/>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261593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A3E27-7811-4927-96DA-A3CB5E58CCB1}" type="datetime1">
              <a:rPr lang="en-US" smtClean="0"/>
              <a:t>4/3/2024</a:t>
            </a:fld>
            <a:endParaRPr lang="en-US"/>
          </a:p>
        </p:txBody>
      </p:sp>
      <p:sp>
        <p:nvSpPr>
          <p:cNvPr id="5" name="Footer Placeholder 4"/>
          <p:cNvSpPr>
            <a:spLocks noGrp="1"/>
          </p:cNvSpPr>
          <p:nvPr>
            <p:ph type="ftr" sz="quarter" idx="11"/>
          </p:nvPr>
        </p:nvSpPr>
        <p:spPr/>
        <p:txBody>
          <a:bodyPr/>
          <a:lstStyle/>
          <a:p>
            <a:r>
              <a:rPr lang="en-US"/>
              <a:t>Fluid Engineering Lab., JEONBUK NATIONAL UNIVERSITY</a:t>
            </a:r>
          </a:p>
        </p:txBody>
      </p:sp>
      <p:sp>
        <p:nvSpPr>
          <p:cNvPr id="6" name="Slide Number Placeholder 5"/>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365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F657D-C2DF-4E70-823F-0D104E59938F}" type="datetime1">
              <a:rPr lang="en-US" smtClean="0"/>
              <a:t>4/3/2024</a:t>
            </a:fld>
            <a:endParaRPr lang="en-US"/>
          </a:p>
        </p:txBody>
      </p:sp>
      <p:sp>
        <p:nvSpPr>
          <p:cNvPr id="6" name="Footer Placeholder 5"/>
          <p:cNvSpPr>
            <a:spLocks noGrp="1"/>
          </p:cNvSpPr>
          <p:nvPr>
            <p:ph type="ftr" sz="quarter" idx="11"/>
          </p:nvPr>
        </p:nvSpPr>
        <p:spPr/>
        <p:txBody>
          <a:bodyPr/>
          <a:lstStyle/>
          <a:p>
            <a:r>
              <a:rPr lang="en-US"/>
              <a:t>Fluid Engineering Lab., JEONBUK NATIONAL UNIVERSITY</a:t>
            </a:r>
          </a:p>
        </p:txBody>
      </p:sp>
      <p:sp>
        <p:nvSpPr>
          <p:cNvPr id="7" name="Slide Number Placeholder 6"/>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00814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9CD0F-5C67-4C01-AD2B-BDB77C6A922B}" type="datetime1">
              <a:rPr lang="en-US" smtClean="0"/>
              <a:t>4/3/2024</a:t>
            </a:fld>
            <a:endParaRPr lang="en-US"/>
          </a:p>
        </p:txBody>
      </p:sp>
      <p:sp>
        <p:nvSpPr>
          <p:cNvPr id="8" name="Footer Placeholder 7"/>
          <p:cNvSpPr>
            <a:spLocks noGrp="1"/>
          </p:cNvSpPr>
          <p:nvPr>
            <p:ph type="ftr" sz="quarter" idx="11"/>
          </p:nvPr>
        </p:nvSpPr>
        <p:spPr/>
        <p:txBody>
          <a:bodyPr/>
          <a:lstStyle/>
          <a:p>
            <a:r>
              <a:rPr lang="en-US"/>
              <a:t>Fluid Engineering Lab., JEONBUK NATIONAL UNIVERSITY</a:t>
            </a:r>
          </a:p>
        </p:txBody>
      </p:sp>
      <p:sp>
        <p:nvSpPr>
          <p:cNvPr id="9" name="Slide Number Placeholder 8"/>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20938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5B53A-A5E1-4E57-8557-28B150636779}" type="datetime1">
              <a:rPr lang="en-US" smtClean="0"/>
              <a:t>4/3/2024</a:t>
            </a:fld>
            <a:endParaRPr lang="en-US"/>
          </a:p>
        </p:txBody>
      </p:sp>
      <p:sp>
        <p:nvSpPr>
          <p:cNvPr id="4" name="Footer Placeholder 3"/>
          <p:cNvSpPr>
            <a:spLocks noGrp="1"/>
          </p:cNvSpPr>
          <p:nvPr>
            <p:ph type="ftr" sz="quarter" idx="11"/>
          </p:nvPr>
        </p:nvSpPr>
        <p:spPr/>
        <p:txBody>
          <a:bodyPr/>
          <a:lstStyle/>
          <a:p>
            <a:r>
              <a:rPr lang="en-US"/>
              <a:t>Fluid Engineering Lab., JEONBUK NATIONAL UNIVERSITY</a:t>
            </a:r>
          </a:p>
        </p:txBody>
      </p:sp>
      <p:sp>
        <p:nvSpPr>
          <p:cNvPr id="5" name="Slide Number Placeholder 4"/>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17883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B4DA9-2B92-4FA1-8C15-B1783BFEBDBE}" type="datetime1">
              <a:rPr lang="en-US" smtClean="0"/>
              <a:t>4/3/2024</a:t>
            </a:fld>
            <a:endParaRPr lang="en-US"/>
          </a:p>
        </p:txBody>
      </p:sp>
      <p:sp>
        <p:nvSpPr>
          <p:cNvPr id="3" name="Footer Placeholder 2"/>
          <p:cNvSpPr>
            <a:spLocks noGrp="1"/>
          </p:cNvSpPr>
          <p:nvPr>
            <p:ph type="ftr" sz="quarter" idx="11"/>
          </p:nvPr>
        </p:nvSpPr>
        <p:spPr/>
        <p:txBody>
          <a:bodyPr/>
          <a:lstStyle/>
          <a:p>
            <a:r>
              <a:rPr lang="en-US"/>
              <a:t>Fluid Engineering Lab., JEONBUK NATIONAL UNIVERSITY</a:t>
            </a:r>
          </a:p>
        </p:txBody>
      </p:sp>
      <p:sp>
        <p:nvSpPr>
          <p:cNvPr id="4" name="Slide Number Placeholder 3"/>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37706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07645-A783-499A-8CB2-DD428F23EFB5}" type="datetime1">
              <a:rPr lang="en-US" smtClean="0"/>
              <a:t>4/3/2024</a:t>
            </a:fld>
            <a:endParaRPr lang="en-US"/>
          </a:p>
        </p:txBody>
      </p:sp>
      <p:sp>
        <p:nvSpPr>
          <p:cNvPr id="6" name="Footer Placeholder 5"/>
          <p:cNvSpPr>
            <a:spLocks noGrp="1"/>
          </p:cNvSpPr>
          <p:nvPr>
            <p:ph type="ftr" sz="quarter" idx="11"/>
          </p:nvPr>
        </p:nvSpPr>
        <p:spPr/>
        <p:txBody>
          <a:bodyPr/>
          <a:lstStyle/>
          <a:p>
            <a:r>
              <a:rPr lang="en-US"/>
              <a:t>Fluid Engineering Lab., JEONBUK NATIONAL UNIVERSITY</a:t>
            </a:r>
          </a:p>
        </p:txBody>
      </p:sp>
      <p:sp>
        <p:nvSpPr>
          <p:cNvPr id="7" name="Slide Number Placeholder 6"/>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423946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4CDE02-0322-4B04-BE71-2B6AF2D283AE}" type="datetime1">
              <a:rPr lang="en-US" smtClean="0"/>
              <a:t>4/3/2024</a:t>
            </a:fld>
            <a:endParaRPr lang="en-US"/>
          </a:p>
        </p:txBody>
      </p:sp>
      <p:sp>
        <p:nvSpPr>
          <p:cNvPr id="6" name="Footer Placeholder 5"/>
          <p:cNvSpPr>
            <a:spLocks noGrp="1"/>
          </p:cNvSpPr>
          <p:nvPr>
            <p:ph type="ftr" sz="quarter" idx="11"/>
          </p:nvPr>
        </p:nvSpPr>
        <p:spPr/>
        <p:txBody>
          <a:bodyPr/>
          <a:lstStyle/>
          <a:p>
            <a:r>
              <a:rPr lang="en-US"/>
              <a:t>Fluid Engineering Lab., JEONBUK NATIONAL UNIVERSITY</a:t>
            </a:r>
          </a:p>
        </p:txBody>
      </p:sp>
      <p:sp>
        <p:nvSpPr>
          <p:cNvPr id="7" name="Slide Number Placeholder 6"/>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234010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051DA-2B1F-4179-8CD8-EA928055166D}" type="datetime1">
              <a:rPr lang="en-US" smtClean="0"/>
              <a:t>4/3/2024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Fluid Engineering Lab., JEONBUK NATIONAL UNIVERSITY</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F4E5-74E5-4A5C-95A5-8CBDD361DD35}" type="slidenum">
              <a:rPr lang="en-US" smtClean="0"/>
              <a:t>‹#›</a:t>
            </a:fld>
            <a:endParaRPr lang="en-US"/>
          </a:p>
        </p:txBody>
      </p:sp>
    </p:spTree>
    <p:extLst>
      <p:ext uri="{BB962C8B-B14F-4D97-AF65-F5344CB8AC3E}">
        <p14:creationId xmlns:p14="http://schemas.microsoft.com/office/powerpoint/2010/main" val="40530162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18.tmp"/><Relationship Id="rId4" Type="http://schemas.openxmlformats.org/officeDocument/2006/relationships/image" Target="../media/image17.tmp"/></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1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23.tmp"/><Relationship Id="rId4" Type="http://schemas.openxmlformats.org/officeDocument/2006/relationships/image" Target="../media/image22.tmp"/></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tmp"/><Relationship Id="rId1" Type="http://schemas.openxmlformats.org/officeDocument/2006/relationships/slideLayout" Target="../slideLayouts/slideLayout7.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23.tmp"/><Relationship Id="rId4" Type="http://schemas.openxmlformats.org/officeDocument/2006/relationships/image" Target="../media/image22.tmp"/></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23.tmp"/><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26.tmp"/></Relationships>
</file>

<file path=ppt/slides/_rels/slide2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1.tmp"/><Relationship Id="rId1" Type="http://schemas.openxmlformats.org/officeDocument/2006/relationships/slideLayout" Target="../slideLayouts/slideLayout7.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1.tmp"/><Relationship Id="rId1" Type="http://schemas.openxmlformats.org/officeDocument/2006/relationships/slideLayout" Target="../slideLayouts/slideLayout7.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tmp"/><Relationship Id="rId1" Type="http://schemas.openxmlformats.org/officeDocument/2006/relationships/slideLayout" Target="../slideLayouts/slideLayout7.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55023"/>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24862" y="6467875"/>
            <a:ext cx="553675" cy="273844"/>
          </a:xfrm>
        </p:spPr>
        <p:txBody>
          <a:bodyPr/>
          <a:lstStyle/>
          <a:p>
            <a:fld id="{61A5F4E5-74E5-4A5C-95A5-8CBDD361DD35}" type="slidenum">
              <a:rPr lang="en-US" sz="1351">
                <a:solidFill>
                  <a:schemeClr val="tx1"/>
                </a:solidFill>
              </a:rPr>
              <a:t>1</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68039"/>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24776"/>
            <a:ext cx="9144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400E3E5D-8A03-48F5-A5E0-EF3208A85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04898"/>
            <a:ext cx="8229600" cy="3483971"/>
          </a:xfrm>
          <a:prstGeom prst="rect">
            <a:avLst/>
          </a:prstGeom>
        </p:spPr>
      </p:pic>
    </p:spTree>
    <p:extLst>
      <p:ext uri="{BB962C8B-B14F-4D97-AF65-F5344CB8AC3E}">
        <p14:creationId xmlns:p14="http://schemas.microsoft.com/office/powerpoint/2010/main" val="396173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10</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3" name="Picture 2">
            <a:extLst>
              <a:ext uri="{FF2B5EF4-FFF2-40B4-BE49-F238E27FC236}">
                <a16:creationId xmlns:a16="http://schemas.microsoft.com/office/drawing/2014/main" id="{6DCF2CD9-F005-46A9-9AF0-4871B9139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097" y="2201970"/>
            <a:ext cx="4495824" cy="4103610"/>
          </a:xfrm>
          <a:prstGeom prst="rect">
            <a:avLst/>
          </a:prstGeom>
        </p:spPr>
      </p:pic>
      <p:pic>
        <p:nvPicPr>
          <p:cNvPr id="7" name="Picture 6">
            <a:extLst>
              <a:ext uri="{FF2B5EF4-FFF2-40B4-BE49-F238E27FC236}">
                <a16:creationId xmlns:a16="http://schemas.microsoft.com/office/drawing/2014/main" id="{B8DAA028-C97C-41D0-817B-D80433298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5" y="561869"/>
            <a:ext cx="8879746" cy="1259737"/>
          </a:xfrm>
          <a:prstGeom prst="rect">
            <a:avLst/>
          </a:prstGeom>
        </p:spPr>
      </p:pic>
      <p:sp>
        <p:nvSpPr>
          <p:cNvPr id="13" name="TextBox 12">
            <a:extLst>
              <a:ext uri="{FF2B5EF4-FFF2-40B4-BE49-F238E27FC236}">
                <a16:creationId xmlns:a16="http://schemas.microsoft.com/office/drawing/2014/main" id="{85C752C3-515F-4508-9336-7B28F7ECBA18}"/>
              </a:ext>
            </a:extLst>
          </p:cNvPr>
          <p:cNvSpPr txBox="1"/>
          <p:nvPr/>
        </p:nvSpPr>
        <p:spPr>
          <a:xfrm>
            <a:off x="88079" y="1992355"/>
            <a:ext cx="449582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jets are qualitatively similar, but quantitatively different in the first 40 slot-heights downstream and then diverge significantly from each other into the far field.</a:t>
            </a:r>
          </a:p>
        </p:txBody>
      </p:sp>
      <p:sp>
        <p:nvSpPr>
          <p:cNvPr id="15" name="TextBox 14">
            <a:extLst>
              <a:ext uri="{FF2B5EF4-FFF2-40B4-BE49-F238E27FC236}">
                <a16:creationId xmlns:a16="http://schemas.microsoft.com/office/drawing/2014/main" id="{936544A1-276F-44E6-B7DD-E137F0FE2785}"/>
              </a:ext>
            </a:extLst>
          </p:cNvPr>
          <p:cNvSpPr txBox="1"/>
          <p:nvPr/>
        </p:nvSpPr>
        <p:spPr>
          <a:xfrm>
            <a:off x="88079" y="3244120"/>
            <a:ext cx="457619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Both jets exhibit the well-known non-decaying potential core region, i.e. U</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U</a:t>
            </a:r>
            <a:r>
              <a:rPr lang="en-US" baseline="-25000" dirty="0">
                <a:latin typeface="Times New Roman" panose="02020603050405020304" pitchFamily="18" charset="0"/>
                <a:cs typeface="Times New Roman" panose="02020603050405020304" pitchFamily="18" charset="0"/>
              </a:rPr>
              <a:t>o,c</a:t>
            </a:r>
            <a:r>
              <a:rPr lang="en-US" dirty="0">
                <a:latin typeface="Times New Roman" panose="02020603050405020304" pitchFamily="18" charset="0"/>
                <a:cs typeface="Times New Roman" panose="02020603050405020304" pitchFamily="18" charset="0"/>
              </a:rPr>
              <a:t>, followed by a 1/2-power law inverse decaying region, where Uc ~ x</a:t>
            </a:r>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C0326E88-72E0-46C9-BF1D-272A1660B78B}"/>
              </a:ext>
            </a:extLst>
          </p:cNvPr>
          <p:cNvSpPr txBox="1"/>
          <p:nvPr/>
        </p:nvSpPr>
        <p:spPr>
          <a:xfrm>
            <a:off x="88079" y="4568448"/>
            <a:ext cx="4576194"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Further downstream, the jet without sidewalls exhibits a transition region, where U</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does not appear to obey any systematic dependence on x, to an inversely-linear decaying region, where Uc ~ x</a:t>
            </a:r>
            <a:r>
              <a:rPr lang="en-US" baseline="30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58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11</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42B4E0BB-3A9F-463C-9859-0BAD4DCE2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097" y="2201970"/>
            <a:ext cx="4495824" cy="4103610"/>
          </a:xfrm>
          <a:prstGeom prst="rect">
            <a:avLst/>
          </a:prstGeom>
        </p:spPr>
      </p:pic>
      <p:pic>
        <p:nvPicPr>
          <p:cNvPr id="8" name="Picture 7">
            <a:extLst>
              <a:ext uri="{FF2B5EF4-FFF2-40B4-BE49-F238E27FC236}">
                <a16:creationId xmlns:a16="http://schemas.microsoft.com/office/drawing/2014/main" id="{8800F71E-27DF-4E3A-A273-431D75AB3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5" y="561869"/>
            <a:ext cx="8879746" cy="1259737"/>
          </a:xfrm>
          <a:prstGeom prst="rect">
            <a:avLst/>
          </a:prstGeom>
        </p:spPr>
      </p:pic>
      <p:sp>
        <p:nvSpPr>
          <p:cNvPr id="10" name="TextBox 9">
            <a:extLst>
              <a:ext uri="{FF2B5EF4-FFF2-40B4-BE49-F238E27FC236}">
                <a16:creationId xmlns:a16="http://schemas.microsoft.com/office/drawing/2014/main" id="{731F4128-90CA-4467-911F-BCE131EA1F2D}"/>
              </a:ext>
            </a:extLst>
          </p:cNvPr>
          <p:cNvSpPr txBox="1"/>
          <p:nvPr/>
        </p:nvSpPr>
        <p:spPr>
          <a:xfrm>
            <a:off x="63259" y="2067253"/>
            <a:ext cx="4576194"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also plots the decay of the AR = 30-jet without sidewalls, which exhibits statistically two-dimensional behavior only up to x/h  ≈ 30.</a:t>
            </a:r>
          </a:p>
        </p:txBody>
      </p:sp>
      <p:sp>
        <p:nvSpPr>
          <p:cNvPr id="13" name="TextBox 12">
            <a:extLst>
              <a:ext uri="{FF2B5EF4-FFF2-40B4-BE49-F238E27FC236}">
                <a16:creationId xmlns:a16="http://schemas.microsoft.com/office/drawing/2014/main" id="{1C6FCCBE-76F2-4F55-807F-250205D46CB7}"/>
              </a:ext>
            </a:extLst>
          </p:cNvPr>
          <p:cNvSpPr txBox="1"/>
          <p:nvPr/>
        </p:nvSpPr>
        <p:spPr>
          <a:xfrm>
            <a:off x="63259" y="3113538"/>
            <a:ext cx="457619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present work shows that, without sidewalls, a jet has a longer region of statistically two-dimensional flow only if the nozzle aspect ratio is sufficiently large.</a:t>
            </a:r>
          </a:p>
        </p:txBody>
      </p:sp>
      <p:sp>
        <p:nvSpPr>
          <p:cNvPr id="15" name="TextBox 14">
            <a:extLst>
              <a:ext uri="{FF2B5EF4-FFF2-40B4-BE49-F238E27FC236}">
                <a16:creationId xmlns:a16="http://schemas.microsoft.com/office/drawing/2014/main" id="{7B798B42-1DC1-48FB-88CB-C90E2896F4B6}"/>
              </a:ext>
            </a:extLst>
          </p:cNvPr>
          <p:cNvSpPr txBox="1"/>
          <p:nvPr/>
        </p:nvSpPr>
        <p:spPr>
          <a:xfrm>
            <a:off x="63259" y="4505086"/>
            <a:ext cx="457619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Importantly, the mean field implies that without sidewalls, the jet appears to transform into an axisymmetric form, characterized by Uc ~ x</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in the far field.</a:t>
            </a:r>
          </a:p>
        </p:txBody>
      </p:sp>
    </p:spTree>
    <p:extLst>
      <p:ext uri="{BB962C8B-B14F-4D97-AF65-F5344CB8AC3E}">
        <p14:creationId xmlns:p14="http://schemas.microsoft.com/office/powerpoint/2010/main" val="149487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12</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F9B38227-E0BE-48C0-AF87-E6B0BDAE5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097" y="2201970"/>
            <a:ext cx="4495824" cy="4103610"/>
          </a:xfrm>
          <a:prstGeom prst="rect">
            <a:avLst/>
          </a:prstGeom>
        </p:spPr>
      </p:pic>
      <p:pic>
        <p:nvPicPr>
          <p:cNvPr id="8" name="Picture 7">
            <a:extLst>
              <a:ext uri="{FF2B5EF4-FFF2-40B4-BE49-F238E27FC236}">
                <a16:creationId xmlns:a16="http://schemas.microsoft.com/office/drawing/2014/main" id="{9705A2F3-09B7-4C7E-B1B6-27D577707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5" y="561869"/>
            <a:ext cx="8879746" cy="1259737"/>
          </a:xfrm>
          <a:prstGeom prst="rect">
            <a:avLst/>
          </a:prstGeom>
        </p:spPr>
      </p:pic>
      <p:sp>
        <p:nvSpPr>
          <p:cNvPr id="10" name="TextBox 9">
            <a:extLst>
              <a:ext uri="{FF2B5EF4-FFF2-40B4-BE49-F238E27FC236}">
                <a16:creationId xmlns:a16="http://schemas.microsoft.com/office/drawing/2014/main" id="{5D7BEDA3-01FA-43D5-80FD-DD9FBF99D89F}"/>
              </a:ext>
            </a:extLst>
          </p:cNvPr>
          <p:cNvSpPr txBox="1"/>
          <p:nvPr/>
        </p:nvSpPr>
        <p:spPr>
          <a:xfrm>
            <a:off x="55940" y="2034078"/>
            <a:ext cx="4411193"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length of the jet’s potential core, x</a:t>
            </a:r>
            <a:r>
              <a:rPr lang="en-US"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(the maximum axial (x) distance up to which U</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U</a:t>
            </a:r>
            <a:r>
              <a:rPr lang="en-US" baseline="-25000" dirty="0">
                <a:latin typeface="Times New Roman" panose="02020603050405020304" pitchFamily="18" charset="0"/>
                <a:cs typeface="Times New Roman" panose="02020603050405020304" pitchFamily="18" charset="0"/>
              </a:rPr>
              <a:t>o,c</a:t>
            </a:r>
            <a:r>
              <a:rPr lang="en-US" dirty="0">
                <a:latin typeface="Times New Roman" panose="02020603050405020304" pitchFamily="18" charset="0"/>
                <a:cs typeface="Times New Roman" panose="02020603050405020304" pitchFamily="18" charset="0"/>
              </a:rPr>
              <a:t>) is different for the jets with and without sidewalls. For the case without sidewalls, </a:t>
            </a:r>
            <a:r>
              <a:rPr lang="en-US" dirty="0">
                <a:solidFill>
                  <a:srgbClr val="200CB4"/>
                </a:solidFill>
                <a:latin typeface="Times New Roman" panose="02020603050405020304" pitchFamily="18" charset="0"/>
                <a:cs typeface="Times New Roman" panose="02020603050405020304" pitchFamily="18" charset="0"/>
              </a:rPr>
              <a:t>x</a:t>
            </a:r>
            <a:r>
              <a:rPr lang="en-US" baseline="-25000" dirty="0">
                <a:solidFill>
                  <a:srgbClr val="200CB4"/>
                </a:solidFill>
                <a:latin typeface="Times New Roman" panose="02020603050405020304" pitchFamily="18" charset="0"/>
                <a:cs typeface="Times New Roman" panose="02020603050405020304" pitchFamily="18" charset="0"/>
              </a:rPr>
              <a:t>p</a:t>
            </a:r>
            <a:r>
              <a:rPr lang="en-US" dirty="0">
                <a:solidFill>
                  <a:srgbClr val="200CB4"/>
                </a:solidFill>
                <a:latin typeface="Times New Roman" panose="02020603050405020304" pitchFamily="18" charset="0"/>
                <a:cs typeface="Times New Roman" panose="02020603050405020304" pitchFamily="18" charset="0"/>
              </a:rPr>
              <a:t> ≈ 4h</a:t>
            </a:r>
            <a:r>
              <a:rPr lang="en-US" dirty="0">
                <a:latin typeface="Times New Roman" panose="02020603050405020304" pitchFamily="18" charset="0"/>
                <a:cs typeface="Times New Roman" panose="02020603050405020304" pitchFamily="18" charset="0"/>
              </a:rPr>
              <a:t>, while for that with sidewalls, </a:t>
            </a:r>
            <a:r>
              <a:rPr lang="en-US" dirty="0">
                <a:solidFill>
                  <a:srgbClr val="200CB4"/>
                </a:solidFill>
                <a:latin typeface="Times New Roman" panose="02020603050405020304" pitchFamily="18" charset="0"/>
                <a:cs typeface="Times New Roman" panose="02020603050405020304" pitchFamily="18" charset="0"/>
              </a:rPr>
              <a:t>x</a:t>
            </a:r>
            <a:r>
              <a:rPr lang="en-US" baseline="-25000" dirty="0">
                <a:solidFill>
                  <a:srgbClr val="200CB4"/>
                </a:solidFill>
                <a:latin typeface="Times New Roman" panose="02020603050405020304" pitchFamily="18" charset="0"/>
                <a:cs typeface="Times New Roman" panose="02020603050405020304" pitchFamily="18" charset="0"/>
              </a:rPr>
              <a:t>p</a:t>
            </a:r>
            <a:r>
              <a:rPr lang="en-US" dirty="0">
                <a:solidFill>
                  <a:srgbClr val="200CB4"/>
                </a:solidFill>
                <a:latin typeface="Times New Roman" panose="02020603050405020304" pitchFamily="18" charset="0"/>
                <a:cs typeface="Times New Roman" panose="02020603050405020304" pitchFamily="18" charset="0"/>
              </a:rPr>
              <a:t> ≈ 6h</a:t>
            </a:r>
            <a:r>
              <a:rPr lang="en-US" dirty="0">
                <a:latin typeface="Times New Roman" panose="02020603050405020304" pitchFamily="18" charset="0"/>
                <a:cs typeface="Times New Roman" panose="02020603050405020304" pitchFamily="18" charset="0"/>
              </a:rPr>
              <a:t>. This Difference implies a significantly higher rate of near field entrainment by the jet without sidewalls.</a:t>
            </a:r>
          </a:p>
        </p:txBody>
      </p:sp>
      <p:sp>
        <p:nvSpPr>
          <p:cNvPr id="15" name="TextBox 14">
            <a:extLst>
              <a:ext uri="{FF2B5EF4-FFF2-40B4-BE49-F238E27FC236}">
                <a16:creationId xmlns:a16="http://schemas.microsoft.com/office/drawing/2014/main" id="{8CF73308-A325-47DD-B00E-A25F5882BED5}"/>
              </a:ext>
            </a:extLst>
          </p:cNvPr>
          <p:cNvSpPr txBox="1"/>
          <p:nvPr/>
        </p:nvSpPr>
        <p:spPr>
          <a:xfrm>
            <a:off x="0" y="4509929"/>
            <a:ext cx="457619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influence of the sidewalls on the spread in the spanwise direction cannot explain such a dramatic difference in x</a:t>
            </a:r>
            <a:r>
              <a:rPr lang="en-US"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on the nozzle axis for this high-aspect ratio jet.</a:t>
            </a:r>
          </a:p>
        </p:txBody>
      </p:sp>
    </p:spTree>
    <p:extLst>
      <p:ext uri="{BB962C8B-B14F-4D97-AF65-F5344CB8AC3E}">
        <p14:creationId xmlns:p14="http://schemas.microsoft.com/office/powerpoint/2010/main" val="38002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13</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C5E7EA3C-3476-4294-9AA5-D1CC260DC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097" y="2201970"/>
            <a:ext cx="4495824" cy="4103610"/>
          </a:xfrm>
          <a:prstGeom prst="rect">
            <a:avLst/>
          </a:prstGeom>
        </p:spPr>
      </p:pic>
      <p:pic>
        <p:nvPicPr>
          <p:cNvPr id="8" name="Picture 7">
            <a:extLst>
              <a:ext uri="{FF2B5EF4-FFF2-40B4-BE49-F238E27FC236}">
                <a16:creationId xmlns:a16="http://schemas.microsoft.com/office/drawing/2014/main" id="{EE6D8EC5-5BF7-4764-98B6-82CEB5D44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5" y="561869"/>
            <a:ext cx="8879746" cy="1259737"/>
          </a:xfrm>
          <a:prstGeom prst="rect">
            <a:avLst/>
          </a:prstGeom>
        </p:spPr>
      </p:pic>
      <p:sp>
        <p:nvSpPr>
          <p:cNvPr id="9" name="TextBox 8">
            <a:extLst>
              <a:ext uri="{FF2B5EF4-FFF2-40B4-BE49-F238E27FC236}">
                <a16:creationId xmlns:a16="http://schemas.microsoft.com/office/drawing/2014/main" id="{E474A572-E5C7-4557-B1FE-A4D921E9340F}"/>
              </a:ext>
            </a:extLst>
          </p:cNvPr>
          <p:cNvSpPr txBox="1"/>
          <p:nvPr/>
        </p:nvSpPr>
        <p:spPr>
          <a:xfrm>
            <a:off x="55940" y="3691381"/>
            <a:ext cx="4472018"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Since the length of the potential core is dominated by the growth of the shear layer in the x–y plane, the higher initial turbulence intensity of the jet without sidewalls is consistent with its shorter potential core.</a:t>
            </a:r>
          </a:p>
        </p:txBody>
      </p:sp>
      <p:sp>
        <p:nvSpPr>
          <p:cNvPr id="11" name="TextBox 10">
            <a:extLst>
              <a:ext uri="{FF2B5EF4-FFF2-40B4-BE49-F238E27FC236}">
                <a16:creationId xmlns:a16="http://schemas.microsoft.com/office/drawing/2014/main" id="{222D0454-F172-4842-A1B1-3835A86AE5F4}"/>
              </a:ext>
            </a:extLst>
          </p:cNvPr>
          <p:cNvSpPr txBox="1"/>
          <p:nvPr/>
        </p:nvSpPr>
        <p:spPr>
          <a:xfrm>
            <a:off x="55940" y="2156329"/>
            <a:ext cx="457619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Rather it is important to note that the initial shear layer of the jet without sidewalls has higher turbulence intensity than that with sidewalls (Fig. 2b).</a:t>
            </a:r>
          </a:p>
        </p:txBody>
      </p:sp>
    </p:spTree>
    <p:extLst>
      <p:ext uri="{BB962C8B-B14F-4D97-AF65-F5344CB8AC3E}">
        <p14:creationId xmlns:p14="http://schemas.microsoft.com/office/powerpoint/2010/main" val="307851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14</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8" name="TextBox 7">
            <a:extLst>
              <a:ext uri="{FF2B5EF4-FFF2-40B4-BE49-F238E27FC236}">
                <a16:creationId xmlns:a16="http://schemas.microsoft.com/office/drawing/2014/main" id="{3677E2BC-5456-46BE-ABBD-65ACFE11871F}"/>
              </a:ext>
            </a:extLst>
          </p:cNvPr>
          <p:cNvSpPr txBox="1"/>
          <p:nvPr/>
        </p:nvSpPr>
        <p:spPr>
          <a:xfrm>
            <a:off x="148904" y="682703"/>
            <a:ext cx="8743426"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Next, they assess whether the higher shear exit layer turbulence intensity (Fig. 2) and a consistently shorter potential core (Fig. 3) might be caused by </a:t>
            </a:r>
            <a:r>
              <a:rPr lang="en-US" dirty="0">
                <a:solidFill>
                  <a:srgbClr val="200CB4"/>
                </a:solidFill>
                <a:latin typeface="Times New Roman" panose="02020603050405020304" pitchFamily="18" charset="0"/>
                <a:cs typeface="Times New Roman" panose="02020603050405020304" pitchFamily="18" charset="0"/>
              </a:rPr>
              <a:t>the jet without sidewalls undergoing larger amplitude near field flapping than the jet with sidewalls</a:t>
            </a:r>
            <a:r>
              <a:rPr lang="en-US" dirty="0">
                <a:latin typeface="Times New Roman" panose="02020603050405020304" pitchFamily="18" charset="0"/>
                <a:cs typeface="Times New Roman" panose="02020603050405020304" pitchFamily="18" charset="0"/>
              </a:rPr>
              <a:t>. Were such a flapping to be present, it would be evident in a low-frequency oscillation in the power spectrum.</a:t>
            </a:r>
          </a:p>
        </p:txBody>
      </p:sp>
      <p:pic>
        <p:nvPicPr>
          <p:cNvPr id="4" name="Picture 3">
            <a:extLst>
              <a:ext uri="{FF2B5EF4-FFF2-40B4-BE49-F238E27FC236}">
                <a16:creationId xmlns:a16="http://schemas.microsoft.com/office/drawing/2014/main" id="{607E2BF0-D74C-4533-877C-4AC0EAAA2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756" y="2016685"/>
            <a:ext cx="6065985" cy="4158612"/>
          </a:xfrm>
          <a:prstGeom prst="rect">
            <a:avLst/>
          </a:prstGeom>
        </p:spPr>
      </p:pic>
      <p:sp>
        <p:nvSpPr>
          <p:cNvPr id="13" name="TextBox 12">
            <a:extLst>
              <a:ext uri="{FF2B5EF4-FFF2-40B4-BE49-F238E27FC236}">
                <a16:creationId xmlns:a16="http://schemas.microsoft.com/office/drawing/2014/main" id="{FAE45A67-B2CE-49BB-A4C2-C64624CA8587}"/>
              </a:ext>
            </a:extLst>
          </p:cNvPr>
          <p:cNvSpPr txBox="1"/>
          <p:nvPr/>
        </p:nvSpPr>
        <p:spPr>
          <a:xfrm>
            <a:off x="88085" y="2212992"/>
            <a:ext cx="3021172"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spectra shows no genuine significant difference in the low-frequency spectra, and no significant peaks for either case. Hence it is deduced that the higher shear layer intensity is not attributable to such flapping motions, </a:t>
            </a:r>
            <a:r>
              <a:rPr lang="en-US" dirty="0">
                <a:solidFill>
                  <a:srgbClr val="200CB4"/>
                </a:solidFill>
                <a:latin typeface="Times New Roman" panose="02020603050405020304" pitchFamily="18" charset="0"/>
                <a:cs typeface="Times New Roman" panose="02020603050405020304" pitchFamily="18" charset="0"/>
              </a:rPr>
              <a:t>but rather to increased three-dimensionality of the jet without sidewalls, due to differences in their underlying vortex motions</a:t>
            </a:r>
          </a:p>
        </p:txBody>
      </p:sp>
    </p:spTree>
    <p:extLst>
      <p:ext uri="{BB962C8B-B14F-4D97-AF65-F5344CB8AC3E}">
        <p14:creationId xmlns:p14="http://schemas.microsoft.com/office/powerpoint/2010/main" val="270259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15</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3" name="Picture 2">
            <a:extLst>
              <a:ext uri="{FF2B5EF4-FFF2-40B4-BE49-F238E27FC236}">
                <a16:creationId xmlns:a16="http://schemas.microsoft.com/office/drawing/2014/main" id="{1838D0BD-305C-4D35-87A9-EDDC7AAED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416" y="1336018"/>
            <a:ext cx="4898249" cy="4910922"/>
          </a:xfrm>
          <a:prstGeom prst="rect">
            <a:avLst/>
          </a:prstGeom>
        </p:spPr>
      </p:pic>
      <p:sp>
        <p:nvSpPr>
          <p:cNvPr id="10" name="TextBox 9">
            <a:extLst>
              <a:ext uri="{FF2B5EF4-FFF2-40B4-BE49-F238E27FC236}">
                <a16:creationId xmlns:a16="http://schemas.microsoft.com/office/drawing/2014/main" id="{85C28869-C60C-420F-BE38-941DC5BE69D8}"/>
              </a:ext>
            </a:extLst>
          </p:cNvPr>
          <p:cNvSpPr txBox="1"/>
          <p:nvPr/>
        </p:nvSpPr>
        <p:spPr>
          <a:xfrm>
            <a:off x="88084" y="558899"/>
            <a:ext cx="893358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investigate the near field flow structure of the two AR = 60 jets more closely, we have plotted the power spectra of the centerline velocity fluctuations within the potential core region </a:t>
            </a:r>
            <a:r>
              <a:rPr lang="da-DK" dirty="0">
                <a:latin typeface="Times New Roman" panose="02020603050405020304" pitchFamily="18" charset="0"/>
                <a:cs typeface="Times New Roman" panose="02020603050405020304" pitchFamily="18" charset="0"/>
              </a:rPr>
              <a:t>(i.e. at x/h = 3)</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369181-91A7-4257-94F4-F46CA6D57AB8}"/>
              </a:ext>
            </a:extLst>
          </p:cNvPr>
          <p:cNvSpPr txBox="1"/>
          <p:nvPr/>
        </p:nvSpPr>
        <p:spPr>
          <a:xfrm>
            <a:off x="64197" y="1662070"/>
            <a:ext cx="4059219"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appearance of broad peaks in power spectra confirms that both nozzles generate regularly-occurring primary vortices</a:t>
            </a:r>
          </a:p>
        </p:txBody>
      </p:sp>
      <p:sp>
        <p:nvSpPr>
          <p:cNvPr id="13" name="TextBox 12">
            <a:extLst>
              <a:ext uri="{FF2B5EF4-FFF2-40B4-BE49-F238E27FC236}">
                <a16:creationId xmlns:a16="http://schemas.microsoft.com/office/drawing/2014/main" id="{3412DD92-2A19-4A56-9882-69E1E059BBF4}"/>
              </a:ext>
            </a:extLst>
          </p:cNvPr>
          <p:cNvSpPr txBox="1"/>
          <p:nvPr/>
        </p:nvSpPr>
        <p:spPr>
          <a:xfrm>
            <a:off x="64197" y="3164605"/>
            <a:ext cx="4059219"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present jet without sidewalls sheds vortices at f* = 0.36 whereas, for the jet with sidewalls, vortex shedding occurs at f* = 0.22. This significant difference in f* confirms distinct differences in their underlying near field flow structure.</a:t>
            </a:r>
          </a:p>
        </p:txBody>
      </p:sp>
    </p:spTree>
    <p:extLst>
      <p:ext uri="{BB962C8B-B14F-4D97-AF65-F5344CB8AC3E}">
        <p14:creationId xmlns:p14="http://schemas.microsoft.com/office/powerpoint/2010/main" val="49011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16</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7" name="TextBox 6">
            <a:extLst>
              <a:ext uri="{FF2B5EF4-FFF2-40B4-BE49-F238E27FC236}">
                <a16:creationId xmlns:a16="http://schemas.microsoft.com/office/drawing/2014/main" id="{7BA08F50-50A9-45DE-9621-DE431A63B84F}"/>
              </a:ext>
            </a:extLst>
          </p:cNvPr>
          <p:cNvSpPr txBox="1"/>
          <p:nvPr/>
        </p:nvSpPr>
        <p:spPr>
          <a:xfrm>
            <a:off x="88085" y="653210"/>
            <a:ext cx="893358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is hypothesized that the differences in spectral peaks can be attributed to structural differences in vortices (e.g. a higher degree of three-dimensionality) in the near field flow of the jet without sidewalls . </a:t>
            </a:r>
          </a:p>
        </p:txBody>
      </p:sp>
      <p:pic>
        <p:nvPicPr>
          <p:cNvPr id="8" name="Picture 7">
            <a:extLst>
              <a:ext uri="{FF2B5EF4-FFF2-40B4-BE49-F238E27FC236}">
                <a16:creationId xmlns:a16="http://schemas.microsoft.com/office/drawing/2014/main" id="{F6729491-AB27-4211-99D0-F6B0B440E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414" y="1427539"/>
            <a:ext cx="4898249" cy="4910922"/>
          </a:xfrm>
          <a:prstGeom prst="rect">
            <a:avLst/>
          </a:prstGeom>
        </p:spPr>
      </p:pic>
      <p:sp>
        <p:nvSpPr>
          <p:cNvPr id="10" name="TextBox 9">
            <a:extLst>
              <a:ext uri="{FF2B5EF4-FFF2-40B4-BE49-F238E27FC236}">
                <a16:creationId xmlns:a16="http://schemas.microsoft.com/office/drawing/2014/main" id="{F096CF02-4108-4A6E-84DB-1975205212DA}"/>
              </a:ext>
            </a:extLst>
          </p:cNvPr>
          <p:cNvSpPr txBox="1"/>
          <p:nvPr/>
        </p:nvSpPr>
        <p:spPr>
          <a:xfrm>
            <a:off x="88085" y="2167794"/>
            <a:ext cx="3652709" cy="2031325"/>
          </a:xfrm>
          <a:prstGeom prst="rect">
            <a:avLst/>
          </a:prstGeom>
          <a:noFill/>
        </p:spPr>
        <p:txBody>
          <a:bodyPr wrap="square">
            <a:spAutoFit/>
          </a:bodyPr>
          <a:lstStyle/>
          <a:p>
            <a:pPr algn="just"/>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known that a rectangular jet, configured without sidewalls, is known to produce ‘‘ring-like’’ three-dimensional primary vortices while the 2-D roller-like vortices are found in a planar jet, configured with sidewalls.</a:t>
            </a:r>
            <a:endParaRPr lang="en-US" dirty="0"/>
          </a:p>
        </p:txBody>
      </p:sp>
    </p:spTree>
    <p:extLst>
      <p:ext uri="{BB962C8B-B14F-4D97-AF65-F5344CB8AC3E}">
        <p14:creationId xmlns:p14="http://schemas.microsoft.com/office/powerpoint/2010/main" val="50279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17</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3" name="Picture 2">
            <a:extLst>
              <a:ext uri="{FF2B5EF4-FFF2-40B4-BE49-F238E27FC236}">
                <a16:creationId xmlns:a16="http://schemas.microsoft.com/office/drawing/2014/main" id="{1A398622-345F-4F46-94D1-D3E8B7AE3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202" y="1900697"/>
            <a:ext cx="4825462" cy="4231655"/>
          </a:xfrm>
          <a:prstGeom prst="rect">
            <a:avLst/>
          </a:prstGeom>
        </p:spPr>
      </p:pic>
      <p:sp>
        <p:nvSpPr>
          <p:cNvPr id="10" name="TextBox 9">
            <a:extLst>
              <a:ext uri="{FF2B5EF4-FFF2-40B4-BE49-F238E27FC236}">
                <a16:creationId xmlns:a16="http://schemas.microsoft.com/office/drawing/2014/main" id="{74832558-A894-4129-880B-F499CCDA0C89}"/>
              </a:ext>
            </a:extLst>
          </p:cNvPr>
          <p:cNvSpPr txBox="1"/>
          <p:nvPr/>
        </p:nvSpPr>
        <p:spPr>
          <a:xfrm>
            <a:off x="88084" y="592773"/>
            <a:ext cx="8854579" cy="923330"/>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Fig. 5 investigates the decaying behavior of the mean velocity field by presenting </a:t>
            </a:r>
          </a:p>
          <a:p>
            <a:pPr algn="just"/>
            <a:r>
              <a:rPr lang="en-US" dirty="0">
                <a:solidFill>
                  <a:prstClr val="black"/>
                </a:solidFill>
                <a:latin typeface="Times New Roman" panose="02020603050405020304" pitchFamily="18" charset="0"/>
                <a:cs typeface="Times New Roman" panose="02020603050405020304" pitchFamily="18" charset="0"/>
              </a:rPr>
              <a:t>versus x/h within the statistically two-dimensional region of the jets with and without sidewalls.</a:t>
            </a:r>
          </a:p>
        </p:txBody>
      </p:sp>
      <p:pic>
        <p:nvPicPr>
          <p:cNvPr id="8" name="Picture 7">
            <a:extLst>
              <a:ext uri="{FF2B5EF4-FFF2-40B4-BE49-F238E27FC236}">
                <a16:creationId xmlns:a16="http://schemas.microsoft.com/office/drawing/2014/main" id="{F0D07B05-5CE2-455C-894E-A5E4BF716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603" y="599065"/>
            <a:ext cx="1113948" cy="357764"/>
          </a:xfrm>
          <a:prstGeom prst="rect">
            <a:avLst/>
          </a:prstGeom>
        </p:spPr>
      </p:pic>
      <p:sp>
        <p:nvSpPr>
          <p:cNvPr id="15" name="TextBox 14">
            <a:extLst>
              <a:ext uri="{FF2B5EF4-FFF2-40B4-BE49-F238E27FC236}">
                <a16:creationId xmlns:a16="http://schemas.microsoft.com/office/drawing/2014/main" id="{F4B29F58-57D6-4944-9E14-0254207D0AA0}"/>
              </a:ext>
            </a:extLst>
          </p:cNvPr>
          <p:cNvSpPr txBox="1"/>
          <p:nvPr/>
        </p:nvSpPr>
        <p:spPr>
          <a:xfrm>
            <a:off x="88083" y="1569064"/>
            <a:ext cx="4374859"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self-similar relationship of the form </a:t>
            </a: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r>
              <a:rPr lang="en-US" dirty="0">
                <a:solidFill>
                  <a:prstClr val="black"/>
                </a:solidFill>
                <a:latin typeface="Times New Roman" panose="02020603050405020304" pitchFamily="18" charset="0"/>
                <a:cs typeface="Times New Roman" panose="02020603050405020304" pitchFamily="18" charset="0"/>
              </a:rPr>
              <a:t> holds true over the axial range 10 ≤ x/h ≤ 40.</a:t>
            </a:r>
          </a:p>
        </p:txBody>
      </p:sp>
      <p:pic>
        <p:nvPicPr>
          <p:cNvPr id="13" name="Picture 12">
            <a:extLst>
              <a:ext uri="{FF2B5EF4-FFF2-40B4-BE49-F238E27FC236}">
                <a16:creationId xmlns:a16="http://schemas.microsoft.com/office/drawing/2014/main" id="{43614061-4AF3-4664-B9E2-50948EF938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336" y="2003050"/>
            <a:ext cx="3477110" cy="381053"/>
          </a:xfrm>
          <a:prstGeom prst="rect">
            <a:avLst/>
          </a:prstGeom>
        </p:spPr>
      </p:pic>
      <p:sp>
        <p:nvSpPr>
          <p:cNvPr id="18" name="TextBox 17">
            <a:extLst>
              <a:ext uri="{FF2B5EF4-FFF2-40B4-BE49-F238E27FC236}">
                <a16:creationId xmlns:a16="http://schemas.microsoft.com/office/drawing/2014/main" id="{0EA38C47-7AE9-4D31-B43C-401A13D8690F}"/>
              </a:ext>
            </a:extLst>
          </p:cNvPr>
          <p:cNvSpPr txBox="1"/>
          <p:nvPr/>
        </p:nvSpPr>
        <p:spPr>
          <a:xfrm>
            <a:off x="88083" y="2880213"/>
            <a:ext cx="3800213" cy="64633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K</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and x</a:t>
            </a:r>
            <a:r>
              <a:rPr lang="en-US" baseline="-25000" dirty="0">
                <a:solidFill>
                  <a:prstClr val="black"/>
                </a:solidFill>
                <a:latin typeface="Times New Roman" panose="02020603050405020304" pitchFamily="18" charset="0"/>
                <a:cs typeface="Times New Roman" panose="02020603050405020304" pitchFamily="18" charset="0"/>
              </a:rPr>
              <a:t>01</a:t>
            </a:r>
            <a:r>
              <a:rPr lang="en-US" dirty="0">
                <a:solidFill>
                  <a:prstClr val="black"/>
                </a:solidFill>
                <a:latin typeface="Times New Roman" panose="02020603050405020304" pitchFamily="18" charset="0"/>
                <a:cs typeface="Times New Roman" panose="02020603050405020304" pitchFamily="18" charset="0"/>
              </a:rPr>
              <a:t> are the jet decay rate and virtual origin, respectively.</a:t>
            </a:r>
          </a:p>
        </p:txBody>
      </p:sp>
      <p:sp>
        <p:nvSpPr>
          <p:cNvPr id="20" name="TextBox 19">
            <a:extLst>
              <a:ext uri="{FF2B5EF4-FFF2-40B4-BE49-F238E27FC236}">
                <a16:creationId xmlns:a16="http://schemas.microsoft.com/office/drawing/2014/main" id="{BD8DBE10-000F-4C6C-9500-BC412E62099B}"/>
              </a:ext>
            </a:extLst>
          </p:cNvPr>
          <p:cNvSpPr txBox="1"/>
          <p:nvPr/>
        </p:nvSpPr>
        <p:spPr>
          <a:xfrm>
            <a:off x="88083" y="3679693"/>
            <a:ext cx="3921855" cy="2031325"/>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In particular, the jet without sidewalls (K</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 0.20) decays at a rate of some 15% higher than does the jet with sidewalls (K</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 0.17). This implies that the far field entrainment rate of the jet with sidewalls is lower than the jet without sidewalls.</a:t>
            </a:r>
          </a:p>
        </p:txBody>
      </p:sp>
    </p:spTree>
    <p:extLst>
      <p:ext uri="{BB962C8B-B14F-4D97-AF65-F5344CB8AC3E}">
        <p14:creationId xmlns:p14="http://schemas.microsoft.com/office/powerpoint/2010/main" val="48622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18</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3" name="Picture 2">
            <a:extLst>
              <a:ext uri="{FF2B5EF4-FFF2-40B4-BE49-F238E27FC236}">
                <a16:creationId xmlns:a16="http://schemas.microsoft.com/office/drawing/2014/main" id="{76B6944A-CE35-4494-94E9-E09AF4904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75" y="1131624"/>
            <a:ext cx="5055446" cy="4378319"/>
          </a:xfrm>
          <a:prstGeom prst="rect">
            <a:avLst/>
          </a:prstGeom>
        </p:spPr>
      </p:pic>
      <p:sp>
        <p:nvSpPr>
          <p:cNvPr id="10" name="TextBox 9">
            <a:extLst>
              <a:ext uri="{FF2B5EF4-FFF2-40B4-BE49-F238E27FC236}">
                <a16:creationId xmlns:a16="http://schemas.microsoft.com/office/drawing/2014/main" id="{47A14178-EBFE-43A3-9C58-1A0F58189C1F}"/>
              </a:ext>
            </a:extLst>
          </p:cNvPr>
          <p:cNvSpPr txBox="1"/>
          <p:nvPr/>
        </p:nvSpPr>
        <p:spPr>
          <a:xfrm>
            <a:off x="169642" y="612420"/>
            <a:ext cx="8672353" cy="64633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To assess the spreading behavior of both jets, Fig. 6 presents the axial evolution of velocity half-widths, y</a:t>
            </a:r>
            <a:r>
              <a:rPr lang="en-US" baseline="-25000" dirty="0">
                <a:solidFill>
                  <a:prstClr val="black"/>
                </a:solidFill>
                <a:latin typeface="Times New Roman" panose="02020603050405020304" pitchFamily="18" charset="0"/>
                <a:cs typeface="Times New Roman" panose="02020603050405020304" pitchFamily="18" charset="0"/>
              </a:rPr>
              <a:t>0.5</a:t>
            </a:r>
            <a:r>
              <a:rPr lang="en-US" dirty="0">
                <a:solidFill>
                  <a:prstClr val="black"/>
                </a:solidFill>
                <a:latin typeface="Times New Roman" panose="02020603050405020304" pitchFamily="18" charset="0"/>
                <a:cs typeface="Times New Roman" panose="02020603050405020304" pitchFamily="18" charset="0"/>
              </a:rPr>
              <a:t> in the lateral (y) direction.</a:t>
            </a:r>
          </a:p>
        </p:txBody>
      </p:sp>
      <p:sp>
        <p:nvSpPr>
          <p:cNvPr id="13" name="TextBox 12">
            <a:extLst>
              <a:ext uri="{FF2B5EF4-FFF2-40B4-BE49-F238E27FC236}">
                <a16:creationId xmlns:a16="http://schemas.microsoft.com/office/drawing/2014/main" id="{75492709-7A20-46A1-8B69-DBD48DBC08D9}"/>
              </a:ext>
            </a:extLst>
          </p:cNvPr>
          <p:cNvSpPr txBox="1"/>
          <p:nvPr/>
        </p:nvSpPr>
        <p:spPr>
          <a:xfrm>
            <a:off x="169642" y="1557857"/>
            <a:ext cx="3689294" cy="2031325"/>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values of y0.5 vary linearly with x, and follow the relationship</a:t>
            </a: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r>
              <a:rPr lang="en-US" dirty="0">
                <a:solidFill>
                  <a:prstClr val="black"/>
                </a:solidFill>
                <a:latin typeface="Times New Roman" panose="02020603050405020304" pitchFamily="18" charset="0"/>
                <a:cs typeface="Times New Roman" panose="02020603050405020304" pitchFamily="18" charset="0"/>
              </a:rPr>
              <a:t>where K</a:t>
            </a:r>
            <a:r>
              <a:rPr lang="en-US" baseline="-25000" dirty="0">
                <a:solidFill>
                  <a:prstClr val="black"/>
                </a:solidFill>
                <a:latin typeface="Times New Roman" panose="02020603050405020304" pitchFamily="18" charset="0"/>
                <a:cs typeface="Times New Roman" panose="02020603050405020304" pitchFamily="18" charset="0"/>
              </a:rPr>
              <a:t>y</a:t>
            </a:r>
            <a:r>
              <a:rPr lang="en-US" dirty="0">
                <a:solidFill>
                  <a:prstClr val="black"/>
                </a:solidFill>
                <a:latin typeface="Times New Roman" panose="02020603050405020304" pitchFamily="18" charset="0"/>
                <a:cs typeface="Times New Roman" panose="02020603050405020304" pitchFamily="18" charset="0"/>
              </a:rPr>
              <a:t> is a measure of the spreading rate and x</a:t>
            </a:r>
            <a:r>
              <a:rPr lang="en-US" baseline="-25000" dirty="0">
                <a:solidFill>
                  <a:prstClr val="black"/>
                </a:solidFill>
                <a:latin typeface="Times New Roman" panose="02020603050405020304" pitchFamily="18" charset="0"/>
                <a:cs typeface="Times New Roman" panose="02020603050405020304" pitchFamily="18" charset="0"/>
              </a:rPr>
              <a:t>02</a:t>
            </a:r>
            <a:r>
              <a:rPr lang="en-US" dirty="0">
                <a:solidFill>
                  <a:prstClr val="black"/>
                </a:solidFill>
                <a:latin typeface="Times New Roman" panose="02020603050405020304" pitchFamily="18" charset="0"/>
                <a:cs typeface="Times New Roman" panose="02020603050405020304" pitchFamily="18" charset="0"/>
              </a:rPr>
              <a:t> is the virtual origin of that jet spread.</a:t>
            </a:r>
          </a:p>
        </p:txBody>
      </p:sp>
      <p:pic>
        <p:nvPicPr>
          <p:cNvPr id="9" name="Picture 8">
            <a:extLst>
              <a:ext uri="{FF2B5EF4-FFF2-40B4-BE49-F238E27FC236}">
                <a16:creationId xmlns:a16="http://schemas.microsoft.com/office/drawing/2014/main" id="{218311F7-6173-4226-9734-8F2320CDE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42" y="2269028"/>
            <a:ext cx="3494014" cy="396380"/>
          </a:xfrm>
          <a:prstGeom prst="rect">
            <a:avLst/>
          </a:prstGeom>
        </p:spPr>
      </p:pic>
      <p:sp>
        <p:nvSpPr>
          <p:cNvPr id="16" name="TextBox 15">
            <a:extLst>
              <a:ext uri="{FF2B5EF4-FFF2-40B4-BE49-F238E27FC236}">
                <a16:creationId xmlns:a16="http://schemas.microsoft.com/office/drawing/2014/main" id="{753CA05B-96BE-4E1E-A9E8-8DC012AF0955}"/>
              </a:ext>
            </a:extLst>
          </p:cNvPr>
          <p:cNvSpPr txBox="1"/>
          <p:nvPr/>
        </p:nvSpPr>
        <p:spPr>
          <a:xfrm>
            <a:off x="88079" y="3642143"/>
            <a:ext cx="3770857" cy="923330"/>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In the self-similar region, y</a:t>
            </a:r>
            <a:r>
              <a:rPr lang="en-US" baseline="-25000" dirty="0">
                <a:solidFill>
                  <a:prstClr val="black"/>
                </a:solidFill>
                <a:latin typeface="Times New Roman" panose="02020603050405020304" pitchFamily="18" charset="0"/>
                <a:cs typeface="Times New Roman" panose="02020603050405020304" pitchFamily="18" charset="0"/>
              </a:rPr>
              <a:t>0.5</a:t>
            </a:r>
            <a:r>
              <a:rPr lang="en-US" dirty="0">
                <a:solidFill>
                  <a:prstClr val="black"/>
                </a:solidFill>
                <a:latin typeface="Times New Roman" panose="02020603050405020304" pitchFamily="18" charset="0"/>
                <a:cs typeface="Times New Roman" panose="02020603050405020304" pitchFamily="18" charset="0"/>
              </a:rPr>
              <a:t>~x, further confirming statistical two-dimensionality.</a:t>
            </a:r>
          </a:p>
        </p:txBody>
      </p:sp>
      <p:sp>
        <p:nvSpPr>
          <p:cNvPr id="18" name="TextBox 17">
            <a:extLst>
              <a:ext uri="{FF2B5EF4-FFF2-40B4-BE49-F238E27FC236}">
                <a16:creationId xmlns:a16="http://schemas.microsoft.com/office/drawing/2014/main" id="{B19E482B-3FAE-4A69-94B0-FFFD7D3355DD}"/>
              </a:ext>
            </a:extLst>
          </p:cNvPr>
          <p:cNvSpPr txBox="1"/>
          <p:nvPr/>
        </p:nvSpPr>
        <p:spPr>
          <a:xfrm>
            <a:off x="88079" y="4676933"/>
            <a:ext cx="3770857"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jet without sidewalls spreads at a rate of about 24% higher (Ky ≈ 0.14) than does the jet with sidewalls (Ky ≈  0.11).</a:t>
            </a:r>
          </a:p>
        </p:txBody>
      </p:sp>
    </p:spTree>
    <p:extLst>
      <p:ext uri="{BB962C8B-B14F-4D97-AF65-F5344CB8AC3E}">
        <p14:creationId xmlns:p14="http://schemas.microsoft.com/office/powerpoint/2010/main" val="43299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19</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3" name="Picture 2">
            <a:extLst>
              <a:ext uri="{FF2B5EF4-FFF2-40B4-BE49-F238E27FC236}">
                <a16:creationId xmlns:a16="http://schemas.microsoft.com/office/drawing/2014/main" id="{AD5648F0-B9FD-4E29-AED6-3B3046DFD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14" y="1522836"/>
            <a:ext cx="5193296" cy="4767283"/>
          </a:xfrm>
          <a:prstGeom prst="rect">
            <a:avLst/>
          </a:prstGeom>
        </p:spPr>
      </p:pic>
      <p:pic>
        <p:nvPicPr>
          <p:cNvPr id="7" name="Picture 6">
            <a:extLst>
              <a:ext uri="{FF2B5EF4-FFF2-40B4-BE49-F238E27FC236}">
                <a16:creationId xmlns:a16="http://schemas.microsoft.com/office/drawing/2014/main" id="{AB42FB2A-88E5-4A25-BD06-05A91D7768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2073" y="3906477"/>
            <a:ext cx="1819179" cy="231007"/>
          </a:xfrm>
          <a:prstGeom prst="rect">
            <a:avLst/>
          </a:prstGeom>
        </p:spPr>
      </p:pic>
      <p:pic>
        <p:nvPicPr>
          <p:cNvPr id="9" name="Picture 8">
            <a:extLst>
              <a:ext uri="{FF2B5EF4-FFF2-40B4-BE49-F238E27FC236}">
                <a16:creationId xmlns:a16="http://schemas.microsoft.com/office/drawing/2014/main" id="{F1246688-D78A-4445-AADF-DF599DF5C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953" y="3333347"/>
            <a:ext cx="794867" cy="241640"/>
          </a:xfrm>
          <a:prstGeom prst="rect">
            <a:avLst/>
          </a:prstGeom>
        </p:spPr>
      </p:pic>
      <p:sp>
        <p:nvSpPr>
          <p:cNvPr id="15" name="TextBox 14">
            <a:extLst>
              <a:ext uri="{FF2B5EF4-FFF2-40B4-BE49-F238E27FC236}">
                <a16:creationId xmlns:a16="http://schemas.microsoft.com/office/drawing/2014/main" id="{B185E004-8032-48A0-9B80-9CD336CDB149}"/>
              </a:ext>
            </a:extLst>
          </p:cNvPr>
          <p:cNvSpPr txBox="1"/>
          <p:nvPr/>
        </p:nvSpPr>
        <p:spPr>
          <a:xfrm>
            <a:off x="159390" y="555273"/>
            <a:ext cx="8714299"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overall shape of graph of the data of Quinn [7] is similar to that of our jet without sidewalls. The qualitative features in the data of Quinn [7] are similar to that of our jet without sidewalls. This is despite the fact that the magnitudes and axial locations of major features (e.g. ‘‘humps’’) are different.</a:t>
            </a:r>
          </a:p>
        </p:txBody>
      </p:sp>
      <p:sp>
        <p:nvSpPr>
          <p:cNvPr id="16" name="TextBox 15">
            <a:extLst>
              <a:ext uri="{FF2B5EF4-FFF2-40B4-BE49-F238E27FC236}">
                <a16:creationId xmlns:a16="http://schemas.microsoft.com/office/drawing/2014/main" id="{AA481938-3762-4452-9469-64E877E5D2B8}"/>
              </a:ext>
            </a:extLst>
          </p:cNvPr>
          <p:cNvSpPr txBox="1"/>
          <p:nvPr/>
        </p:nvSpPr>
        <p:spPr>
          <a:xfrm>
            <a:off x="59083" y="2420825"/>
            <a:ext cx="3832538" cy="2308324"/>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differences reflect the different initial conditions between our jet without sidewalls and that of Quinn [7] (i.e. nozzle aspect ratio, AR = 60 versus 20, Reynolds number, </a:t>
            </a:r>
            <a:r>
              <a:rPr lang="fr-FR" dirty="0">
                <a:solidFill>
                  <a:prstClr val="black"/>
                </a:solidFill>
                <a:latin typeface="Times New Roman" panose="02020603050405020304" pitchFamily="18" charset="0"/>
                <a:cs typeface="Times New Roman" panose="02020603050405020304" pitchFamily="18" charset="0"/>
              </a:rPr>
              <a:t>Reh = 7000 versus 36,000, nozzle contraction profile, </a:t>
            </a:r>
            <a:r>
              <a:rPr lang="en-US" dirty="0">
                <a:solidFill>
                  <a:prstClr val="black"/>
                </a:solidFill>
                <a:latin typeface="Times New Roman" panose="02020603050405020304" pitchFamily="18" charset="0"/>
                <a:cs typeface="Times New Roman" panose="02020603050405020304" pitchFamily="18" charset="0"/>
              </a:rPr>
              <a:t>radially contoured versus sharp-edged orifice plate).</a:t>
            </a:r>
          </a:p>
        </p:txBody>
      </p:sp>
    </p:spTree>
    <p:extLst>
      <p:ext uri="{BB962C8B-B14F-4D97-AF65-F5344CB8AC3E}">
        <p14:creationId xmlns:p14="http://schemas.microsoft.com/office/powerpoint/2010/main" val="392689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7" y="21863"/>
            <a:ext cx="1822901"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D4FA7F26-E6EE-4FEA-9461-D880861DA791}"/>
              </a:ext>
            </a:extLst>
          </p:cNvPr>
          <p:cNvSpPr txBox="1"/>
          <p:nvPr/>
        </p:nvSpPr>
        <p:spPr>
          <a:xfrm>
            <a:off x="88085" y="565745"/>
            <a:ext cx="878537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paper reports a systematic study of a turbulent jet issuing from a </a:t>
            </a:r>
            <a:r>
              <a:rPr lang="en-US" dirty="0">
                <a:solidFill>
                  <a:srgbClr val="200CB4"/>
                </a:solidFill>
                <a:latin typeface="Times New Roman" panose="02020603050405020304" pitchFamily="18" charset="0"/>
                <a:cs typeface="Times New Roman" panose="02020603050405020304" pitchFamily="18" charset="0"/>
              </a:rPr>
              <a:t>rectangular slot nozzle </a:t>
            </a:r>
            <a:r>
              <a:rPr lang="en-US" dirty="0">
                <a:latin typeface="Times New Roman" panose="02020603050405020304" pitchFamily="18" charset="0"/>
                <a:cs typeface="Times New Roman" panose="02020603050405020304" pitchFamily="18" charset="0"/>
              </a:rPr>
              <a:t>of high-aspect ratio, AR ( w/h, where w and h are the long and short sides of the slot, respectively) tested </a:t>
            </a:r>
            <a:r>
              <a:rPr lang="en-US" dirty="0">
                <a:solidFill>
                  <a:srgbClr val="200CB4"/>
                </a:solidFill>
                <a:latin typeface="Times New Roman" panose="02020603050405020304" pitchFamily="18" charset="0"/>
                <a:cs typeface="Times New Roman" panose="02020603050405020304" pitchFamily="18" charset="0"/>
              </a:rPr>
              <a:t>with and without sidewalls</a:t>
            </a:r>
            <a:r>
              <a:rPr lang="en-US"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0561B85B-C9C8-4503-9D55-F49967C8707E}"/>
              </a:ext>
            </a:extLst>
          </p:cNvPr>
          <p:cNvSpPr txBox="1"/>
          <p:nvPr/>
        </p:nvSpPr>
        <p:spPr>
          <a:xfrm>
            <a:off x="115349" y="1551403"/>
            <a:ext cx="878537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Hot-wire measurements were conducted at a Reynolds number based on slot-width (h) and exit centerline velocity of Re</a:t>
            </a:r>
            <a:r>
              <a:rPr lang="en-US" baseline="-250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7000 (for AR = 30 and 60) and at 10,000 (for AR = 30) up to 160 h downstream.</a:t>
            </a:r>
          </a:p>
        </p:txBody>
      </p:sp>
      <p:pic>
        <p:nvPicPr>
          <p:cNvPr id="7" name="Picture 6">
            <a:extLst>
              <a:ext uri="{FF2B5EF4-FFF2-40B4-BE49-F238E27FC236}">
                <a16:creationId xmlns:a16="http://schemas.microsoft.com/office/drawing/2014/main" id="{CF6456DE-38F0-4CA5-8465-BF86B725C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17" y="2741443"/>
            <a:ext cx="8375439" cy="3548673"/>
          </a:xfrm>
          <a:prstGeom prst="rect">
            <a:avLst/>
          </a:prstGeom>
        </p:spPr>
      </p:pic>
    </p:spTree>
    <p:extLst>
      <p:ext uri="{BB962C8B-B14F-4D97-AF65-F5344CB8AC3E}">
        <p14:creationId xmlns:p14="http://schemas.microsoft.com/office/powerpoint/2010/main" val="3939165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20</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11" name="TextBox 10">
            <a:extLst>
              <a:ext uri="{FF2B5EF4-FFF2-40B4-BE49-F238E27FC236}">
                <a16:creationId xmlns:a16="http://schemas.microsoft.com/office/drawing/2014/main" id="{72B30647-E809-4825-B666-0DFCB24F36B2}"/>
              </a:ext>
            </a:extLst>
          </p:cNvPr>
          <p:cNvSpPr txBox="1"/>
          <p:nvPr/>
        </p:nvSpPr>
        <p:spPr>
          <a:xfrm>
            <a:off x="159391" y="592773"/>
            <a:ext cx="8825218" cy="64633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All jets exhibit a rapid increase of             in the near field, reflecting the streamwise growth of the shear-layer instabilities associated with the large-scale structures.</a:t>
            </a:r>
          </a:p>
        </p:txBody>
      </p:sp>
      <p:pic>
        <p:nvPicPr>
          <p:cNvPr id="8" name="Picture 7">
            <a:extLst>
              <a:ext uri="{FF2B5EF4-FFF2-40B4-BE49-F238E27FC236}">
                <a16:creationId xmlns:a16="http://schemas.microsoft.com/office/drawing/2014/main" id="{0F24B6DB-860A-40AF-B2FB-69D09F157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364" y="534534"/>
            <a:ext cx="752580" cy="390579"/>
          </a:xfrm>
          <a:prstGeom prst="rect">
            <a:avLst/>
          </a:prstGeom>
        </p:spPr>
      </p:pic>
      <p:sp>
        <p:nvSpPr>
          <p:cNvPr id="15" name="TextBox 14">
            <a:extLst>
              <a:ext uri="{FF2B5EF4-FFF2-40B4-BE49-F238E27FC236}">
                <a16:creationId xmlns:a16="http://schemas.microsoft.com/office/drawing/2014/main" id="{678E5576-0A7D-46AA-A94C-3BC1D0CA5708}"/>
              </a:ext>
            </a:extLst>
          </p:cNvPr>
          <p:cNvSpPr txBox="1"/>
          <p:nvPr/>
        </p:nvSpPr>
        <p:spPr>
          <a:xfrm>
            <a:off x="88085" y="1583706"/>
            <a:ext cx="3896686"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Such large-scale structures produce large-scale engulfment of ambient fluid, resulting in higher velocity fluctuations and greater decay of jet’s mean velocity.</a:t>
            </a:r>
          </a:p>
        </p:txBody>
      </p:sp>
      <p:sp>
        <p:nvSpPr>
          <p:cNvPr id="18" name="TextBox 17">
            <a:extLst>
              <a:ext uri="{FF2B5EF4-FFF2-40B4-BE49-F238E27FC236}">
                <a16:creationId xmlns:a16="http://schemas.microsoft.com/office/drawing/2014/main" id="{A49D12EB-80EA-4428-BD64-A9D660BF06AE}"/>
              </a:ext>
            </a:extLst>
          </p:cNvPr>
          <p:cNvSpPr txBox="1"/>
          <p:nvPr/>
        </p:nvSpPr>
        <p:spPr>
          <a:xfrm>
            <a:off x="88085" y="2857488"/>
            <a:ext cx="3774569" cy="2585323"/>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Although, both jets produce a hump in</a:t>
            </a: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r>
              <a:rPr lang="en-US" dirty="0">
                <a:solidFill>
                  <a:prstClr val="black"/>
                </a:solidFill>
                <a:latin typeface="Times New Roman" panose="02020603050405020304" pitchFamily="18" charset="0"/>
                <a:cs typeface="Times New Roman" panose="02020603050405020304" pitchFamily="18" charset="0"/>
              </a:rPr>
              <a:t>                between 10 ≤ x/h ≤ 12, the hump for the jet without sidewalls is discernibly higher than the jet with sidewalls. It also appears that for both jets, this hump is about 10% higher than their respective asymptotic values.</a:t>
            </a:r>
          </a:p>
        </p:txBody>
      </p:sp>
      <p:pic>
        <p:nvPicPr>
          <p:cNvPr id="19" name="Picture 18">
            <a:extLst>
              <a:ext uri="{FF2B5EF4-FFF2-40B4-BE49-F238E27FC236}">
                <a16:creationId xmlns:a16="http://schemas.microsoft.com/office/drawing/2014/main" id="{EF84217E-0260-441D-B465-72D49A9C1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91" y="3270561"/>
            <a:ext cx="752580" cy="390579"/>
          </a:xfrm>
          <a:prstGeom prst="rect">
            <a:avLst/>
          </a:prstGeom>
        </p:spPr>
      </p:pic>
      <p:pic>
        <p:nvPicPr>
          <p:cNvPr id="20" name="Picture 19">
            <a:extLst>
              <a:ext uri="{FF2B5EF4-FFF2-40B4-BE49-F238E27FC236}">
                <a16:creationId xmlns:a16="http://schemas.microsoft.com/office/drawing/2014/main" id="{B83BBFE5-2D9F-4291-BD80-0A6608952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6076" y="1522836"/>
            <a:ext cx="4928533" cy="4767283"/>
          </a:xfrm>
          <a:prstGeom prst="rect">
            <a:avLst/>
          </a:prstGeom>
        </p:spPr>
      </p:pic>
      <p:pic>
        <p:nvPicPr>
          <p:cNvPr id="21" name="Picture 20">
            <a:extLst>
              <a:ext uri="{FF2B5EF4-FFF2-40B4-BE49-F238E27FC236}">
                <a16:creationId xmlns:a16="http://schemas.microsoft.com/office/drawing/2014/main" id="{A7455EF6-6136-4459-8DBF-AF138F7F6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073" y="3906477"/>
            <a:ext cx="1819179" cy="231007"/>
          </a:xfrm>
          <a:prstGeom prst="rect">
            <a:avLst/>
          </a:prstGeom>
        </p:spPr>
      </p:pic>
      <p:pic>
        <p:nvPicPr>
          <p:cNvPr id="22" name="Picture 21">
            <a:extLst>
              <a:ext uri="{FF2B5EF4-FFF2-40B4-BE49-F238E27FC236}">
                <a16:creationId xmlns:a16="http://schemas.microsoft.com/office/drawing/2014/main" id="{840DF8DD-EE68-4CE4-8307-4BFA775F68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6953" y="3333347"/>
            <a:ext cx="794867" cy="241640"/>
          </a:xfrm>
          <a:prstGeom prst="rect">
            <a:avLst/>
          </a:prstGeom>
        </p:spPr>
      </p:pic>
    </p:spTree>
    <p:extLst>
      <p:ext uri="{BB962C8B-B14F-4D97-AF65-F5344CB8AC3E}">
        <p14:creationId xmlns:p14="http://schemas.microsoft.com/office/powerpoint/2010/main" val="342970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21</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9" name="TextBox 8">
            <a:extLst>
              <a:ext uri="{FF2B5EF4-FFF2-40B4-BE49-F238E27FC236}">
                <a16:creationId xmlns:a16="http://schemas.microsoft.com/office/drawing/2014/main" id="{FF93D609-57E2-4E95-BBB6-5988D188870C}"/>
              </a:ext>
            </a:extLst>
          </p:cNvPr>
          <p:cNvSpPr txBox="1"/>
          <p:nvPr/>
        </p:nvSpPr>
        <p:spPr>
          <a:xfrm>
            <a:off x="174071" y="608234"/>
            <a:ext cx="8810538" cy="64633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appearance of the humps in both jets is attributable to the collision of double roller structures, emanating from alternate sides of the shear layers beyond the potential core region</a:t>
            </a:r>
          </a:p>
        </p:txBody>
      </p:sp>
      <p:sp>
        <p:nvSpPr>
          <p:cNvPr id="11" name="TextBox 10">
            <a:extLst>
              <a:ext uri="{FF2B5EF4-FFF2-40B4-BE49-F238E27FC236}">
                <a16:creationId xmlns:a16="http://schemas.microsoft.com/office/drawing/2014/main" id="{2F2AF2A5-025F-4E6F-8830-F7739D9DED09}"/>
              </a:ext>
            </a:extLst>
          </p:cNvPr>
          <p:cNvSpPr txBox="1"/>
          <p:nvPr/>
        </p:nvSpPr>
        <p:spPr>
          <a:xfrm>
            <a:off x="54529" y="1335222"/>
            <a:ext cx="3774569" cy="1477328"/>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difference in the magnitude of the humps suggests that the presence of sidewalls increases the coherence of the shear layer vortex structures in the jet with sidewalls.</a:t>
            </a:r>
          </a:p>
        </p:txBody>
      </p:sp>
      <p:sp>
        <p:nvSpPr>
          <p:cNvPr id="13" name="TextBox 12">
            <a:extLst>
              <a:ext uri="{FF2B5EF4-FFF2-40B4-BE49-F238E27FC236}">
                <a16:creationId xmlns:a16="http://schemas.microsoft.com/office/drawing/2014/main" id="{AE5E4096-B395-42DA-86F5-E2D7021F6869}"/>
              </a:ext>
            </a:extLst>
          </p:cNvPr>
          <p:cNvSpPr txBox="1"/>
          <p:nvPr/>
        </p:nvSpPr>
        <p:spPr>
          <a:xfrm>
            <a:off x="43805" y="2831473"/>
            <a:ext cx="3863130" cy="1754326"/>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For example, a smoothly contoured round nozzle produces analogous coherent vortex structures and also exhibits a near field hump, while a pipe jet with much less coherent vortices does not</a:t>
            </a:r>
          </a:p>
        </p:txBody>
      </p:sp>
      <p:sp>
        <p:nvSpPr>
          <p:cNvPr id="15" name="TextBox 14">
            <a:extLst>
              <a:ext uri="{FF2B5EF4-FFF2-40B4-BE49-F238E27FC236}">
                <a16:creationId xmlns:a16="http://schemas.microsoft.com/office/drawing/2014/main" id="{B6059784-280E-4CC4-A23E-36A5796DED7D}"/>
              </a:ext>
            </a:extLst>
          </p:cNvPr>
          <p:cNvSpPr txBox="1"/>
          <p:nvPr/>
        </p:nvSpPr>
        <p:spPr>
          <a:xfrm>
            <a:off x="43805" y="4585799"/>
            <a:ext cx="3818849" cy="1477328"/>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magnitude of the humps is expected to reflect the strength of the overall interaction between coherent vortical structures and the induced ambient fluid</a:t>
            </a:r>
          </a:p>
        </p:txBody>
      </p:sp>
      <p:pic>
        <p:nvPicPr>
          <p:cNvPr id="16" name="Picture 15">
            <a:extLst>
              <a:ext uri="{FF2B5EF4-FFF2-40B4-BE49-F238E27FC236}">
                <a16:creationId xmlns:a16="http://schemas.microsoft.com/office/drawing/2014/main" id="{2C2C7503-8D6F-459B-A6C0-531981B23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326" y="1522836"/>
            <a:ext cx="4966283" cy="4767283"/>
          </a:xfrm>
          <a:prstGeom prst="rect">
            <a:avLst/>
          </a:prstGeom>
        </p:spPr>
      </p:pic>
      <p:pic>
        <p:nvPicPr>
          <p:cNvPr id="18" name="Picture 17">
            <a:extLst>
              <a:ext uri="{FF2B5EF4-FFF2-40B4-BE49-F238E27FC236}">
                <a16:creationId xmlns:a16="http://schemas.microsoft.com/office/drawing/2014/main" id="{45FA2769-26A5-4C7C-AD9E-5F4A53A28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2073" y="3906477"/>
            <a:ext cx="1819179" cy="231007"/>
          </a:xfrm>
          <a:prstGeom prst="rect">
            <a:avLst/>
          </a:prstGeom>
        </p:spPr>
      </p:pic>
      <p:pic>
        <p:nvPicPr>
          <p:cNvPr id="19" name="Picture 18">
            <a:extLst>
              <a:ext uri="{FF2B5EF4-FFF2-40B4-BE49-F238E27FC236}">
                <a16:creationId xmlns:a16="http://schemas.microsoft.com/office/drawing/2014/main" id="{ADBE6EAA-200D-438A-99C6-ED7C93E58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953" y="3333347"/>
            <a:ext cx="794867" cy="241640"/>
          </a:xfrm>
          <a:prstGeom prst="rect">
            <a:avLst/>
          </a:prstGeom>
        </p:spPr>
      </p:pic>
    </p:spTree>
    <p:extLst>
      <p:ext uri="{BB962C8B-B14F-4D97-AF65-F5344CB8AC3E}">
        <p14:creationId xmlns:p14="http://schemas.microsoft.com/office/powerpoint/2010/main" val="2171132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22</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9" name="TextBox 8">
            <a:extLst>
              <a:ext uri="{FF2B5EF4-FFF2-40B4-BE49-F238E27FC236}">
                <a16:creationId xmlns:a16="http://schemas.microsoft.com/office/drawing/2014/main" id="{C43F8B89-51A2-4DBA-8A48-DB7979DC029D}"/>
              </a:ext>
            </a:extLst>
          </p:cNvPr>
          <p:cNvSpPr txBox="1"/>
          <p:nvPr/>
        </p:nvSpPr>
        <p:spPr>
          <a:xfrm>
            <a:off x="159391" y="608234"/>
            <a:ext cx="8825218"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turbulence intensity of the jet with sidewalls reaches an asymptotic value of about 0.21, which is very close to that of a round smooth contraction jet. In contrast, for the jet without sidewalls, it decreases significantly to values of about 75% of those with sidewalls over the range </a:t>
            </a:r>
            <a:r>
              <a:rPr lang="pt-BR" dirty="0">
                <a:solidFill>
                  <a:prstClr val="black"/>
                </a:solidFill>
                <a:latin typeface="Times New Roman" panose="02020603050405020304" pitchFamily="18" charset="0"/>
                <a:cs typeface="Times New Roman" panose="02020603050405020304" pitchFamily="18" charset="0"/>
              </a:rPr>
              <a:t>30 ≤ x/h ≤ 100.</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022EE62-8E64-48D9-B5CA-040711BFC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14" y="1522836"/>
            <a:ext cx="5193296" cy="4767283"/>
          </a:xfrm>
          <a:prstGeom prst="rect">
            <a:avLst/>
          </a:prstGeom>
        </p:spPr>
      </p:pic>
      <p:pic>
        <p:nvPicPr>
          <p:cNvPr id="11" name="Picture 10">
            <a:extLst>
              <a:ext uri="{FF2B5EF4-FFF2-40B4-BE49-F238E27FC236}">
                <a16:creationId xmlns:a16="http://schemas.microsoft.com/office/drawing/2014/main" id="{D10CCC34-1695-495F-B0A9-A6916CDE9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2073" y="3906477"/>
            <a:ext cx="1819179" cy="231007"/>
          </a:xfrm>
          <a:prstGeom prst="rect">
            <a:avLst/>
          </a:prstGeom>
        </p:spPr>
      </p:pic>
      <p:pic>
        <p:nvPicPr>
          <p:cNvPr id="13" name="Picture 12">
            <a:extLst>
              <a:ext uri="{FF2B5EF4-FFF2-40B4-BE49-F238E27FC236}">
                <a16:creationId xmlns:a16="http://schemas.microsoft.com/office/drawing/2014/main" id="{D8885906-C7C8-4836-9EF6-6C9F9E61B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3799" y="3345030"/>
            <a:ext cx="794867" cy="241640"/>
          </a:xfrm>
          <a:prstGeom prst="rect">
            <a:avLst/>
          </a:prstGeom>
        </p:spPr>
      </p:pic>
      <p:sp>
        <p:nvSpPr>
          <p:cNvPr id="16" name="TextBox 15">
            <a:extLst>
              <a:ext uri="{FF2B5EF4-FFF2-40B4-BE49-F238E27FC236}">
                <a16:creationId xmlns:a16="http://schemas.microsoft.com/office/drawing/2014/main" id="{D20448AC-F297-4007-9D8A-7327CADAA342}"/>
              </a:ext>
            </a:extLst>
          </p:cNvPr>
          <p:cNvSpPr txBox="1"/>
          <p:nvPr/>
        </p:nvSpPr>
        <p:spPr>
          <a:xfrm>
            <a:off x="159390" y="1970656"/>
            <a:ext cx="3631924" cy="2308324"/>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convergence of the turbulence intensity of present jet with sidewalls to an asymptotic value is consistent with the planar jet of Antonia  of (Reh, AR) = (7000, 44) issuing from a smoothly contoured nozzle although their asymptotic value is somewhat 10% lower.</a:t>
            </a:r>
          </a:p>
        </p:txBody>
      </p:sp>
    </p:spTree>
    <p:extLst>
      <p:ext uri="{BB962C8B-B14F-4D97-AF65-F5344CB8AC3E}">
        <p14:creationId xmlns:p14="http://schemas.microsoft.com/office/powerpoint/2010/main" val="281610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23</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18" name="TextBox 17">
            <a:extLst>
              <a:ext uri="{FF2B5EF4-FFF2-40B4-BE49-F238E27FC236}">
                <a16:creationId xmlns:a16="http://schemas.microsoft.com/office/drawing/2014/main" id="{90F6E8C5-ADE3-451C-B2DB-54FBEF592606}"/>
              </a:ext>
            </a:extLst>
          </p:cNvPr>
          <p:cNvSpPr txBox="1"/>
          <p:nvPr/>
        </p:nvSpPr>
        <p:spPr>
          <a:xfrm>
            <a:off x="88085" y="834250"/>
            <a:ext cx="7617204" cy="369332"/>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Skewness measures the asymmetry of the distribution of data around its mean.</a:t>
            </a:r>
          </a:p>
        </p:txBody>
      </p:sp>
      <p:sp>
        <p:nvSpPr>
          <p:cNvPr id="21" name="TextBox 20">
            <a:extLst>
              <a:ext uri="{FF2B5EF4-FFF2-40B4-BE49-F238E27FC236}">
                <a16:creationId xmlns:a16="http://schemas.microsoft.com/office/drawing/2014/main" id="{EB03DFAB-58C6-470A-90C8-158A69E25E99}"/>
              </a:ext>
            </a:extLst>
          </p:cNvPr>
          <p:cNvSpPr txBox="1"/>
          <p:nvPr/>
        </p:nvSpPr>
        <p:spPr>
          <a:xfrm>
            <a:off x="88082" y="3311287"/>
            <a:ext cx="8967836" cy="64633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Flatness (Kurtosis) measures the peakedness and thickness of the tails of the distribution compared to a normal distribution. </a:t>
            </a:r>
          </a:p>
        </p:txBody>
      </p:sp>
      <p:pic>
        <p:nvPicPr>
          <p:cNvPr id="23" name="Picture 22">
            <a:extLst>
              <a:ext uri="{FF2B5EF4-FFF2-40B4-BE49-F238E27FC236}">
                <a16:creationId xmlns:a16="http://schemas.microsoft.com/office/drawing/2014/main" id="{880B8FE0-D5E0-4056-8F84-2F0C352BC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096" y="1280737"/>
            <a:ext cx="4876860" cy="1926954"/>
          </a:xfrm>
          <a:prstGeom prst="rect">
            <a:avLst/>
          </a:prstGeom>
        </p:spPr>
      </p:pic>
      <p:pic>
        <p:nvPicPr>
          <p:cNvPr id="25" name="Picture 24">
            <a:extLst>
              <a:ext uri="{FF2B5EF4-FFF2-40B4-BE49-F238E27FC236}">
                <a16:creationId xmlns:a16="http://schemas.microsoft.com/office/drawing/2014/main" id="{11400571-BC4B-4019-AEDC-6FE82A4BA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778" y="3957618"/>
            <a:ext cx="4321469" cy="2214843"/>
          </a:xfrm>
          <a:prstGeom prst="rect">
            <a:avLst/>
          </a:prstGeom>
        </p:spPr>
      </p:pic>
    </p:spTree>
    <p:extLst>
      <p:ext uri="{BB962C8B-B14F-4D97-AF65-F5344CB8AC3E}">
        <p14:creationId xmlns:p14="http://schemas.microsoft.com/office/powerpoint/2010/main" val="402423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24</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D04B5545-24A2-45D6-8E16-301E73722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654" y="79691"/>
            <a:ext cx="3533344" cy="6274231"/>
          </a:xfrm>
          <a:prstGeom prst="rect">
            <a:avLst/>
          </a:prstGeom>
        </p:spPr>
      </p:pic>
      <p:pic>
        <p:nvPicPr>
          <p:cNvPr id="8" name="Picture 7">
            <a:extLst>
              <a:ext uri="{FF2B5EF4-FFF2-40B4-BE49-F238E27FC236}">
                <a16:creationId xmlns:a16="http://schemas.microsoft.com/office/drawing/2014/main" id="{BB54F2F7-408A-48CD-99B7-E5123C503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02" y="702014"/>
            <a:ext cx="2265027" cy="389403"/>
          </a:xfrm>
          <a:prstGeom prst="rect">
            <a:avLst/>
          </a:prstGeom>
        </p:spPr>
      </p:pic>
      <p:pic>
        <p:nvPicPr>
          <p:cNvPr id="9" name="Picture 8">
            <a:extLst>
              <a:ext uri="{FF2B5EF4-FFF2-40B4-BE49-F238E27FC236}">
                <a16:creationId xmlns:a16="http://schemas.microsoft.com/office/drawing/2014/main" id="{DDF80E5F-179C-4387-8620-3EAFFB6AB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4373" y="700957"/>
            <a:ext cx="1404286" cy="390460"/>
          </a:xfrm>
          <a:prstGeom prst="rect">
            <a:avLst/>
          </a:prstGeom>
        </p:spPr>
      </p:pic>
      <p:pic>
        <p:nvPicPr>
          <p:cNvPr id="10" name="Picture 9">
            <a:extLst>
              <a:ext uri="{FF2B5EF4-FFF2-40B4-BE49-F238E27FC236}">
                <a16:creationId xmlns:a16="http://schemas.microsoft.com/office/drawing/2014/main" id="{9E049A35-A391-4415-996D-CFCF8FA4D1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8659" y="700957"/>
            <a:ext cx="788559" cy="394280"/>
          </a:xfrm>
          <a:prstGeom prst="rect">
            <a:avLst/>
          </a:prstGeom>
        </p:spPr>
      </p:pic>
      <p:sp>
        <p:nvSpPr>
          <p:cNvPr id="13" name="TextBox 12">
            <a:extLst>
              <a:ext uri="{FF2B5EF4-FFF2-40B4-BE49-F238E27FC236}">
                <a16:creationId xmlns:a16="http://schemas.microsoft.com/office/drawing/2014/main" id="{1453C33B-6036-4D2F-9690-986EB7577426}"/>
              </a:ext>
            </a:extLst>
          </p:cNvPr>
          <p:cNvSpPr txBox="1"/>
          <p:nvPr/>
        </p:nvSpPr>
        <p:spPr>
          <a:xfrm>
            <a:off x="88084" y="1340633"/>
            <a:ext cx="5371569"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For each jet, S</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displays a local maximum at x/h ≈ 4 (without sidewalls) and x/h ≈  4 (with sidewalls) and a local minimum at x/h = 5 (without sidewalls) and x/h = 7 (with sidewalls).</a:t>
            </a:r>
          </a:p>
        </p:txBody>
      </p:sp>
      <p:sp>
        <p:nvSpPr>
          <p:cNvPr id="15" name="TextBox 14">
            <a:extLst>
              <a:ext uri="{FF2B5EF4-FFF2-40B4-BE49-F238E27FC236}">
                <a16:creationId xmlns:a16="http://schemas.microsoft.com/office/drawing/2014/main" id="{3EE6410F-A03A-4EF8-BEAB-E30206F88022}"/>
              </a:ext>
            </a:extLst>
          </p:cNvPr>
          <p:cNvSpPr txBox="1"/>
          <p:nvPr/>
        </p:nvSpPr>
        <p:spPr>
          <a:xfrm>
            <a:off x="88083" y="2839711"/>
            <a:ext cx="5371569"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Within the region where the two jets both exhibit statistically two-dimensional behavior in the mean field</a:t>
            </a:r>
          </a:p>
          <a:p>
            <a:pPr algn="just"/>
            <a:r>
              <a:rPr lang="en-US" dirty="0">
                <a:solidFill>
                  <a:prstClr val="black"/>
                </a:solidFill>
                <a:latin typeface="Times New Roman" panose="02020603050405020304" pitchFamily="18" charset="0"/>
                <a:cs typeface="Times New Roman" panose="02020603050405020304" pitchFamily="18" charset="0"/>
              </a:rPr>
              <a:t>(10 ≤ x/h ≤ 40), both F</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and S</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are significantly different for the jets with and without sidewalls.</a:t>
            </a:r>
          </a:p>
        </p:txBody>
      </p:sp>
      <p:sp>
        <p:nvSpPr>
          <p:cNvPr id="18" name="TextBox 17">
            <a:extLst>
              <a:ext uri="{FF2B5EF4-FFF2-40B4-BE49-F238E27FC236}">
                <a16:creationId xmlns:a16="http://schemas.microsoft.com/office/drawing/2014/main" id="{5214C6EF-7461-4F5B-9660-6540DA68A999}"/>
              </a:ext>
            </a:extLst>
          </p:cNvPr>
          <p:cNvSpPr txBox="1"/>
          <p:nvPr/>
        </p:nvSpPr>
        <p:spPr>
          <a:xfrm>
            <a:off x="151002" y="4390738"/>
            <a:ext cx="5308650" cy="923330"/>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For example, at x/h = 30, their respective values are 2.7 and 2.9 for F</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and 0.02 and 0.34 for S</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for the jets with and without sidewalls, respectively.</a:t>
            </a:r>
          </a:p>
        </p:txBody>
      </p:sp>
    </p:spTree>
    <p:extLst>
      <p:ext uri="{BB962C8B-B14F-4D97-AF65-F5344CB8AC3E}">
        <p14:creationId xmlns:p14="http://schemas.microsoft.com/office/powerpoint/2010/main" val="1063901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25</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D04B5545-24A2-45D6-8E16-301E73722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654" y="79691"/>
            <a:ext cx="3533344" cy="6274231"/>
          </a:xfrm>
          <a:prstGeom prst="rect">
            <a:avLst/>
          </a:prstGeom>
        </p:spPr>
      </p:pic>
      <p:pic>
        <p:nvPicPr>
          <p:cNvPr id="8" name="Picture 7">
            <a:extLst>
              <a:ext uri="{FF2B5EF4-FFF2-40B4-BE49-F238E27FC236}">
                <a16:creationId xmlns:a16="http://schemas.microsoft.com/office/drawing/2014/main" id="{BB54F2F7-408A-48CD-99B7-E5123C503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02" y="702014"/>
            <a:ext cx="2265027" cy="389403"/>
          </a:xfrm>
          <a:prstGeom prst="rect">
            <a:avLst/>
          </a:prstGeom>
        </p:spPr>
      </p:pic>
      <p:pic>
        <p:nvPicPr>
          <p:cNvPr id="9" name="Picture 8">
            <a:extLst>
              <a:ext uri="{FF2B5EF4-FFF2-40B4-BE49-F238E27FC236}">
                <a16:creationId xmlns:a16="http://schemas.microsoft.com/office/drawing/2014/main" id="{DDF80E5F-179C-4387-8620-3EAFFB6AB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4373" y="700957"/>
            <a:ext cx="1404286" cy="390460"/>
          </a:xfrm>
          <a:prstGeom prst="rect">
            <a:avLst/>
          </a:prstGeom>
        </p:spPr>
      </p:pic>
      <p:pic>
        <p:nvPicPr>
          <p:cNvPr id="10" name="Picture 9">
            <a:extLst>
              <a:ext uri="{FF2B5EF4-FFF2-40B4-BE49-F238E27FC236}">
                <a16:creationId xmlns:a16="http://schemas.microsoft.com/office/drawing/2014/main" id="{9E049A35-A391-4415-996D-CFCF8FA4D1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8659" y="700957"/>
            <a:ext cx="788559" cy="394280"/>
          </a:xfrm>
          <a:prstGeom prst="rect">
            <a:avLst/>
          </a:prstGeom>
        </p:spPr>
      </p:pic>
      <p:sp>
        <p:nvSpPr>
          <p:cNvPr id="16" name="TextBox 15">
            <a:extLst>
              <a:ext uri="{FF2B5EF4-FFF2-40B4-BE49-F238E27FC236}">
                <a16:creationId xmlns:a16="http://schemas.microsoft.com/office/drawing/2014/main" id="{6414A29E-CF84-42B9-B68F-A773E6C8CF12}"/>
              </a:ext>
            </a:extLst>
          </p:cNvPr>
          <p:cNvSpPr txBox="1"/>
          <p:nvPr/>
        </p:nvSpPr>
        <p:spPr>
          <a:xfrm>
            <a:off x="127931" y="1408918"/>
            <a:ext cx="5241023" cy="313932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Further downstream, the S</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and F</a:t>
            </a:r>
            <a:r>
              <a:rPr lang="en-US" baseline="-25000"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Times New Roman" panose="02020603050405020304" pitchFamily="18" charset="0"/>
                <a:cs typeface="Times New Roman" panose="02020603050405020304" pitchFamily="18" charset="0"/>
              </a:rPr>
              <a:t> factors of the jet with sidewalls remains approximately constant, at values close to the Gaussian, as has been reported previously. In contrast, those for the jet without sidewalls are never truly Gaussian anywhere in the measured range, although they are closest to it in the range 30 ≤ x/h ≤ 110.</a:t>
            </a: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r>
              <a:rPr lang="en-US" dirty="0">
                <a:solidFill>
                  <a:prstClr val="black"/>
                </a:solidFill>
                <a:latin typeface="Times New Roman" panose="02020603050405020304" pitchFamily="18" charset="0"/>
                <a:cs typeface="Times New Roman" panose="02020603050405020304" pitchFamily="18" charset="0"/>
              </a:rPr>
              <a:t> For x/h &gt; 120, Su and Fu depart significantly from the Gaussian values, consistent with jet having not yet completed to its transition to the a symmetric flow</a:t>
            </a:r>
          </a:p>
        </p:txBody>
      </p:sp>
    </p:spTree>
    <p:extLst>
      <p:ext uri="{BB962C8B-B14F-4D97-AF65-F5344CB8AC3E}">
        <p14:creationId xmlns:p14="http://schemas.microsoft.com/office/powerpoint/2010/main" val="63924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26</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319557"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CONCLUSIONS</a:t>
            </a:r>
          </a:p>
        </p:txBody>
      </p:sp>
      <p:sp>
        <p:nvSpPr>
          <p:cNvPr id="8" name="TextBox 7">
            <a:extLst>
              <a:ext uri="{FF2B5EF4-FFF2-40B4-BE49-F238E27FC236}">
                <a16:creationId xmlns:a16="http://schemas.microsoft.com/office/drawing/2014/main" id="{E1996D27-2C2A-43A6-9459-7E81F42A1AA1}"/>
              </a:ext>
            </a:extLst>
          </p:cNvPr>
          <p:cNvSpPr txBox="1"/>
          <p:nvPr/>
        </p:nvSpPr>
        <p:spPr>
          <a:xfrm>
            <a:off x="88084" y="701626"/>
            <a:ext cx="8888135" cy="923330"/>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 The flow fields of jets with and without sidewalls from rectangular nozzles are consistently statistically different and the exit velocity profiles very close to the exit (x = 0.25h) are also changed slightly by the presence or absence of sidewalls.</a:t>
            </a:r>
          </a:p>
        </p:txBody>
      </p:sp>
      <p:sp>
        <p:nvSpPr>
          <p:cNvPr id="10" name="TextBox 9">
            <a:extLst>
              <a:ext uri="{FF2B5EF4-FFF2-40B4-BE49-F238E27FC236}">
                <a16:creationId xmlns:a16="http://schemas.microsoft.com/office/drawing/2014/main" id="{E2B47764-E964-4F26-9C78-2B25F7DB9184}"/>
              </a:ext>
            </a:extLst>
          </p:cNvPr>
          <p:cNvSpPr txBox="1"/>
          <p:nvPr/>
        </p:nvSpPr>
        <p:spPr>
          <a:xfrm>
            <a:off x="119545" y="1786770"/>
            <a:ext cx="8856674" cy="646331"/>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 The near field flow also reveals clear distinctions in the length of the potential core being greater for the case with sidewalls which implies a lower rate of near field entrainment.</a:t>
            </a:r>
          </a:p>
        </p:txBody>
      </p:sp>
      <p:sp>
        <p:nvSpPr>
          <p:cNvPr id="13" name="TextBox 12">
            <a:extLst>
              <a:ext uri="{FF2B5EF4-FFF2-40B4-BE49-F238E27FC236}">
                <a16:creationId xmlns:a16="http://schemas.microsoft.com/office/drawing/2014/main" id="{8E5C4F97-FAC6-4A1A-9A5C-3750B1E26C70}"/>
              </a:ext>
            </a:extLst>
          </p:cNvPr>
          <p:cNvSpPr txBox="1"/>
          <p:nvPr/>
        </p:nvSpPr>
        <p:spPr>
          <a:xfrm>
            <a:off x="119544" y="2601783"/>
            <a:ext cx="8856673" cy="1477328"/>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near field vortex shedding rate of the jet with sidewalls has both a lower dominant shedding frequency and higher frequency peaks. This, together with low-frequency spectra, implies that a jet with sidewalls has a less three-dimensional near field structure. These differences in the near field flow structure are possibly to be caused by different vortex types (ring-like in jet without sidewalls and roller-like in jet with sidewalls).</a:t>
            </a:r>
          </a:p>
        </p:txBody>
      </p:sp>
      <p:sp>
        <p:nvSpPr>
          <p:cNvPr id="15" name="TextBox 14">
            <a:extLst>
              <a:ext uri="{FF2B5EF4-FFF2-40B4-BE49-F238E27FC236}">
                <a16:creationId xmlns:a16="http://schemas.microsoft.com/office/drawing/2014/main" id="{1F28F5A5-AB04-4E75-9BF5-EBDD37660B48}"/>
              </a:ext>
            </a:extLst>
          </p:cNvPr>
          <p:cNvSpPr txBox="1"/>
          <p:nvPr/>
        </p:nvSpPr>
        <p:spPr>
          <a:xfrm>
            <a:off x="103815" y="4363230"/>
            <a:ext cx="8856672"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Both jets have characteristic regions of two-dimensional (2-D) mean velocity decay, which follow the scaling U</a:t>
            </a:r>
            <a:r>
              <a:rPr lang="en-US" baseline="-25000" dirty="0">
                <a:solidFill>
                  <a:prstClr val="black"/>
                </a:solidFill>
                <a:latin typeface="Times New Roman" panose="02020603050405020304" pitchFamily="18" charset="0"/>
                <a:cs typeface="Times New Roman" panose="02020603050405020304" pitchFamily="18" charset="0"/>
              </a:rPr>
              <a:t>c</a:t>
            </a:r>
            <a:r>
              <a:rPr lang="en-US" dirty="0">
                <a:solidFill>
                  <a:prstClr val="black"/>
                </a:solidFill>
                <a:latin typeface="Times New Roman" panose="02020603050405020304" pitchFamily="18" charset="0"/>
                <a:cs typeface="Times New Roman" panose="02020603050405020304" pitchFamily="18" charset="0"/>
              </a:rPr>
              <a:t> ~ x</a:t>
            </a:r>
            <a:r>
              <a:rPr lang="en-US" baseline="30000" dirty="0">
                <a:solidFill>
                  <a:prstClr val="black"/>
                </a:solidFill>
                <a:latin typeface="Times New Roman" panose="02020603050405020304" pitchFamily="18" charset="0"/>
                <a:cs typeface="Times New Roman" panose="02020603050405020304" pitchFamily="18" charset="0"/>
              </a:rPr>
              <a:t>-1/2</a:t>
            </a:r>
            <a:r>
              <a:rPr lang="en-US" dirty="0">
                <a:solidFill>
                  <a:prstClr val="black"/>
                </a:solidFill>
                <a:latin typeface="Times New Roman" panose="02020603050405020304" pitchFamily="18" charset="0"/>
                <a:cs typeface="Times New Roman" panose="02020603050405020304" pitchFamily="18" charset="0"/>
              </a:rPr>
              <a:t> in their respective self-similar fields. However, The decaying and spreading rates are lower for the case with sidewalls than the jet without sidewalls. This is also consistent with a more three-dimensional underlying structure for the case without sidewalls.</a:t>
            </a:r>
          </a:p>
        </p:txBody>
      </p:sp>
    </p:spTree>
    <p:extLst>
      <p:ext uri="{BB962C8B-B14F-4D97-AF65-F5344CB8AC3E}">
        <p14:creationId xmlns:p14="http://schemas.microsoft.com/office/powerpoint/2010/main" val="82685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27</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319557"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CONCLUSIONS</a:t>
            </a:r>
          </a:p>
        </p:txBody>
      </p:sp>
      <p:sp>
        <p:nvSpPr>
          <p:cNvPr id="8" name="TextBox 7">
            <a:extLst>
              <a:ext uri="{FF2B5EF4-FFF2-40B4-BE49-F238E27FC236}">
                <a16:creationId xmlns:a16="http://schemas.microsoft.com/office/drawing/2014/main" id="{78656A43-200C-41F7-9F8F-77D9786AF1BD}"/>
              </a:ext>
            </a:extLst>
          </p:cNvPr>
          <p:cNvSpPr txBox="1"/>
          <p:nvPr/>
        </p:nvSpPr>
        <p:spPr>
          <a:xfrm>
            <a:off x="168253" y="510974"/>
            <a:ext cx="8760204" cy="1200329"/>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Further downstream following the 2-D region, the mean velocity decay of the jet without sidewalls follows the scale U</a:t>
            </a:r>
            <a:r>
              <a:rPr lang="en-US" baseline="-25000" dirty="0">
                <a:solidFill>
                  <a:prstClr val="black"/>
                </a:solidFill>
                <a:latin typeface="Times New Roman" panose="02020603050405020304" pitchFamily="18" charset="0"/>
                <a:cs typeface="Times New Roman" panose="02020603050405020304" pitchFamily="18" charset="0"/>
              </a:rPr>
              <a:t>c</a:t>
            </a:r>
            <a:r>
              <a:rPr lang="en-US" dirty="0">
                <a:solidFill>
                  <a:prstClr val="black"/>
                </a:solidFill>
                <a:latin typeface="Times New Roman" panose="02020603050405020304" pitchFamily="18" charset="0"/>
                <a:cs typeface="Times New Roman" panose="02020603050405020304" pitchFamily="18" charset="0"/>
              </a:rPr>
              <a:t> ~ x</a:t>
            </a:r>
            <a:r>
              <a:rPr lang="en-US" baseline="30000" dirty="0">
                <a:solidFill>
                  <a:prstClr val="black"/>
                </a:solidFill>
                <a:latin typeface="Times New Roman" panose="02020603050405020304" pitchFamily="18" charset="0"/>
                <a:cs typeface="Times New Roman" panose="02020603050405020304" pitchFamily="18" charset="0"/>
              </a:rPr>
              <a:t>-1</a:t>
            </a:r>
            <a:r>
              <a:rPr lang="en-US" dirty="0">
                <a:solidFill>
                  <a:prstClr val="black"/>
                </a:solidFill>
                <a:latin typeface="Times New Roman" panose="02020603050405020304" pitchFamily="18" charset="0"/>
                <a:cs typeface="Times New Roman" panose="02020603050405020304" pitchFamily="18" charset="0"/>
              </a:rPr>
              <a:t> after an apparent transition zone. This provides further evidence that a jet unbounded by sidewalls following axis switching, undergoes a transition to axisymmetric flow.</a:t>
            </a:r>
          </a:p>
        </p:txBody>
      </p:sp>
      <p:sp>
        <p:nvSpPr>
          <p:cNvPr id="10" name="TextBox 9">
            <a:extLst>
              <a:ext uri="{FF2B5EF4-FFF2-40B4-BE49-F238E27FC236}">
                <a16:creationId xmlns:a16="http://schemas.microsoft.com/office/drawing/2014/main" id="{6ED1B52F-2CDE-45E6-943B-88824E4278F0}"/>
              </a:ext>
            </a:extLst>
          </p:cNvPr>
          <p:cNvSpPr txBox="1"/>
          <p:nvPr/>
        </p:nvSpPr>
        <p:spPr>
          <a:xfrm>
            <a:off x="168253" y="1711303"/>
            <a:ext cx="3749406" cy="2308324"/>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Although rectangular nozzles without sidewalls of sufficiently large aspect ratio generate statistically two-dimensional mean velocity fields, their other flow development characteristics do not resemble those of planar nozzles which are configured with sidewalls.</a:t>
            </a:r>
          </a:p>
        </p:txBody>
      </p:sp>
      <p:sp>
        <p:nvSpPr>
          <p:cNvPr id="13" name="TextBox 12">
            <a:extLst>
              <a:ext uri="{FF2B5EF4-FFF2-40B4-BE49-F238E27FC236}">
                <a16:creationId xmlns:a16="http://schemas.microsoft.com/office/drawing/2014/main" id="{E9FEDB3F-EB3F-41D3-BAC0-392B8F4D6972}"/>
              </a:ext>
            </a:extLst>
          </p:cNvPr>
          <p:cNvSpPr txBox="1"/>
          <p:nvPr/>
        </p:nvSpPr>
        <p:spPr>
          <a:xfrm>
            <a:off x="168253" y="4083564"/>
            <a:ext cx="3749406" cy="2031325"/>
          </a:xfrm>
          <a:prstGeom prst="rect">
            <a:avLst/>
          </a:prstGeom>
          <a:noFill/>
        </p:spPr>
        <p:txBody>
          <a:bodyPr wrap="square">
            <a:spAutoFit/>
          </a:bodyPr>
          <a:lstStyle/>
          <a:p>
            <a:pPr algn="just"/>
            <a:r>
              <a:rPr lang="en-US" dirty="0">
                <a:solidFill>
                  <a:prstClr val="black"/>
                </a:solidFill>
                <a:latin typeface="Times New Roman" panose="02020603050405020304" pitchFamily="18" charset="0"/>
                <a:cs typeface="Times New Roman" panose="02020603050405020304" pitchFamily="18" charset="0"/>
              </a:rPr>
              <a:t>The far field of flows from rectangular nozzles without sidewalls exhibit more three-dimensional underlying large-scale coherent motions than those from rectangular nozzles with sidewalls, which produce more two-dimensional coherent structures</a:t>
            </a:r>
          </a:p>
        </p:txBody>
      </p:sp>
      <p:pic>
        <p:nvPicPr>
          <p:cNvPr id="9" name="Picture 8">
            <a:extLst>
              <a:ext uri="{FF2B5EF4-FFF2-40B4-BE49-F238E27FC236}">
                <a16:creationId xmlns:a16="http://schemas.microsoft.com/office/drawing/2014/main" id="{8AC7D2AA-264A-4AF3-9884-87D57C910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659" y="1831901"/>
            <a:ext cx="5195808" cy="3880997"/>
          </a:xfrm>
          <a:prstGeom prst="rect">
            <a:avLst/>
          </a:prstGeom>
        </p:spPr>
      </p:pic>
    </p:spTree>
    <p:extLst>
      <p:ext uri="{BB962C8B-B14F-4D97-AF65-F5344CB8AC3E}">
        <p14:creationId xmlns:p14="http://schemas.microsoft.com/office/powerpoint/2010/main" val="211561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3</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43700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Experiment details</a:t>
            </a:r>
          </a:p>
        </p:txBody>
      </p:sp>
      <p:pic>
        <p:nvPicPr>
          <p:cNvPr id="3" name="Picture 2">
            <a:extLst>
              <a:ext uri="{FF2B5EF4-FFF2-40B4-BE49-F238E27FC236}">
                <a16:creationId xmlns:a16="http://schemas.microsoft.com/office/drawing/2014/main" id="{FE709495-BB60-4049-8018-D39A07681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41" y="54869"/>
            <a:ext cx="4681232" cy="5341406"/>
          </a:xfrm>
          <a:prstGeom prst="rect">
            <a:avLst/>
          </a:prstGeom>
        </p:spPr>
      </p:pic>
      <p:pic>
        <p:nvPicPr>
          <p:cNvPr id="9" name="Picture 8">
            <a:extLst>
              <a:ext uri="{FF2B5EF4-FFF2-40B4-BE49-F238E27FC236}">
                <a16:creationId xmlns:a16="http://schemas.microsoft.com/office/drawing/2014/main" id="{4B3C65E0-7DD7-48FC-BB23-649A90616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894" y="3419473"/>
            <a:ext cx="76211" cy="19053"/>
          </a:xfrm>
          <a:prstGeom prst="rect">
            <a:avLst/>
          </a:prstGeom>
        </p:spPr>
      </p:pic>
      <p:pic>
        <p:nvPicPr>
          <p:cNvPr id="15" name="Picture 14">
            <a:extLst>
              <a:ext uri="{FF2B5EF4-FFF2-40B4-BE49-F238E27FC236}">
                <a16:creationId xmlns:a16="http://schemas.microsoft.com/office/drawing/2014/main" id="{18BF0FD5-8291-472F-9FCB-36F3C431D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52" y="5664213"/>
            <a:ext cx="4840448" cy="243218"/>
          </a:xfrm>
          <a:prstGeom prst="rect">
            <a:avLst/>
          </a:prstGeom>
        </p:spPr>
      </p:pic>
      <p:sp>
        <p:nvSpPr>
          <p:cNvPr id="18" name="TextBox 17">
            <a:extLst>
              <a:ext uri="{FF2B5EF4-FFF2-40B4-BE49-F238E27FC236}">
                <a16:creationId xmlns:a16="http://schemas.microsoft.com/office/drawing/2014/main" id="{00518984-5CBE-4E06-9EC0-2C7BFF6929D4}"/>
              </a:ext>
            </a:extLst>
          </p:cNvPr>
          <p:cNvSpPr txBox="1"/>
          <p:nvPr/>
        </p:nvSpPr>
        <p:spPr>
          <a:xfrm>
            <a:off x="46140" y="681702"/>
            <a:ext cx="4030909"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test section consisted of a rectangular nozzle with a 12 mm radial contraction profile on its long sides (Fig. 1a).</a:t>
            </a:r>
          </a:p>
        </p:txBody>
      </p:sp>
      <p:sp>
        <p:nvSpPr>
          <p:cNvPr id="20" name="TextBox 19">
            <a:extLst>
              <a:ext uri="{FF2B5EF4-FFF2-40B4-BE49-F238E27FC236}">
                <a16:creationId xmlns:a16="http://schemas.microsoft.com/office/drawing/2014/main" id="{FBB0CA89-8A54-4EB3-A79F-A10AA66B2E46}"/>
              </a:ext>
            </a:extLst>
          </p:cNvPr>
          <p:cNvSpPr txBox="1"/>
          <p:nvPr/>
        </p:nvSpPr>
        <p:spPr>
          <a:xfrm>
            <a:off x="46140" y="1843630"/>
            <a:ext cx="4030909"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sidewalls extended 2000 mm downstream and 1800 mm vertically, and were secured tightly by bolts to the laboratory ceiling to avoid vibrations during the tunnel operation.</a:t>
            </a:r>
          </a:p>
        </p:txBody>
      </p:sp>
      <p:sp>
        <p:nvSpPr>
          <p:cNvPr id="22" name="TextBox 21">
            <a:extLst>
              <a:ext uri="{FF2B5EF4-FFF2-40B4-BE49-F238E27FC236}">
                <a16:creationId xmlns:a16="http://schemas.microsoft.com/office/drawing/2014/main" id="{DFE4353F-EE7C-4132-B994-2FA55285C5C0}"/>
              </a:ext>
            </a:extLst>
          </p:cNvPr>
          <p:cNvSpPr txBox="1"/>
          <p:nvPr/>
        </p:nvSpPr>
        <p:spPr>
          <a:xfrm>
            <a:off x="46140" y="3616323"/>
            <a:ext cx="4030909"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slot-width (h), aligned with the lateral direction (y-coordinate) of the nozzle, was fixed at 5.60 mm. The slot-span (w), aligned along the z-direction, was 340 mm for the large aspect ratio, AR  w/h = 60, which was tested with and without sidewalls.</a:t>
            </a:r>
          </a:p>
        </p:txBody>
      </p:sp>
    </p:spTree>
    <p:extLst>
      <p:ext uri="{BB962C8B-B14F-4D97-AF65-F5344CB8AC3E}">
        <p14:creationId xmlns:p14="http://schemas.microsoft.com/office/powerpoint/2010/main" val="423122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4</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43700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Experiment details</a:t>
            </a:r>
          </a:p>
        </p:txBody>
      </p:sp>
      <p:pic>
        <p:nvPicPr>
          <p:cNvPr id="3" name="Picture 2">
            <a:extLst>
              <a:ext uri="{FF2B5EF4-FFF2-40B4-BE49-F238E27FC236}">
                <a16:creationId xmlns:a16="http://schemas.microsoft.com/office/drawing/2014/main" id="{FE709495-BB60-4049-8018-D39A07681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41" y="54869"/>
            <a:ext cx="4681232" cy="5341406"/>
          </a:xfrm>
          <a:prstGeom prst="rect">
            <a:avLst/>
          </a:prstGeom>
        </p:spPr>
      </p:pic>
      <p:pic>
        <p:nvPicPr>
          <p:cNvPr id="9" name="Picture 8">
            <a:extLst>
              <a:ext uri="{FF2B5EF4-FFF2-40B4-BE49-F238E27FC236}">
                <a16:creationId xmlns:a16="http://schemas.microsoft.com/office/drawing/2014/main" id="{4B3C65E0-7DD7-48FC-BB23-649A90616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894" y="3419473"/>
            <a:ext cx="76211" cy="19053"/>
          </a:xfrm>
          <a:prstGeom prst="rect">
            <a:avLst/>
          </a:prstGeom>
        </p:spPr>
      </p:pic>
      <p:pic>
        <p:nvPicPr>
          <p:cNvPr id="15" name="Picture 14">
            <a:extLst>
              <a:ext uri="{FF2B5EF4-FFF2-40B4-BE49-F238E27FC236}">
                <a16:creationId xmlns:a16="http://schemas.microsoft.com/office/drawing/2014/main" id="{18BF0FD5-8291-472F-9FCB-36F3C431D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52" y="5664213"/>
            <a:ext cx="4840448" cy="243218"/>
          </a:xfrm>
          <a:prstGeom prst="rect">
            <a:avLst/>
          </a:prstGeom>
        </p:spPr>
      </p:pic>
      <p:sp>
        <p:nvSpPr>
          <p:cNvPr id="16" name="TextBox 15">
            <a:extLst>
              <a:ext uri="{FF2B5EF4-FFF2-40B4-BE49-F238E27FC236}">
                <a16:creationId xmlns:a16="http://schemas.microsoft.com/office/drawing/2014/main" id="{43113F69-4E1F-4802-99D5-ACCF7DB1EEB7}"/>
              </a:ext>
            </a:extLst>
          </p:cNvPr>
          <p:cNvSpPr txBox="1"/>
          <p:nvPr/>
        </p:nvSpPr>
        <p:spPr>
          <a:xfrm>
            <a:off x="88085" y="669534"/>
            <a:ext cx="4215467"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smaller nozzle had a 36-mm radial contraction profile and 5 mm slot-height but half the span, so that w = 170 mm and the sidewalls were moved inwards so that AR = 30. This was only tested without sidewalls so that the effect of slot aspect ratio on statistical two-dimensionality of the jet could be assessed.</a:t>
            </a:r>
          </a:p>
        </p:txBody>
      </p:sp>
      <p:sp>
        <p:nvSpPr>
          <p:cNvPr id="21" name="TextBox 20">
            <a:extLst>
              <a:ext uri="{FF2B5EF4-FFF2-40B4-BE49-F238E27FC236}">
                <a16:creationId xmlns:a16="http://schemas.microsoft.com/office/drawing/2014/main" id="{9D269652-3A43-4D08-9636-3684205F8700}"/>
              </a:ext>
            </a:extLst>
          </p:cNvPr>
          <p:cNvSpPr txBox="1"/>
          <p:nvPr/>
        </p:nvSpPr>
        <p:spPr>
          <a:xfrm>
            <a:off x="88085" y="3107580"/>
            <a:ext cx="4269641"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normalized radius of curvature of r/h ≈ 2.14, and 7.20 conforms to our previous finding that a nozzle’s mean exit flow closely approximates ‘‘top-hat’’ profile for r/h &gt; 2.0</a:t>
            </a:r>
          </a:p>
        </p:txBody>
      </p:sp>
      <p:sp>
        <p:nvSpPr>
          <p:cNvPr id="23" name="TextBox 22">
            <a:extLst>
              <a:ext uri="{FF2B5EF4-FFF2-40B4-BE49-F238E27FC236}">
                <a16:creationId xmlns:a16="http://schemas.microsoft.com/office/drawing/2014/main" id="{0878C1A8-BD26-4DA9-B147-A1B0C147F88A}"/>
              </a:ext>
            </a:extLst>
          </p:cNvPr>
          <p:cNvSpPr txBox="1"/>
          <p:nvPr/>
        </p:nvSpPr>
        <p:spPr>
          <a:xfrm>
            <a:off x="88085" y="4689206"/>
            <a:ext cx="4215467"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entire jet facility was located in a laboratory of dimensions 18 m (long) x 7 m (wide) x 2.5 m (high), and was acoustically isolated from externally driven noise.</a:t>
            </a:r>
          </a:p>
        </p:txBody>
      </p:sp>
    </p:spTree>
    <p:extLst>
      <p:ext uri="{BB962C8B-B14F-4D97-AF65-F5344CB8AC3E}">
        <p14:creationId xmlns:p14="http://schemas.microsoft.com/office/powerpoint/2010/main" val="393712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5</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43700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Experiment details</a:t>
            </a:r>
          </a:p>
        </p:txBody>
      </p:sp>
      <p:pic>
        <p:nvPicPr>
          <p:cNvPr id="3" name="Picture 2">
            <a:extLst>
              <a:ext uri="{FF2B5EF4-FFF2-40B4-BE49-F238E27FC236}">
                <a16:creationId xmlns:a16="http://schemas.microsoft.com/office/drawing/2014/main" id="{FE709495-BB60-4049-8018-D39A07681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41" y="54869"/>
            <a:ext cx="4681232" cy="5341406"/>
          </a:xfrm>
          <a:prstGeom prst="rect">
            <a:avLst/>
          </a:prstGeom>
        </p:spPr>
      </p:pic>
      <p:pic>
        <p:nvPicPr>
          <p:cNvPr id="9" name="Picture 8">
            <a:extLst>
              <a:ext uri="{FF2B5EF4-FFF2-40B4-BE49-F238E27FC236}">
                <a16:creationId xmlns:a16="http://schemas.microsoft.com/office/drawing/2014/main" id="{4B3C65E0-7DD7-48FC-BB23-649A90616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894" y="3419473"/>
            <a:ext cx="76211" cy="19053"/>
          </a:xfrm>
          <a:prstGeom prst="rect">
            <a:avLst/>
          </a:prstGeom>
        </p:spPr>
      </p:pic>
      <p:pic>
        <p:nvPicPr>
          <p:cNvPr id="15" name="Picture 14">
            <a:extLst>
              <a:ext uri="{FF2B5EF4-FFF2-40B4-BE49-F238E27FC236}">
                <a16:creationId xmlns:a16="http://schemas.microsoft.com/office/drawing/2014/main" id="{18BF0FD5-8291-472F-9FCB-36F3C431D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52" y="5664213"/>
            <a:ext cx="4840448" cy="243218"/>
          </a:xfrm>
          <a:prstGeom prst="rect">
            <a:avLst/>
          </a:prstGeom>
        </p:spPr>
      </p:pic>
      <p:sp>
        <p:nvSpPr>
          <p:cNvPr id="11" name="TextBox 10">
            <a:extLst>
              <a:ext uri="{FF2B5EF4-FFF2-40B4-BE49-F238E27FC236}">
                <a16:creationId xmlns:a16="http://schemas.microsoft.com/office/drawing/2014/main" id="{4244B997-17D0-496C-9A2A-4D112656E709}"/>
              </a:ext>
            </a:extLst>
          </p:cNvPr>
          <p:cNvSpPr txBox="1"/>
          <p:nvPr/>
        </p:nvSpPr>
        <p:spPr>
          <a:xfrm>
            <a:off x="33911" y="706850"/>
            <a:ext cx="4101861"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distance from the jet exit to the front wall of the room was approximately 1400h and that between the jet and the ceiling/floor was approximately 125h, allowing these isothermal jets to entrain stagnant air freely.</a:t>
            </a:r>
          </a:p>
        </p:txBody>
      </p:sp>
      <p:sp>
        <p:nvSpPr>
          <p:cNvPr id="13" name="TextBox 12">
            <a:extLst>
              <a:ext uri="{FF2B5EF4-FFF2-40B4-BE49-F238E27FC236}">
                <a16:creationId xmlns:a16="http://schemas.microsoft.com/office/drawing/2014/main" id="{5903FBC1-9884-43C6-8E64-F5A7683DF32E}"/>
              </a:ext>
            </a:extLst>
          </p:cNvPr>
          <p:cNvSpPr txBox="1"/>
          <p:nvPr/>
        </p:nvSpPr>
        <p:spPr>
          <a:xfrm>
            <a:off x="88085" y="2549965"/>
            <a:ext cx="4047687"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facility was operated at a jet discharge velocity of U</a:t>
            </a:r>
            <a:r>
              <a:rPr lang="en-US" baseline="-25000" dirty="0">
                <a:latin typeface="Times New Roman" panose="02020603050405020304" pitchFamily="18" charset="0"/>
                <a:cs typeface="Times New Roman" panose="02020603050405020304" pitchFamily="18" charset="0"/>
              </a:rPr>
              <a:t>o,c</a:t>
            </a:r>
            <a:r>
              <a:rPr lang="en-US" dirty="0">
                <a:latin typeface="Times New Roman" panose="02020603050405020304" pitchFamily="18" charset="0"/>
                <a:cs typeface="Times New Roman" panose="02020603050405020304" pitchFamily="18" charset="0"/>
              </a:rPr>
              <a:t>=18.4 m/s for AR = 60 (with and without sidewalls) and 26.3 m/s for AR = 30 (without sidewalls), resulting in Reynolds numbers, Re</a:t>
            </a:r>
            <a:r>
              <a:rPr lang="en-US" baseline="-250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U</a:t>
            </a:r>
            <a:r>
              <a:rPr lang="en-US" baseline="-25000" dirty="0">
                <a:latin typeface="Times New Roman" panose="02020603050405020304" pitchFamily="18" charset="0"/>
                <a:cs typeface="Times New Roman" panose="02020603050405020304" pitchFamily="18" charset="0"/>
              </a:rPr>
              <a:t>o,c </a:t>
            </a:r>
            <a:r>
              <a:rPr lang="en-US" dirty="0">
                <a:latin typeface="Times New Roman" panose="02020603050405020304" pitchFamily="18" charset="0"/>
                <a:cs typeface="Times New Roman" panose="02020603050405020304" pitchFamily="18" charset="0"/>
              </a:rPr>
              <a:t>h/ </a:t>
            </a:r>
            <a:r>
              <a:rPr lang="el-GR" dirty="0">
                <a:latin typeface="Times New Roman" panose="02020603050405020304" pitchFamily="18" charset="0"/>
                <a:cs typeface="Times New Roman" panose="02020603050405020304" pitchFamily="18" charset="0"/>
              </a:rPr>
              <a:t>ν</a:t>
            </a:r>
            <a:r>
              <a:rPr lang="en-US" dirty="0">
                <a:latin typeface="Times New Roman" panose="02020603050405020304" pitchFamily="18" charset="0"/>
                <a:cs typeface="Times New Roman" panose="02020603050405020304" pitchFamily="18" charset="0"/>
              </a:rPr>
              <a:t> ≈ 7000 and 10,000, respectively.</a:t>
            </a:r>
          </a:p>
        </p:txBody>
      </p:sp>
      <p:sp>
        <p:nvSpPr>
          <p:cNvPr id="16" name="TextBox 15">
            <a:extLst>
              <a:ext uri="{FF2B5EF4-FFF2-40B4-BE49-F238E27FC236}">
                <a16:creationId xmlns:a16="http://schemas.microsoft.com/office/drawing/2014/main" id="{556ECCCD-A149-4338-ADB1-5B9DF7563E46}"/>
              </a:ext>
            </a:extLst>
          </p:cNvPr>
          <p:cNvSpPr txBox="1"/>
          <p:nvPr/>
        </p:nvSpPr>
        <p:spPr>
          <a:xfrm>
            <a:off x="71309" y="4334082"/>
            <a:ext cx="4064463"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Velocity measurements were performed over the axial (x) range from 0≤x/h ≤ 160 using a hot-wire anemometer under isothermal conditions of ambient temperature of approximately 20 </a:t>
            </a:r>
            <a:r>
              <a:rPr lang="en-US" baseline="30000" dirty="0" err="1">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75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6</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43700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Experiment details</a:t>
            </a:r>
          </a:p>
        </p:txBody>
      </p:sp>
      <p:pic>
        <p:nvPicPr>
          <p:cNvPr id="3" name="Picture 2">
            <a:extLst>
              <a:ext uri="{FF2B5EF4-FFF2-40B4-BE49-F238E27FC236}">
                <a16:creationId xmlns:a16="http://schemas.microsoft.com/office/drawing/2014/main" id="{FE709495-BB60-4049-8018-D39A07681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41" y="54869"/>
            <a:ext cx="4681232" cy="5341406"/>
          </a:xfrm>
          <a:prstGeom prst="rect">
            <a:avLst/>
          </a:prstGeom>
        </p:spPr>
      </p:pic>
      <p:pic>
        <p:nvPicPr>
          <p:cNvPr id="9" name="Picture 8">
            <a:extLst>
              <a:ext uri="{FF2B5EF4-FFF2-40B4-BE49-F238E27FC236}">
                <a16:creationId xmlns:a16="http://schemas.microsoft.com/office/drawing/2014/main" id="{4B3C65E0-7DD7-48FC-BB23-649A90616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894" y="3419473"/>
            <a:ext cx="76211" cy="19053"/>
          </a:xfrm>
          <a:prstGeom prst="rect">
            <a:avLst/>
          </a:prstGeom>
        </p:spPr>
      </p:pic>
      <p:pic>
        <p:nvPicPr>
          <p:cNvPr id="15" name="Picture 14">
            <a:extLst>
              <a:ext uri="{FF2B5EF4-FFF2-40B4-BE49-F238E27FC236}">
                <a16:creationId xmlns:a16="http://schemas.microsoft.com/office/drawing/2014/main" id="{18BF0FD5-8291-472F-9FCB-36F3C431D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52" y="5664213"/>
            <a:ext cx="4840448" cy="243218"/>
          </a:xfrm>
          <a:prstGeom prst="rect">
            <a:avLst/>
          </a:prstGeom>
        </p:spPr>
      </p:pic>
      <p:sp>
        <p:nvSpPr>
          <p:cNvPr id="11" name="TextBox 10">
            <a:extLst>
              <a:ext uri="{FF2B5EF4-FFF2-40B4-BE49-F238E27FC236}">
                <a16:creationId xmlns:a16="http://schemas.microsoft.com/office/drawing/2014/main" id="{8CD5A8E0-F9FF-442B-A267-D42EDB9C33DB}"/>
              </a:ext>
            </a:extLst>
          </p:cNvPr>
          <p:cNvSpPr txBox="1"/>
          <p:nvPr/>
        </p:nvSpPr>
        <p:spPr>
          <a:xfrm>
            <a:off x="33911" y="592773"/>
            <a:ext cx="4269641"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custom-built hot-wire (tungsten) sensor used was 5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m in diameter and 0.8 mm long, aligned parallel to the long side of the nozzle.</a:t>
            </a:r>
          </a:p>
        </p:txBody>
      </p:sp>
      <p:sp>
        <p:nvSpPr>
          <p:cNvPr id="13" name="TextBox 12">
            <a:extLst>
              <a:ext uri="{FF2B5EF4-FFF2-40B4-BE49-F238E27FC236}">
                <a16:creationId xmlns:a16="http://schemas.microsoft.com/office/drawing/2014/main" id="{4952F6D0-D889-4244-80AE-44C982568049}"/>
              </a:ext>
            </a:extLst>
          </p:cNvPr>
          <p:cNvSpPr txBox="1"/>
          <p:nvPr/>
        </p:nvSpPr>
        <p:spPr>
          <a:xfrm>
            <a:off x="33911" y="1879733"/>
            <a:ext cx="426964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overheat ratio of the hot wire was kept fixed at </a:t>
            </a:r>
            <a:r>
              <a:rPr lang="en-US" dirty="0">
                <a:solidFill>
                  <a:srgbClr val="200CB4"/>
                </a:solidFill>
                <a:latin typeface="Times New Roman" panose="02020603050405020304" pitchFamily="18" charset="0"/>
                <a:cs typeface="Times New Roman" panose="02020603050405020304" pitchFamily="18" charset="0"/>
              </a:rPr>
              <a:t>1.5.</a:t>
            </a:r>
          </a:p>
        </p:txBody>
      </p:sp>
      <p:sp>
        <p:nvSpPr>
          <p:cNvPr id="16" name="TextBox 15">
            <a:extLst>
              <a:ext uri="{FF2B5EF4-FFF2-40B4-BE49-F238E27FC236}">
                <a16:creationId xmlns:a16="http://schemas.microsoft.com/office/drawing/2014/main" id="{B5649155-D05C-4B07-922D-E8018206DF49}"/>
              </a:ext>
            </a:extLst>
          </p:cNvPr>
          <p:cNvSpPr txBox="1"/>
          <p:nvPr/>
        </p:nvSpPr>
        <p:spPr>
          <a:xfrm>
            <a:off x="33911" y="2534918"/>
            <a:ext cx="4269641"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optimize the bandwidth of the sensor and/or anemometer, and to check its operation, a square wave test was performed, </a:t>
            </a:r>
            <a:r>
              <a:rPr lang="en-US" dirty="0">
                <a:solidFill>
                  <a:srgbClr val="200CB4"/>
                </a:solidFill>
                <a:latin typeface="Times New Roman" panose="02020603050405020304" pitchFamily="18" charset="0"/>
                <a:cs typeface="Times New Roman" panose="02020603050405020304" pitchFamily="18" charset="0"/>
              </a:rPr>
              <a:t>revealing a sensor frequency response of 15 kHz.</a:t>
            </a:r>
          </a:p>
        </p:txBody>
      </p:sp>
      <p:sp>
        <p:nvSpPr>
          <p:cNvPr id="18" name="TextBox 17">
            <a:extLst>
              <a:ext uri="{FF2B5EF4-FFF2-40B4-BE49-F238E27FC236}">
                <a16:creationId xmlns:a16="http://schemas.microsoft.com/office/drawing/2014/main" id="{C5CFE75C-F1BD-4F37-8B4D-0F7C2770D173}"/>
              </a:ext>
            </a:extLst>
          </p:cNvPr>
          <p:cNvSpPr txBox="1"/>
          <p:nvPr/>
        </p:nvSpPr>
        <p:spPr>
          <a:xfrm>
            <a:off x="33911" y="4069521"/>
            <a:ext cx="4269641"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Calibrations of the hot wire were conducted using a standard Pitot static tube connected to a digital manometer, located side by side with the hot-wire probe at the exit plane (where                              ) prior to and after each measurement.</a:t>
            </a:r>
          </a:p>
        </p:txBody>
      </p:sp>
      <p:pic>
        <p:nvPicPr>
          <p:cNvPr id="19" name="Picture 18">
            <a:extLst>
              <a:ext uri="{FF2B5EF4-FFF2-40B4-BE49-F238E27FC236}">
                <a16:creationId xmlns:a16="http://schemas.microsoft.com/office/drawing/2014/main" id="{EDB3EE1B-024F-469B-9103-7D55877221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554" y="5253253"/>
            <a:ext cx="1696534" cy="286044"/>
          </a:xfrm>
          <a:prstGeom prst="rect">
            <a:avLst/>
          </a:prstGeom>
        </p:spPr>
      </p:pic>
    </p:spTree>
    <p:extLst>
      <p:ext uri="{BB962C8B-B14F-4D97-AF65-F5344CB8AC3E}">
        <p14:creationId xmlns:p14="http://schemas.microsoft.com/office/powerpoint/2010/main" val="18997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7</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5" y="124314"/>
            <a:ext cx="243700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Experiment details</a:t>
            </a:r>
          </a:p>
        </p:txBody>
      </p:sp>
      <p:pic>
        <p:nvPicPr>
          <p:cNvPr id="3" name="Picture 2">
            <a:extLst>
              <a:ext uri="{FF2B5EF4-FFF2-40B4-BE49-F238E27FC236}">
                <a16:creationId xmlns:a16="http://schemas.microsoft.com/office/drawing/2014/main" id="{FE709495-BB60-4049-8018-D39A07681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41" y="54869"/>
            <a:ext cx="4681232" cy="5341406"/>
          </a:xfrm>
          <a:prstGeom prst="rect">
            <a:avLst/>
          </a:prstGeom>
        </p:spPr>
      </p:pic>
      <p:pic>
        <p:nvPicPr>
          <p:cNvPr id="9" name="Picture 8">
            <a:extLst>
              <a:ext uri="{FF2B5EF4-FFF2-40B4-BE49-F238E27FC236}">
                <a16:creationId xmlns:a16="http://schemas.microsoft.com/office/drawing/2014/main" id="{4B3C65E0-7DD7-48FC-BB23-649A90616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894" y="3419473"/>
            <a:ext cx="76211" cy="19053"/>
          </a:xfrm>
          <a:prstGeom prst="rect">
            <a:avLst/>
          </a:prstGeom>
        </p:spPr>
      </p:pic>
      <p:pic>
        <p:nvPicPr>
          <p:cNvPr id="15" name="Picture 14">
            <a:extLst>
              <a:ext uri="{FF2B5EF4-FFF2-40B4-BE49-F238E27FC236}">
                <a16:creationId xmlns:a16="http://schemas.microsoft.com/office/drawing/2014/main" id="{18BF0FD5-8291-472F-9FCB-36F3C431D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52" y="5664213"/>
            <a:ext cx="4840448" cy="243218"/>
          </a:xfrm>
          <a:prstGeom prst="rect">
            <a:avLst/>
          </a:prstGeom>
        </p:spPr>
      </p:pic>
      <p:sp>
        <p:nvSpPr>
          <p:cNvPr id="11" name="TextBox 10">
            <a:extLst>
              <a:ext uri="{FF2B5EF4-FFF2-40B4-BE49-F238E27FC236}">
                <a16:creationId xmlns:a16="http://schemas.microsoft.com/office/drawing/2014/main" id="{8DE77EED-93C2-44FA-8944-58C39EC20B54}"/>
              </a:ext>
            </a:extLst>
          </p:cNvPr>
          <p:cNvSpPr txBox="1"/>
          <p:nvPr/>
        </p:nvSpPr>
        <p:spPr>
          <a:xfrm>
            <a:off x="88085" y="694247"/>
            <a:ext cx="4215467"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Velocity signals obtained were low-pass filtered with a high and identical cut-off frequency of f</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9.2 kHz at all the measured locations to remove excessive high-frequency noise.</a:t>
            </a:r>
          </a:p>
        </p:txBody>
      </p:sp>
      <p:sp>
        <p:nvSpPr>
          <p:cNvPr id="13" name="TextBox 12">
            <a:extLst>
              <a:ext uri="{FF2B5EF4-FFF2-40B4-BE49-F238E27FC236}">
                <a16:creationId xmlns:a16="http://schemas.microsoft.com/office/drawing/2014/main" id="{C575E1A9-37EC-4F29-A2AA-102B17BFE5D6}"/>
              </a:ext>
            </a:extLst>
          </p:cNvPr>
          <p:cNvSpPr txBox="1"/>
          <p:nvPr/>
        </p:nvSpPr>
        <p:spPr>
          <a:xfrm>
            <a:off x="88085" y="2224536"/>
            <a:ext cx="4215467"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voltage signals were offset to within 0– 3 V and amplified and then digitized on a personal computer at fs = 18.4 kHz via a 16 channel, 12-bit PC-30F A/D converter (Fig. 1d) of signal input range 0–5 V as a precautionary measure to avoid signal clipping</a:t>
            </a:r>
          </a:p>
        </p:txBody>
      </p:sp>
      <p:sp>
        <p:nvSpPr>
          <p:cNvPr id="16" name="TextBox 15">
            <a:extLst>
              <a:ext uri="{FF2B5EF4-FFF2-40B4-BE49-F238E27FC236}">
                <a16:creationId xmlns:a16="http://schemas.microsoft.com/office/drawing/2014/main" id="{00A8AA66-93F3-484A-BFE9-9F73DF44BA4B}"/>
              </a:ext>
            </a:extLst>
          </p:cNvPr>
          <p:cNvSpPr txBox="1"/>
          <p:nvPr/>
        </p:nvSpPr>
        <p:spPr>
          <a:xfrm>
            <a:off x="46142" y="4550163"/>
            <a:ext cx="4215467"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sampling period was approximately 22 s, during which 400,000 instantaneous data points were gathered.</a:t>
            </a:r>
          </a:p>
        </p:txBody>
      </p:sp>
    </p:spTree>
    <p:extLst>
      <p:ext uri="{BB962C8B-B14F-4D97-AF65-F5344CB8AC3E}">
        <p14:creationId xmlns:p14="http://schemas.microsoft.com/office/powerpoint/2010/main" val="137515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8</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8" name="TextBox 7">
            <a:extLst>
              <a:ext uri="{FF2B5EF4-FFF2-40B4-BE49-F238E27FC236}">
                <a16:creationId xmlns:a16="http://schemas.microsoft.com/office/drawing/2014/main" id="{67E50373-E07E-419F-A973-6A8BD1255B5C}"/>
              </a:ext>
            </a:extLst>
          </p:cNvPr>
          <p:cNvSpPr txBox="1"/>
          <p:nvPr/>
        </p:nvSpPr>
        <p:spPr>
          <a:xfrm>
            <a:off x="96468" y="631617"/>
            <a:ext cx="880635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exit flows of the nozzle of AR = 60 were characterized by measuring the velocity profiles in each isothermal jet with and without sidewalls at x/h ≈ 0.25 along the lateral (y) direction over the range 0.70 ≤ y/h ≤ 0.70.</a:t>
            </a:r>
          </a:p>
        </p:txBody>
      </p:sp>
      <p:pic>
        <p:nvPicPr>
          <p:cNvPr id="4" name="Picture 3">
            <a:extLst>
              <a:ext uri="{FF2B5EF4-FFF2-40B4-BE49-F238E27FC236}">
                <a16:creationId xmlns:a16="http://schemas.microsoft.com/office/drawing/2014/main" id="{B443289C-37CB-4AB0-B98F-9D355B913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273" y="2184474"/>
            <a:ext cx="4844648" cy="4136292"/>
          </a:xfrm>
          <a:prstGeom prst="rect">
            <a:avLst/>
          </a:prstGeom>
        </p:spPr>
      </p:pic>
      <p:sp>
        <p:nvSpPr>
          <p:cNvPr id="13" name="TextBox 12">
            <a:extLst>
              <a:ext uri="{FF2B5EF4-FFF2-40B4-BE49-F238E27FC236}">
                <a16:creationId xmlns:a16="http://schemas.microsoft.com/office/drawing/2014/main" id="{ABC4FF41-481E-4FAC-B688-0C574FEB5257}"/>
              </a:ext>
            </a:extLst>
          </p:cNvPr>
          <p:cNvSpPr txBox="1"/>
          <p:nvPr/>
        </p:nvSpPr>
        <p:spPr>
          <a:xfrm>
            <a:off x="96468" y="1786246"/>
            <a:ext cx="880635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profile measured with sidewalls being slightly flatter than that measured without sidewalls.</a:t>
            </a:r>
          </a:p>
        </p:txBody>
      </p:sp>
      <p:sp>
        <p:nvSpPr>
          <p:cNvPr id="15" name="TextBox 14">
            <a:extLst>
              <a:ext uri="{FF2B5EF4-FFF2-40B4-BE49-F238E27FC236}">
                <a16:creationId xmlns:a16="http://schemas.microsoft.com/office/drawing/2014/main" id="{99298E3D-CA38-4AD6-9A68-FCB02520025A}"/>
              </a:ext>
            </a:extLst>
          </p:cNvPr>
          <p:cNvSpPr txBox="1"/>
          <p:nvPr/>
        </p:nvSpPr>
        <p:spPr>
          <a:xfrm>
            <a:off x="130026" y="3025689"/>
            <a:ext cx="4121093"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Turbulence intensity within jet shear layers vary from about 3.6% for the jet without sidewalls to about 2.8% for the jet with sidewalls which demonstrate that the sidewalls, and probably also the shape of the contraction, do influence the initial shear layer intensities.</a:t>
            </a:r>
          </a:p>
        </p:txBody>
      </p:sp>
    </p:spTree>
    <p:extLst>
      <p:ext uri="{BB962C8B-B14F-4D97-AF65-F5344CB8AC3E}">
        <p14:creationId xmlns:p14="http://schemas.microsoft.com/office/powerpoint/2010/main" val="407077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2151778" y="6429855"/>
            <a:ext cx="5389455" cy="303832"/>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88085" y="6444850"/>
            <a:ext cx="553675" cy="273844"/>
          </a:xfrm>
        </p:spPr>
        <p:txBody>
          <a:bodyPr/>
          <a:lstStyle/>
          <a:p>
            <a:fld id="{61A5F4E5-74E5-4A5C-95A5-8CBDD361DD35}" type="slidenum">
              <a:rPr lang="en-US" sz="1351">
                <a:solidFill>
                  <a:schemeClr val="tx1"/>
                </a:solidFill>
              </a:rPr>
              <a:t>9</a:t>
            </a:fld>
            <a:endParaRPr lang="en-US" sz="1351"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234" y="6376427"/>
            <a:ext cx="1514687" cy="443568"/>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391888"/>
            <a:ext cx="9144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88086" y="124314"/>
            <a:ext cx="3175233" cy="415498"/>
          </a:xfrm>
          <a:prstGeom prst="rect">
            <a:avLst/>
          </a:prstGeom>
          <a:noFill/>
        </p:spPr>
        <p:txBody>
          <a:bodyPr wrap="square">
            <a:spAutoFit/>
          </a:bodyPr>
          <a:lstStyle/>
          <a:p>
            <a:r>
              <a:rPr lang="en-US" sz="2100" b="1" dirty="0">
                <a:solidFill>
                  <a:srgbClr val="C00000"/>
                </a:solidFill>
                <a:latin typeface="Times New Roman" panose="02020603050405020304" pitchFamily="18" charset="0"/>
                <a:cs typeface="Times New Roman" panose="02020603050405020304" pitchFamily="18" charset="0"/>
              </a:rPr>
              <a:t>Results and discussion</a:t>
            </a:r>
          </a:p>
        </p:txBody>
      </p:sp>
      <p:sp>
        <p:nvSpPr>
          <p:cNvPr id="8" name="TextBox 7">
            <a:extLst>
              <a:ext uri="{FF2B5EF4-FFF2-40B4-BE49-F238E27FC236}">
                <a16:creationId xmlns:a16="http://schemas.microsoft.com/office/drawing/2014/main" id="{5D03F164-39FB-428E-A62F-4011E4ED7DD2}"/>
              </a:ext>
            </a:extLst>
          </p:cNvPr>
          <p:cNvSpPr txBox="1"/>
          <p:nvPr/>
        </p:nvSpPr>
        <p:spPr>
          <a:xfrm>
            <a:off x="157292" y="592773"/>
            <a:ext cx="8768593"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jet exit conditions is characterize by estimating the boundary-layer displacement and momentum thickness using the mean exit velocity profiles.</a:t>
            </a:r>
          </a:p>
        </p:txBody>
      </p:sp>
      <p:pic>
        <p:nvPicPr>
          <p:cNvPr id="4" name="Picture 3">
            <a:extLst>
              <a:ext uri="{FF2B5EF4-FFF2-40B4-BE49-F238E27FC236}">
                <a16:creationId xmlns:a16="http://schemas.microsoft.com/office/drawing/2014/main" id="{1040F8F3-D405-4CC3-A847-5D0585BCB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13" y="1438071"/>
            <a:ext cx="2052291" cy="534579"/>
          </a:xfrm>
          <a:prstGeom prst="rect">
            <a:avLst/>
          </a:prstGeom>
        </p:spPr>
      </p:pic>
      <p:pic>
        <p:nvPicPr>
          <p:cNvPr id="9" name="Picture 8">
            <a:extLst>
              <a:ext uri="{FF2B5EF4-FFF2-40B4-BE49-F238E27FC236}">
                <a16:creationId xmlns:a16="http://schemas.microsoft.com/office/drawing/2014/main" id="{9EDC653A-5BBE-4693-BBF3-4D4DD72C8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804" y="1449916"/>
            <a:ext cx="1764228" cy="522734"/>
          </a:xfrm>
          <a:prstGeom prst="rect">
            <a:avLst/>
          </a:prstGeom>
        </p:spPr>
      </p:pic>
      <p:pic>
        <p:nvPicPr>
          <p:cNvPr id="11" name="Picture 10">
            <a:extLst>
              <a:ext uri="{FF2B5EF4-FFF2-40B4-BE49-F238E27FC236}">
                <a16:creationId xmlns:a16="http://schemas.microsoft.com/office/drawing/2014/main" id="{9F800990-71B4-41E4-9F69-2D2E00EE1A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1873" y="1449916"/>
            <a:ext cx="4654048" cy="479174"/>
          </a:xfrm>
          <a:prstGeom prst="rect">
            <a:avLst/>
          </a:prstGeom>
        </p:spPr>
      </p:pic>
      <p:sp>
        <p:nvSpPr>
          <p:cNvPr id="18" name="TextBox 17">
            <a:extLst>
              <a:ext uri="{FF2B5EF4-FFF2-40B4-BE49-F238E27FC236}">
                <a16:creationId xmlns:a16="http://schemas.microsoft.com/office/drawing/2014/main" id="{B7ED169B-01F2-4A5B-9231-BF3EE7173C4F}"/>
              </a:ext>
            </a:extLst>
          </p:cNvPr>
          <p:cNvSpPr txBox="1"/>
          <p:nvPr/>
        </p:nvSpPr>
        <p:spPr>
          <a:xfrm>
            <a:off x="169878" y="2507597"/>
            <a:ext cx="8827317"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both cases, the present values of boundary-layer displacement and momentum thickness are about 0.15h and 0.059h.</a:t>
            </a:r>
          </a:p>
        </p:txBody>
      </p:sp>
      <p:sp>
        <p:nvSpPr>
          <p:cNvPr id="20" name="TextBox 19">
            <a:extLst>
              <a:ext uri="{FF2B5EF4-FFF2-40B4-BE49-F238E27FC236}">
                <a16:creationId xmlns:a16="http://schemas.microsoft.com/office/drawing/2014/main" id="{F8ECC33F-3756-4583-A216-FC5190CBA035}"/>
              </a:ext>
            </a:extLst>
          </p:cNvPr>
          <p:cNvSpPr txBox="1"/>
          <p:nvPr/>
        </p:nvSpPr>
        <p:spPr>
          <a:xfrm>
            <a:off x="157292" y="3645316"/>
            <a:ext cx="8827316"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shape factors, which represents the flatness (uniformity) of the mean velocity profiles, are 2.55 compared with a value of 2.60 for a Blasius exit velocity profile.</a:t>
            </a:r>
          </a:p>
        </p:txBody>
      </p:sp>
      <p:sp>
        <p:nvSpPr>
          <p:cNvPr id="22" name="TextBox 21">
            <a:extLst>
              <a:ext uri="{FF2B5EF4-FFF2-40B4-BE49-F238E27FC236}">
                <a16:creationId xmlns:a16="http://schemas.microsoft.com/office/drawing/2014/main" id="{EB137F98-57A7-4E68-8D64-F3FF6FB0D482}"/>
              </a:ext>
            </a:extLst>
          </p:cNvPr>
          <p:cNvSpPr txBox="1"/>
          <p:nvPr/>
        </p:nvSpPr>
        <p:spPr>
          <a:xfrm>
            <a:off x="138421" y="4518132"/>
            <a:ext cx="878746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Given the closeness of the shape factors to that of an ideally uniform mean exit velocity profile, both jets are characterized as having laminar boundary layers at their nozzle exit</a:t>
            </a:r>
          </a:p>
        </p:txBody>
      </p:sp>
    </p:spTree>
    <p:extLst>
      <p:ext uri="{BB962C8B-B14F-4D97-AF65-F5344CB8AC3E}">
        <p14:creationId xmlns:p14="http://schemas.microsoft.com/office/powerpoint/2010/main" val="3480481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79477</TotalTime>
  <Words>3121</Words>
  <Application>Microsoft Office PowerPoint</Application>
  <PresentationFormat>On-screen Show (4:3)</PresentationFormat>
  <Paragraphs>166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YOUSSEF G</dc:creator>
  <cp:lastModifiedBy>AHMED YOUSSEF G</cp:lastModifiedBy>
  <cp:revision>191</cp:revision>
  <dcterms:created xsi:type="dcterms:W3CDTF">2023-06-05T05:47:35Z</dcterms:created>
  <dcterms:modified xsi:type="dcterms:W3CDTF">2024-04-04T06:18:48Z</dcterms:modified>
</cp:coreProperties>
</file>