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8" r:id="rId3"/>
    <p:sldId id="257" r:id="rId4"/>
    <p:sldId id="263" r:id="rId5"/>
    <p:sldId id="262" r:id="rId6"/>
    <p:sldId id="264" r:id="rId7"/>
    <p:sldId id="265" r:id="rId8"/>
    <p:sldId id="269" r:id="rId9"/>
    <p:sldId id="270" r:id="rId10"/>
    <p:sldId id="271" r:id="rId11"/>
    <p:sldId id="272" r:id="rId12"/>
    <p:sldId id="275" r:id="rId13"/>
    <p:sldId id="273" r:id="rId14"/>
    <p:sldId id="277" r:id="rId15"/>
    <p:sldId id="276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1812" y="8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5월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2024년 5월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953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00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58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3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13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79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424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49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88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26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773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28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29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81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01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1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674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0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 bwMode="hidden">
          <a:xfrm>
            <a:off x="182933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 bwMode="hidden">
          <a:xfrm>
            <a:off x="304847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 bwMode="hidden">
          <a:xfrm>
            <a:off x="4267608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 bwMode="hidden">
          <a:xfrm>
            <a:off x="548674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 bwMode="hidden">
          <a:xfrm>
            <a:off x="6705884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 bwMode="hidden">
          <a:xfrm>
            <a:off x="7925022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 bwMode="hidden">
          <a:xfrm>
            <a:off x="914416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hidden">
          <a:xfrm>
            <a:off x="10363298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hidden">
          <a:xfrm>
            <a:off x="11582436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hidden">
          <a:xfrm>
            <a:off x="2819" y="386485"/>
            <a:ext cx="12188952" cy="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 bwMode="hidden">
          <a:xfrm>
            <a:off x="2819" y="1611181"/>
            <a:ext cx="12188952" cy="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 bwMode="hidden">
          <a:xfrm>
            <a:off x="2819" y="2835877"/>
            <a:ext cx="12188952" cy="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 bwMode="hidden">
          <a:xfrm>
            <a:off x="2819" y="4060573"/>
            <a:ext cx="12188952" cy="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 bwMode="hidden">
          <a:xfrm>
            <a:off x="2819" y="5285269"/>
            <a:ext cx="12188952" cy="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hidden">
          <a:xfrm>
            <a:off x="2819" y="6509965"/>
            <a:ext cx="12188952" cy="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 userDrawn="1">
            <p:ph type="ctrTitle"/>
          </p:nvPr>
        </p:nvSpPr>
        <p:spPr>
          <a:xfrm>
            <a:off x="1293845" y="1572730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 userDrawn="1">
            <p:ph type="subTitle" idx="1"/>
          </p:nvPr>
        </p:nvSpPr>
        <p:spPr>
          <a:xfrm>
            <a:off x="1293845" y="5232787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094398"/>
            <a:ext cx="96012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7756640-77F4-0397-373C-E36F8393B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7" y="33981"/>
            <a:ext cx="1645921" cy="46987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A099841-360E-E06C-E765-B9142D18BDBF}"/>
              </a:ext>
            </a:extLst>
          </p:cNvPr>
          <p:cNvGrpSpPr/>
          <p:nvPr userDrawn="1"/>
        </p:nvGrpSpPr>
        <p:grpSpPr>
          <a:xfrm>
            <a:off x="9785100" y="-36147"/>
            <a:ext cx="1996710" cy="540000"/>
            <a:chOff x="10185691" y="6318000"/>
            <a:chExt cx="1996709" cy="540000"/>
          </a:xfrm>
        </p:grpSpPr>
        <p:sp>
          <p:nvSpPr>
            <p:cNvPr id="57" name="직사각형 8">
              <a:extLst>
                <a:ext uri="{FF2B5EF4-FFF2-40B4-BE49-F238E27FC236}">
                  <a16:creationId xmlns:a16="http://schemas.microsoft.com/office/drawing/2014/main" id="{87FA7068-638C-8D92-AFD1-70CF0B0F6B83}"/>
                </a:ext>
              </a:extLst>
            </p:cNvPr>
            <p:cNvSpPr/>
            <p:nvPr/>
          </p:nvSpPr>
          <p:spPr>
            <a:xfrm>
              <a:off x="10185691" y="6537407"/>
              <a:ext cx="15616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solidFill>
                    <a:srgbClr val="FF6600"/>
                  </a:solidFill>
                  <a:effectLst/>
                  <a:latin typeface="Coronet" pitchFamily="66" charset="0"/>
                  <a:cs typeface="Times New Roman" pitchFamily="18" charset="0"/>
                </a:rPr>
                <a:t>Propulsion</a:t>
              </a:r>
              <a:r>
                <a:rPr lang="en-US" altLang="ko-KR" sz="1200" b="1" i="1" baseline="0" dirty="0">
                  <a:solidFill>
                    <a:srgbClr val="FF6600"/>
                  </a:solidFill>
                  <a:effectLst/>
                  <a:latin typeface="Coronet" pitchFamily="66" charset="0"/>
                  <a:cs typeface="Times New Roman" pitchFamily="18" charset="0"/>
                </a:rPr>
                <a:t> &amp; Combustion Lab.</a:t>
              </a:r>
              <a:endParaRPr lang="ko-KR" altLang="en-US" sz="1200" b="1" i="1" dirty="0">
                <a:solidFill>
                  <a:srgbClr val="FF6600"/>
                </a:solidFill>
                <a:effectLst/>
                <a:latin typeface="Coronet" pitchFamily="66" charset="0"/>
                <a:cs typeface="Times New Roman" pitchFamily="18" charset="0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6C78B217-93A7-3250-FF6E-AFC55BC7F6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2400" y="6318000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2024년 5월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2024년 5월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EEBC69-58BF-4777-1342-F90AD431667F}"/>
              </a:ext>
            </a:extLst>
          </p:cNvPr>
          <p:cNvGrpSpPr/>
          <p:nvPr userDrawn="1"/>
        </p:nvGrpSpPr>
        <p:grpSpPr>
          <a:xfrm>
            <a:off x="9785100" y="-36147"/>
            <a:ext cx="1996710" cy="540000"/>
            <a:chOff x="10185691" y="6318000"/>
            <a:chExt cx="1996709" cy="540000"/>
          </a:xfrm>
        </p:grpSpPr>
        <p:sp>
          <p:nvSpPr>
            <p:cNvPr id="8" name="직사각형 8">
              <a:extLst>
                <a:ext uri="{FF2B5EF4-FFF2-40B4-BE49-F238E27FC236}">
                  <a16:creationId xmlns:a16="http://schemas.microsoft.com/office/drawing/2014/main" id="{6F6343C4-84C4-AFA3-5B6A-3281084F8097}"/>
                </a:ext>
              </a:extLst>
            </p:cNvPr>
            <p:cNvSpPr/>
            <p:nvPr/>
          </p:nvSpPr>
          <p:spPr>
            <a:xfrm>
              <a:off x="10185691" y="6537407"/>
              <a:ext cx="15616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i="1" dirty="0">
                  <a:solidFill>
                    <a:srgbClr val="FF6600"/>
                  </a:solidFill>
                  <a:effectLst/>
                  <a:latin typeface="Coronet" pitchFamily="66" charset="0"/>
                  <a:cs typeface="Times New Roman" pitchFamily="18" charset="0"/>
                </a:rPr>
                <a:t>Propulsion</a:t>
              </a:r>
              <a:r>
                <a:rPr lang="en-US" altLang="ko-KR" sz="1200" b="1" i="1" baseline="0" dirty="0">
                  <a:solidFill>
                    <a:srgbClr val="FF6600"/>
                  </a:solidFill>
                  <a:effectLst/>
                  <a:latin typeface="Coronet" pitchFamily="66" charset="0"/>
                  <a:cs typeface="Times New Roman" pitchFamily="18" charset="0"/>
                </a:rPr>
                <a:t> &amp; Combustion Lab.</a:t>
              </a:r>
              <a:endParaRPr lang="ko-KR" altLang="en-US" sz="1200" b="1" i="1" dirty="0">
                <a:solidFill>
                  <a:srgbClr val="FF6600"/>
                </a:solidFill>
                <a:effectLst/>
                <a:latin typeface="Coronet" pitchFamily="66" charset="0"/>
                <a:cs typeface="Times New Roman" pitchFamily="18" charset="0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FFB9DA-80FD-8910-4B35-62FEBC01AE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2400" y="6318000"/>
              <a:ext cx="540000" cy="5400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550C463-F2CC-E0E2-B798-8015B06201A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687" y="33981"/>
            <a:ext cx="1645921" cy="4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386184"/>
            <a:ext cx="9604310" cy="3383280"/>
          </a:xfrm>
        </p:spPr>
        <p:txBody>
          <a:bodyPr rtlCol="0"/>
          <a:lstStyle/>
          <a:p>
            <a:pPr rtl="0"/>
            <a:r>
              <a:rPr lang="en-US" altLang="ko-KR" sz="8000" dirty="0">
                <a:cs typeface="Times New Roman" panose="02020603050405020304" pitchFamily="18" charset="0"/>
              </a:rPr>
              <a:t>Research Project Presentation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67399"/>
            <a:ext cx="960431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 Ju Jeon 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전우주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960865"/>
            <a:ext cx="9710451" cy="331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Objective of the Research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 model ERA configurations and investigate the impact on the penetration depth and effectiveness of the jets.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목적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구성을 모델링하고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제트의 관통 깊이와 효과성에 미치는 영향을 조사합니다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387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39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6798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 Configuration (ERA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B6150-F026-1E37-E046-38634FE6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133358" y="1333922"/>
            <a:ext cx="3070291" cy="4587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C9FC35-A8FF-C00C-47AC-12617ED7B8C3}"/>
              </a:ext>
            </a:extLst>
          </p:cNvPr>
          <p:cNvSpPr txBox="1"/>
          <p:nvPr/>
        </p:nvSpPr>
        <p:spPr>
          <a:xfrm>
            <a:off x="1328118" y="4754637"/>
            <a:ext cx="2875531" cy="76944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Flat Reactive armor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반응 장갑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137EC2-0CAB-FEA0-6ED6-DD57CE6B1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2"/>
          <a:stretch/>
        </p:blipFill>
        <p:spPr>
          <a:xfrm>
            <a:off x="6985534" y="1333799"/>
            <a:ext cx="3070291" cy="4587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39C76-F863-DE92-2BCE-EF963AAB1CDF}"/>
              </a:ext>
            </a:extLst>
          </p:cNvPr>
          <p:cNvSpPr txBox="1"/>
          <p:nvPr/>
        </p:nvSpPr>
        <p:spPr>
          <a:xfrm>
            <a:off x="6666133" y="4754637"/>
            <a:ext cx="3709093" cy="76944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V-shaped Reactive armor</a:t>
            </a:r>
          </a:p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자형 반응 장갑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4AAAE-61B8-6727-4BFF-162FBF3EDD1B}"/>
              </a:ext>
            </a:extLst>
          </p:cNvPr>
          <p:cNvSpPr txBox="1"/>
          <p:nvPr/>
        </p:nvSpPr>
        <p:spPr>
          <a:xfrm>
            <a:off x="5202497" y="1669143"/>
            <a:ext cx="784189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Liner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F09909-C9D2-E3FF-381C-8213319E88D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962217" y="1869198"/>
            <a:ext cx="2240280" cy="8332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C500E3-A2D5-AAEC-69C9-90EF7D9364F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86686" y="1869198"/>
            <a:ext cx="1997696" cy="6507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41E51306-188D-C39B-C885-66821D7B6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446" y="2416788"/>
            <a:ext cx="3070291" cy="125911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0B162C-8ABD-A367-FC63-A2F32498BE72}"/>
              </a:ext>
            </a:extLst>
          </p:cNvPr>
          <p:cNvCxnSpPr>
            <a:cxnSpLocks/>
          </p:cNvCxnSpPr>
          <p:nvPr/>
        </p:nvCxnSpPr>
        <p:spPr>
          <a:xfrm flipH="1">
            <a:off x="3403600" y="3381142"/>
            <a:ext cx="800049" cy="5871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04BEC06-2A25-8939-F50E-5B9E244B5BFA}"/>
              </a:ext>
            </a:extLst>
          </p:cNvPr>
          <p:cNvCxnSpPr>
            <a:cxnSpLocks/>
          </p:cNvCxnSpPr>
          <p:nvPr/>
        </p:nvCxnSpPr>
        <p:spPr>
          <a:xfrm>
            <a:off x="6985534" y="3225800"/>
            <a:ext cx="2221966" cy="31068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액자 31">
            <a:extLst>
              <a:ext uri="{FF2B5EF4-FFF2-40B4-BE49-F238E27FC236}">
                <a16:creationId xmlns:a16="http://schemas.microsoft.com/office/drawing/2014/main" id="{6F639317-3A4A-9EF8-4303-54081F40F5C3}"/>
              </a:ext>
            </a:extLst>
          </p:cNvPr>
          <p:cNvSpPr/>
          <p:nvPr/>
        </p:nvSpPr>
        <p:spPr>
          <a:xfrm>
            <a:off x="4203648" y="2639741"/>
            <a:ext cx="2781885" cy="1016502"/>
          </a:xfrm>
          <a:prstGeom prst="frame">
            <a:avLst>
              <a:gd name="adj1" fmla="val 37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35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Flat ERA 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97F85-C564-86BA-B11E-DCD3B747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6" y="1720278"/>
            <a:ext cx="5772839" cy="4245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62F42-A178-6C63-9A8C-A48BDBA40CF5}"/>
              </a:ext>
            </a:extLst>
          </p:cNvPr>
          <p:cNvSpPr txBox="1"/>
          <p:nvPr/>
        </p:nvSpPr>
        <p:spPr>
          <a:xfrm>
            <a:off x="7171981" y="3076506"/>
            <a:ext cx="3961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Flat ERA - Normal Impact</a:t>
            </a: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 –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수직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충격</a:t>
            </a:r>
          </a:p>
        </p:txBody>
      </p:sp>
    </p:spTree>
    <p:extLst>
      <p:ext uri="{BB962C8B-B14F-4D97-AF65-F5344CB8AC3E}">
        <p14:creationId xmlns:p14="http://schemas.microsoft.com/office/powerpoint/2010/main" val="25762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802000"/>
            <a:ext cx="9710451" cy="225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Normal Penetration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front and rear plates move parallel to the jet path, thus providing limited disruption.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residual penetration depth of the jet into the target is 219.4 mm, and the reactive armor reduces the jet's penetration capability by 9.1%.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penetration-disrupting effect of ERA was minimal in the normal direction.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35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Flat ERA 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40695-76EA-F49F-C8B9-60D0D7444D46}"/>
              </a:ext>
            </a:extLst>
          </p:cNvPr>
          <p:cNvSpPr txBox="1"/>
          <p:nvPr/>
        </p:nvSpPr>
        <p:spPr>
          <a:xfrm>
            <a:off x="804231" y="4109427"/>
            <a:ext cx="9603037" cy="189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수직 관통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앞뒤 금속판이 제트 경로를 따라 평행하게 움직여 제트에 대한 방해가 제한적입니다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타겟에 대한 제트의 잔여 관통 깊이는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219.4mm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반응 장갑은 제트의 관통 능력을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9.1%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감소시켰습니다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수직 방향에서는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제트 관통 방해 효과가 적었습니다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3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46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Flat ERA 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2F42-A178-6C63-9A8C-A48BDBA40CF5}"/>
              </a:ext>
            </a:extLst>
          </p:cNvPr>
          <p:cNvSpPr txBox="1"/>
          <p:nvPr/>
        </p:nvSpPr>
        <p:spPr>
          <a:xfrm>
            <a:off x="7320250" y="3076506"/>
            <a:ext cx="4696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Flat ERA – Impact angle of 68°</a:t>
            </a: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 –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충격 각도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68°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8FC6F-962A-F38D-9FBF-5DAE7EDA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1" y="2149787"/>
            <a:ext cx="6648342" cy="33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8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802000"/>
            <a:ext cx="9710451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Oblique Penetration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Compared to vertical penetration, reactive armor disturbs the jet more significantly.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jet bends and breaks, leading to a significant reduction in penetration depth.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 the impact angle increases, ERA more significantly disrupts the jet, reducing penetration depth into the target.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35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Flat ERA 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26BC8-4524-F436-B6AD-B9D3422A6A10}"/>
              </a:ext>
            </a:extLst>
          </p:cNvPr>
          <p:cNvSpPr txBox="1"/>
          <p:nvPr/>
        </p:nvSpPr>
        <p:spPr>
          <a:xfrm>
            <a:off x="804230" y="3903565"/>
            <a:ext cx="9710451" cy="1893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경사 관통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수직 관통과 비교하여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반응 장갑은 제트를 더욱 강하게 방해합니다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제트가 구부러지고 파손되어 타겟에 대한 관통 깊이가 크게 감소합니다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충돌 각도가 커질수록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제트를 더 심하게 방해하고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타겟에 대한 관통 깊이도 감소합니다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7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3977090" y="1903411"/>
            <a:ext cx="7866043" cy="22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 the impact angle increases, the penetration depth becomes shallower.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penetration depth significantly decreases when the impact angle exceeds 45 degrees.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the range of 45 to 68 degrees, the penetration depth decreases by 55-75% compared to cases without flat ERA.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35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Flat ERA (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6B9684-0647-C962-AF2E-7E0D07F1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4" y="2104628"/>
            <a:ext cx="3674157" cy="2951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0F7EC-5B3A-8DE7-C1B5-84FD6A4767C8}"/>
              </a:ext>
            </a:extLst>
          </p:cNvPr>
          <p:cNvSpPr txBox="1"/>
          <p:nvPr/>
        </p:nvSpPr>
        <p:spPr>
          <a:xfrm>
            <a:off x="3977090" y="4218057"/>
            <a:ext cx="7672226" cy="149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충돌 각도가 커질수록 관통 깊이는 더 얕아집니다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충돌 각도가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넘으면 관통 깊이는 크게 감소합니다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45 °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68 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각도 범위에서는 평판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경우에 비해 관통 깊이가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55~75%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8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5030227" y="2533716"/>
            <a:ext cx="6767063" cy="11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V-angle of 9 degrees - impact angle of 60 degrees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V-shaped ERA provides better protection, significantly reducing the residual penetration depth of the jet.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95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V-Shaped ERA (V-ERA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386DD1-977A-3E91-1A8E-13FC93B55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0" y="2652113"/>
            <a:ext cx="4712797" cy="2713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6CA6D-248A-6C68-FA51-379A884E6D22}"/>
              </a:ext>
            </a:extLst>
          </p:cNvPr>
          <p:cNvSpPr txBox="1"/>
          <p:nvPr/>
        </p:nvSpPr>
        <p:spPr>
          <a:xfrm>
            <a:off x="5068867" y="4160716"/>
            <a:ext cx="6767063" cy="11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충격 각도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훨씬 더 나은 보호 능력을 제공하며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제트의 잔여 관통 깊이를 크게 줄입니다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86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5030227" y="2533716"/>
            <a:ext cx="6767063" cy="153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V-angle of 9 degrees - Various impact angles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Compared to cases without ERA, as the impact angle increases, the jet penetration capability decreases by 60-90%.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84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V-Shaped ERA (V-ERA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6CA6D-248A-6C68-FA51-379A884E6D22}"/>
              </a:ext>
            </a:extLst>
          </p:cNvPr>
          <p:cNvSpPr txBox="1"/>
          <p:nvPr/>
        </p:nvSpPr>
        <p:spPr>
          <a:xfrm>
            <a:off x="5068867" y="4160716"/>
            <a:ext cx="6767063" cy="11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충격 각도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경우에 비해 충격 각도가 높을수록 제트의 관통 능력이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60~90%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5E717-A62A-6098-79EE-5B3E249A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0" y="2176300"/>
            <a:ext cx="4089155" cy="3626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9E021A-FACC-56FD-B437-6D378CA9487F}"/>
              </a:ext>
            </a:extLst>
          </p:cNvPr>
          <p:cNvSpPr txBox="1"/>
          <p:nvPr/>
        </p:nvSpPr>
        <p:spPr>
          <a:xfrm>
            <a:off x="4075204" y="1943694"/>
            <a:ext cx="5816907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Impact Angle Influence 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충격 각도의 영향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3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5030227" y="2533716"/>
            <a:ext cx="6767063" cy="153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Various V-angles - impact angle of 60 degrees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change in V-angle is not very sensitive, and the penetration depth decreases by 85-90% across all V-angles.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7B6EC-7FED-C2E0-8F0B-F0CCCCD08611}"/>
              </a:ext>
            </a:extLst>
          </p:cNvPr>
          <p:cNvSpPr txBox="1"/>
          <p:nvPr/>
        </p:nvSpPr>
        <p:spPr>
          <a:xfrm>
            <a:off x="804231" y="1340335"/>
            <a:ext cx="8954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Jet Penetration on V-Shaped ERA (V-ERA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제트 관통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6CA6D-248A-6C68-FA51-379A884E6D22}"/>
              </a:ext>
            </a:extLst>
          </p:cNvPr>
          <p:cNvSpPr txBox="1"/>
          <p:nvPr/>
        </p:nvSpPr>
        <p:spPr>
          <a:xfrm>
            <a:off x="5068867" y="4160716"/>
            <a:ext cx="6767063" cy="11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- 60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충격 각도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변화는 크게 민감하지 않으며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각에서 관통 깊이는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85~90%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E021A-FACC-56FD-B437-6D378CA9487F}"/>
              </a:ext>
            </a:extLst>
          </p:cNvPr>
          <p:cNvSpPr txBox="1"/>
          <p:nvPr/>
        </p:nvSpPr>
        <p:spPr>
          <a:xfrm>
            <a:off x="4075204" y="1943694"/>
            <a:ext cx="5816907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3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Effect of V-Angle (V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영향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369A9-C7C4-A549-1EEE-85D6989E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" y="2284449"/>
            <a:ext cx="4358176" cy="34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774599"/>
            <a:ext cx="9710451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Prior Knowledge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 지식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Shaped Charge 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성형작약탄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Explosive Reactive Armor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폭발형 반응장갑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 Configuration (ERA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3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713865"/>
            <a:ext cx="9710451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flat ERA, protective effect was not significant during vertical impact, but the penetration depth was reduced by 55-75% during oblique impact.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V-shaped ERA, the impact angle had a significant effect on reducing penetration, but the fixed impact angle showed that the V-angle influence was minimal.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Conclusion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EF6B2-61E9-31F5-5A4C-5771DD24D1D2}"/>
              </a:ext>
            </a:extLst>
          </p:cNvPr>
          <p:cNvSpPr txBox="1"/>
          <p:nvPr/>
        </p:nvSpPr>
        <p:spPr>
          <a:xfrm>
            <a:off x="804231" y="4151724"/>
            <a:ext cx="9805012" cy="169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평판형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수직 충격 시 방호 효과가 크지 않았지만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경사 충격에서는 관통 깊이가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55~75%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감소했습니다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충격 각도가 관통 감소에 큰 영향을 주었지만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고정된 충격 각도에서는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각의 영향이 크지 않았습니다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7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548510"/>
            <a:ext cx="9601200" cy="1142385"/>
          </a:xfrm>
        </p:spPr>
        <p:txBody>
          <a:bodyPr rtlCol="0">
            <a:normAutofit/>
          </a:bodyPr>
          <a:lstStyle/>
          <a:p>
            <a:pPr algn="ctr"/>
            <a:r>
              <a:rPr lang="en-US" altLang="ko-KR" dirty="0"/>
              <a:t>A numerical study on the disturbance of explosive reactive armors to jet penetration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2142033" y="2969273"/>
            <a:ext cx="79079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제트의 침투에 대한 폭발성 반응 장갑의 교란에 관한 수치적 연구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1C647FF4-66CB-B3A0-EEA1-472F66190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924759"/>
            <a:ext cx="9601200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Xiang-dong LI, Yan-</a:t>
            </a:r>
            <a:r>
              <a:rPr lang="en-US" altLang="ko-KR" dirty="0" err="1"/>
              <a:t>shi</a:t>
            </a:r>
            <a:r>
              <a:rPr lang="en-US" altLang="ko-KR" dirty="0"/>
              <a:t> YANG, Sheng-</a:t>
            </a:r>
            <a:r>
              <a:rPr lang="en-US" altLang="ko-KR" dirty="0" err="1"/>
              <a:t>tao</a:t>
            </a:r>
            <a:r>
              <a:rPr lang="en-US" altLang="ko-KR" dirty="0"/>
              <a:t> LV</a:t>
            </a:r>
          </a:p>
          <a:p>
            <a:pPr marL="0" indent="0" algn="ctr">
              <a:buNone/>
            </a:pPr>
            <a:r>
              <a:rPr lang="en-US" altLang="ko-KR" dirty="0" err="1"/>
              <a:t>Defence</a:t>
            </a:r>
            <a:r>
              <a:rPr lang="en-US" altLang="ko-KR" dirty="0"/>
              <a:t> Technology 10 (2014) 66-75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740732"/>
            <a:ext cx="9710451" cy="363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An explosive device that focuses the energy of the explosive to penetrate a target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폭발물의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에너지를 집중시켜 목표물을 관통하는 폭발 장치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Principle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The explosive energy compresses the metal liner into a high-velocity jet, which penetrates the target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원리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폭발물의 에너지가 금속 라이너를 고속 제트로 압축해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제트가 목표물을 관통합니다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5721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Shaped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charge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성형 </a:t>
            </a:r>
            <a:r>
              <a:rPr lang="ko-KR" altLang="en-US" sz="3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작약탄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haped Charge - an overview | ScienceDirect Topics">
            <a:extLst>
              <a:ext uri="{FF2B5EF4-FFF2-40B4-BE49-F238E27FC236}">
                <a16:creationId xmlns:a16="http://schemas.microsoft.com/office/drawing/2014/main" id="{49F9B6A2-86DA-558B-4A39-CAC33A715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" y="1289590"/>
            <a:ext cx="4972280" cy="4675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Shaped charge jet formation. Note the shadow. : r/shockwaveporn">
            <a:extLst>
              <a:ext uri="{FF2B5EF4-FFF2-40B4-BE49-F238E27FC236}">
                <a16:creationId xmlns:a16="http://schemas.microsoft.com/office/drawing/2014/main" id="{81FC497F-245E-2AA9-7E0E-A74A13D0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13" y="1808143"/>
            <a:ext cx="4851094" cy="36383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B9884-321F-D086-B1D9-EE3ED4F8BC19}"/>
              </a:ext>
            </a:extLst>
          </p:cNvPr>
          <p:cNvSpPr txBox="1"/>
          <p:nvPr/>
        </p:nvSpPr>
        <p:spPr>
          <a:xfrm>
            <a:off x="822593" y="708316"/>
            <a:ext cx="570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a shaped charge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성형작약탄의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도식도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2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588331"/>
            <a:ext cx="9710451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An additional armor designed for defense against high-penetration explosive, featuring a sandwich structure that contains explosive material between multiple metal plates.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고관통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폭발물에 대한 방어를 위해 추가되는 장착되는 방어 장갑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다층의 금속판 사이에 폭약을 포함하는 샌드위치 구조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Principle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When the central explosive detonates, the front and rear metal plates move to obstruct the penetration of the jet.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원리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폭약이 폭발하면 앞뒤 금속판이 움직여 제트의 관통을 방해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977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Explosive Reactive Armor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폭발성 반응 장갑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ERA)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2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6B9884-321F-D086-B1D9-EE3ED4F8BC19}"/>
              </a:ext>
            </a:extLst>
          </p:cNvPr>
          <p:cNvSpPr txBox="1"/>
          <p:nvPr/>
        </p:nvSpPr>
        <p:spPr>
          <a:xfrm>
            <a:off x="822593" y="708316"/>
            <a:ext cx="759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a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Explosive Reactive Armor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폭발성 반응 장갑의 도식도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B6FA0D-75F9-26BE-11C1-E67686CF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" y="1299990"/>
            <a:ext cx="3943305" cy="4549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2D81B4-CF69-0B1D-5AB6-4B192197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991" y="1703976"/>
            <a:ext cx="6133416" cy="34500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8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459375"/>
            <a:ext cx="9710451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modern battlefields, effective defense measures are needed to protect tanks from the threat of high-penetration explosives.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 has been presented as an effective means of defense.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현대 전장에서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고관통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폭발물의 위협으로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전차를 보호하기 위한 방어 수단이 필요합니다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효과적인 방어 수단으로 제시되고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387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4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311796-FF75-144F-31B2-19EDDC61987B}"/>
              </a:ext>
            </a:extLst>
          </p:cNvPr>
          <p:cNvSpPr txBox="1"/>
          <p:nvPr/>
        </p:nvSpPr>
        <p:spPr>
          <a:xfrm>
            <a:off x="804231" y="1459375"/>
            <a:ext cx="9710451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Need for Research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defensive efficiency of ERA varies according to its configuration and form.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research analyzes how shaped charge jets are obstructed by different ERA configurations.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필요성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방어 효율은 구성과 형태에 따라 달라집니다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연구는 다양한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구성에서 성형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작약탄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제트가 어떻게 방해되는지 분석합니다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FF2A-35BF-3345-9981-304ACF8F5C3F}"/>
              </a:ext>
            </a:extLst>
          </p:cNvPr>
          <p:cNvSpPr txBox="1"/>
          <p:nvPr/>
        </p:nvSpPr>
        <p:spPr>
          <a:xfrm>
            <a:off x="804231" y="749147"/>
            <a:ext cx="3874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 (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3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1888</TotalTime>
  <Words>1164</Words>
  <Application>Microsoft Office PowerPoint</Application>
  <PresentationFormat>와이드스크린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Coronet</vt:lpstr>
      <vt:lpstr>맑은 고딕</vt:lpstr>
      <vt:lpstr>Arial</vt:lpstr>
      <vt:lpstr>Times New Roman</vt:lpstr>
      <vt:lpstr>Wingdings</vt:lpstr>
      <vt:lpstr>다이아몬드 눈금 16x9</vt:lpstr>
      <vt:lpstr>Research Project Presentation</vt:lpstr>
      <vt:lpstr>PowerPoint 프레젠테이션</vt:lpstr>
      <vt:lpstr>A numerical study on the disturbance of explosive reactive armors to jet penetration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우주 전</dc:creator>
  <cp:lastModifiedBy>우주 전</cp:lastModifiedBy>
  <cp:revision>11</cp:revision>
  <dcterms:created xsi:type="dcterms:W3CDTF">2023-12-27T05:07:38Z</dcterms:created>
  <dcterms:modified xsi:type="dcterms:W3CDTF">2024-05-11T06:58:51Z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