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25" r:id="rId3"/>
    <p:sldId id="438" r:id="rId4"/>
    <p:sldId id="313" r:id="rId5"/>
    <p:sldId id="441" r:id="rId6"/>
    <p:sldId id="305" r:id="rId7"/>
    <p:sldId id="442" r:id="rId8"/>
    <p:sldId id="299" r:id="rId9"/>
    <p:sldId id="445" r:id="rId10"/>
    <p:sldId id="444" r:id="rId11"/>
    <p:sldId id="446" r:id="rId12"/>
    <p:sldId id="443" r:id="rId13"/>
    <p:sldId id="266" r:id="rId14"/>
    <p:sldId id="267" r:id="rId15"/>
    <p:sldId id="268" r:id="rId16"/>
    <p:sldId id="269" r:id="rId17"/>
    <p:sldId id="273" r:id="rId18"/>
    <p:sldId id="271" r:id="rId19"/>
    <p:sldId id="270" r:id="rId20"/>
    <p:sldId id="301" r:id="rId21"/>
    <p:sldId id="302" r:id="rId22"/>
    <p:sldId id="447" r:id="rId23"/>
    <p:sldId id="448" r:id="rId24"/>
    <p:sldId id="449" r:id="rId25"/>
    <p:sldId id="451" r:id="rId26"/>
    <p:sldId id="452" r:id="rId27"/>
    <p:sldId id="462" r:id="rId28"/>
    <p:sldId id="460" r:id="rId29"/>
    <p:sldId id="453" r:id="rId30"/>
    <p:sldId id="454" r:id="rId31"/>
    <p:sldId id="455" r:id="rId32"/>
    <p:sldId id="303" r:id="rId33"/>
    <p:sldId id="465" r:id="rId34"/>
    <p:sldId id="468" r:id="rId35"/>
    <p:sldId id="308" r:id="rId36"/>
    <p:sldId id="467" r:id="rId37"/>
    <p:sldId id="4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9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esh Selvakumar" userId="2a1b48795d332c11" providerId="LiveId" clId="{443DC087-84B6-4C5C-ACC3-E30037A39081}"/>
    <pc:docChg chg="modSld">
      <pc:chgData name="Kumaresh Selvakumar" userId="2a1b48795d332c11" providerId="LiveId" clId="{443DC087-84B6-4C5C-ACC3-E30037A39081}" dt="2024-03-10T12:09:13.556" v="18" actId="20577"/>
      <pc:docMkLst>
        <pc:docMk/>
      </pc:docMkLst>
      <pc:sldChg chg="modSp mod">
        <pc:chgData name="Kumaresh Selvakumar" userId="2a1b48795d332c11" providerId="LiveId" clId="{443DC087-84B6-4C5C-ACC3-E30037A39081}" dt="2024-03-10T12:09:13.556" v="18" actId="20577"/>
        <pc:sldMkLst>
          <pc:docMk/>
          <pc:sldMk cId="0" sldId="438"/>
        </pc:sldMkLst>
        <pc:spChg chg="mod">
          <ac:chgData name="Kumaresh Selvakumar" userId="2a1b48795d332c11" providerId="LiveId" clId="{443DC087-84B6-4C5C-ACC3-E30037A39081}" dt="2024-03-10T12:09:13.556" v="18" actId="20577"/>
          <ac:spMkLst>
            <pc:docMk/>
            <pc:sldMk cId="0" sldId="438"/>
            <ac:spMk id="12291" creationId="{00B51943-4415-49E6-A84D-BBBBF46239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82BD-2C67-4008-B636-F16B5D49494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3F8C2-A7DD-47B7-AC34-DDA2FFBC8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1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https://ezgif.com/maker</a:t>
            </a:r>
          </a:p>
          <a:p>
            <a:endParaRPr lang="en-US" altLang="ko-KR" dirty="0"/>
          </a:p>
          <a:p>
            <a:r>
              <a:rPr lang="en-US" altLang="ko-KR" dirty="0"/>
              <a:t>Dirichlet boundary conditions assume the solution to the variable. </a:t>
            </a:r>
          </a:p>
          <a:p>
            <a:r>
              <a:rPr lang="en-US" altLang="ko-KR" dirty="0"/>
              <a:t>In Neumann boundary conditions, a solution is assumed for the derivative of the variable.</a:t>
            </a:r>
          </a:p>
          <a:p>
            <a:endParaRPr lang="en-US" altLang="ko-KR" dirty="0"/>
          </a:p>
          <a:p>
            <a:r>
              <a:rPr lang="en-US" altLang="ko-KR" dirty="0"/>
              <a:t>https://en.wikipedia.org/wiki/Von_Neumann_stability_analysis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BA5F-D568-4901-9A64-7C4DFAC93D28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6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7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F23E-9472-4C06-EDF9-D09C3D1B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74151-699A-9061-C694-5C529BD51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C12D-C586-5460-249E-36F5BF76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4418-CF47-3381-2046-A97A426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FF2F-2721-B794-9321-820FC6B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42C-2378-4416-309D-1A0CF58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7802-4F6D-2FE1-557E-AD8944D9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9407-3AF1-FFAC-FFDD-B754220D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2243-90A1-99F0-BEF7-5502CF9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8CE7-9B90-C713-8D55-68E64A2E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E0323-1163-13C6-2E78-112BF5D27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AB739-A8FE-BABE-74BE-FCCA5ED5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814D-E3E6-59EC-888E-F46C1E9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B00F-AFE5-B335-B36E-96DC2FCE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FA0C-CF1C-EC77-61B8-381BA4DA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1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4996-8FA7-8E95-6D80-294A51E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1689-5EFC-CBF9-C653-7FEF51B6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D97C-150D-2EB3-D1C8-AD64F9A1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A487-A850-BD71-AFEB-2537D4B0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8E76-7ECC-B5F0-5B2E-5A28D95F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5B87-19FF-5760-193E-B9947D7A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2DB5-8861-EDE2-0538-2DD00DFA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D1E0-14DD-D685-18CD-35E9F649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032-2D4F-ADF9-6873-C093CD80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15D9-2D99-AAE9-7902-7CE759B4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D7-0C82-BA10-585B-D786D092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74CA-9C9B-C7F5-64CF-82B1D5BC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771-A963-B6CC-3ED5-0F0BAE6F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7DE4-0D40-6695-1B80-A38BE81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3FA8-72EE-C8A8-A670-2061789A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75D1-2E38-4935-6B1F-AC7A62FF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7B9-7561-507D-A0AC-21721545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2759A-3868-B1BC-84AB-7BF77F90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5695-22FC-C735-ABEA-B07B2D7E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FCB5A-574D-567C-A26B-3E1DCD64B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5F4FD-5F92-1137-E272-3316167B0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2DEEB-6410-8C5F-8BEF-B17CC097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19FB3-8D1E-0731-B15E-407BFD31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30B61-237A-DE50-8AC1-3BA9C8D3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477-A379-275D-0E06-1A0D8280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13E42-ABC6-B13D-5559-02695549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92CFB-6297-F592-89B7-691B563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EBC67-AA85-6350-520B-CD3F216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17073-0D24-E0F5-CD9B-F37DC842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52CC5-ACE0-545F-F041-EC51B04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DB29-19A2-DF29-E32E-DF9C80F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2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507A-872D-BED8-0944-7DC21D3E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A6E6-AA78-4F55-A66A-9B732C3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54C6-96FB-8F11-2859-E3EEBCDA5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760FF-AC52-3BA0-E32E-07C8C48B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9409E-B023-C061-46D9-6F4B574D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2678-8A44-FC78-AAE6-91BE26E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5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A445-F1EF-90A6-4B7A-C55FC06D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0BE98-6AC2-D182-B5BD-92C3E2AD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986DF-7722-67E9-D241-1050AA2D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B3045-B6D4-58E1-0B19-2462E0EE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7089-3038-2AF4-3CAD-0EA4D76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A795-08E6-57E4-DABC-95F31DB5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9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FFC37-CA83-A13F-62D6-FDA2FD9D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4285-8526-3560-13FC-3ED93F31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1EF6-A06A-5F93-8A16-F8F4F2EAF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1E38-EC9C-49D1-B039-CA4190CBCCD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120D-64CF-8D1E-75C3-B383B500A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41F9-489B-F2A2-9B7C-848B4E603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BE8E5C4-ED03-486C-931B-E6911B67669A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12FC6C1C-FF7C-4702-A72D-CDF3B8AEA43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DE1921-852C-4176-8BC6-F21ADEB16E46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0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4C124095-6210-4BC5-BA76-26425F1DC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72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1.png"/><Relationship Id="rId4" Type="http://schemas.openxmlformats.org/officeDocument/2006/relationships/image" Target="../media/image56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maresh0402/AerothermochemistryAndCombustion/discussions/3" TargetMode="Externa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maresh0402/AerothermochemistryAndCombustion/discussions/5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hyperlink" Target="https://github.com/Kumaresh0402/AerothermochemistryAndCombustion/discussions/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nudsen_number#Referenc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93D8-7728-B962-096C-78815735A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549"/>
            <a:ext cx="9144000" cy="16905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Aerothermochemistry and Combustion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3A47-89D5-43AA-256C-435E2DF59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3784674"/>
            <a:ext cx="8915400" cy="107307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DAY 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A597D0-3FD8-4FD8-AB3F-945A94DEC37C}"/>
              </a:ext>
            </a:extLst>
          </p:cNvPr>
          <p:cNvSpPr txBox="1">
            <a:spLocks/>
          </p:cNvSpPr>
          <p:nvPr/>
        </p:nvSpPr>
        <p:spPr>
          <a:xfrm>
            <a:off x="9039224" y="5346775"/>
            <a:ext cx="2371725" cy="53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1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5BE-219F-2402-DD02-EC498D5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06F-3DFC-5511-BD76-ABAFBB3D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724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control volume, has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as well as energy crossing the boundary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a control surface.  Examples of open systems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pumps, compressors, turbines, valves, and heat exchangers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DF3E3-8D20-49D7-90AD-D58E6D40D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07" y="2821710"/>
            <a:ext cx="2989747" cy="292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5BE-219F-2402-DD02-EC498D5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06F-3DFC-5511-BD76-ABAFBB3D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724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isolated system is a general system of fixed mass where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heat or work may cross the boundaries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Exchanging mass and energy among themselves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other system. Energy and Matter conservation and entropy increases as per 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of thermodynamics.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Universe, Inflated Balloon, Thermos Flask, Air tight container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CA211C8-2C17-4805-BAC7-447D2AE2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91" y="3643745"/>
            <a:ext cx="2011363" cy="274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System Boundary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75EF674-4FD2-49FD-B43F-E5FB273D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275" y="4141064"/>
            <a:ext cx="4205287" cy="13716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0066F26-B132-400A-B3A3-E36F066E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837" y="4847502"/>
            <a:ext cx="547688" cy="274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A7B79FF-4B45-4EBA-B2A9-87EAAE37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437" y="4390302"/>
            <a:ext cx="822325" cy="639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C6D8C48-BD0C-442E-BEF6-C634E57B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762" y="4663352"/>
            <a:ext cx="914400" cy="5492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A6094EE4-5B4D-4DE7-B09E-D7D3A078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087" y="4480789"/>
            <a:ext cx="731838" cy="7318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8FED90C9-097C-40F9-9D06-3129CF90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325" y="4298227"/>
            <a:ext cx="747712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CD220EC8-6F10-4955-A800-9EC776F33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3675" y="4755427"/>
            <a:ext cx="73025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FB69CD5-8802-4A57-8F80-AE2304121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5762" y="4755427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7C083CC9-4509-4416-88FD-98635EE9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3925" y="4572864"/>
            <a:ext cx="8239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815DCCFE-CDD2-4530-B2BC-210095ABD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162" y="4663352"/>
            <a:ext cx="701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Surr 3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CCA31D89-C063-42D8-991B-5DF5A9D3D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675" y="4480789"/>
            <a:ext cx="547687" cy="274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F08CBF48-E180-4FBF-B763-AB53797A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837" y="4137889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C4D6DF42-6EA2-4296-87E0-08E53BD2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837" y="4847502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Surr 1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86F9E746-C897-4AE0-B877-C1827101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237" y="4115664"/>
            <a:ext cx="914400" cy="1189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Heat = 0</a:t>
            </a: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Work = 0</a:t>
            </a: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Mass = 0</a:t>
            </a: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Isolated</a:t>
            </a: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3BDBDB5C-4F31-464C-B258-FD81EF5F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075" y="4390302"/>
            <a:ext cx="730250" cy="90487"/>
          </a:xfrm>
          <a:prstGeom prst="rightArrow">
            <a:avLst>
              <a:gd name="adj1" fmla="val 50000"/>
              <a:gd name="adj2" fmla="val 201756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63C2D91B-1525-40B6-993B-89DA6351A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1872" y="3800472"/>
            <a:ext cx="182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5329A5B7-EAD1-4A9D-8F8E-48B1AF027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435" y="3800472"/>
            <a:ext cx="92075" cy="280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00C1C783-6B5E-40BB-A8AB-DF6FFDE2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037" y="4976089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04290F6A-8920-4EDA-AB1A-801BFD31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725" y="5122139"/>
            <a:ext cx="6413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9562139F-277B-49FB-B358-6D8F5FB0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337" y="5090389"/>
            <a:ext cx="673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Surr 2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37D80F67-2F0C-4B30-A8B0-D70343DE9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5275" y="4404589"/>
            <a:ext cx="365125" cy="92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5F7363EB-40BF-4960-A79A-4BCA9EA17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3437" y="4823689"/>
            <a:ext cx="274638" cy="274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D24D8FD1-902B-4007-8907-22C53E93B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237" y="4290289"/>
            <a:ext cx="609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Surr 4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2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5BE-219F-2402-DD02-EC498D5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06F-3DFC-5511-BD76-ABAFBB3D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of a system in equilibrium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The property is independent of the path used to arrive at the system condition.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may be intensive or extensive.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5E0F34-CAE2-462C-BCF1-9BA01192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1100"/>
              </p:ext>
            </p:extLst>
          </p:nvPr>
        </p:nvGraphicFramePr>
        <p:xfrm>
          <a:off x="1995053" y="3204249"/>
          <a:ext cx="8599055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135">
                  <a:extLst>
                    <a:ext uri="{9D8B030D-6E8A-4147-A177-3AD203B41FA5}">
                      <a16:colId xmlns:a16="http://schemas.microsoft.com/office/drawing/2014/main" val="555888476"/>
                    </a:ext>
                  </a:extLst>
                </a:gridCol>
                <a:gridCol w="4025920">
                  <a:extLst>
                    <a:ext uri="{9D8B030D-6E8A-4147-A177-3AD203B41FA5}">
                      <a16:colId xmlns:a16="http://schemas.microsoft.com/office/drawing/2014/main" val="275763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Extensive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Intensive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96753"/>
                  </a:ext>
                </a:extLst>
              </a:tr>
              <a:tr h="148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Extensive properties are those that vary directly with size--or extent--of the system.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Intensive properties are those that are independent of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energy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dependent property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mass independent properties like specific volume, specific internal energy, specific enthalpy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9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399" y="1481329"/>
            <a:ext cx="10935855" cy="4805192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Energy can neither be created nor be destroyed but can be transformed from one form to another. 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 cyclic process, </a:t>
            </a:r>
          </a:p>
          <a:p>
            <a:pPr algn="ctr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Algebraic sum of work transfers= Algebraic sum of heat transfers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lvl="5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dW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lvl="5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- E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= Q – W</a:t>
            </a:r>
          </a:p>
          <a:p>
            <a:pPr lvl="5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	Q = W + (E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- E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5">
              <a:buNone/>
            </a:pP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lvl="5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Heat Transfer = Work Done + Change in Energy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3" y="9583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524003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4532" y="2825457"/>
            <a:ext cx="2886075" cy="695325"/>
          </a:xfrm>
          <a:prstGeom prst="rect">
            <a:avLst/>
          </a:prstGeom>
          <a:noFill/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5485" y="3514581"/>
            <a:ext cx="2257425" cy="695325"/>
          </a:xfrm>
          <a:prstGeom prst="rect">
            <a:avLst/>
          </a:prstGeom>
          <a:noFill/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3" y="96786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20649" y="2991139"/>
            <a:ext cx="2126967" cy="26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그룹 7"/>
          <p:cNvGrpSpPr/>
          <p:nvPr/>
        </p:nvGrpSpPr>
        <p:grpSpPr>
          <a:xfrm>
            <a:off x="8147800" y="6309320"/>
            <a:ext cx="2520201" cy="540000"/>
            <a:chOff x="6444208" y="6309320"/>
            <a:chExt cx="2520201" cy="540000"/>
          </a:xfrm>
        </p:grpSpPr>
        <p:sp>
          <p:nvSpPr>
            <p:cNvPr id="14" name="직사각형 8"/>
            <p:cNvSpPr/>
            <p:nvPr userDrawn="1"/>
          </p:nvSpPr>
          <p:spPr>
            <a:xfrm>
              <a:off x="6444208" y="6458877"/>
              <a:ext cx="2177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latin typeface="Times New Roman" pitchFamily="18" charset="0"/>
                  <a:cs typeface="Times New Roman" pitchFamily="18" charset="0"/>
                </a:rPr>
                <a:t>Propulsion &amp; Combustion Lab.</a:t>
              </a:r>
              <a:endParaRPr lang="ko-KR" alt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2" descr="C:\Users\default.default-PC\Desktop\jmh\Procom\실험실로고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DC89875-40CA-47E5-AD9B-ECE6984408D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First Law of Thermodynamics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5479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2909" y="1408388"/>
            <a:ext cx="10349346" cy="4734857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Heat carrying capacity in a process.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Amount of heat required to raise the temperature of a unit mass of the gas  by one degree.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Ratio of the specific heat :                   (important in compressible flow problems)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4448"/>
              </p:ext>
            </p:extLst>
          </p:nvPr>
        </p:nvGraphicFramePr>
        <p:xfrm>
          <a:off x="2145987" y="2433774"/>
          <a:ext cx="8215371" cy="247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Specific heat at constant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Specific heat at constant pressure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98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Amount of heat required to raise the temperature of a unit mass of the gas by one degree at constant volume.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Amount of heat required to raise the temperature of a unit mass of the gas by one degree at constant pressure.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679">
                <a:tc>
                  <a:txBody>
                    <a:bodyPr/>
                    <a:lstStyle/>
                    <a:p>
                      <a:pPr algn="just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659" y="4107105"/>
            <a:ext cx="2571751" cy="742950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1750" y="4126701"/>
            <a:ext cx="2571751" cy="771525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3" y="10154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524003" y="17870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22312" y="5245969"/>
            <a:ext cx="809625" cy="742950"/>
          </a:xfrm>
          <a:prstGeom prst="rect">
            <a:avLst/>
          </a:prstGeom>
          <a:noFill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524003" y="10154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524003" y="68211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24003" y="14155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524003" y="214896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그룹 7"/>
          <p:cNvGrpSpPr/>
          <p:nvPr/>
        </p:nvGrpSpPr>
        <p:grpSpPr>
          <a:xfrm>
            <a:off x="8147800" y="6309320"/>
            <a:ext cx="2520201" cy="540000"/>
            <a:chOff x="6444208" y="6309320"/>
            <a:chExt cx="2520201" cy="540000"/>
          </a:xfrm>
        </p:grpSpPr>
        <p:sp>
          <p:nvSpPr>
            <p:cNvPr id="18" name="직사각형 8"/>
            <p:cNvSpPr/>
            <p:nvPr userDrawn="1"/>
          </p:nvSpPr>
          <p:spPr>
            <a:xfrm>
              <a:off x="6444208" y="6458877"/>
              <a:ext cx="2177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latin typeface="Times New Roman" pitchFamily="18" charset="0"/>
                  <a:cs typeface="Times New Roman" pitchFamily="18" charset="0"/>
                </a:rPr>
                <a:t>Propulsion &amp; Combustion Lab.</a:t>
              </a:r>
              <a:endParaRPr lang="ko-KR" alt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9" name="Picture 2" descr="C:\Users\default.default-PC\Desktop\jmh\Procom\실험실로고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E471E8C-B328-4FDA-A8E9-29E09A0456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Specific Heat of Gases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1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9745" y="1481328"/>
            <a:ext cx="10363200" cy="49480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Internal Energy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Energy stored in it by the virtue of its molecular motion.</a:t>
            </a: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Enthalpy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Heat Supplied or rejected from the system at constant pressure. For Ideal gas,</a:t>
            </a: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Ideal Gas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Obeys Boyle’s and Charles’s law</a:t>
            </a: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Ideal gas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Substituting -                   in                             ,                         &amp;</a:t>
            </a: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6607" y="5724825"/>
            <a:ext cx="1457325" cy="409575"/>
          </a:xfrm>
          <a:prstGeom prst="rect">
            <a:avLst/>
          </a:prstGeom>
          <a:noFill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61191" y="5525961"/>
            <a:ext cx="1295400" cy="733425"/>
          </a:xfrm>
          <a:prstGeom prst="rect">
            <a:avLst/>
          </a:prstGeom>
          <a:noFill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22739" y="5572143"/>
            <a:ext cx="1285875" cy="733425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1184" y="1885073"/>
            <a:ext cx="10191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7488" y="2809438"/>
            <a:ext cx="1996657" cy="55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1631" y="2872219"/>
            <a:ext cx="990600" cy="409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0668" y="3885337"/>
            <a:ext cx="3876675" cy="3810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8530" y="4323202"/>
            <a:ext cx="3848100" cy="70485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1916" y="5072074"/>
            <a:ext cx="10287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91369" y="5062838"/>
            <a:ext cx="1047751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524003" y="6535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3" y="132981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3" y="17393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524003" y="21203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3" y="28252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524003" y="32062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524003" y="35872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9960" y="5572140"/>
            <a:ext cx="809625" cy="742950"/>
          </a:xfrm>
          <a:prstGeom prst="rect">
            <a:avLst/>
          </a:prstGeom>
          <a:noFill/>
        </p:spPr>
      </p:pic>
      <p:grpSp>
        <p:nvGrpSpPr>
          <p:cNvPr id="24" name="그룹 7"/>
          <p:cNvGrpSpPr/>
          <p:nvPr/>
        </p:nvGrpSpPr>
        <p:grpSpPr>
          <a:xfrm>
            <a:off x="8147800" y="6309320"/>
            <a:ext cx="2520201" cy="540000"/>
            <a:chOff x="6444208" y="6309320"/>
            <a:chExt cx="2520201" cy="540000"/>
          </a:xfrm>
        </p:grpSpPr>
        <p:sp>
          <p:nvSpPr>
            <p:cNvPr id="25" name="직사각형 8"/>
            <p:cNvSpPr/>
            <p:nvPr userDrawn="1"/>
          </p:nvSpPr>
          <p:spPr>
            <a:xfrm>
              <a:off x="6444208" y="6458877"/>
              <a:ext cx="2177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latin typeface="Times New Roman" pitchFamily="18" charset="0"/>
                  <a:cs typeface="Times New Roman" pitchFamily="18" charset="0"/>
                </a:rPr>
                <a:t>Propulsion &amp; Combustion Lab.</a:t>
              </a:r>
              <a:endParaRPr lang="ko-KR" alt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6" name="Picture 2" descr="C:\Users\default.default-PC\Desktop\jmh\Procom\실험실로고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429522C-B6CC-41A4-81F2-AB116A50E81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Specific Terms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0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8219" y="1481328"/>
            <a:ext cx="10880436" cy="4876630"/>
          </a:xfrm>
        </p:spPr>
        <p:txBody>
          <a:bodyPr>
            <a:normAutofit/>
          </a:bodyPr>
          <a:lstStyle/>
          <a:p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Perfect gas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Specific heats remain constant at all temperatures –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, C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Specific heat at constant volume and pressure</a:t>
            </a:r>
          </a:p>
          <a:p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Semi – Perfect gas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- Specific heats vary with temperature.</a:t>
            </a:r>
          </a:p>
          <a:p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Real gas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Doesn’t obey the equation of ideal gas states.</a:t>
            </a:r>
          </a:p>
          <a:p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0464" y="2275174"/>
            <a:ext cx="1409700" cy="685800"/>
          </a:xfrm>
          <a:prstGeom prst="rect">
            <a:avLst/>
          </a:prstGeom>
          <a:noFill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33390" y="2328866"/>
            <a:ext cx="1438275" cy="685800"/>
          </a:xfrm>
          <a:prstGeom prst="rect">
            <a:avLst/>
          </a:prstGeom>
          <a:noFill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2784" y="4031968"/>
            <a:ext cx="1209675" cy="381000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2130" y="4042511"/>
            <a:ext cx="1219200" cy="409575"/>
          </a:xfrm>
          <a:prstGeom prst="rect">
            <a:avLst/>
          </a:prstGeom>
          <a:noFill/>
        </p:spPr>
      </p:pic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524003" y="16441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24003" y="20251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524003" y="243471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그룹 7"/>
          <p:cNvGrpSpPr/>
          <p:nvPr/>
        </p:nvGrpSpPr>
        <p:grpSpPr>
          <a:xfrm>
            <a:off x="8147800" y="6309320"/>
            <a:ext cx="2520201" cy="540000"/>
            <a:chOff x="6444208" y="6309320"/>
            <a:chExt cx="2520201" cy="540000"/>
          </a:xfrm>
        </p:grpSpPr>
        <p:sp>
          <p:nvSpPr>
            <p:cNvPr id="14" name="직사각형 8"/>
            <p:cNvSpPr/>
            <p:nvPr userDrawn="1"/>
          </p:nvSpPr>
          <p:spPr>
            <a:xfrm>
              <a:off x="6444208" y="6458877"/>
              <a:ext cx="2177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latin typeface="Times New Roman" pitchFamily="18" charset="0"/>
                  <a:cs typeface="Times New Roman" pitchFamily="18" charset="0"/>
                </a:rPr>
                <a:t>Propulsion &amp; Combustion Lab.</a:t>
              </a:r>
              <a:endParaRPr lang="ko-KR" alt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2" descr="C:\Users\default.default-PC\Desktop\jmh\Procom\실험실로고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D07AF25-E925-42B9-8958-690CF19AAC4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Specific Terms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4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0515600" cy="4662199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related to degree of freedom of the molecule.</a:t>
                </a:r>
              </a:p>
              <a:p>
                <a:pPr algn="just"/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 algn="just"/>
                <a:endParaRPr lang="ko-KR" altLang="ko-KR" sz="1800" dirty="0"/>
              </a:p>
              <a:p>
                <a:pPr algn="just"/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monatomic gas,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3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800" dirty="0"/>
                  <a:t>=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1.667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(Translational motion =3)</a:t>
                </a:r>
              </a:p>
              <a:p>
                <a:pPr algn="just"/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diatomic gas,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γ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5+2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800" dirty="0"/>
                  <a:t>=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1.4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(Translational motion =3, Rotational motion =2)</a:t>
                </a:r>
              </a:p>
              <a:p>
                <a:pPr algn="just"/>
                <a:endParaRPr lang="en-US" altLang="ko-KR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higher temperature, due to vibration,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γ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6+2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800" dirty="0"/>
                  <a:t>=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1.33</a:t>
                </a:r>
              </a:p>
              <a:p>
                <a:pPr algn="just"/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fully excited state, molecules might gain full energy due to excitation energy,  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γ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7+2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1.29</a:t>
                </a:r>
              </a:p>
              <a:p>
                <a:pPr algn="just"/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ko-KR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ko-KR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0515600" cy="4662199"/>
              </a:xfrm>
              <a:blipFill>
                <a:blip r:embed="rId2"/>
                <a:stretch>
                  <a:fillRect l="-290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12A38A3-020B-48F8-B5FF-21E980115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8725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altLang="ko-KR" sz="4400" dirty="0">
                    <a:latin typeface="Times New Roman" pitchFamily="18" charset="0"/>
                    <a:cs typeface="Times New Roman" pitchFamily="18" charset="0"/>
                  </a:rPr>
                  <a:t>Ratio of the specific heat</a:t>
                </a:r>
                <a:r>
                  <a:rPr lang="en-US" altLang="ko-KR" sz="44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ko-KR" sz="4400" dirty="0"/>
                  <a:t>)</a:t>
                </a: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12A38A3-020B-48F8-B5FF-21E98011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872547"/>
              </a:xfrm>
              <a:prstGeom prst="rect">
                <a:avLst/>
              </a:prstGeom>
              <a:blipFill>
                <a:blip r:embed="rId3"/>
                <a:stretch>
                  <a:fillRect l="-2377" t="-1328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3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4327" y="1571612"/>
            <a:ext cx="10640291" cy="4286280"/>
          </a:xfrm>
        </p:spPr>
        <p:txBody>
          <a:bodyPr>
            <a:normAutofit/>
          </a:bodyPr>
          <a:lstStyle/>
          <a:p>
            <a:pPr algn="just"/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Reversible 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System and surrounding can be restored to their initial states by reversing the process – occurs by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absence of friction heat transfer with finite temperature difference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– in real all process are irreversible – it can be used as ideal reference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(no change in entropy (dS = 0)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Entropy is constant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Irreversible 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Is the one which doesn’t satisfy the above conditions of reversibility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(change in entropy (dS &gt; 0))</a:t>
            </a: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Adiabatic 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– No heat transfer between the system and the surroundings.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ko-KR" sz="2000" u="sng" dirty="0">
                <a:latin typeface="Times New Roman" pitchFamily="18" charset="0"/>
                <a:cs typeface="Times New Roman" pitchFamily="18" charset="0"/>
              </a:rPr>
              <a:t>Isentropic Process</a:t>
            </a:r>
            <a:r>
              <a:rPr lang="en-IN" altLang="ko-KR" sz="2000" dirty="0">
                <a:latin typeface="Times New Roman" pitchFamily="18" charset="0"/>
                <a:cs typeface="Times New Roman" pitchFamily="18" charset="0"/>
              </a:rPr>
              <a:t> – An adiabatic process in which the </a:t>
            </a:r>
            <a:r>
              <a:rPr lang="en-IN" altLang="ko-K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entropy remains constant </a:t>
            </a:r>
            <a:r>
              <a:rPr lang="en-IN" altLang="ko-KR" sz="2000" dirty="0">
                <a:latin typeface="Times New Roman" pitchFamily="18" charset="0"/>
                <a:cs typeface="Times New Roman" pitchFamily="18" charset="0"/>
              </a:rPr>
              <a:t>is also known as reversible adiabatic.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그룹 7"/>
          <p:cNvGrpSpPr/>
          <p:nvPr/>
        </p:nvGrpSpPr>
        <p:grpSpPr>
          <a:xfrm>
            <a:off x="8147800" y="6309320"/>
            <a:ext cx="2520201" cy="540000"/>
            <a:chOff x="6444208" y="6309320"/>
            <a:chExt cx="2520201" cy="540000"/>
          </a:xfrm>
        </p:grpSpPr>
        <p:sp>
          <p:nvSpPr>
            <p:cNvPr id="6" name="직사각형 8"/>
            <p:cNvSpPr/>
            <p:nvPr userDrawn="1"/>
          </p:nvSpPr>
          <p:spPr>
            <a:xfrm>
              <a:off x="6444208" y="6458877"/>
              <a:ext cx="2177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latin typeface="Times New Roman" pitchFamily="18" charset="0"/>
                  <a:cs typeface="Times New Roman" pitchFamily="18" charset="0"/>
                </a:rPr>
                <a:t>Propulsion &amp; Combustion Lab.</a:t>
              </a:r>
              <a:endParaRPr lang="ko-KR" alt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" name="Picture 2" descr="C:\Users\default.default-PC\Desktop\jmh\Procom\실험실로고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10"/>
          <p:cNvGrpSpPr/>
          <p:nvPr/>
        </p:nvGrpSpPr>
        <p:grpSpPr>
          <a:xfrm>
            <a:off x="1578232" y="6417376"/>
            <a:ext cx="3293633" cy="396000"/>
            <a:chOff x="368856" y="6392632"/>
            <a:chExt cx="3293633" cy="396000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728896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/>
                  </a:solidFill>
                  <a:latin typeface="Times New Roman" pitchFamily="18" charset="0"/>
                  <a:ea typeface="HY그래픽B" pitchFamily="18" charset="-127"/>
                  <a:cs typeface="Times New Roman" pitchFamily="18" charset="0"/>
                </a:rPr>
                <a:t>Chonbuk National Univ.</a:t>
              </a:r>
            </a:p>
          </p:txBody>
        </p:sp>
        <p:pic>
          <p:nvPicPr>
            <p:cNvPr id="10" name="Picture 3" descr="C:\Users\default.default-PC\Desktop\jmh\Procom\학교로고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9287" y="5646542"/>
            <a:ext cx="1943100" cy="381000"/>
          </a:xfrm>
          <a:prstGeom prst="rect">
            <a:avLst/>
          </a:prstGeo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2590C5-1D2E-4268-86B1-32F56DCBF7F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Types of Process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0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7784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Clausius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– Heat can’t flow from lower temperature body to higher temperature body without any external work.</a:t>
            </a:r>
          </a:p>
          <a:p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Kelvin – Planck’s Statement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– Impossible to construct a heat engine which performs the complete cycle with 100% efficiency.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Definition of entropy: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Clausius inequality: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any irreversible process: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any irreversible adiabatic process: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any reversible cycle: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1048" y="3162298"/>
            <a:ext cx="3793823" cy="19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5160" y="2829791"/>
            <a:ext cx="1784821" cy="684589"/>
          </a:xfrm>
          <a:prstGeom prst="rect">
            <a:avLst/>
          </a:prstGeom>
          <a:noFill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9489" y="3627295"/>
            <a:ext cx="986135" cy="611240"/>
          </a:xfrm>
          <a:prstGeom prst="rect">
            <a:avLst/>
          </a:prstGeom>
          <a:noFill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9806" y="4180329"/>
            <a:ext cx="1662573" cy="684589"/>
          </a:xfrm>
          <a:prstGeom prst="rect">
            <a:avLst/>
          </a:prstGeom>
          <a:noFill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9958" y="4991401"/>
            <a:ext cx="1157281" cy="325995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2032" y="5537647"/>
            <a:ext cx="1108383" cy="611240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0061" y="5676077"/>
            <a:ext cx="1157281" cy="325995"/>
          </a:xfrm>
          <a:prstGeom prst="rect">
            <a:avLst/>
          </a:prstGeom>
          <a:noFill/>
        </p:spPr>
      </p:pic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2400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24003" y="10726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524003" y="163922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524003" y="243932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524003" y="282032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524003" y="353470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3" y="391570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5425" y="5672590"/>
            <a:ext cx="321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Isentropic process :</a:t>
            </a:r>
          </a:p>
        </p:txBody>
      </p:sp>
      <p:grpSp>
        <p:nvGrpSpPr>
          <p:cNvPr id="19" name="그룹 7"/>
          <p:cNvGrpSpPr/>
          <p:nvPr/>
        </p:nvGrpSpPr>
        <p:grpSpPr>
          <a:xfrm>
            <a:off x="8147800" y="6309320"/>
            <a:ext cx="2520201" cy="540000"/>
            <a:chOff x="6444208" y="6309320"/>
            <a:chExt cx="2520201" cy="540000"/>
          </a:xfrm>
        </p:grpSpPr>
        <p:sp>
          <p:nvSpPr>
            <p:cNvPr id="21" name="직사각형 8"/>
            <p:cNvSpPr/>
            <p:nvPr userDrawn="1"/>
          </p:nvSpPr>
          <p:spPr>
            <a:xfrm>
              <a:off x="6444208" y="6458877"/>
              <a:ext cx="2177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latin typeface="Times New Roman" pitchFamily="18" charset="0"/>
                  <a:cs typeface="Times New Roman" pitchFamily="18" charset="0"/>
                </a:rPr>
                <a:t>Propulsion &amp; Combustion Lab.</a:t>
              </a:r>
              <a:endParaRPr lang="ko-KR" altLang="en-US" sz="1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" name="Picture 2" descr="C:\Users\default.default-PC\Desktop\jmh\Procom\실험실로고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10"/>
          <p:cNvGrpSpPr/>
          <p:nvPr/>
        </p:nvGrpSpPr>
        <p:grpSpPr>
          <a:xfrm>
            <a:off x="1578232" y="6417376"/>
            <a:ext cx="3293633" cy="396000"/>
            <a:chOff x="368856" y="6392632"/>
            <a:chExt cx="3293633" cy="396000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728896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/>
                  </a:solidFill>
                  <a:latin typeface="Times New Roman" pitchFamily="18" charset="0"/>
                  <a:ea typeface="HY그래픽B" pitchFamily="18" charset="-127"/>
                  <a:cs typeface="Times New Roman" pitchFamily="18" charset="0"/>
                </a:rPr>
                <a:t>Chonbuk National Univ.</a:t>
              </a:r>
            </a:p>
          </p:txBody>
        </p:sp>
        <p:pic>
          <p:nvPicPr>
            <p:cNvPr id="25" name="Picture 3" descr="C:\Users\default.default-PC\Desktop\jmh\Procom\학교로고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A2B503C4-FFB6-427A-B4D1-FDDB4EFB66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Second law of thermodynamics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7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EF2C571-ABBF-EE15-0EFD-92B2F1DCF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97F97-9618-4E37-A373-D2D7504B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2" y="1967346"/>
            <a:ext cx="3519387" cy="3922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6320C3-B10B-4CF2-BE32-9B1BF568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73" y="317646"/>
            <a:ext cx="2890269" cy="2065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00F92-B327-4291-A2D7-4887C696F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31" y="316490"/>
            <a:ext cx="3314628" cy="2066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5">
            <a:extLst>
              <a:ext uri="{FF2B5EF4-FFF2-40B4-BE49-F238E27FC236}">
                <a16:creationId xmlns:a16="http://schemas.microsoft.com/office/drawing/2014/main" id="{F16BA930-2C24-4D0A-B9C0-CF73D0386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969" y="3238619"/>
            <a:ext cx="5112086" cy="3072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238DF-3049-4A19-9E5E-1B7EFC8DC665}"/>
              </a:ext>
            </a:extLst>
          </p:cNvPr>
          <p:cNvSpPr txBox="1"/>
          <p:nvPr/>
        </p:nvSpPr>
        <p:spPr>
          <a:xfrm>
            <a:off x="4950691" y="2752436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67464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FF7E9-1F64-F3BD-6F3A-3988B1E4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C1EC-93B4-6245-CE83-D6F682E6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Zeroth Law of Thermodynamics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D0F5-3EE6-0E3E-52CD-4BEA94F3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Zeroth law of thermodynamics states that if two bodies are individually in equilibrium with a separate third body, then the first two bodies are also in thermal equilibrium with each other.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if system A is in thermal equilibrium with system C and system B is also in equilibrium with system C, then system A and B are also in thermal equilibrium.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8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heat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F24C3-420B-44DF-857F-5A956B676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5" y="1724025"/>
            <a:ext cx="4351338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5689599" y="932873"/>
            <a:ext cx="5876636" cy="520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heat vaporization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the heat required in a constant-pressure process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vaporize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unit mass of liquid at a given temperature.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latent heat of vaporization at a given saturation temperature and pressure is frequently used with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Clausius–Clapeyron equation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saturation pressure variation with temperature: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constant, the above equation can be integrated from (P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(P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order to permit, for example,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estimated from a knowledge of P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sat,2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1E867-B7CA-4C65-B618-14390C34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46" y="1802677"/>
            <a:ext cx="3846656" cy="486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A78B0-2AC7-483A-B083-032F396CB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06" y="3496044"/>
            <a:ext cx="1679431" cy="7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Stoichiometry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stoichiometric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of oxidizer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just that amount needed to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burn a quantity of fuel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more than a stoichiometric quantity of oxidizer is supplied, the mixture is said to be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lean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vice-versa.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stoichiometric oxidizer– (or air–) fuel ratio (mass) is determined by writing simple atom balances, assuming that the fuel reacts to form an ideal set of products. For a hydrocarbon fuel given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CxHy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stoichiometric relation can be expressed as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equivalence ratio, Φ, is commonly used to indicate quantitatively whether a fuel–oxidizer mixture is rich, lean, or stoichiometric. From this definition, we see that for fuel-rich mixtures, Φ &gt; 1, and for fuel-lean mixtures, Φ &lt; 1.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E5FBC-ED37-424C-9AE3-0D798F48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005138"/>
            <a:ext cx="6253163" cy="475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E1A0F-078C-48FB-AC73-32C5CE49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87" y="3081337"/>
            <a:ext cx="1452563" cy="2997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6C7D5A-B7F8-4630-BE1A-C77F2F54FBCC}"/>
              </a:ext>
            </a:extLst>
          </p:cNvPr>
          <p:cNvSpPr txBox="1"/>
          <p:nvPr/>
        </p:nvSpPr>
        <p:spPr>
          <a:xfrm>
            <a:off x="7791450" y="3063359"/>
            <a:ext cx="876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90848-C9E4-4B81-82CA-A8D9D84B8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3652837"/>
            <a:ext cx="4152900" cy="837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5DB653-9DBA-42B5-A294-9EE60FDB2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12" y="5339381"/>
            <a:ext cx="2576513" cy="7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6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9D8FD-C948-4F24-9214-FC36B590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633537"/>
            <a:ext cx="7458075" cy="1600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13EAD-91ED-470B-826B-8751B6E65FBA}"/>
              </a:ext>
            </a:extLst>
          </p:cNvPr>
          <p:cNvSpPr txBox="1"/>
          <p:nvPr/>
        </p:nvSpPr>
        <p:spPr>
          <a:xfrm>
            <a:off x="8620125" y="2105025"/>
            <a:ext cx="17951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SAMPLE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36CA2-F391-445E-B071-450A2674E2A3}"/>
              </a:ext>
            </a:extLst>
          </p:cNvPr>
          <p:cNvSpPr txBox="1"/>
          <p:nvPr/>
        </p:nvSpPr>
        <p:spPr>
          <a:xfrm>
            <a:off x="889290" y="3479798"/>
            <a:ext cx="13837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DFB4D-135F-461B-AFCF-B1CB8A44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3" y="4050291"/>
            <a:ext cx="6667211" cy="594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06010C-C922-4CC5-97EF-8BB319EDD515}"/>
                  </a:ext>
                </a:extLst>
              </p:cNvPr>
              <p:cNvSpPr txBox="1"/>
              <p:nvPr/>
            </p:nvSpPr>
            <p:spPr>
              <a:xfrm>
                <a:off x="862155" y="4689477"/>
                <a:ext cx="6674717" cy="17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Eq. (2.30) to write propane equation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“a” from the formula Eq. (2.31)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𝑠𝑡𝑜𝑖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Eq. (2.32)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Eq. (2.33a),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𝑠𝑡𝑜𝑖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determine equivalence ratio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06010C-C922-4CC5-97EF-8BB319EDD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55" y="4689477"/>
                <a:ext cx="6674717" cy="1720727"/>
              </a:xfrm>
              <a:prstGeom prst="rect">
                <a:avLst/>
              </a:prstGeom>
              <a:blipFill>
                <a:blip r:embed="rId4"/>
                <a:stretch>
                  <a:fillRect l="-457" t="-1060" b="-7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00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Enthalpy and Enthalpy of Formation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823251-D0F8-487E-B390-6E07EA787431}"/>
              </a:ext>
            </a:extLst>
          </p:cNvPr>
          <p:cNvSpPr txBox="1">
            <a:spLocks/>
          </p:cNvSpPr>
          <p:nvPr/>
        </p:nvSpPr>
        <p:spPr>
          <a:xfrm>
            <a:off x="908050" y="1625888"/>
            <a:ext cx="512127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species,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enthalpy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the sum of an enthalpy that takes into account the energy associated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bonds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enthalpy of 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an enthalpy that is associated only with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sensible enthalpy change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4BDE4-082C-40A1-8DDD-686FE30B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233737"/>
            <a:ext cx="4829175" cy="978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7D8DA2-B06F-46E8-9DB9-888F0EDA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1585912"/>
            <a:ext cx="5581650" cy="366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8D5FB5-F9C1-4D63-AE30-65EC06BD06A9}"/>
              </a:ext>
            </a:extLst>
          </p:cNvPr>
          <p:cNvSpPr txBox="1"/>
          <p:nvPr/>
        </p:nvSpPr>
        <p:spPr>
          <a:xfrm>
            <a:off x="1133474" y="5341858"/>
            <a:ext cx="9039226" cy="7386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form oxygen atoms at the standard state requires the breaking of a rather strong chemical bond. The bond dissociation energy for O</a:t>
            </a:r>
            <a:r>
              <a:rPr lang="en-US" sz="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298 K is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498,390 kJ/kmol</a:t>
            </a:r>
            <a:r>
              <a:rPr lang="en-US" sz="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Breaking this bond creates two O atoms; thus, the enthalpy of formation for atomic oxygen is half the value of the O</a:t>
            </a:r>
            <a:r>
              <a:rPr lang="en-US" sz="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bond dissociation energy,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4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3EAD-91ED-470B-826B-8751B6E65FBA}"/>
              </a:ext>
            </a:extLst>
          </p:cNvPr>
          <p:cNvSpPr txBox="1"/>
          <p:nvPr/>
        </p:nvSpPr>
        <p:spPr>
          <a:xfrm>
            <a:off x="8620125" y="2105025"/>
            <a:ext cx="17951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SAMPLE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D784A-365B-4125-B970-B2DABE15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71" y="1580428"/>
            <a:ext cx="7219950" cy="1808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89971-B0C0-42FC-9F5D-F0D79360771A}"/>
              </a:ext>
            </a:extLst>
          </p:cNvPr>
          <p:cNvSpPr txBox="1"/>
          <p:nvPr/>
        </p:nvSpPr>
        <p:spPr>
          <a:xfrm>
            <a:off x="1000125" y="3516742"/>
            <a:ext cx="13837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EA4C0-4CAD-489C-9C04-124C5C431923}"/>
              </a:ext>
            </a:extLst>
          </p:cNvPr>
          <p:cNvSpPr txBox="1"/>
          <p:nvPr/>
        </p:nvSpPr>
        <p:spPr>
          <a:xfrm>
            <a:off x="926808" y="4689477"/>
            <a:ext cx="8762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Table A-2 to determine enthalpy formation and sensible enthalpy for CO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400K.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Eq. (2.15b), to determine the standardized enthalpy of mixture.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DA78C7-2DF5-4AB9-9417-34E7408A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09" y="4053045"/>
            <a:ext cx="5956970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products of combustion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823251-D0F8-487E-B390-6E07EA787431}"/>
              </a:ext>
            </a:extLst>
          </p:cNvPr>
          <p:cNvSpPr txBox="1">
            <a:spLocks/>
          </p:cNvSpPr>
          <p:nvPr/>
        </p:nvSpPr>
        <p:spPr>
          <a:xfrm>
            <a:off x="908050" y="1625888"/>
            <a:ext cx="10471150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of the ideal products of combustion is considered for both lean and rich conditions dissociating minor species.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rich combustion, however, we employ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equilibrium reaction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 + 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⇔ CO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as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water-gas shift reaction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account for the simultaneous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the incomplete products of combustion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 and 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water-gas equilibrium is central to steam reforming of CO in the petroleum industry.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EA3D2-F2FD-4F4A-9097-86E5E43B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177618"/>
            <a:ext cx="8724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89971-B0C0-42FC-9F5D-F0D79360771A}"/>
              </a:ext>
            </a:extLst>
          </p:cNvPr>
          <p:cNvSpPr txBox="1"/>
          <p:nvPr/>
        </p:nvSpPr>
        <p:spPr>
          <a:xfrm>
            <a:off x="1000125" y="1466271"/>
            <a:ext cx="13837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EA4C0-4CAD-489C-9C04-124C5C431923}"/>
              </a:ext>
            </a:extLst>
          </p:cNvPr>
          <p:cNvSpPr txBox="1"/>
          <p:nvPr/>
        </p:nvSpPr>
        <p:spPr>
          <a:xfrm>
            <a:off x="917571" y="4052169"/>
            <a:ext cx="8946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Eq. (2.67b) to write isooctane-air mixture equation.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coefficients (a, b, d, f) using Eqs. 2.68, 2.69a, 2.69c, 2.69e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Table A-2 to determine enthalpy formation and sensible enthalpy for the mixture at 1000K.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Eq. (2.15b), to determine the standardized enthalpy of mixture in KJ/kmol-of-fuel and kg-of-fuel.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weight of the mixture = kg/kmol; (KJ/kmol) / (kg/kmol) = KJ / kg-of-mixture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2631-ADE9-4203-958B-83DD3269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072286"/>
            <a:ext cx="6668655" cy="17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Enthalpy of Combustion and Heating values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823251-D0F8-487E-B390-6E07EA787431}"/>
              </a:ext>
            </a:extLst>
          </p:cNvPr>
          <p:cNvSpPr txBox="1">
            <a:spLocks/>
          </p:cNvSpPr>
          <p:nvPr/>
        </p:nvSpPr>
        <p:spPr>
          <a:xfrm>
            <a:off x="787979" y="3823855"/>
            <a:ext cx="5289550" cy="2364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steady flow reactor, shown in Fig. 2.7, in which a stoichiometric mixture of reactants enters and products exits, both at standard-state conditions (25°C, 1 atm). 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combustion process is assumed to be complete, i.e., all of the fuel carbon is converted to CO2 and all of the fuel hydrogen is converted to H2O. 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to exit at the same temperature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entering reactants,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must be removed from the reactor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HHV (Higher Heating Value)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heat of combustion calculated assuming that all of the water in the products has condensed to liquid. This scenario liberates the most energy, hence the designation “upper.” 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LHV (Lower Heating Value)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the case where none of the water is assumed to condense.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B6319-8ACE-4E26-B5C3-1FED7DBD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32" y="1510146"/>
            <a:ext cx="4509222" cy="204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EC1FE3-9F10-4E96-8E16-094DDF45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14" y="1678526"/>
            <a:ext cx="4730895" cy="4240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02B53-E2AA-4341-AD52-4AFF58119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819" y="4566804"/>
            <a:ext cx="2143125" cy="495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96811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CAD10-5812-4B43-A622-B28E3149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4" y="1539153"/>
            <a:ext cx="8343900" cy="4333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48308-52EB-4A1F-AC6F-D13882A221F9}"/>
              </a:ext>
            </a:extLst>
          </p:cNvPr>
          <p:cNvSpPr txBox="1"/>
          <p:nvPr/>
        </p:nvSpPr>
        <p:spPr>
          <a:xfrm>
            <a:off x="8090478" y="3528291"/>
            <a:ext cx="34547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this problem and understand</a:t>
            </a:r>
          </a:p>
        </p:txBody>
      </p:sp>
    </p:spTree>
    <p:extLst>
      <p:ext uri="{BB962C8B-B14F-4D97-AF65-F5344CB8AC3E}">
        <p14:creationId xmlns:p14="http://schemas.microsoft.com/office/powerpoint/2010/main" val="6242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>
            <a:normAutofit/>
          </a:bodyPr>
          <a:lstStyle/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Combustion and Thermochemistry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Exercises – 1,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 and 3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Adiabatic Flame Temperature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823251-D0F8-487E-B390-6E07EA787431}"/>
              </a:ext>
            </a:extLst>
          </p:cNvPr>
          <p:cNvSpPr txBox="1">
            <a:spLocks/>
          </p:cNvSpPr>
          <p:nvPr/>
        </p:nvSpPr>
        <p:spPr>
          <a:xfrm>
            <a:off x="908050" y="1625888"/>
            <a:ext cx="512127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adiabatic flame temperature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the combustion products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obtained.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typical flame temperatures, the products dissociate and the mixture comprises many species.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C7F86-89DE-40CE-8094-87890686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94" y="1444769"/>
            <a:ext cx="5200650" cy="446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8FA5B-4DED-4764-87CC-09DDC8BD7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35"/>
          <a:stretch/>
        </p:blipFill>
        <p:spPr>
          <a:xfrm>
            <a:off x="591127" y="3272270"/>
            <a:ext cx="4932218" cy="15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3EAD-91ED-470B-826B-8751B6E65FBA}"/>
              </a:ext>
            </a:extLst>
          </p:cNvPr>
          <p:cNvSpPr txBox="1"/>
          <p:nvPr/>
        </p:nvSpPr>
        <p:spPr>
          <a:xfrm>
            <a:off x="9933998" y="2214995"/>
            <a:ext cx="17951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SAMPLE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59FE1-0526-4CEF-A749-89BC948E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1" y="1461366"/>
            <a:ext cx="8705706" cy="1944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39C0F0-A353-452A-9033-203E2C847681}"/>
              </a:ext>
            </a:extLst>
          </p:cNvPr>
          <p:cNvSpPr txBox="1"/>
          <p:nvPr/>
        </p:nvSpPr>
        <p:spPr>
          <a:xfrm>
            <a:off x="1000125" y="3516742"/>
            <a:ext cx="13837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49F06-097B-4F08-B97B-1BE83493077B}"/>
              </a:ext>
            </a:extLst>
          </p:cNvPr>
          <p:cNvSpPr txBox="1"/>
          <p:nvPr/>
        </p:nvSpPr>
        <p:spPr>
          <a:xfrm>
            <a:off x="908334" y="5012751"/>
            <a:ext cx="8762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propane-air mixture equation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enthalpy of reactant and product.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Equate it to evaluate the adiabatic flame temperature.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AEE39-B429-4A6F-99BA-49EE47D0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94" y="4105130"/>
            <a:ext cx="6276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0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D31E-84B8-7FE8-CE1D-AC7ED02B7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3958-57FC-02C3-D3BB-8C27C4FB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56C3-80E5-DAA2-15BE-151A685C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Law of Thermodynamics states that a spontaneous process occurs when there is an increase in the entropy of the universe. Gibbs function defines the spontaneity of the process.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A3B45-D355-468F-A97A-F87C241AEB6B}"/>
                  </a:ext>
                </a:extLst>
              </p:cNvPr>
              <p:cNvSpPr txBox="1"/>
              <p:nvPr/>
            </p:nvSpPr>
            <p:spPr>
              <a:xfrm>
                <a:off x="1279236" y="2724727"/>
                <a:ext cx="151836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A3B45-D355-468F-A97A-F87C241A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36" y="2724727"/>
                <a:ext cx="1518364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4CD8E-8EDF-4ADE-B1CE-3E6AD28C60E0}"/>
                  </a:ext>
                </a:extLst>
              </p:cNvPr>
              <p:cNvSpPr txBox="1"/>
              <p:nvPr/>
            </p:nvSpPr>
            <p:spPr>
              <a:xfrm>
                <a:off x="1246907" y="3948545"/>
                <a:ext cx="2105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4CD8E-8EDF-4ADE-B1CE-3E6AD28C6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7" y="3948545"/>
                <a:ext cx="2105256" cy="276999"/>
              </a:xfrm>
              <a:prstGeom prst="rect">
                <a:avLst/>
              </a:prstGeom>
              <a:blipFill>
                <a:blip r:embed="rId3"/>
                <a:stretch>
                  <a:fillRect l="-2319" r="-231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2DBD89-7BA0-4599-9AF6-7F26530A90BD}"/>
                  </a:ext>
                </a:extLst>
              </p:cNvPr>
              <p:cNvSpPr txBox="1"/>
              <p:nvPr/>
            </p:nvSpPr>
            <p:spPr>
              <a:xfrm>
                <a:off x="1260763" y="5061525"/>
                <a:ext cx="12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2DBD89-7BA0-4599-9AF6-7F26530A9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3" y="5061525"/>
                <a:ext cx="1276503" cy="276999"/>
              </a:xfrm>
              <a:prstGeom prst="rect">
                <a:avLst/>
              </a:prstGeom>
              <a:blipFill>
                <a:blip r:embed="rId4"/>
                <a:stretch>
                  <a:fillRect l="-4306" r="-38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E5DCD6-1992-4FBF-9F27-4AA29439B69F}"/>
              </a:ext>
            </a:extLst>
          </p:cNvPr>
          <p:cNvSpPr txBox="1"/>
          <p:nvPr/>
        </p:nvSpPr>
        <p:spPr>
          <a:xfrm>
            <a:off x="1186872" y="4516640"/>
            <a:ext cx="3278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generalized manner,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76CB9-9368-42B7-ABA2-84FADC9E37FF}"/>
                  </a:ext>
                </a:extLst>
              </p:cNvPr>
              <p:cNvSpPr txBox="1"/>
              <p:nvPr/>
            </p:nvSpPr>
            <p:spPr>
              <a:xfrm>
                <a:off x="1246909" y="5500252"/>
                <a:ext cx="229787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76CB9-9368-42B7-ABA2-84FADC9E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500252"/>
                <a:ext cx="2297873" cy="276999"/>
              </a:xfrm>
              <a:prstGeom prst="rect">
                <a:avLst/>
              </a:prstGeom>
              <a:blipFill>
                <a:blip r:embed="rId5"/>
                <a:stretch>
                  <a:fillRect l="-1852" r="-2116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97A013-5D01-43BA-B154-04FDD205462E}"/>
              </a:ext>
            </a:extLst>
          </p:cNvPr>
          <p:cNvCxnSpPr/>
          <p:nvPr/>
        </p:nvCxnSpPr>
        <p:spPr>
          <a:xfrm>
            <a:off x="3897745" y="2623128"/>
            <a:ext cx="0" cy="35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584313-C56C-4908-BBBC-CFBEF044BD0F}"/>
              </a:ext>
            </a:extLst>
          </p:cNvPr>
          <p:cNvSpPr txBox="1"/>
          <p:nvPr/>
        </p:nvSpPr>
        <p:spPr>
          <a:xfrm>
            <a:off x="1209963" y="3385186"/>
            <a:ext cx="3278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spontaneous reaction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E4A0C-1BB3-4337-88A8-B3F8124D1800}"/>
              </a:ext>
            </a:extLst>
          </p:cNvPr>
          <p:cNvSpPr txBox="1"/>
          <p:nvPr/>
        </p:nvSpPr>
        <p:spPr>
          <a:xfrm>
            <a:off x="4050145" y="2604714"/>
            <a:ext cx="3278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mixture of ideal gases, the Gibb’s function for the i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species is given by,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FE69A5-F782-496B-877F-D0058AA7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133" y="3521652"/>
            <a:ext cx="2640157" cy="37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FE7B46-61C3-45E5-AA92-657A70D3E7C6}"/>
              </a:ext>
            </a:extLst>
          </p:cNvPr>
          <p:cNvSpPr txBox="1"/>
          <p:nvPr/>
        </p:nvSpPr>
        <p:spPr>
          <a:xfrm>
            <a:off x="4461163" y="4059382"/>
            <a:ext cx="204062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standard pressure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partial pressure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216A61-F749-4C51-882D-9B53D0F9F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726" y="4803919"/>
            <a:ext cx="1613911" cy="3196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E9EEA1-C9D8-4FD7-9159-3D4FC6245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575" y="3007304"/>
            <a:ext cx="1890570" cy="3364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695C11-F0CB-4970-B4FC-3558F5D90BDA}"/>
              </a:ext>
            </a:extLst>
          </p:cNvPr>
          <p:cNvSpPr txBox="1"/>
          <p:nvPr/>
        </p:nvSpPr>
        <p:spPr>
          <a:xfrm>
            <a:off x="7629235" y="2572386"/>
            <a:ext cx="264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constant (K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EFFCD3-985D-4DA4-B518-F0BB72A57CB2}"/>
              </a:ext>
            </a:extLst>
          </p:cNvPr>
          <p:cNvCxnSpPr/>
          <p:nvPr/>
        </p:nvCxnSpPr>
        <p:spPr>
          <a:xfrm>
            <a:off x="7439890" y="2627746"/>
            <a:ext cx="0" cy="35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CD0F0D-4F01-48AB-81FD-24FFEF2BFEAA}"/>
              </a:ext>
            </a:extLst>
          </p:cNvPr>
          <p:cNvSpPr txBox="1"/>
          <p:nvPr/>
        </p:nvSpPr>
        <p:spPr>
          <a:xfrm>
            <a:off x="7453745" y="3468314"/>
            <a:ext cx="38700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of the natural logarithm is defined as the equilibrium constant K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reaction expressed as,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D955E2-0245-4E18-8166-A482876C8E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8204" y="4439516"/>
            <a:ext cx="2787506" cy="8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90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compositions of the CO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EDDF9-17CA-40F1-9957-1C0358CF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288" y="698500"/>
            <a:ext cx="3406729" cy="283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979C97-1CCE-43B3-9CF5-FCBB9721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807" y="3767282"/>
            <a:ext cx="3380002" cy="2266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147193-C580-41EC-A9D9-BDCAD4F34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53" y="1469159"/>
            <a:ext cx="5248275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13EAD-91ED-470B-826B-8751B6E65FBA}"/>
              </a:ext>
            </a:extLst>
          </p:cNvPr>
          <p:cNvSpPr txBox="1"/>
          <p:nvPr/>
        </p:nvSpPr>
        <p:spPr>
          <a:xfrm>
            <a:off x="5573280" y="2360468"/>
            <a:ext cx="17951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SAMPLE problem</a:t>
            </a:r>
          </a:p>
        </p:txBody>
      </p:sp>
    </p:spTree>
    <p:extLst>
      <p:ext uri="{BB962C8B-B14F-4D97-AF65-F5344CB8AC3E}">
        <p14:creationId xmlns:p14="http://schemas.microsoft.com/office/powerpoint/2010/main" val="3777115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3AED-EF8F-B66B-9516-F65A73B1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09D-DF8A-DC79-BF3B-E613895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6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11994-FDDA-422A-8C91-87FAE9846CD5}"/>
              </a:ext>
            </a:extLst>
          </p:cNvPr>
          <p:cNvSpPr txBox="1">
            <a:spLocks/>
          </p:cNvSpPr>
          <p:nvPr/>
        </p:nvSpPr>
        <p:spPr>
          <a:xfrm>
            <a:off x="889000" y="1616363"/>
            <a:ext cx="10677235" cy="452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9C0F0-A353-452A-9033-203E2C847681}"/>
              </a:ext>
            </a:extLst>
          </p:cNvPr>
          <p:cNvSpPr txBox="1"/>
          <p:nvPr/>
        </p:nvSpPr>
        <p:spPr>
          <a:xfrm>
            <a:off x="3777961" y="897078"/>
            <a:ext cx="13837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CBF92-E51A-419C-95F3-94F896F2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1" y="4581814"/>
            <a:ext cx="6580765" cy="1222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DEED3C-C69A-4292-8179-4395C52E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2" y="1709143"/>
            <a:ext cx="6770255" cy="1386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083E2F-940F-4CC7-AF7D-CAA18F7A4BBE}"/>
              </a:ext>
            </a:extLst>
          </p:cNvPr>
          <p:cNvSpPr txBox="1"/>
          <p:nvPr/>
        </p:nvSpPr>
        <p:spPr>
          <a:xfrm>
            <a:off x="936042" y="3119297"/>
            <a:ext cx="876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come up with 2 equations, because here we have 2 unknowns (mole fractions of O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Tables A.11 and A.12, calculate Gibbs function at standard state pressure.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Eqs. 2.65, 2.66a, and 2.66b, frame one equation.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equation: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 fraction of O2 + mole fraction of O =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2 equations, 2 unknowns are solved for 2500K. Calculate for 2 different pressure values.</a:t>
            </a:r>
          </a:p>
        </p:txBody>
      </p:sp>
    </p:spTree>
    <p:extLst>
      <p:ext uri="{BB962C8B-B14F-4D97-AF65-F5344CB8AC3E}">
        <p14:creationId xmlns:p14="http://schemas.microsoft.com/office/powerpoint/2010/main" val="588869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699A-289B-7492-C55F-BCF84036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B7F-2D7B-950D-CDB9-D6685A29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9145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1 (Equivalence ratio and Standardized enthalpy)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EC81F-3789-404C-BA90-DA6C8DD3B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2" t="-196" r="962" b="11718"/>
          <a:stretch/>
        </p:blipFill>
        <p:spPr>
          <a:xfrm>
            <a:off x="892030" y="1699494"/>
            <a:ext cx="8251969" cy="4474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172E0-4504-4D28-9D63-7B395BD0A870}"/>
              </a:ext>
            </a:extLst>
          </p:cNvPr>
          <p:cNvSpPr txBox="1"/>
          <p:nvPr/>
        </p:nvSpPr>
        <p:spPr>
          <a:xfrm>
            <a:off x="5985163" y="10632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https://github.com/Kumaresh0402/AerothermochemistryAndCombustion/discussions/3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330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699A-289B-7492-C55F-BCF84036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B7F-2D7B-950D-CDB9-D6685A29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2 (Ideal combustion and flame temperature)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FA12-B2CC-F43B-79FE-73C67184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E9ACC-0285-4F9F-B0CD-C4F0AEAEE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951"/>
          <a:stretch/>
        </p:blipFill>
        <p:spPr>
          <a:xfrm>
            <a:off x="951659" y="1634836"/>
            <a:ext cx="8173868" cy="4648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F5796-6F75-45DD-9720-9C7F5A31F6B3}"/>
              </a:ext>
            </a:extLst>
          </p:cNvPr>
          <p:cNvSpPr txBox="1"/>
          <p:nvPr/>
        </p:nvSpPr>
        <p:spPr>
          <a:xfrm>
            <a:off x="5985163" y="10632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https://github.com/Kumaresh0402/AerothermochemistryAndCombustion/discussions/5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204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699A-289B-7492-C55F-BCF84036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B7F-2D7B-950D-CDB9-D6685A29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3 (Equilibrium Compositions)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FA12-B2CC-F43B-79FE-73C67184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E1FCC-BE36-4DBA-A087-A0A6C66EC918}"/>
              </a:ext>
            </a:extLst>
          </p:cNvPr>
          <p:cNvSpPr txBox="1"/>
          <p:nvPr/>
        </p:nvSpPr>
        <p:spPr>
          <a:xfrm>
            <a:off x="5985163" y="10632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https://github.com/Kumaresh0402/AerothermochemistryAndCombustion/discussions/4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96F42-99AE-4496-8930-84120E39F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71"/>
          <a:stretch/>
        </p:blipFill>
        <p:spPr>
          <a:xfrm>
            <a:off x="918729" y="1700120"/>
            <a:ext cx="8169852" cy="44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11BFE163-703F-4194-9F34-5BEC1BCB5AA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</a:p>
        </p:txBody>
      </p:sp>
      <p:sp>
        <p:nvSpPr>
          <p:cNvPr id="14339" name="직사각형 5">
            <a:extLst>
              <a:ext uri="{FF2B5EF4-FFF2-40B4-BE49-F238E27FC236}">
                <a16:creationId xmlns:a16="http://schemas.microsoft.com/office/drawing/2014/main" id="{5753211F-5AB1-4B88-B977-106B6904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1414463"/>
            <a:ext cx="1037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substance whose molecular structure offers no resistance to external forces - Ferziger, Peric</a:t>
            </a:r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FD199E3B-3546-400F-AC5D-D30D250620F4}"/>
              </a:ext>
            </a:extLst>
          </p:cNvPr>
          <p:cNvSpPr/>
          <p:nvPr/>
        </p:nvSpPr>
        <p:spPr>
          <a:xfrm>
            <a:off x="1552575" y="3079750"/>
            <a:ext cx="2971800" cy="198438"/>
          </a:xfrm>
          <a:custGeom>
            <a:avLst/>
            <a:gdLst>
              <a:gd name="connsiteX0" fmla="*/ 0 w 2971800"/>
              <a:gd name="connsiteY0" fmla="*/ 151882 h 199471"/>
              <a:gd name="connsiteX1" fmla="*/ 274320 w 2971800"/>
              <a:gd name="connsiteY1" fmla="*/ 5578 h 199471"/>
              <a:gd name="connsiteX2" fmla="*/ 612648 w 2971800"/>
              <a:gd name="connsiteY2" fmla="*/ 42154 h 199471"/>
              <a:gd name="connsiteX3" fmla="*/ 1060704 w 2971800"/>
              <a:gd name="connsiteY3" fmla="*/ 151882 h 199471"/>
              <a:gd name="connsiteX4" fmla="*/ 1490472 w 2971800"/>
              <a:gd name="connsiteY4" fmla="*/ 87874 h 199471"/>
              <a:gd name="connsiteX5" fmla="*/ 1920240 w 2971800"/>
              <a:gd name="connsiteY5" fmla="*/ 42154 h 199471"/>
              <a:gd name="connsiteX6" fmla="*/ 2414016 w 2971800"/>
              <a:gd name="connsiteY6" fmla="*/ 197602 h 199471"/>
              <a:gd name="connsiteX7" fmla="*/ 2770632 w 2971800"/>
              <a:gd name="connsiteY7" fmla="*/ 124450 h 199471"/>
              <a:gd name="connsiteX8" fmla="*/ 2971800 w 2971800"/>
              <a:gd name="connsiteY8" fmla="*/ 69586 h 1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199471">
                <a:moveTo>
                  <a:pt x="0" y="151882"/>
                </a:moveTo>
                <a:cubicBezTo>
                  <a:pt x="86106" y="87874"/>
                  <a:pt x="172212" y="23866"/>
                  <a:pt x="274320" y="5578"/>
                </a:cubicBezTo>
                <a:cubicBezTo>
                  <a:pt x="376428" y="-12710"/>
                  <a:pt x="481584" y="17770"/>
                  <a:pt x="612648" y="42154"/>
                </a:cubicBezTo>
                <a:cubicBezTo>
                  <a:pt x="743712" y="66538"/>
                  <a:pt x="914400" y="144262"/>
                  <a:pt x="1060704" y="151882"/>
                </a:cubicBezTo>
                <a:cubicBezTo>
                  <a:pt x="1207008" y="159502"/>
                  <a:pt x="1347216" y="106162"/>
                  <a:pt x="1490472" y="87874"/>
                </a:cubicBezTo>
                <a:cubicBezTo>
                  <a:pt x="1633728" y="69586"/>
                  <a:pt x="1766316" y="23866"/>
                  <a:pt x="1920240" y="42154"/>
                </a:cubicBezTo>
                <a:cubicBezTo>
                  <a:pt x="2074164" y="60442"/>
                  <a:pt x="2272284" y="183886"/>
                  <a:pt x="2414016" y="197602"/>
                </a:cubicBezTo>
                <a:cubicBezTo>
                  <a:pt x="2555748" y="211318"/>
                  <a:pt x="2677668" y="145786"/>
                  <a:pt x="2770632" y="124450"/>
                </a:cubicBezTo>
                <a:cubicBezTo>
                  <a:pt x="2863596" y="103114"/>
                  <a:pt x="2917698" y="86350"/>
                  <a:pt x="2971800" y="6958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63AB6788-30D6-4C24-9F54-068B2B1206B8}"/>
              </a:ext>
            </a:extLst>
          </p:cNvPr>
          <p:cNvSpPr/>
          <p:nvPr/>
        </p:nvSpPr>
        <p:spPr>
          <a:xfrm>
            <a:off x="1552575" y="3435350"/>
            <a:ext cx="2971800" cy="198438"/>
          </a:xfrm>
          <a:custGeom>
            <a:avLst/>
            <a:gdLst>
              <a:gd name="connsiteX0" fmla="*/ 0 w 2971800"/>
              <a:gd name="connsiteY0" fmla="*/ 151882 h 199471"/>
              <a:gd name="connsiteX1" fmla="*/ 274320 w 2971800"/>
              <a:gd name="connsiteY1" fmla="*/ 5578 h 199471"/>
              <a:gd name="connsiteX2" fmla="*/ 612648 w 2971800"/>
              <a:gd name="connsiteY2" fmla="*/ 42154 h 199471"/>
              <a:gd name="connsiteX3" fmla="*/ 1060704 w 2971800"/>
              <a:gd name="connsiteY3" fmla="*/ 151882 h 199471"/>
              <a:gd name="connsiteX4" fmla="*/ 1490472 w 2971800"/>
              <a:gd name="connsiteY4" fmla="*/ 87874 h 199471"/>
              <a:gd name="connsiteX5" fmla="*/ 1920240 w 2971800"/>
              <a:gd name="connsiteY5" fmla="*/ 42154 h 199471"/>
              <a:gd name="connsiteX6" fmla="*/ 2414016 w 2971800"/>
              <a:gd name="connsiteY6" fmla="*/ 197602 h 199471"/>
              <a:gd name="connsiteX7" fmla="*/ 2770632 w 2971800"/>
              <a:gd name="connsiteY7" fmla="*/ 124450 h 199471"/>
              <a:gd name="connsiteX8" fmla="*/ 2971800 w 2971800"/>
              <a:gd name="connsiteY8" fmla="*/ 69586 h 1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199471">
                <a:moveTo>
                  <a:pt x="0" y="151882"/>
                </a:moveTo>
                <a:cubicBezTo>
                  <a:pt x="86106" y="87874"/>
                  <a:pt x="172212" y="23866"/>
                  <a:pt x="274320" y="5578"/>
                </a:cubicBezTo>
                <a:cubicBezTo>
                  <a:pt x="376428" y="-12710"/>
                  <a:pt x="481584" y="17770"/>
                  <a:pt x="612648" y="42154"/>
                </a:cubicBezTo>
                <a:cubicBezTo>
                  <a:pt x="743712" y="66538"/>
                  <a:pt x="914400" y="144262"/>
                  <a:pt x="1060704" y="151882"/>
                </a:cubicBezTo>
                <a:cubicBezTo>
                  <a:pt x="1207008" y="159502"/>
                  <a:pt x="1347216" y="106162"/>
                  <a:pt x="1490472" y="87874"/>
                </a:cubicBezTo>
                <a:cubicBezTo>
                  <a:pt x="1633728" y="69586"/>
                  <a:pt x="1766316" y="23866"/>
                  <a:pt x="1920240" y="42154"/>
                </a:cubicBezTo>
                <a:cubicBezTo>
                  <a:pt x="2074164" y="60442"/>
                  <a:pt x="2272284" y="183886"/>
                  <a:pt x="2414016" y="197602"/>
                </a:cubicBezTo>
                <a:cubicBezTo>
                  <a:pt x="2555748" y="211318"/>
                  <a:pt x="2677668" y="145786"/>
                  <a:pt x="2770632" y="124450"/>
                </a:cubicBezTo>
                <a:cubicBezTo>
                  <a:pt x="2863596" y="103114"/>
                  <a:pt x="2917698" y="86350"/>
                  <a:pt x="2971800" y="6958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CF6D665F-B183-4002-9FD6-8F793B95B1BC}"/>
              </a:ext>
            </a:extLst>
          </p:cNvPr>
          <p:cNvSpPr/>
          <p:nvPr/>
        </p:nvSpPr>
        <p:spPr>
          <a:xfrm>
            <a:off x="1552575" y="3786188"/>
            <a:ext cx="2971800" cy="200025"/>
          </a:xfrm>
          <a:custGeom>
            <a:avLst/>
            <a:gdLst>
              <a:gd name="connsiteX0" fmla="*/ 0 w 2971800"/>
              <a:gd name="connsiteY0" fmla="*/ 151882 h 199471"/>
              <a:gd name="connsiteX1" fmla="*/ 274320 w 2971800"/>
              <a:gd name="connsiteY1" fmla="*/ 5578 h 199471"/>
              <a:gd name="connsiteX2" fmla="*/ 612648 w 2971800"/>
              <a:gd name="connsiteY2" fmla="*/ 42154 h 199471"/>
              <a:gd name="connsiteX3" fmla="*/ 1060704 w 2971800"/>
              <a:gd name="connsiteY3" fmla="*/ 151882 h 199471"/>
              <a:gd name="connsiteX4" fmla="*/ 1490472 w 2971800"/>
              <a:gd name="connsiteY4" fmla="*/ 87874 h 199471"/>
              <a:gd name="connsiteX5" fmla="*/ 1920240 w 2971800"/>
              <a:gd name="connsiteY5" fmla="*/ 42154 h 199471"/>
              <a:gd name="connsiteX6" fmla="*/ 2414016 w 2971800"/>
              <a:gd name="connsiteY6" fmla="*/ 197602 h 199471"/>
              <a:gd name="connsiteX7" fmla="*/ 2770632 w 2971800"/>
              <a:gd name="connsiteY7" fmla="*/ 124450 h 199471"/>
              <a:gd name="connsiteX8" fmla="*/ 2971800 w 2971800"/>
              <a:gd name="connsiteY8" fmla="*/ 69586 h 1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199471">
                <a:moveTo>
                  <a:pt x="0" y="151882"/>
                </a:moveTo>
                <a:cubicBezTo>
                  <a:pt x="86106" y="87874"/>
                  <a:pt x="172212" y="23866"/>
                  <a:pt x="274320" y="5578"/>
                </a:cubicBezTo>
                <a:cubicBezTo>
                  <a:pt x="376428" y="-12710"/>
                  <a:pt x="481584" y="17770"/>
                  <a:pt x="612648" y="42154"/>
                </a:cubicBezTo>
                <a:cubicBezTo>
                  <a:pt x="743712" y="66538"/>
                  <a:pt x="914400" y="144262"/>
                  <a:pt x="1060704" y="151882"/>
                </a:cubicBezTo>
                <a:cubicBezTo>
                  <a:pt x="1207008" y="159502"/>
                  <a:pt x="1347216" y="106162"/>
                  <a:pt x="1490472" y="87874"/>
                </a:cubicBezTo>
                <a:cubicBezTo>
                  <a:pt x="1633728" y="69586"/>
                  <a:pt x="1766316" y="23866"/>
                  <a:pt x="1920240" y="42154"/>
                </a:cubicBezTo>
                <a:cubicBezTo>
                  <a:pt x="2074164" y="60442"/>
                  <a:pt x="2272284" y="183886"/>
                  <a:pt x="2414016" y="197602"/>
                </a:cubicBezTo>
                <a:cubicBezTo>
                  <a:pt x="2555748" y="211318"/>
                  <a:pt x="2677668" y="145786"/>
                  <a:pt x="2770632" y="124450"/>
                </a:cubicBezTo>
                <a:cubicBezTo>
                  <a:pt x="2863596" y="103114"/>
                  <a:pt x="2917698" y="86350"/>
                  <a:pt x="2971800" y="6958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8A6D86A-7A1F-4793-896E-55F1576B1F4F}"/>
              </a:ext>
            </a:extLst>
          </p:cNvPr>
          <p:cNvSpPr/>
          <p:nvPr/>
        </p:nvSpPr>
        <p:spPr>
          <a:xfrm>
            <a:off x="1552575" y="4122738"/>
            <a:ext cx="2971800" cy="198437"/>
          </a:xfrm>
          <a:custGeom>
            <a:avLst/>
            <a:gdLst>
              <a:gd name="connsiteX0" fmla="*/ 0 w 2971800"/>
              <a:gd name="connsiteY0" fmla="*/ 151882 h 199471"/>
              <a:gd name="connsiteX1" fmla="*/ 274320 w 2971800"/>
              <a:gd name="connsiteY1" fmla="*/ 5578 h 199471"/>
              <a:gd name="connsiteX2" fmla="*/ 612648 w 2971800"/>
              <a:gd name="connsiteY2" fmla="*/ 42154 h 199471"/>
              <a:gd name="connsiteX3" fmla="*/ 1060704 w 2971800"/>
              <a:gd name="connsiteY3" fmla="*/ 151882 h 199471"/>
              <a:gd name="connsiteX4" fmla="*/ 1490472 w 2971800"/>
              <a:gd name="connsiteY4" fmla="*/ 87874 h 199471"/>
              <a:gd name="connsiteX5" fmla="*/ 1920240 w 2971800"/>
              <a:gd name="connsiteY5" fmla="*/ 42154 h 199471"/>
              <a:gd name="connsiteX6" fmla="*/ 2414016 w 2971800"/>
              <a:gd name="connsiteY6" fmla="*/ 197602 h 199471"/>
              <a:gd name="connsiteX7" fmla="*/ 2770632 w 2971800"/>
              <a:gd name="connsiteY7" fmla="*/ 124450 h 199471"/>
              <a:gd name="connsiteX8" fmla="*/ 2971800 w 2971800"/>
              <a:gd name="connsiteY8" fmla="*/ 69586 h 1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199471">
                <a:moveTo>
                  <a:pt x="0" y="151882"/>
                </a:moveTo>
                <a:cubicBezTo>
                  <a:pt x="86106" y="87874"/>
                  <a:pt x="172212" y="23866"/>
                  <a:pt x="274320" y="5578"/>
                </a:cubicBezTo>
                <a:cubicBezTo>
                  <a:pt x="376428" y="-12710"/>
                  <a:pt x="481584" y="17770"/>
                  <a:pt x="612648" y="42154"/>
                </a:cubicBezTo>
                <a:cubicBezTo>
                  <a:pt x="743712" y="66538"/>
                  <a:pt x="914400" y="144262"/>
                  <a:pt x="1060704" y="151882"/>
                </a:cubicBezTo>
                <a:cubicBezTo>
                  <a:pt x="1207008" y="159502"/>
                  <a:pt x="1347216" y="106162"/>
                  <a:pt x="1490472" y="87874"/>
                </a:cubicBezTo>
                <a:cubicBezTo>
                  <a:pt x="1633728" y="69586"/>
                  <a:pt x="1766316" y="23866"/>
                  <a:pt x="1920240" y="42154"/>
                </a:cubicBezTo>
                <a:cubicBezTo>
                  <a:pt x="2074164" y="60442"/>
                  <a:pt x="2272284" y="183886"/>
                  <a:pt x="2414016" y="197602"/>
                </a:cubicBezTo>
                <a:cubicBezTo>
                  <a:pt x="2555748" y="211318"/>
                  <a:pt x="2677668" y="145786"/>
                  <a:pt x="2770632" y="124450"/>
                </a:cubicBezTo>
                <a:cubicBezTo>
                  <a:pt x="2863596" y="103114"/>
                  <a:pt x="2917698" y="86350"/>
                  <a:pt x="2971800" y="6958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C00B19B8-5F14-43CD-9F34-B21C6D36CEAB}"/>
              </a:ext>
            </a:extLst>
          </p:cNvPr>
          <p:cNvSpPr/>
          <p:nvPr/>
        </p:nvSpPr>
        <p:spPr>
          <a:xfrm>
            <a:off x="1552575" y="4441825"/>
            <a:ext cx="2971800" cy="198438"/>
          </a:xfrm>
          <a:custGeom>
            <a:avLst/>
            <a:gdLst>
              <a:gd name="connsiteX0" fmla="*/ 0 w 2971800"/>
              <a:gd name="connsiteY0" fmla="*/ 151882 h 199471"/>
              <a:gd name="connsiteX1" fmla="*/ 274320 w 2971800"/>
              <a:gd name="connsiteY1" fmla="*/ 5578 h 199471"/>
              <a:gd name="connsiteX2" fmla="*/ 612648 w 2971800"/>
              <a:gd name="connsiteY2" fmla="*/ 42154 h 199471"/>
              <a:gd name="connsiteX3" fmla="*/ 1060704 w 2971800"/>
              <a:gd name="connsiteY3" fmla="*/ 151882 h 199471"/>
              <a:gd name="connsiteX4" fmla="*/ 1490472 w 2971800"/>
              <a:gd name="connsiteY4" fmla="*/ 87874 h 199471"/>
              <a:gd name="connsiteX5" fmla="*/ 1920240 w 2971800"/>
              <a:gd name="connsiteY5" fmla="*/ 42154 h 199471"/>
              <a:gd name="connsiteX6" fmla="*/ 2414016 w 2971800"/>
              <a:gd name="connsiteY6" fmla="*/ 197602 h 199471"/>
              <a:gd name="connsiteX7" fmla="*/ 2770632 w 2971800"/>
              <a:gd name="connsiteY7" fmla="*/ 124450 h 199471"/>
              <a:gd name="connsiteX8" fmla="*/ 2971800 w 2971800"/>
              <a:gd name="connsiteY8" fmla="*/ 69586 h 1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199471">
                <a:moveTo>
                  <a:pt x="0" y="151882"/>
                </a:moveTo>
                <a:cubicBezTo>
                  <a:pt x="86106" y="87874"/>
                  <a:pt x="172212" y="23866"/>
                  <a:pt x="274320" y="5578"/>
                </a:cubicBezTo>
                <a:cubicBezTo>
                  <a:pt x="376428" y="-12710"/>
                  <a:pt x="481584" y="17770"/>
                  <a:pt x="612648" y="42154"/>
                </a:cubicBezTo>
                <a:cubicBezTo>
                  <a:pt x="743712" y="66538"/>
                  <a:pt x="914400" y="144262"/>
                  <a:pt x="1060704" y="151882"/>
                </a:cubicBezTo>
                <a:cubicBezTo>
                  <a:pt x="1207008" y="159502"/>
                  <a:pt x="1347216" y="106162"/>
                  <a:pt x="1490472" y="87874"/>
                </a:cubicBezTo>
                <a:cubicBezTo>
                  <a:pt x="1633728" y="69586"/>
                  <a:pt x="1766316" y="23866"/>
                  <a:pt x="1920240" y="42154"/>
                </a:cubicBezTo>
                <a:cubicBezTo>
                  <a:pt x="2074164" y="60442"/>
                  <a:pt x="2272284" y="183886"/>
                  <a:pt x="2414016" y="197602"/>
                </a:cubicBezTo>
                <a:cubicBezTo>
                  <a:pt x="2555748" y="211318"/>
                  <a:pt x="2677668" y="145786"/>
                  <a:pt x="2770632" y="124450"/>
                </a:cubicBezTo>
                <a:cubicBezTo>
                  <a:pt x="2863596" y="103114"/>
                  <a:pt x="2917698" y="86350"/>
                  <a:pt x="2971800" y="6958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CADC1853-01B2-461A-BB25-53712A2BF00F}"/>
              </a:ext>
            </a:extLst>
          </p:cNvPr>
          <p:cNvSpPr/>
          <p:nvPr/>
        </p:nvSpPr>
        <p:spPr>
          <a:xfrm>
            <a:off x="1552575" y="4776788"/>
            <a:ext cx="2971800" cy="200025"/>
          </a:xfrm>
          <a:custGeom>
            <a:avLst/>
            <a:gdLst>
              <a:gd name="connsiteX0" fmla="*/ 0 w 2971800"/>
              <a:gd name="connsiteY0" fmla="*/ 151882 h 199471"/>
              <a:gd name="connsiteX1" fmla="*/ 274320 w 2971800"/>
              <a:gd name="connsiteY1" fmla="*/ 5578 h 199471"/>
              <a:gd name="connsiteX2" fmla="*/ 612648 w 2971800"/>
              <a:gd name="connsiteY2" fmla="*/ 42154 h 199471"/>
              <a:gd name="connsiteX3" fmla="*/ 1060704 w 2971800"/>
              <a:gd name="connsiteY3" fmla="*/ 151882 h 199471"/>
              <a:gd name="connsiteX4" fmla="*/ 1490472 w 2971800"/>
              <a:gd name="connsiteY4" fmla="*/ 87874 h 199471"/>
              <a:gd name="connsiteX5" fmla="*/ 1920240 w 2971800"/>
              <a:gd name="connsiteY5" fmla="*/ 42154 h 199471"/>
              <a:gd name="connsiteX6" fmla="*/ 2414016 w 2971800"/>
              <a:gd name="connsiteY6" fmla="*/ 197602 h 199471"/>
              <a:gd name="connsiteX7" fmla="*/ 2770632 w 2971800"/>
              <a:gd name="connsiteY7" fmla="*/ 124450 h 199471"/>
              <a:gd name="connsiteX8" fmla="*/ 2971800 w 2971800"/>
              <a:gd name="connsiteY8" fmla="*/ 69586 h 1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199471">
                <a:moveTo>
                  <a:pt x="0" y="151882"/>
                </a:moveTo>
                <a:cubicBezTo>
                  <a:pt x="86106" y="87874"/>
                  <a:pt x="172212" y="23866"/>
                  <a:pt x="274320" y="5578"/>
                </a:cubicBezTo>
                <a:cubicBezTo>
                  <a:pt x="376428" y="-12710"/>
                  <a:pt x="481584" y="17770"/>
                  <a:pt x="612648" y="42154"/>
                </a:cubicBezTo>
                <a:cubicBezTo>
                  <a:pt x="743712" y="66538"/>
                  <a:pt x="914400" y="144262"/>
                  <a:pt x="1060704" y="151882"/>
                </a:cubicBezTo>
                <a:cubicBezTo>
                  <a:pt x="1207008" y="159502"/>
                  <a:pt x="1347216" y="106162"/>
                  <a:pt x="1490472" y="87874"/>
                </a:cubicBezTo>
                <a:cubicBezTo>
                  <a:pt x="1633728" y="69586"/>
                  <a:pt x="1766316" y="23866"/>
                  <a:pt x="1920240" y="42154"/>
                </a:cubicBezTo>
                <a:cubicBezTo>
                  <a:pt x="2074164" y="60442"/>
                  <a:pt x="2272284" y="183886"/>
                  <a:pt x="2414016" y="197602"/>
                </a:cubicBezTo>
                <a:cubicBezTo>
                  <a:pt x="2555748" y="211318"/>
                  <a:pt x="2677668" y="145786"/>
                  <a:pt x="2770632" y="124450"/>
                </a:cubicBezTo>
                <a:cubicBezTo>
                  <a:pt x="2863596" y="103114"/>
                  <a:pt x="2917698" y="86350"/>
                  <a:pt x="2971800" y="6958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75E116E-6DDD-432F-8D00-85F24DBD214B}"/>
              </a:ext>
            </a:extLst>
          </p:cNvPr>
          <p:cNvGrpSpPr>
            <a:grpSpLocks/>
          </p:cNvGrpSpPr>
          <p:nvPr/>
        </p:nvGrpSpPr>
        <p:grpSpPr bwMode="auto">
          <a:xfrm>
            <a:off x="2849563" y="2832100"/>
            <a:ext cx="5343525" cy="1746250"/>
            <a:chOff x="2688336" y="3148653"/>
            <a:chExt cx="5343144" cy="1747192"/>
          </a:xfrm>
        </p:grpSpPr>
        <p:grpSp>
          <p:nvGrpSpPr>
            <p:cNvPr id="14366" name="Group 4">
              <a:extLst>
                <a:ext uri="{FF2B5EF4-FFF2-40B4-BE49-F238E27FC236}">
                  <a16:creationId xmlns:a16="http://schemas.microsoft.com/office/drawing/2014/main" id="{3D99E4BA-5C79-4823-BC79-748099BF8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336" y="3148653"/>
              <a:ext cx="5343144" cy="1747192"/>
              <a:chOff x="2688336" y="3148653"/>
              <a:chExt cx="5343144" cy="1747192"/>
            </a:xfrm>
          </p:grpSpPr>
          <p:sp>
            <p:nvSpPr>
              <p:cNvPr id="42" name="Oval 12">
                <a:extLst>
                  <a:ext uri="{FF2B5EF4-FFF2-40B4-BE49-F238E27FC236}">
                    <a16:creationId xmlns:a16="http://schemas.microsoft.com/office/drawing/2014/main" id="{B5FF7231-C4FF-4202-913E-428867CA6803}"/>
                  </a:ext>
                </a:extLst>
              </p:cNvPr>
              <p:cNvSpPr/>
              <p:nvPr/>
            </p:nvSpPr>
            <p:spPr>
              <a:xfrm>
                <a:off x="2688336" y="3950773"/>
                <a:ext cx="804805" cy="48762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cxnSp>
            <p:nvCxnSpPr>
              <p:cNvPr id="43" name="Straight Arrow Connector 14">
                <a:extLst>
                  <a:ext uri="{FF2B5EF4-FFF2-40B4-BE49-F238E27FC236}">
                    <a16:creationId xmlns:a16="http://schemas.microsoft.com/office/drawing/2014/main" id="{D0C8094B-B648-4E6A-BC99-C1317C8ECCEC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 flipV="1">
                <a:off x="3493141" y="3950773"/>
                <a:ext cx="1646121" cy="24460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15">
                <a:extLst>
                  <a:ext uri="{FF2B5EF4-FFF2-40B4-BE49-F238E27FC236}">
                    <a16:creationId xmlns:a16="http://schemas.microsoft.com/office/drawing/2014/main" id="{6E7C76E2-9412-456C-8E50-521BE0936BF0}"/>
                  </a:ext>
                </a:extLst>
              </p:cNvPr>
              <p:cNvSpPr/>
              <p:nvPr/>
            </p:nvSpPr>
            <p:spPr>
              <a:xfrm>
                <a:off x="5166246" y="3148653"/>
                <a:ext cx="2865234" cy="1747192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4367" name="Group 5">
              <a:extLst>
                <a:ext uri="{FF2B5EF4-FFF2-40B4-BE49-F238E27FC236}">
                  <a16:creationId xmlns:a16="http://schemas.microsoft.com/office/drawing/2014/main" id="{E2AEE3D3-CAB9-45BB-8937-2CC3B9A9E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4208" y="3246638"/>
              <a:ext cx="2487168" cy="1430979"/>
              <a:chOff x="5474208" y="3246638"/>
              <a:chExt cx="2487168" cy="1430979"/>
            </a:xfrm>
          </p:grpSpPr>
          <p:sp>
            <p:nvSpPr>
              <p:cNvPr id="14" name="Oval 16">
                <a:extLst>
                  <a:ext uri="{FF2B5EF4-FFF2-40B4-BE49-F238E27FC236}">
                    <a16:creationId xmlns:a16="http://schemas.microsoft.com/office/drawing/2014/main" id="{229E6EC0-93FE-4264-BE7E-16C57DB71806}"/>
                  </a:ext>
                </a:extLst>
              </p:cNvPr>
              <p:cNvSpPr/>
              <p:nvPr/>
            </p:nvSpPr>
            <p:spPr>
              <a:xfrm>
                <a:off x="5632938" y="3596570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5" name="Oval 17">
                <a:extLst>
                  <a:ext uri="{FF2B5EF4-FFF2-40B4-BE49-F238E27FC236}">
                    <a16:creationId xmlns:a16="http://schemas.microsoft.com/office/drawing/2014/main" id="{9DE446BD-2640-4009-8677-DB20DD207581}"/>
                  </a:ext>
                </a:extLst>
              </p:cNvPr>
              <p:cNvSpPr/>
              <p:nvPr/>
            </p:nvSpPr>
            <p:spPr>
              <a:xfrm>
                <a:off x="5474199" y="3912653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18">
                <a:extLst>
                  <a:ext uri="{FF2B5EF4-FFF2-40B4-BE49-F238E27FC236}">
                    <a16:creationId xmlns:a16="http://schemas.microsoft.com/office/drawing/2014/main" id="{B498F6AB-F68C-44CB-8889-F73E446CCE8D}"/>
                  </a:ext>
                </a:extLst>
              </p:cNvPr>
              <p:cNvSpPr/>
              <p:nvPr/>
            </p:nvSpPr>
            <p:spPr>
              <a:xfrm>
                <a:off x="5778977" y="3850707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7" name="Oval 19">
                <a:extLst>
                  <a:ext uri="{FF2B5EF4-FFF2-40B4-BE49-F238E27FC236}">
                    <a16:creationId xmlns:a16="http://schemas.microsoft.com/office/drawing/2014/main" id="{101E77C8-C134-4F27-84AC-931D976A6B6E}"/>
                  </a:ext>
                </a:extLst>
              </p:cNvPr>
              <p:cNvSpPr/>
              <p:nvPr/>
            </p:nvSpPr>
            <p:spPr>
              <a:xfrm>
                <a:off x="5937716" y="3396437"/>
                <a:ext cx="165088" cy="15724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20">
                <a:extLst>
                  <a:ext uri="{FF2B5EF4-FFF2-40B4-BE49-F238E27FC236}">
                    <a16:creationId xmlns:a16="http://schemas.microsoft.com/office/drawing/2014/main" id="{F4D5056D-1D56-4F9C-8CC1-FFA35B7F108B}"/>
                  </a:ext>
                </a:extLst>
              </p:cNvPr>
              <p:cNvSpPr/>
              <p:nvPr/>
            </p:nvSpPr>
            <p:spPr>
              <a:xfrm>
                <a:off x="5952003" y="3674400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Oval 21">
                <a:extLst>
                  <a:ext uri="{FF2B5EF4-FFF2-40B4-BE49-F238E27FC236}">
                    <a16:creationId xmlns:a16="http://schemas.microsoft.com/office/drawing/2014/main" id="{EA172FF2-F90C-497F-970D-5589D3BB7B62}"/>
                  </a:ext>
                </a:extLst>
              </p:cNvPr>
              <p:cNvSpPr/>
              <p:nvPr/>
            </p:nvSpPr>
            <p:spPr>
              <a:xfrm>
                <a:off x="5659924" y="4195381"/>
                <a:ext cx="165088" cy="15724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0" name="Oval 22">
                <a:extLst>
                  <a:ext uri="{FF2B5EF4-FFF2-40B4-BE49-F238E27FC236}">
                    <a16:creationId xmlns:a16="http://schemas.microsoft.com/office/drawing/2014/main" id="{47321F5A-AB27-466F-92CA-B8D46C67630F}"/>
                  </a:ext>
                </a:extLst>
              </p:cNvPr>
              <p:cNvSpPr/>
              <p:nvPr/>
            </p:nvSpPr>
            <p:spPr>
              <a:xfrm>
                <a:off x="5871046" y="4096903"/>
                <a:ext cx="163501" cy="15724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1" name="Oval 23">
                <a:extLst>
                  <a:ext uri="{FF2B5EF4-FFF2-40B4-BE49-F238E27FC236}">
                    <a16:creationId xmlns:a16="http://schemas.microsoft.com/office/drawing/2014/main" id="{15CCA513-8EC0-42E6-91C0-EDF9205084D4}"/>
                  </a:ext>
                </a:extLst>
              </p:cNvPr>
              <p:cNvSpPr/>
              <p:nvPr/>
            </p:nvSpPr>
            <p:spPr>
              <a:xfrm>
                <a:off x="6020260" y="4365335"/>
                <a:ext cx="163501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1B8EF421-21F9-4D1D-AC5A-BA15E4B31A46}"/>
                  </a:ext>
                </a:extLst>
              </p:cNvPr>
              <p:cNvSpPr/>
              <p:nvPr/>
            </p:nvSpPr>
            <p:spPr>
              <a:xfrm>
                <a:off x="6102804" y="4003189"/>
                <a:ext cx="163501" cy="15724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4" name="Oval 25">
                <a:extLst>
                  <a:ext uri="{FF2B5EF4-FFF2-40B4-BE49-F238E27FC236}">
                    <a16:creationId xmlns:a16="http://schemas.microsoft.com/office/drawing/2014/main" id="{AEFE06F3-7C7A-4154-8C8A-04E4B59C8ED1}"/>
                  </a:ext>
                </a:extLst>
              </p:cNvPr>
              <p:cNvSpPr/>
              <p:nvPr/>
            </p:nvSpPr>
            <p:spPr>
              <a:xfrm>
                <a:off x="6425044" y="3447264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F895E89F-7D32-4939-8B98-7BC48D8E82BD}"/>
                  </a:ext>
                </a:extLst>
              </p:cNvPr>
              <p:cNvSpPr/>
              <p:nvPr/>
            </p:nvSpPr>
            <p:spPr>
              <a:xfrm>
                <a:off x="6266306" y="3763348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6" name="Oval 27">
                <a:extLst>
                  <a:ext uri="{FF2B5EF4-FFF2-40B4-BE49-F238E27FC236}">
                    <a16:creationId xmlns:a16="http://schemas.microsoft.com/office/drawing/2014/main" id="{B114D52B-DE65-4869-B2D0-D351FF75FD92}"/>
                  </a:ext>
                </a:extLst>
              </p:cNvPr>
              <p:cNvSpPr/>
              <p:nvPr/>
            </p:nvSpPr>
            <p:spPr>
              <a:xfrm>
                <a:off x="6571084" y="3701401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60217894-A710-49F0-8700-7A27C96D5B7B}"/>
                  </a:ext>
                </a:extLst>
              </p:cNvPr>
              <p:cNvSpPr/>
              <p:nvPr/>
            </p:nvSpPr>
            <p:spPr>
              <a:xfrm>
                <a:off x="6729823" y="3247131"/>
                <a:ext cx="165088" cy="15724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8" name="Oval 29">
                <a:extLst>
                  <a:ext uri="{FF2B5EF4-FFF2-40B4-BE49-F238E27FC236}">
                    <a16:creationId xmlns:a16="http://schemas.microsoft.com/office/drawing/2014/main" id="{9D420ED0-8B3E-4BDA-9C3F-7D7256B12B9A}"/>
                  </a:ext>
                </a:extLst>
              </p:cNvPr>
              <p:cNvSpPr/>
              <p:nvPr/>
            </p:nvSpPr>
            <p:spPr>
              <a:xfrm>
                <a:off x="6745697" y="3525094"/>
                <a:ext cx="163500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Oval 30">
                <a:extLst>
                  <a:ext uri="{FF2B5EF4-FFF2-40B4-BE49-F238E27FC236}">
                    <a16:creationId xmlns:a16="http://schemas.microsoft.com/office/drawing/2014/main" id="{366552EA-342E-4793-964E-36AB4E6F9466}"/>
                  </a:ext>
                </a:extLst>
              </p:cNvPr>
              <p:cNvSpPr/>
              <p:nvPr/>
            </p:nvSpPr>
            <p:spPr>
              <a:xfrm>
                <a:off x="6452029" y="4046075"/>
                <a:ext cx="165088" cy="15724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0" name="Oval 31">
                <a:extLst>
                  <a:ext uri="{FF2B5EF4-FFF2-40B4-BE49-F238E27FC236}">
                    <a16:creationId xmlns:a16="http://schemas.microsoft.com/office/drawing/2014/main" id="{1A0A5641-CA2F-48A5-A1CA-95B58F854E6A}"/>
                  </a:ext>
                </a:extLst>
              </p:cNvPr>
              <p:cNvSpPr/>
              <p:nvPr/>
            </p:nvSpPr>
            <p:spPr>
              <a:xfrm>
                <a:off x="6745697" y="4122316"/>
                <a:ext cx="163500" cy="15724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1" name="Oval 32">
                <a:extLst>
                  <a:ext uri="{FF2B5EF4-FFF2-40B4-BE49-F238E27FC236}">
                    <a16:creationId xmlns:a16="http://schemas.microsoft.com/office/drawing/2014/main" id="{25981A41-B5AE-4A4E-B7E2-64CE25116DFB}"/>
                  </a:ext>
                </a:extLst>
              </p:cNvPr>
              <p:cNvSpPr/>
              <p:nvPr/>
            </p:nvSpPr>
            <p:spPr>
              <a:xfrm>
                <a:off x="6318689" y="4328803"/>
                <a:ext cx="165088" cy="15724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2" name="Oval 33">
                <a:extLst>
                  <a:ext uri="{FF2B5EF4-FFF2-40B4-BE49-F238E27FC236}">
                    <a16:creationId xmlns:a16="http://schemas.microsoft.com/office/drawing/2014/main" id="{D25998A2-65A0-44A1-8F3C-0EADD869B32A}"/>
                  </a:ext>
                </a:extLst>
              </p:cNvPr>
              <p:cNvSpPr/>
              <p:nvPr/>
            </p:nvSpPr>
            <p:spPr>
              <a:xfrm>
                <a:off x="6894911" y="3853884"/>
                <a:ext cx="165088" cy="15724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3" name="Oval 43">
                <a:extLst>
                  <a:ext uri="{FF2B5EF4-FFF2-40B4-BE49-F238E27FC236}">
                    <a16:creationId xmlns:a16="http://schemas.microsoft.com/office/drawing/2014/main" id="{5BB7FEDD-0F3E-4DDF-AFBE-952C3C507EFA}"/>
                  </a:ext>
                </a:extLst>
              </p:cNvPr>
              <p:cNvSpPr/>
              <p:nvPr/>
            </p:nvSpPr>
            <p:spPr>
              <a:xfrm>
                <a:off x="7477481" y="3749052"/>
                <a:ext cx="163501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4" name="Oval 44">
                <a:extLst>
                  <a:ext uri="{FF2B5EF4-FFF2-40B4-BE49-F238E27FC236}">
                    <a16:creationId xmlns:a16="http://schemas.microsoft.com/office/drawing/2014/main" id="{AF8AECC2-0C8A-46FE-94E5-72F523B3F253}"/>
                  </a:ext>
                </a:extLst>
              </p:cNvPr>
              <p:cNvSpPr/>
              <p:nvPr/>
            </p:nvSpPr>
            <p:spPr>
              <a:xfrm>
                <a:off x="7209214" y="3990482"/>
                <a:ext cx="163500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5" name="Oval 45">
                <a:extLst>
                  <a:ext uri="{FF2B5EF4-FFF2-40B4-BE49-F238E27FC236}">
                    <a16:creationId xmlns:a16="http://schemas.microsoft.com/office/drawing/2014/main" id="{23199CFF-A6ED-4C0B-903C-01710F4A5AA3}"/>
                  </a:ext>
                </a:extLst>
              </p:cNvPr>
              <p:cNvSpPr/>
              <p:nvPr/>
            </p:nvSpPr>
            <p:spPr>
              <a:xfrm>
                <a:off x="7501293" y="3976188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Oval 46">
                <a:extLst>
                  <a:ext uri="{FF2B5EF4-FFF2-40B4-BE49-F238E27FC236}">
                    <a16:creationId xmlns:a16="http://schemas.microsoft.com/office/drawing/2014/main" id="{6D867BAE-7019-47D9-9483-A11C73A5E1EE}"/>
                  </a:ext>
                </a:extLst>
              </p:cNvPr>
              <p:cNvSpPr/>
              <p:nvPr/>
            </p:nvSpPr>
            <p:spPr>
              <a:xfrm>
                <a:off x="7464782" y="4308154"/>
                <a:ext cx="165088" cy="15724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7" name="Oval 47">
                <a:extLst>
                  <a:ext uri="{FF2B5EF4-FFF2-40B4-BE49-F238E27FC236}">
                    <a16:creationId xmlns:a16="http://schemas.microsoft.com/office/drawing/2014/main" id="{CED4AB93-6887-4011-9F88-C02F6F5AD19D}"/>
                  </a:ext>
                </a:extLst>
              </p:cNvPr>
              <p:cNvSpPr/>
              <p:nvPr/>
            </p:nvSpPr>
            <p:spPr>
              <a:xfrm>
                <a:off x="7796547" y="3826882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" name="Oval 48">
                <a:extLst>
                  <a:ext uri="{FF2B5EF4-FFF2-40B4-BE49-F238E27FC236}">
                    <a16:creationId xmlns:a16="http://schemas.microsoft.com/office/drawing/2014/main" id="{F3F59F47-875B-4A1C-BD50-1C88220835ED}"/>
                  </a:ext>
                </a:extLst>
              </p:cNvPr>
              <p:cNvSpPr/>
              <p:nvPr/>
            </p:nvSpPr>
            <p:spPr>
              <a:xfrm>
                <a:off x="7120320" y="4378041"/>
                <a:ext cx="165088" cy="15565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Oval 49">
                <a:extLst>
                  <a:ext uri="{FF2B5EF4-FFF2-40B4-BE49-F238E27FC236}">
                    <a16:creationId xmlns:a16="http://schemas.microsoft.com/office/drawing/2014/main" id="{2C361642-EA7E-47AD-97AD-D4280E0D201B}"/>
                  </a:ext>
                </a:extLst>
              </p:cNvPr>
              <p:cNvSpPr/>
              <p:nvPr/>
            </p:nvSpPr>
            <p:spPr>
              <a:xfrm>
                <a:off x="7666381" y="4176321"/>
                <a:ext cx="163500" cy="15724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40" name="Oval 50">
                <a:extLst>
                  <a:ext uri="{FF2B5EF4-FFF2-40B4-BE49-F238E27FC236}">
                    <a16:creationId xmlns:a16="http://schemas.microsoft.com/office/drawing/2014/main" id="{B18D9501-A905-4066-9CF8-1AE9D131CC12}"/>
                  </a:ext>
                </a:extLst>
              </p:cNvPr>
              <p:cNvSpPr/>
              <p:nvPr/>
            </p:nvSpPr>
            <p:spPr>
              <a:xfrm>
                <a:off x="6761570" y="4520994"/>
                <a:ext cx="165088" cy="15724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41" name="Oval 51">
                <a:extLst>
                  <a:ext uri="{FF2B5EF4-FFF2-40B4-BE49-F238E27FC236}">
                    <a16:creationId xmlns:a16="http://schemas.microsoft.com/office/drawing/2014/main" id="{66A229CD-0A48-4B41-B730-BA4586B84332}"/>
                  </a:ext>
                </a:extLst>
              </p:cNvPr>
              <p:cNvSpPr/>
              <p:nvPr/>
            </p:nvSpPr>
            <p:spPr>
              <a:xfrm>
                <a:off x="7166354" y="3510799"/>
                <a:ext cx="163501" cy="15724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CA5370BD-2CAD-4850-95B4-34D4C285AB76}"/>
              </a:ext>
            </a:extLst>
          </p:cNvPr>
          <p:cNvGrpSpPr>
            <a:grpSpLocks/>
          </p:cNvGrpSpPr>
          <p:nvPr/>
        </p:nvGrpSpPr>
        <p:grpSpPr bwMode="auto">
          <a:xfrm>
            <a:off x="7837488" y="2533650"/>
            <a:ext cx="2227262" cy="1985963"/>
            <a:chOff x="7674864" y="2851236"/>
            <a:chExt cx="2227911" cy="1985431"/>
          </a:xfrm>
        </p:grpSpPr>
        <p:cxnSp>
          <p:nvCxnSpPr>
            <p:cNvPr id="46" name="Straight Arrow Connector 53">
              <a:extLst>
                <a:ext uri="{FF2B5EF4-FFF2-40B4-BE49-F238E27FC236}">
                  <a16:creationId xmlns:a16="http://schemas.microsoft.com/office/drawing/2014/main" id="{FE03B244-030B-435E-9CE3-42AF0A619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5507" y="3403538"/>
              <a:ext cx="1271959" cy="64435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61">
              <a:extLst>
                <a:ext uri="{FF2B5EF4-FFF2-40B4-BE49-F238E27FC236}">
                  <a16:creationId xmlns:a16="http://schemas.microsoft.com/office/drawing/2014/main" id="{430C124B-8D6E-43D9-9774-8F15A9FA0D35}"/>
                </a:ext>
              </a:extLst>
            </p:cNvPr>
            <p:cNvCxnSpPr>
              <a:cxnSpLocks/>
            </p:cNvCxnSpPr>
            <p:nvPr/>
          </p:nvCxnSpPr>
          <p:spPr>
            <a:xfrm>
              <a:off x="7674864" y="4054239"/>
              <a:ext cx="1346592" cy="38407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52" name="Group 34">
              <a:extLst>
                <a:ext uri="{FF2B5EF4-FFF2-40B4-BE49-F238E27FC236}">
                  <a16:creationId xmlns:a16="http://schemas.microsoft.com/office/drawing/2014/main" id="{BE40434B-657F-4F31-BF24-F7360379E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7800" y="2851236"/>
              <a:ext cx="834975" cy="1985431"/>
              <a:chOff x="9067800" y="2851236"/>
              <a:chExt cx="834975" cy="1985431"/>
            </a:xfrm>
          </p:grpSpPr>
          <p:sp>
            <p:nvSpPr>
              <p:cNvPr id="50" name="Oval 55">
                <a:extLst>
                  <a:ext uri="{FF2B5EF4-FFF2-40B4-BE49-F238E27FC236}">
                    <a16:creationId xmlns:a16="http://schemas.microsoft.com/office/drawing/2014/main" id="{594768C0-629B-44FB-B61C-EE45AD020EC8}"/>
                  </a:ext>
                </a:extLst>
              </p:cNvPr>
              <p:cNvSpPr/>
              <p:nvPr/>
            </p:nvSpPr>
            <p:spPr>
              <a:xfrm>
                <a:off x="9070683" y="2851236"/>
                <a:ext cx="832092" cy="790363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cxnSp>
            <p:nvCxnSpPr>
              <p:cNvPr id="51" name="Straight Arrow Connector 56">
                <a:extLst>
                  <a:ext uri="{FF2B5EF4-FFF2-40B4-BE49-F238E27FC236}">
                    <a16:creationId xmlns:a16="http://schemas.microsoft.com/office/drawing/2014/main" id="{07ADBA14-C435-452A-BEF2-D71705D4C863}"/>
                  </a:ext>
                </a:extLst>
              </p:cNvPr>
              <p:cNvCxnSpPr>
                <a:cxnSpLocks/>
                <a:endCxn id="50" idx="6"/>
              </p:cNvCxnSpPr>
              <p:nvPr/>
            </p:nvCxnSpPr>
            <p:spPr>
              <a:xfrm flipV="1">
                <a:off x="9486729" y="3246418"/>
                <a:ext cx="416046" cy="12697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19339-9DBB-46AF-84D9-0FF24C7F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922" y="2949397"/>
                <a:ext cx="3522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53" name="Oval 65">
                <a:extLst>
                  <a:ext uri="{FF2B5EF4-FFF2-40B4-BE49-F238E27FC236}">
                    <a16:creationId xmlns:a16="http://schemas.microsoft.com/office/drawing/2014/main" id="{D0403C04-A4D4-4AD6-AC8A-A8F7F315ED92}"/>
                  </a:ext>
                </a:extLst>
              </p:cNvPr>
              <p:cNvSpPr/>
              <p:nvPr/>
            </p:nvSpPr>
            <p:spPr>
              <a:xfrm>
                <a:off x="9067507" y="4046304"/>
                <a:ext cx="832092" cy="790363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54" name="Oval 66">
                <a:extLst>
                  <a:ext uri="{FF2B5EF4-FFF2-40B4-BE49-F238E27FC236}">
                    <a16:creationId xmlns:a16="http://schemas.microsoft.com/office/drawing/2014/main" id="{37E50415-87B1-4E0B-ACB8-43942E93AC2D}"/>
                  </a:ext>
                </a:extLst>
              </p:cNvPr>
              <p:cNvSpPr/>
              <p:nvPr/>
            </p:nvSpPr>
            <p:spPr>
              <a:xfrm>
                <a:off x="9345401" y="4254210"/>
                <a:ext cx="46050" cy="4443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55" name="Oval 67">
                <a:extLst>
                  <a:ext uri="{FF2B5EF4-FFF2-40B4-BE49-F238E27FC236}">
                    <a16:creationId xmlns:a16="http://schemas.microsoft.com/office/drawing/2014/main" id="{9E9C2294-31B3-4B58-8909-459A00F3D49F}"/>
                  </a:ext>
                </a:extLst>
              </p:cNvPr>
              <p:cNvSpPr/>
              <p:nvPr/>
            </p:nvSpPr>
            <p:spPr>
              <a:xfrm>
                <a:off x="9497845" y="4406569"/>
                <a:ext cx="46050" cy="4443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56" name="Oval 68">
                <a:extLst>
                  <a:ext uri="{FF2B5EF4-FFF2-40B4-BE49-F238E27FC236}">
                    <a16:creationId xmlns:a16="http://schemas.microsoft.com/office/drawing/2014/main" id="{5EE4F150-12F8-4993-9021-F6A92FFC4996}"/>
                  </a:ext>
                </a:extLst>
              </p:cNvPr>
              <p:cNvSpPr/>
              <p:nvPr/>
            </p:nvSpPr>
            <p:spPr>
              <a:xfrm>
                <a:off x="9650290" y="4558928"/>
                <a:ext cx="46050" cy="4443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57" name="Oval 69">
                <a:extLst>
                  <a:ext uri="{FF2B5EF4-FFF2-40B4-BE49-F238E27FC236}">
                    <a16:creationId xmlns:a16="http://schemas.microsoft.com/office/drawing/2014/main" id="{97C4F780-B543-4F9C-AA17-717171BD4417}"/>
                  </a:ext>
                </a:extLst>
              </p:cNvPr>
              <p:cNvSpPr/>
              <p:nvPr/>
            </p:nvSpPr>
            <p:spPr>
              <a:xfrm>
                <a:off x="9299349" y="4573213"/>
                <a:ext cx="46051" cy="46025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58" name="Oval 70">
                <a:extLst>
                  <a:ext uri="{FF2B5EF4-FFF2-40B4-BE49-F238E27FC236}">
                    <a16:creationId xmlns:a16="http://schemas.microsoft.com/office/drawing/2014/main" id="{56DED8CD-663F-42AA-BEE9-F2765509D457}"/>
                  </a:ext>
                </a:extLst>
              </p:cNvPr>
              <p:cNvSpPr/>
              <p:nvPr/>
            </p:nvSpPr>
            <p:spPr>
              <a:xfrm>
                <a:off x="9321581" y="4430376"/>
                <a:ext cx="46051" cy="46025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59" name="Oval 71">
                <a:extLst>
                  <a:ext uri="{FF2B5EF4-FFF2-40B4-BE49-F238E27FC236}">
                    <a16:creationId xmlns:a16="http://schemas.microsoft.com/office/drawing/2014/main" id="{52BE749B-519F-4466-95F8-0515AD2CA04E}"/>
                  </a:ext>
                </a:extLst>
              </p:cNvPr>
              <p:cNvSpPr/>
              <p:nvPr/>
            </p:nvSpPr>
            <p:spPr>
              <a:xfrm>
                <a:off x="9543896" y="4236753"/>
                <a:ext cx="44463" cy="46025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60" name="Oval 72">
                <a:extLst>
                  <a:ext uri="{FF2B5EF4-FFF2-40B4-BE49-F238E27FC236}">
                    <a16:creationId xmlns:a16="http://schemas.microsoft.com/office/drawing/2014/main" id="{15F57795-746B-4FDA-9FF5-C1375D9BCA1E}"/>
                  </a:ext>
                </a:extLst>
              </p:cNvPr>
              <p:cNvSpPr/>
              <p:nvPr/>
            </p:nvSpPr>
            <p:spPr>
              <a:xfrm>
                <a:off x="9445442" y="4536709"/>
                <a:ext cx="46051" cy="46026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61" name="Oval 73">
                <a:extLst>
                  <a:ext uri="{FF2B5EF4-FFF2-40B4-BE49-F238E27FC236}">
                    <a16:creationId xmlns:a16="http://schemas.microsoft.com/office/drawing/2014/main" id="{5299DC63-8C14-4DA1-ADB1-B7843E59ED0B}"/>
                  </a:ext>
                </a:extLst>
              </p:cNvPr>
              <p:cNvSpPr/>
              <p:nvPr/>
            </p:nvSpPr>
            <p:spPr>
              <a:xfrm>
                <a:off x="9756682" y="4427202"/>
                <a:ext cx="46051" cy="46025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62" name="Oval 74">
                <a:extLst>
                  <a:ext uri="{FF2B5EF4-FFF2-40B4-BE49-F238E27FC236}">
                    <a16:creationId xmlns:a16="http://schemas.microsoft.com/office/drawing/2014/main" id="{B2852670-8766-47B4-A278-1844508DE403}"/>
                  </a:ext>
                </a:extLst>
              </p:cNvPr>
              <p:cNvSpPr/>
              <p:nvPr/>
            </p:nvSpPr>
            <p:spPr>
              <a:xfrm>
                <a:off x="9451794" y="4677960"/>
                <a:ext cx="46051" cy="46025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E98BA52-8C67-40FB-9C11-340DF870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4716463"/>
            <a:ext cx="1268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Fluid parcel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B97445-A1E3-456B-AAD6-D85B13BD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175" y="4725988"/>
            <a:ext cx="164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Fluid molecules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A1041BA1-6157-443D-8FCA-BBFB84C12A4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</a:p>
        </p:txBody>
      </p:sp>
      <p:sp>
        <p:nvSpPr>
          <p:cNvPr id="15363" name="직사각형 5">
            <a:extLst>
              <a:ext uri="{FF2B5EF4-FFF2-40B4-BE49-F238E27FC236}">
                <a16:creationId xmlns:a16="http://schemas.microsoft.com/office/drawing/2014/main" id="{1839D8DE-0949-4A66-8B59-B1B7AA031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1314450"/>
            <a:ext cx="1037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substance whose molecular structure offers no resistance to external forces - Ferziger, Peric</a:t>
            </a:r>
          </a:p>
        </p:txBody>
      </p:sp>
      <p:grpSp>
        <p:nvGrpSpPr>
          <p:cNvPr id="15364" name="Group 77">
            <a:extLst>
              <a:ext uri="{FF2B5EF4-FFF2-40B4-BE49-F238E27FC236}">
                <a16:creationId xmlns:a16="http://schemas.microsoft.com/office/drawing/2014/main" id="{EF31A5E6-A5AB-4FF3-A9BB-0ADEBF326F69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1901825"/>
            <a:ext cx="1468438" cy="1490663"/>
            <a:chOff x="1240536" y="2089626"/>
            <a:chExt cx="1468959" cy="1490472"/>
          </a:xfrm>
        </p:grpSpPr>
        <p:grpSp>
          <p:nvGrpSpPr>
            <p:cNvPr id="15425" name="Group 10">
              <a:extLst>
                <a:ext uri="{FF2B5EF4-FFF2-40B4-BE49-F238E27FC236}">
                  <a16:creationId xmlns:a16="http://schemas.microsoft.com/office/drawing/2014/main" id="{832A25E7-91FC-403E-9DCE-4F9031117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6822" y="2089626"/>
              <a:ext cx="1422673" cy="1490472"/>
              <a:chOff x="9099023" y="2523744"/>
              <a:chExt cx="1769401" cy="1665849"/>
            </a:xfrm>
          </p:grpSpPr>
          <p:cxnSp>
            <p:nvCxnSpPr>
              <p:cNvPr id="78" name="Straight Arrow Connector 4">
                <a:extLst>
                  <a:ext uri="{FF2B5EF4-FFF2-40B4-BE49-F238E27FC236}">
                    <a16:creationId xmlns:a16="http://schemas.microsoft.com/office/drawing/2014/main" id="{10257774-3656-4E17-8C15-09B1D565C0A5}"/>
                  </a:ext>
                </a:extLst>
              </p:cNvPr>
              <p:cNvCxnSpPr/>
              <p:nvPr/>
            </p:nvCxnSpPr>
            <p:spPr>
              <a:xfrm>
                <a:off x="9547081" y="3428518"/>
                <a:ext cx="1023102" cy="0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5">
                <a:extLst>
                  <a:ext uri="{FF2B5EF4-FFF2-40B4-BE49-F238E27FC236}">
                    <a16:creationId xmlns:a16="http://schemas.microsoft.com/office/drawing/2014/main" id="{A47A165C-E5C6-4CB8-8503-8B4EE9F04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4982" y="2523744"/>
                <a:ext cx="0" cy="913645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6">
                <a:extLst>
                  <a:ext uri="{FF2B5EF4-FFF2-40B4-BE49-F238E27FC236}">
                    <a16:creationId xmlns:a16="http://schemas.microsoft.com/office/drawing/2014/main" id="{7C61ACA5-30AF-433C-8F86-0A2FF2A90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982" y="3437389"/>
                <a:ext cx="438472" cy="594312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7F4354-577D-440E-8BDA-647285D0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791" y="3365992"/>
                <a:ext cx="577633" cy="369332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831C7F-F792-41D9-BE1C-3E886A98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023" y="2558416"/>
                <a:ext cx="577633" cy="391261"/>
              </a:xfrm>
              <a:prstGeom prst="rect">
                <a:avLst/>
              </a:prstGeom>
              <a:blipFill>
                <a:blip r:embed="rId3"/>
                <a:stretch>
                  <a:fillRect b="-1551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2504D24-6C31-4043-90BC-9E24FA189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767" y="3820261"/>
                <a:ext cx="577633" cy="369332"/>
              </a:xfrm>
              <a:prstGeom prst="rect">
                <a:avLst/>
              </a:prstGeom>
              <a:blipFill>
                <a:blip r:embed="rId4"/>
                <a:stretch>
                  <a:fillRect b="-5455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  <p:grpSp>
          <p:nvGrpSpPr>
            <p:cNvPr id="15426" name="Group 2">
              <a:extLst>
                <a:ext uri="{FF2B5EF4-FFF2-40B4-BE49-F238E27FC236}">
                  <a16:creationId xmlns:a16="http://schemas.microsoft.com/office/drawing/2014/main" id="{7AA20E1F-6299-4D38-A6D7-C9099304A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0536" y="2509671"/>
              <a:ext cx="831927" cy="790804"/>
              <a:chOff x="9012936" y="3213759"/>
              <a:chExt cx="831927" cy="790804"/>
            </a:xfrm>
          </p:grpSpPr>
          <p:sp>
            <p:nvSpPr>
              <p:cNvPr id="68" name="Oval 65">
                <a:extLst>
                  <a:ext uri="{FF2B5EF4-FFF2-40B4-BE49-F238E27FC236}">
                    <a16:creationId xmlns:a16="http://schemas.microsoft.com/office/drawing/2014/main" id="{DE34F689-B8F1-4FE9-BE71-824AB3C7522D}"/>
                  </a:ext>
                </a:extLst>
              </p:cNvPr>
              <p:cNvSpPr/>
              <p:nvPr/>
            </p:nvSpPr>
            <p:spPr>
              <a:xfrm>
                <a:off x="9012936" y="3214348"/>
                <a:ext cx="832145" cy="790474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69" name="Oval 66">
                <a:extLst>
                  <a:ext uri="{FF2B5EF4-FFF2-40B4-BE49-F238E27FC236}">
                    <a16:creationId xmlns:a16="http://schemas.microsoft.com/office/drawing/2014/main" id="{631C4379-56DC-4795-A259-98275268111E}"/>
                  </a:ext>
                </a:extLst>
              </p:cNvPr>
              <p:cNvSpPr/>
              <p:nvPr/>
            </p:nvSpPr>
            <p:spPr>
              <a:xfrm>
                <a:off x="9290848" y="3422283"/>
                <a:ext cx="46053" cy="44444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0" name="Oval 67">
                <a:extLst>
                  <a:ext uri="{FF2B5EF4-FFF2-40B4-BE49-F238E27FC236}">
                    <a16:creationId xmlns:a16="http://schemas.microsoft.com/office/drawing/2014/main" id="{DF460CC0-0D7D-42F9-8ECD-638E991E3C08}"/>
                  </a:ext>
                </a:extLst>
              </p:cNvPr>
              <p:cNvSpPr/>
              <p:nvPr/>
            </p:nvSpPr>
            <p:spPr>
              <a:xfrm>
                <a:off x="9443302" y="3574664"/>
                <a:ext cx="44466" cy="44444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1" name="Oval 68">
                <a:extLst>
                  <a:ext uri="{FF2B5EF4-FFF2-40B4-BE49-F238E27FC236}">
                    <a16:creationId xmlns:a16="http://schemas.microsoft.com/office/drawing/2014/main" id="{8CDC9264-9219-49C7-90D4-BA0FF53DDBA3}"/>
                  </a:ext>
                </a:extLst>
              </p:cNvPr>
              <p:cNvSpPr/>
              <p:nvPr/>
            </p:nvSpPr>
            <p:spPr>
              <a:xfrm>
                <a:off x="9595756" y="3727044"/>
                <a:ext cx="44466" cy="44444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2" name="Oval 69">
                <a:extLst>
                  <a:ext uri="{FF2B5EF4-FFF2-40B4-BE49-F238E27FC236}">
                    <a16:creationId xmlns:a16="http://schemas.microsoft.com/office/drawing/2014/main" id="{2BD9F295-7A5F-4FE1-9870-9765D6838C91}"/>
                  </a:ext>
                </a:extLst>
              </p:cNvPr>
              <p:cNvSpPr/>
              <p:nvPr/>
            </p:nvSpPr>
            <p:spPr>
              <a:xfrm>
                <a:off x="9244793" y="3741331"/>
                <a:ext cx="46054" cy="4603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3" name="Oval 70">
                <a:extLst>
                  <a:ext uri="{FF2B5EF4-FFF2-40B4-BE49-F238E27FC236}">
                    <a16:creationId xmlns:a16="http://schemas.microsoft.com/office/drawing/2014/main" id="{0E39EA5B-E54D-4B77-AD0E-AC7DC074ACF5}"/>
                  </a:ext>
                </a:extLst>
              </p:cNvPr>
              <p:cNvSpPr/>
              <p:nvPr/>
            </p:nvSpPr>
            <p:spPr>
              <a:xfrm>
                <a:off x="9267026" y="3598474"/>
                <a:ext cx="46054" cy="4603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Oval 71">
                <a:extLst>
                  <a:ext uri="{FF2B5EF4-FFF2-40B4-BE49-F238E27FC236}">
                    <a16:creationId xmlns:a16="http://schemas.microsoft.com/office/drawing/2014/main" id="{65E3206B-39D1-4325-9E83-CBFF0E726A89}"/>
                  </a:ext>
                </a:extLst>
              </p:cNvPr>
              <p:cNvSpPr/>
              <p:nvPr/>
            </p:nvSpPr>
            <p:spPr>
              <a:xfrm>
                <a:off x="9487767" y="3404824"/>
                <a:ext cx="46053" cy="4603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5" name="Oval 72">
                <a:extLst>
                  <a:ext uri="{FF2B5EF4-FFF2-40B4-BE49-F238E27FC236}">
                    <a16:creationId xmlns:a16="http://schemas.microsoft.com/office/drawing/2014/main" id="{1486E04E-F50B-4603-98C3-5E5F2B9BFED0}"/>
                  </a:ext>
                </a:extLst>
              </p:cNvPr>
              <p:cNvSpPr/>
              <p:nvPr/>
            </p:nvSpPr>
            <p:spPr>
              <a:xfrm>
                <a:off x="9390895" y="3704822"/>
                <a:ext cx="46054" cy="46032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6" name="Oval 73">
                <a:extLst>
                  <a:ext uri="{FF2B5EF4-FFF2-40B4-BE49-F238E27FC236}">
                    <a16:creationId xmlns:a16="http://schemas.microsoft.com/office/drawing/2014/main" id="{521604C5-A0FE-405F-8BB5-D19F903376BB}"/>
                  </a:ext>
                </a:extLst>
              </p:cNvPr>
              <p:cNvSpPr/>
              <p:nvPr/>
            </p:nvSpPr>
            <p:spPr>
              <a:xfrm>
                <a:off x="9702155" y="3595299"/>
                <a:ext cx="46054" cy="4603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7" name="Oval 74">
                <a:extLst>
                  <a:ext uri="{FF2B5EF4-FFF2-40B4-BE49-F238E27FC236}">
                    <a16:creationId xmlns:a16="http://schemas.microsoft.com/office/drawing/2014/main" id="{471BDFF7-0148-43AE-BDDB-3ABE2D5B311F}"/>
                  </a:ext>
                </a:extLst>
              </p:cNvPr>
              <p:cNvSpPr/>
              <p:nvPr/>
            </p:nvSpPr>
            <p:spPr>
              <a:xfrm>
                <a:off x="9397247" y="3846092"/>
                <a:ext cx="46054" cy="4603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5365" name="TextBox 83">
            <a:extLst>
              <a:ext uri="{FF2B5EF4-FFF2-40B4-BE49-F238E27FC236}">
                <a16:creationId xmlns:a16="http://schemas.microsoft.com/office/drawing/2014/main" id="{ABE7A662-0B7E-4CDE-B289-DA30F3B4E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3317875"/>
            <a:ext cx="1268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Fluid parcel</a:t>
            </a:r>
          </a:p>
        </p:txBody>
      </p:sp>
      <p:grpSp>
        <p:nvGrpSpPr>
          <p:cNvPr id="15366" name="Group 29">
            <a:extLst>
              <a:ext uri="{FF2B5EF4-FFF2-40B4-BE49-F238E27FC236}">
                <a16:creationId xmlns:a16="http://schemas.microsoft.com/office/drawing/2014/main" id="{07F30B3C-E48C-4D85-886D-4CF96DF30B59}"/>
              </a:ext>
            </a:extLst>
          </p:cNvPr>
          <p:cNvGrpSpPr>
            <a:grpSpLocks/>
          </p:cNvGrpSpPr>
          <p:nvPr/>
        </p:nvGrpSpPr>
        <p:grpSpPr bwMode="auto">
          <a:xfrm rot="-1113329">
            <a:off x="2763838" y="4049713"/>
            <a:ext cx="1470025" cy="1490662"/>
            <a:chOff x="3569208" y="2120648"/>
            <a:chExt cx="1468959" cy="1490472"/>
          </a:xfrm>
        </p:grpSpPr>
        <p:grpSp>
          <p:nvGrpSpPr>
            <p:cNvPr id="15407" name="Group 11">
              <a:extLst>
                <a:ext uri="{FF2B5EF4-FFF2-40B4-BE49-F238E27FC236}">
                  <a16:creationId xmlns:a16="http://schemas.microsoft.com/office/drawing/2014/main" id="{C775D68D-30E6-4961-A655-8725992E8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5494" y="2120648"/>
              <a:ext cx="1422673" cy="1490472"/>
              <a:chOff x="9099023" y="2523744"/>
              <a:chExt cx="1769401" cy="1665849"/>
            </a:xfrm>
          </p:grpSpPr>
          <p:cxnSp>
            <p:nvCxnSpPr>
              <p:cNvPr id="98" name="Straight Arrow Connector 12">
                <a:extLst>
                  <a:ext uri="{FF2B5EF4-FFF2-40B4-BE49-F238E27FC236}">
                    <a16:creationId xmlns:a16="http://schemas.microsoft.com/office/drawing/2014/main" id="{A253B717-4D66-4F70-81CF-F5761E3EB614}"/>
                  </a:ext>
                </a:extLst>
              </p:cNvPr>
              <p:cNvCxnSpPr/>
              <p:nvPr/>
            </p:nvCxnSpPr>
            <p:spPr>
              <a:xfrm>
                <a:off x="9537030" y="3414069"/>
                <a:ext cx="1023971" cy="0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13">
                <a:extLst>
                  <a:ext uri="{FF2B5EF4-FFF2-40B4-BE49-F238E27FC236}">
                    <a16:creationId xmlns:a16="http://schemas.microsoft.com/office/drawing/2014/main" id="{442A39E1-A3B6-49D5-9360-E2BE870A78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6565" y="2510854"/>
                <a:ext cx="0" cy="913644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14">
                <a:extLst>
                  <a:ext uri="{FF2B5EF4-FFF2-40B4-BE49-F238E27FC236}">
                    <a16:creationId xmlns:a16="http://schemas.microsoft.com/office/drawing/2014/main" id="{5A724565-D95E-4EB6-96B1-789CFE7CA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5315" y="3425496"/>
                <a:ext cx="441945" cy="594312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0534343-97A5-405A-ABA0-82F8DB03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791" y="3365992"/>
                <a:ext cx="577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1CAE3C4-F641-4899-AE2D-8EC93D8A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023" y="2558416"/>
                <a:ext cx="577633" cy="391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6D5EC01-BF75-47EE-95D9-E1733EDBC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767" y="3820261"/>
                <a:ext cx="5776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  <p:grpSp>
          <p:nvGrpSpPr>
            <p:cNvPr id="15408" name="Group 18">
              <a:extLst>
                <a:ext uri="{FF2B5EF4-FFF2-40B4-BE49-F238E27FC236}">
                  <a16:creationId xmlns:a16="http://schemas.microsoft.com/office/drawing/2014/main" id="{C4E6A6D6-15BA-43A6-8996-64B82AEA9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9208" y="2540693"/>
              <a:ext cx="831927" cy="790804"/>
              <a:chOff x="9012936" y="3213759"/>
              <a:chExt cx="831927" cy="790804"/>
            </a:xfrm>
          </p:grpSpPr>
          <p:sp>
            <p:nvSpPr>
              <p:cNvPr id="88" name="Oval 19">
                <a:extLst>
                  <a:ext uri="{FF2B5EF4-FFF2-40B4-BE49-F238E27FC236}">
                    <a16:creationId xmlns:a16="http://schemas.microsoft.com/office/drawing/2014/main" id="{F3F804B2-1770-4271-98E8-5557CE0C0A0B}"/>
                  </a:ext>
                </a:extLst>
              </p:cNvPr>
              <p:cNvSpPr/>
              <p:nvPr/>
            </p:nvSpPr>
            <p:spPr>
              <a:xfrm>
                <a:off x="9009021" y="3204095"/>
                <a:ext cx="824901" cy="78729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9" name="Oval 20">
                <a:extLst>
                  <a:ext uri="{FF2B5EF4-FFF2-40B4-BE49-F238E27FC236}">
                    <a16:creationId xmlns:a16="http://schemas.microsoft.com/office/drawing/2014/main" id="{275B39C4-7AB2-406B-8328-56714648D010}"/>
                  </a:ext>
                </a:extLst>
              </p:cNvPr>
              <p:cNvSpPr/>
              <p:nvPr/>
            </p:nvSpPr>
            <p:spPr>
              <a:xfrm>
                <a:off x="9279679" y="3408375"/>
                <a:ext cx="46005" cy="44444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0" name="Oval 21">
                <a:extLst>
                  <a:ext uri="{FF2B5EF4-FFF2-40B4-BE49-F238E27FC236}">
                    <a16:creationId xmlns:a16="http://schemas.microsoft.com/office/drawing/2014/main" id="{56D4F4CC-78AE-49F5-9AAB-0462EBED8468}"/>
                  </a:ext>
                </a:extLst>
              </p:cNvPr>
              <p:cNvSpPr/>
              <p:nvPr/>
            </p:nvSpPr>
            <p:spPr>
              <a:xfrm>
                <a:off x="9432905" y="3560033"/>
                <a:ext cx="44418" cy="44444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1" name="Oval 22">
                <a:extLst>
                  <a:ext uri="{FF2B5EF4-FFF2-40B4-BE49-F238E27FC236}">
                    <a16:creationId xmlns:a16="http://schemas.microsoft.com/office/drawing/2014/main" id="{D01789C0-4FEB-465A-85E2-E4E0590B41FB}"/>
                  </a:ext>
                </a:extLst>
              </p:cNvPr>
              <p:cNvSpPr/>
              <p:nvPr/>
            </p:nvSpPr>
            <p:spPr>
              <a:xfrm>
                <a:off x="9584082" y="3712943"/>
                <a:ext cx="44418" cy="44444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2" name="Oval 23">
                <a:extLst>
                  <a:ext uri="{FF2B5EF4-FFF2-40B4-BE49-F238E27FC236}">
                    <a16:creationId xmlns:a16="http://schemas.microsoft.com/office/drawing/2014/main" id="{C236E586-81AC-4073-9FB9-9622952CFA58}"/>
                  </a:ext>
                </a:extLst>
              </p:cNvPr>
              <p:cNvSpPr/>
              <p:nvPr/>
            </p:nvSpPr>
            <p:spPr>
              <a:xfrm>
                <a:off x="9237621" y="3727484"/>
                <a:ext cx="46004" cy="46032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3" name="Oval 24">
                <a:extLst>
                  <a:ext uri="{FF2B5EF4-FFF2-40B4-BE49-F238E27FC236}">
                    <a16:creationId xmlns:a16="http://schemas.microsoft.com/office/drawing/2014/main" id="{9DF0E4CF-F7C7-4348-A99F-F776B25A86F8}"/>
                  </a:ext>
                </a:extLst>
              </p:cNvPr>
              <p:cNvSpPr/>
              <p:nvPr/>
            </p:nvSpPr>
            <p:spPr>
              <a:xfrm>
                <a:off x="9258487" y="3585477"/>
                <a:ext cx="46004" cy="4603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4" name="Oval 25">
                <a:extLst>
                  <a:ext uri="{FF2B5EF4-FFF2-40B4-BE49-F238E27FC236}">
                    <a16:creationId xmlns:a16="http://schemas.microsoft.com/office/drawing/2014/main" id="{EF05E9DE-3308-4531-B7E9-FDDD07EF2D5D}"/>
                  </a:ext>
                </a:extLst>
              </p:cNvPr>
              <p:cNvSpPr/>
              <p:nvPr/>
            </p:nvSpPr>
            <p:spPr>
              <a:xfrm>
                <a:off x="9479622" y="3390182"/>
                <a:ext cx="46005" cy="46032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5" name="Oval 26">
                <a:extLst>
                  <a:ext uri="{FF2B5EF4-FFF2-40B4-BE49-F238E27FC236}">
                    <a16:creationId xmlns:a16="http://schemas.microsoft.com/office/drawing/2014/main" id="{8097AC22-6CC3-4862-9C47-F3CB871B069C}"/>
                  </a:ext>
                </a:extLst>
              </p:cNvPr>
              <p:cNvSpPr/>
              <p:nvPr/>
            </p:nvSpPr>
            <p:spPr>
              <a:xfrm>
                <a:off x="9383182" y="3687635"/>
                <a:ext cx="46005" cy="4603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6" name="Oval 27">
                <a:extLst>
                  <a:ext uri="{FF2B5EF4-FFF2-40B4-BE49-F238E27FC236}">
                    <a16:creationId xmlns:a16="http://schemas.microsoft.com/office/drawing/2014/main" id="{0487CB4D-9727-4061-8560-9E80A5A912E1}"/>
                  </a:ext>
                </a:extLst>
              </p:cNvPr>
              <p:cNvSpPr/>
              <p:nvPr/>
            </p:nvSpPr>
            <p:spPr>
              <a:xfrm>
                <a:off x="9692962" y="3582123"/>
                <a:ext cx="44418" cy="46032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7" name="Oval 28">
                <a:extLst>
                  <a:ext uri="{FF2B5EF4-FFF2-40B4-BE49-F238E27FC236}">
                    <a16:creationId xmlns:a16="http://schemas.microsoft.com/office/drawing/2014/main" id="{49091F39-21EC-4AC1-90B3-FA392DA9DF4A}"/>
                  </a:ext>
                </a:extLst>
              </p:cNvPr>
              <p:cNvSpPr/>
              <p:nvPr/>
            </p:nvSpPr>
            <p:spPr>
              <a:xfrm>
                <a:off x="9389902" y="3832210"/>
                <a:ext cx="46004" cy="46032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15367" name="Group 48">
            <a:extLst>
              <a:ext uri="{FF2B5EF4-FFF2-40B4-BE49-F238E27FC236}">
                <a16:creationId xmlns:a16="http://schemas.microsoft.com/office/drawing/2014/main" id="{E0598C4D-61A7-4DC3-AD0C-63F0B866D0F4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3748088"/>
            <a:ext cx="2262187" cy="2332037"/>
            <a:chOff x="5802660" y="2120648"/>
            <a:chExt cx="1468959" cy="1490472"/>
          </a:xfrm>
        </p:grpSpPr>
        <p:grpSp>
          <p:nvGrpSpPr>
            <p:cNvPr id="15389" name="Group 30">
              <a:extLst>
                <a:ext uri="{FF2B5EF4-FFF2-40B4-BE49-F238E27FC236}">
                  <a16:creationId xmlns:a16="http://schemas.microsoft.com/office/drawing/2014/main" id="{1A3F71E2-EBF2-455A-8081-ACF9F132C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8946" y="2120648"/>
              <a:ext cx="1422673" cy="1490472"/>
              <a:chOff x="9099023" y="2523744"/>
              <a:chExt cx="1769401" cy="1665849"/>
            </a:xfrm>
          </p:grpSpPr>
          <p:cxnSp>
            <p:nvCxnSpPr>
              <p:cNvPr id="117" name="Straight Arrow Connector 31">
                <a:extLst>
                  <a:ext uri="{FF2B5EF4-FFF2-40B4-BE49-F238E27FC236}">
                    <a16:creationId xmlns:a16="http://schemas.microsoft.com/office/drawing/2014/main" id="{66E1A5FF-B9E7-402C-8B9A-F4D4D5076BD6}"/>
                  </a:ext>
                </a:extLst>
              </p:cNvPr>
              <p:cNvCxnSpPr/>
              <p:nvPr/>
            </p:nvCxnSpPr>
            <p:spPr>
              <a:xfrm>
                <a:off x="9546597" y="3428678"/>
                <a:ext cx="1024384" cy="0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32">
                <a:extLst>
                  <a:ext uri="{FF2B5EF4-FFF2-40B4-BE49-F238E27FC236}">
                    <a16:creationId xmlns:a16="http://schemas.microsoft.com/office/drawing/2014/main" id="{A1BB3FDE-5558-47BB-8DB7-B34765EC0C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5571" y="2523744"/>
                <a:ext cx="0" cy="914006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33">
                <a:extLst>
                  <a:ext uri="{FF2B5EF4-FFF2-40B4-BE49-F238E27FC236}">
                    <a16:creationId xmlns:a16="http://schemas.microsoft.com/office/drawing/2014/main" id="{DA210634-58AB-4597-9A3E-7375A5369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5571" y="3437750"/>
                <a:ext cx="438472" cy="594217"/>
              </a:xfrm>
              <a:prstGeom prst="straightConnector1">
                <a:avLst/>
              </a:prstGeom>
              <a:ln w="28575">
                <a:solidFill>
                  <a:srgbClr val="0D1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BC6E1C0-CE91-4682-94F5-9B911466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791" y="3365992"/>
                <a:ext cx="5776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CEF10CC-335A-4412-BB20-9064234D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023" y="2558416"/>
                <a:ext cx="577633" cy="391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418DF6B-676A-4AA3-972E-E8D4B7E48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767" y="3820261"/>
                <a:ext cx="5776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  <p:grpSp>
          <p:nvGrpSpPr>
            <p:cNvPr id="15390" name="Group 37">
              <a:extLst>
                <a:ext uri="{FF2B5EF4-FFF2-40B4-BE49-F238E27FC236}">
                  <a16:creationId xmlns:a16="http://schemas.microsoft.com/office/drawing/2014/main" id="{60D7A5A1-6DE8-4500-839E-BF9FF35DF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2660" y="2540693"/>
              <a:ext cx="831927" cy="790804"/>
              <a:chOff x="9012936" y="3213759"/>
              <a:chExt cx="831927" cy="790804"/>
            </a:xfrm>
          </p:grpSpPr>
          <p:sp>
            <p:nvSpPr>
              <p:cNvPr id="107" name="Oval 38">
                <a:extLst>
                  <a:ext uri="{FF2B5EF4-FFF2-40B4-BE49-F238E27FC236}">
                    <a16:creationId xmlns:a16="http://schemas.microsoft.com/office/drawing/2014/main" id="{B0EC383A-6EE7-45C1-9AB7-F7F3A0E760D5}"/>
                  </a:ext>
                </a:extLst>
              </p:cNvPr>
              <p:cNvSpPr/>
              <p:nvPr/>
            </p:nvSpPr>
            <p:spPr>
              <a:xfrm>
                <a:off x="9012936" y="3213765"/>
                <a:ext cx="831895" cy="790386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8" name="Oval 39">
                <a:extLst>
                  <a:ext uri="{FF2B5EF4-FFF2-40B4-BE49-F238E27FC236}">
                    <a16:creationId xmlns:a16="http://schemas.microsoft.com/office/drawing/2014/main" id="{492AF8B9-85A7-41D3-A690-51CF0794F2B3}"/>
                  </a:ext>
                </a:extLst>
              </p:cNvPr>
              <p:cNvSpPr/>
              <p:nvPr/>
            </p:nvSpPr>
            <p:spPr>
              <a:xfrm>
                <a:off x="9290234" y="3420747"/>
                <a:ext cx="45357" cy="4565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9" name="Oval 40">
                <a:extLst>
                  <a:ext uri="{FF2B5EF4-FFF2-40B4-BE49-F238E27FC236}">
                    <a16:creationId xmlns:a16="http://schemas.microsoft.com/office/drawing/2014/main" id="{B8F172B4-87F3-49A7-9A61-D3EAD6E7276C}"/>
                  </a:ext>
                </a:extLst>
              </p:cNvPr>
              <p:cNvSpPr/>
              <p:nvPr/>
            </p:nvSpPr>
            <p:spPr>
              <a:xfrm>
                <a:off x="9442800" y="3573954"/>
                <a:ext cx="45357" cy="4565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0" name="Oval 41">
                <a:extLst>
                  <a:ext uri="{FF2B5EF4-FFF2-40B4-BE49-F238E27FC236}">
                    <a16:creationId xmlns:a16="http://schemas.microsoft.com/office/drawing/2014/main" id="{11F7ECFD-A12A-42C3-97C9-240FB350A7CA}"/>
                  </a:ext>
                </a:extLst>
              </p:cNvPr>
              <p:cNvSpPr/>
              <p:nvPr/>
            </p:nvSpPr>
            <p:spPr>
              <a:xfrm>
                <a:off x="9595365" y="3726146"/>
                <a:ext cx="45357" cy="4565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1" name="Oval 42">
                <a:extLst>
                  <a:ext uri="{FF2B5EF4-FFF2-40B4-BE49-F238E27FC236}">
                    <a16:creationId xmlns:a16="http://schemas.microsoft.com/office/drawing/2014/main" id="{2360B819-0547-4FC7-9CDF-C76B94474DCF}"/>
                  </a:ext>
                </a:extLst>
              </p:cNvPr>
              <p:cNvSpPr/>
              <p:nvPr/>
            </p:nvSpPr>
            <p:spPr>
              <a:xfrm>
                <a:off x="9244877" y="3741366"/>
                <a:ext cx="45357" cy="4565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2" name="Oval 43">
                <a:extLst>
                  <a:ext uri="{FF2B5EF4-FFF2-40B4-BE49-F238E27FC236}">
                    <a16:creationId xmlns:a16="http://schemas.microsoft.com/office/drawing/2014/main" id="{EA49D6D6-A19A-4285-BAAC-BAAAC0BCD740}"/>
                  </a:ext>
                </a:extLst>
              </p:cNvPr>
              <p:cNvSpPr/>
              <p:nvPr/>
            </p:nvSpPr>
            <p:spPr>
              <a:xfrm>
                <a:off x="9267555" y="3597290"/>
                <a:ext cx="45357" cy="46672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3" name="Oval 44">
                <a:extLst>
                  <a:ext uri="{FF2B5EF4-FFF2-40B4-BE49-F238E27FC236}">
                    <a16:creationId xmlns:a16="http://schemas.microsoft.com/office/drawing/2014/main" id="{122A857D-2252-47C3-9784-58E05D04D8B8}"/>
                  </a:ext>
                </a:extLst>
              </p:cNvPr>
              <p:cNvSpPr/>
              <p:nvPr/>
            </p:nvSpPr>
            <p:spPr>
              <a:xfrm>
                <a:off x="9488157" y="3404513"/>
                <a:ext cx="46389" cy="4565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4" name="Oval 45">
                <a:extLst>
                  <a:ext uri="{FF2B5EF4-FFF2-40B4-BE49-F238E27FC236}">
                    <a16:creationId xmlns:a16="http://schemas.microsoft.com/office/drawing/2014/main" id="{6A02DC54-B2C0-47D3-B0F6-5FE8283221E4}"/>
                  </a:ext>
                </a:extLst>
              </p:cNvPr>
              <p:cNvSpPr/>
              <p:nvPr/>
            </p:nvSpPr>
            <p:spPr>
              <a:xfrm>
                <a:off x="9391257" y="3704840"/>
                <a:ext cx="45357" cy="4565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5" name="Oval 46">
                <a:extLst>
                  <a:ext uri="{FF2B5EF4-FFF2-40B4-BE49-F238E27FC236}">
                    <a16:creationId xmlns:a16="http://schemas.microsoft.com/office/drawing/2014/main" id="{FCC319C2-B935-46D9-A8C6-3502E8C68E3B}"/>
                  </a:ext>
                </a:extLst>
              </p:cNvPr>
              <p:cNvSpPr/>
              <p:nvPr/>
            </p:nvSpPr>
            <p:spPr>
              <a:xfrm>
                <a:off x="9701543" y="3595261"/>
                <a:ext cx="46388" cy="4565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6" name="Oval 47">
                <a:extLst>
                  <a:ext uri="{FF2B5EF4-FFF2-40B4-BE49-F238E27FC236}">
                    <a16:creationId xmlns:a16="http://schemas.microsoft.com/office/drawing/2014/main" id="{E17765DF-915D-4A23-AD53-6C80BA558284}"/>
                  </a:ext>
                </a:extLst>
              </p:cNvPr>
              <p:cNvSpPr/>
              <p:nvPr/>
            </p:nvSpPr>
            <p:spPr>
              <a:xfrm>
                <a:off x="9397442" y="3844857"/>
                <a:ext cx="45357" cy="4565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15368" name="Group 49">
            <a:extLst>
              <a:ext uri="{FF2B5EF4-FFF2-40B4-BE49-F238E27FC236}">
                <a16:creationId xmlns:a16="http://schemas.microsoft.com/office/drawing/2014/main" id="{0A0D2F0B-93EC-491D-AB92-3AE354F65E82}"/>
              </a:ext>
            </a:extLst>
          </p:cNvPr>
          <p:cNvGrpSpPr>
            <a:grpSpLocks/>
          </p:cNvGrpSpPr>
          <p:nvPr/>
        </p:nvGrpSpPr>
        <p:grpSpPr bwMode="auto">
          <a:xfrm rot="-424077">
            <a:off x="8077200" y="4089400"/>
            <a:ext cx="1808163" cy="1490663"/>
            <a:chOff x="9099023" y="2523744"/>
            <a:chExt cx="1769401" cy="1665849"/>
          </a:xfrm>
        </p:grpSpPr>
        <p:cxnSp>
          <p:nvCxnSpPr>
            <p:cNvPr id="124" name="Straight Arrow Connector 50">
              <a:extLst>
                <a:ext uri="{FF2B5EF4-FFF2-40B4-BE49-F238E27FC236}">
                  <a16:creationId xmlns:a16="http://schemas.microsoft.com/office/drawing/2014/main" id="{01072B8A-67CE-41AA-9AB9-8C4296174A0F}"/>
                </a:ext>
              </a:extLst>
            </p:cNvPr>
            <p:cNvCxnSpPr/>
            <p:nvPr/>
          </p:nvCxnSpPr>
          <p:spPr>
            <a:xfrm>
              <a:off x="9541950" y="3417541"/>
              <a:ext cx="1023735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51">
              <a:extLst>
                <a:ext uri="{FF2B5EF4-FFF2-40B4-BE49-F238E27FC236}">
                  <a16:creationId xmlns:a16="http://schemas.microsoft.com/office/drawing/2014/main" id="{F7A53D75-4ADD-4433-8557-8D7669744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809" y="2511408"/>
              <a:ext cx="0" cy="913644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52">
              <a:extLst>
                <a:ext uri="{FF2B5EF4-FFF2-40B4-BE49-F238E27FC236}">
                  <a16:creationId xmlns:a16="http://schemas.microsoft.com/office/drawing/2014/main" id="{AC53939D-0CFD-45AC-AF81-4324BFB8771D}"/>
                </a:ext>
              </a:extLst>
            </p:cNvPr>
            <p:cNvCxnSpPr>
              <a:cxnSpLocks/>
            </p:cNvCxnSpPr>
            <p:nvPr/>
          </p:nvCxnSpPr>
          <p:spPr>
            <a:xfrm>
              <a:off x="9555565" y="3435699"/>
              <a:ext cx="438078" cy="594312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202D707-9FEE-4768-8412-F9750CC4076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290791" y="3365992"/>
              <a:ext cx="577633" cy="369332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65A3B4-4003-4E75-904E-6C434BFB21B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099023" y="2558416"/>
              <a:ext cx="577633" cy="391261"/>
            </a:xfrm>
            <a:prstGeom prst="rect">
              <a:avLst/>
            </a:prstGeom>
            <a:blipFill>
              <a:blip r:embed="rId12"/>
              <a:stretch>
                <a:fillRect b="-579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E3B9DF-4E46-4331-92FC-3857C589140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480767" y="3820261"/>
              <a:ext cx="577633" cy="369332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grpSp>
        <p:nvGrpSpPr>
          <p:cNvPr id="15369" name="Group 56">
            <a:extLst>
              <a:ext uri="{FF2B5EF4-FFF2-40B4-BE49-F238E27FC236}">
                <a16:creationId xmlns:a16="http://schemas.microsoft.com/office/drawing/2014/main" id="{060CD59D-018E-4E7F-A5DA-9FDE04242BF1}"/>
              </a:ext>
            </a:extLst>
          </p:cNvPr>
          <p:cNvGrpSpPr>
            <a:grpSpLocks/>
          </p:cNvGrpSpPr>
          <p:nvPr/>
        </p:nvGrpSpPr>
        <p:grpSpPr bwMode="auto">
          <a:xfrm rot="-1308243">
            <a:off x="7888288" y="4672013"/>
            <a:ext cx="1281112" cy="588962"/>
            <a:chOff x="9012936" y="3213760"/>
            <a:chExt cx="831927" cy="790804"/>
          </a:xfrm>
        </p:grpSpPr>
        <p:sp>
          <p:nvSpPr>
            <p:cNvPr id="131" name="Oval 57">
              <a:extLst>
                <a:ext uri="{FF2B5EF4-FFF2-40B4-BE49-F238E27FC236}">
                  <a16:creationId xmlns:a16="http://schemas.microsoft.com/office/drawing/2014/main" id="{2DA217D3-DB78-413C-8459-03C1C6EEDD69}"/>
                </a:ext>
              </a:extLst>
            </p:cNvPr>
            <p:cNvSpPr/>
            <p:nvPr/>
          </p:nvSpPr>
          <p:spPr>
            <a:xfrm>
              <a:off x="9012936" y="3213760"/>
              <a:ext cx="831927" cy="790804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2" name="Oval 58">
              <a:extLst>
                <a:ext uri="{FF2B5EF4-FFF2-40B4-BE49-F238E27FC236}">
                  <a16:creationId xmlns:a16="http://schemas.microsoft.com/office/drawing/2014/main" id="{851F748A-CF98-4C59-A1BB-A1062922E1A3}"/>
                </a:ext>
              </a:extLst>
            </p:cNvPr>
            <p:cNvSpPr/>
            <p:nvPr/>
          </p:nvSpPr>
          <p:spPr>
            <a:xfrm>
              <a:off x="9290121" y="3419658"/>
              <a:ext cx="45359" cy="46894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3" name="Oval 59">
              <a:extLst>
                <a:ext uri="{FF2B5EF4-FFF2-40B4-BE49-F238E27FC236}">
                  <a16:creationId xmlns:a16="http://schemas.microsoft.com/office/drawing/2014/main" id="{1634867A-9F4B-44C4-98A7-4AE98C676EF3}"/>
                </a:ext>
              </a:extLst>
            </p:cNvPr>
            <p:cNvSpPr/>
            <p:nvPr/>
          </p:nvSpPr>
          <p:spPr>
            <a:xfrm>
              <a:off x="9442688" y="3573327"/>
              <a:ext cx="45359" cy="44762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4" name="Oval 60">
              <a:extLst>
                <a:ext uri="{FF2B5EF4-FFF2-40B4-BE49-F238E27FC236}">
                  <a16:creationId xmlns:a16="http://schemas.microsoft.com/office/drawing/2014/main" id="{D6785062-B2D8-48EA-96F5-0C65E2DF5842}"/>
                </a:ext>
              </a:extLst>
            </p:cNvPr>
            <p:cNvSpPr/>
            <p:nvPr/>
          </p:nvSpPr>
          <p:spPr>
            <a:xfrm>
              <a:off x="9595255" y="3724863"/>
              <a:ext cx="45359" cy="46894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5" name="Oval 61">
              <a:extLst>
                <a:ext uri="{FF2B5EF4-FFF2-40B4-BE49-F238E27FC236}">
                  <a16:creationId xmlns:a16="http://schemas.microsoft.com/office/drawing/2014/main" id="{7FFCB168-2CFE-4E5E-B6DB-E0B846E1F4F1}"/>
                </a:ext>
              </a:extLst>
            </p:cNvPr>
            <p:cNvSpPr/>
            <p:nvPr/>
          </p:nvSpPr>
          <p:spPr>
            <a:xfrm>
              <a:off x="9243787" y="3739475"/>
              <a:ext cx="45359" cy="46894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6" name="Oval 62">
              <a:extLst>
                <a:ext uri="{FF2B5EF4-FFF2-40B4-BE49-F238E27FC236}">
                  <a16:creationId xmlns:a16="http://schemas.microsoft.com/office/drawing/2014/main" id="{891E9223-13F4-404C-ABA1-F7760F81454A}"/>
                </a:ext>
              </a:extLst>
            </p:cNvPr>
            <p:cNvSpPr/>
            <p:nvPr/>
          </p:nvSpPr>
          <p:spPr>
            <a:xfrm>
              <a:off x="9264848" y="3584712"/>
              <a:ext cx="45359" cy="46894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7" name="Oval 63">
              <a:extLst>
                <a:ext uri="{FF2B5EF4-FFF2-40B4-BE49-F238E27FC236}">
                  <a16:creationId xmlns:a16="http://schemas.microsoft.com/office/drawing/2014/main" id="{6D3FD8DD-FA19-42A8-86E6-8F0BBFF22B32}"/>
                </a:ext>
              </a:extLst>
            </p:cNvPr>
            <p:cNvSpPr/>
            <p:nvPr/>
          </p:nvSpPr>
          <p:spPr>
            <a:xfrm>
              <a:off x="9486875" y="3396795"/>
              <a:ext cx="46390" cy="44763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8" name="Oval 64">
              <a:extLst>
                <a:ext uri="{FF2B5EF4-FFF2-40B4-BE49-F238E27FC236}">
                  <a16:creationId xmlns:a16="http://schemas.microsoft.com/office/drawing/2014/main" id="{532371DA-85A6-47E8-B007-8A4B82AADEDE}"/>
                </a:ext>
              </a:extLst>
            </p:cNvPr>
            <p:cNvSpPr/>
            <p:nvPr/>
          </p:nvSpPr>
          <p:spPr>
            <a:xfrm>
              <a:off x="9388510" y="3691595"/>
              <a:ext cx="45359" cy="46894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9" name="Oval 75">
              <a:extLst>
                <a:ext uri="{FF2B5EF4-FFF2-40B4-BE49-F238E27FC236}">
                  <a16:creationId xmlns:a16="http://schemas.microsoft.com/office/drawing/2014/main" id="{DC8E2C7C-646A-4450-810B-43A0BCE83F24}"/>
                </a:ext>
              </a:extLst>
            </p:cNvPr>
            <p:cNvSpPr/>
            <p:nvPr/>
          </p:nvSpPr>
          <p:spPr>
            <a:xfrm>
              <a:off x="9700700" y="3594330"/>
              <a:ext cx="46390" cy="44762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0" name="Oval 76">
              <a:extLst>
                <a:ext uri="{FF2B5EF4-FFF2-40B4-BE49-F238E27FC236}">
                  <a16:creationId xmlns:a16="http://schemas.microsoft.com/office/drawing/2014/main" id="{F56666AF-AEA6-4218-A478-DF59EA391AD7}"/>
                </a:ext>
              </a:extLst>
            </p:cNvPr>
            <p:cNvSpPr/>
            <p:nvPr/>
          </p:nvSpPr>
          <p:spPr>
            <a:xfrm>
              <a:off x="9395972" y="3842403"/>
              <a:ext cx="45359" cy="46894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5370" name="TextBox 140">
            <a:extLst>
              <a:ext uri="{FF2B5EF4-FFF2-40B4-BE49-F238E27FC236}">
                <a16:creationId xmlns:a16="http://schemas.microsoft.com/office/drawing/2014/main" id="{14B707D0-068A-4359-A0CA-4A10E36DB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5932488"/>
            <a:ext cx="982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Rotation</a:t>
            </a:r>
          </a:p>
        </p:txBody>
      </p:sp>
      <p:sp>
        <p:nvSpPr>
          <p:cNvPr id="15371" name="TextBox 141">
            <a:extLst>
              <a:ext uri="{FF2B5EF4-FFF2-40B4-BE49-F238E27FC236}">
                <a16:creationId xmlns:a16="http://schemas.microsoft.com/office/drawing/2014/main" id="{402A31E9-8D93-4026-B9D0-7D6958E0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5961063"/>
            <a:ext cx="1138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Expansion</a:t>
            </a:r>
          </a:p>
        </p:txBody>
      </p:sp>
      <p:sp>
        <p:nvSpPr>
          <p:cNvPr id="15372" name="TextBox 142">
            <a:extLst>
              <a:ext uri="{FF2B5EF4-FFF2-40B4-BE49-F238E27FC236}">
                <a16:creationId xmlns:a16="http://schemas.microsoft.com/office/drawing/2014/main" id="{65A976AA-4A09-4BDF-A6EC-6AABF6A3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5932488"/>
            <a:ext cx="1374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Deformation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227BEF38-DBA5-4608-8275-1672A6FE4AA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</a:p>
        </p:txBody>
      </p:sp>
      <p:sp>
        <p:nvSpPr>
          <p:cNvPr id="16387" name="직사각형 5">
            <a:extLst>
              <a:ext uri="{FF2B5EF4-FFF2-40B4-BE49-F238E27FC236}">
                <a16:creationId xmlns:a16="http://schemas.microsoft.com/office/drawing/2014/main" id="{5F1D07F1-597D-41EC-8D7C-BE4F845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1414463"/>
            <a:ext cx="1037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substance whose molecular structure offers no resistance to external forces - Ferziger, Peric</a:t>
            </a:r>
          </a:p>
        </p:txBody>
      </p:sp>
      <p:grpSp>
        <p:nvGrpSpPr>
          <p:cNvPr id="16388" name="Group 2">
            <a:extLst>
              <a:ext uri="{FF2B5EF4-FFF2-40B4-BE49-F238E27FC236}">
                <a16:creationId xmlns:a16="http://schemas.microsoft.com/office/drawing/2014/main" id="{F707696B-92F1-4DFE-9F85-B2C4FF171960}"/>
              </a:ext>
            </a:extLst>
          </p:cNvPr>
          <p:cNvGrpSpPr>
            <a:grpSpLocks/>
          </p:cNvGrpSpPr>
          <p:nvPr/>
        </p:nvGrpSpPr>
        <p:grpSpPr bwMode="auto">
          <a:xfrm>
            <a:off x="1123950" y="2378075"/>
            <a:ext cx="4737100" cy="2044700"/>
            <a:chOff x="4754880" y="2430612"/>
            <a:chExt cx="4736415" cy="2044609"/>
          </a:xfrm>
        </p:grpSpPr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8ABC8A30-474B-456E-B69D-CD38149C929E}"/>
                </a:ext>
              </a:extLst>
            </p:cNvPr>
            <p:cNvSpPr/>
            <p:nvPr/>
          </p:nvSpPr>
          <p:spPr>
            <a:xfrm>
              <a:off x="4754880" y="2727462"/>
              <a:ext cx="2865024" cy="1747759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B2D61E38-619A-4464-99CC-3C9802AF50EE}"/>
                </a:ext>
              </a:extLst>
            </p:cNvPr>
            <p:cNvSpPr/>
            <p:nvPr/>
          </p:nvSpPr>
          <p:spPr>
            <a:xfrm>
              <a:off x="5221538" y="3175117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9" name="Oval 17">
              <a:extLst>
                <a:ext uri="{FF2B5EF4-FFF2-40B4-BE49-F238E27FC236}">
                  <a16:creationId xmlns:a16="http://schemas.microsoft.com/office/drawing/2014/main" id="{E8741195-B691-45F2-9B7B-26F87C9AA79C}"/>
                </a:ext>
              </a:extLst>
            </p:cNvPr>
            <p:cNvSpPr/>
            <p:nvPr/>
          </p:nvSpPr>
          <p:spPr>
            <a:xfrm>
              <a:off x="5062810" y="3491015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98384D24-F7D8-4851-9949-3C2852F9F311}"/>
                </a:ext>
              </a:extLst>
            </p:cNvPr>
            <p:cNvSpPr/>
            <p:nvPr/>
          </p:nvSpPr>
          <p:spPr>
            <a:xfrm>
              <a:off x="5367566" y="3429106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" name="Oval 19">
              <a:extLst>
                <a:ext uri="{FF2B5EF4-FFF2-40B4-BE49-F238E27FC236}">
                  <a16:creationId xmlns:a16="http://schemas.microsoft.com/office/drawing/2014/main" id="{C70F7FEF-B942-4DCD-A823-86BE436B8BB9}"/>
                </a:ext>
              </a:extLst>
            </p:cNvPr>
            <p:cNvSpPr/>
            <p:nvPr/>
          </p:nvSpPr>
          <p:spPr>
            <a:xfrm>
              <a:off x="5526293" y="2975101"/>
              <a:ext cx="165076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" name="Oval 20">
              <a:extLst>
                <a:ext uri="{FF2B5EF4-FFF2-40B4-BE49-F238E27FC236}">
                  <a16:creationId xmlns:a16="http://schemas.microsoft.com/office/drawing/2014/main" id="{0F7D1ADF-DB12-4CDF-AB1D-CF14786F91DE}"/>
                </a:ext>
              </a:extLst>
            </p:cNvPr>
            <p:cNvSpPr/>
            <p:nvPr/>
          </p:nvSpPr>
          <p:spPr>
            <a:xfrm>
              <a:off x="5540579" y="3252900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3" name="Oval 21">
              <a:extLst>
                <a:ext uri="{FF2B5EF4-FFF2-40B4-BE49-F238E27FC236}">
                  <a16:creationId xmlns:a16="http://schemas.microsoft.com/office/drawing/2014/main" id="{D0AD0F0A-D31A-4920-BF2C-90347B9ECC0B}"/>
                </a:ext>
              </a:extLst>
            </p:cNvPr>
            <p:cNvSpPr/>
            <p:nvPr/>
          </p:nvSpPr>
          <p:spPr>
            <a:xfrm>
              <a:off x="5248522" y="3775165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4" name="Oval 22">
              <a:extLst>
                <a:ext uri="{FF2B5EF4-FFF2-40B4-BE49-F238E27FC236}">
                  <a16:creationId xmlns:a16="http://schemas.microsoft.com/office/drawing/2014/main" id="{CA6CF86B-DD94-41C9-B1FE-171B88A533DA}"/>
                </a:ext>
              </a:extLst>
            </p:cNvPr>
            <p:cNvSpPr/>
            <p:nvPr/>
          </p:nvSpPr>
          <p:spPr>
            <a:xfrm>
              <a:off x="5459628" y="3676745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5" name="Oval 23">
              <a:extLst>
                <a:ext uri="{FF2B5EF4-FFF2-40B4-BE49-F238E27FC236}">
                  <a16:creationId xmlns:a16="http://schemas.microsoft.com/office/drawing/2014/main" id="{5B5689E6-3A73-4272-B815-6C04B1D23FBE}"/>
                </a:ext>
              </a:extLst>
            </p:cNvPr>
            <p:cNvSpPr/>
            <p:nvPr/>
          </p:nvSpPr>
          <p:spPr>
            <a:xfrm>
              <a:off x="5608831" y="3943433"/>
              <a:ext cx="163489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6" name="Oval 24">
              <a:extLst>
                <a:ext uri="{FF2B5EF4-FFF2-40B4-BE49-F238E27FC236}">
                  <a16:creationId xmlns:a16="http://schemas.microsoft.com/office/drawing/2014/main" id="{751B0D3B-F823-44D2-ABD9-E2A35D89F749}"/>
                </a:ext>
              </a:extLst>
            </p:cNvPr>
            <p:cNvSpPr/>
            <p:nvPr/>
          </p:nvSpPr>
          <p:spPr>
            <a:xfrm>
              <a:off x="5691370" y="3583086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7" name="Oval 25">
              <a:extLst>
                <a:ext uri="{FF2B5EF4-FFF2-40B4-BE49-F238E27FC236}">
                  <a16:creationId xmlns:a16="http://schemas.microsoft.com/office/drawing/2014/main" id="{B319B53A-DA16-479E-9980-1DB4335E1B51}"/>
                </a:ext>
              </a:extLst>
            </p:cNvPr>
            <p:cNvSpPr/>
            <p:nvPr/>
          </p:nvSpPr>
          <p:spPr>
            <a:xfrm>
              <a:off x="6013586" y="3025899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8" name="Oval 26">
              <a:extLst>
                <a:ext uri="{FF2B5EF4-FFF2-40B4-BE49-F238E27FC236}">
                  <a16:creationId xmlns:a16="http://schemas.microsoft.com/office/drawing/2014/main" id="{E907ED9A-118F-4D94-ADC8-8C422F5480AC}"/>
                </a:ext>
              </a:extLst>
            </p:cNvPr>
            <p:cNvSpPr/>
            <p:nvPr/>
          </p:nvSpPr>
          <p:spPr>
            <a:xfrm>
              <a:off x="5854859" y="3341796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9" name="Oval 27">
              <a:extLst>
                <a:ext uri="{FF2B5EF4-FFF2-40B4-BE49-F238E27FC236}">
                  <a16:creationId xmlns:a16="http://schemas.microsoft.com/office/drawing/2014/main" id="{17904991-E2DF-419A-834C-927473D4E635}"/>
                </a:ext>
              </a:extLst>
            </p:cNvPr>
            <p:cNvSpPr/>
            <p:nvPr/>
          </p:nvSpPr>
          <p:spPr>
            <a:xfrm>
              <a:off x="6159615" y="3279887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0" name="Oval 28">
              <a:extLst>
                <a:ext uri="{FF2B5EF4-FFF2-40B4-BE49-F238E27FC236}">
                  <a16:creationId xmlns:a16="http://schemas.microsoft.com/office/drawing/2014/main" id="{61870166-9BD1-4E24-B489-CEBAF5172E5B}"/>
                </a:ext>
              </a:extLst>
            </p:cNvPr>
            <p:cNvSpPr/>
            <p:nvPr/>
          </p:nvSpPr>
          <p:spPr>
            <a:xfrm>
              <a:off x="6318342" y="2825882"/>
              <a:ext cx="165076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1" name="Oval 29">
              <a:extLst>
                <a:ext uri="{FF2B5EF4-FFF2-40B4-BE49-F238E27FC236}">
                  <a16:creationId xmlns:a16="http://schemas.microsoft.com/office/drawing/2014/main" id="{C6B82330-8286-4D45-9AB6-74AC5EF5D571}"/>
                </a:ext>
              </a:extLst>
            </p:cNvPr>
            <p:cNvSpPr/>
            <p:nvPr/>
          </p:nvSpPr>
          <p:spPr>
            <a:xfrm>
              <a:off x="6334215" y="3103682"/>
              <a:ext cx="163488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" name="Oval 30">
              <a:extLst>
                <a:ext uri="{FF2B5EF4-FFF2-40B4-BE49-F238E27FC236}">
                  <a16:creationId xmlns:a16="http://schemas.microsoft.com/office/drawing/2014/main" id="{1F8D5894-6FD7-47D6-AD28-963AAF1281C0}"/>
                </a:ext>
              </a:extLst>
            </p:cNvPr>
            <p:cNvSpPr/>
            <p:nvPr/>
          </p:nvSpPr>
          <p:spPr>
            <a:xfrm>
              <a:off x="6040569" y="3625947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3" name="Oval 31">
              <a:extLst>
                <a:ext uri="{FF2B5EF4-FFF2-40B4-BE49-F238E27FC236}">
                  <a16:creationId xmlns:a16="http://schemas.microsoft.com/office/drawing/2014/main" id="{A2BACBAB-04F3-41A6-BA13-EC6DD216F663}"/>
                </a:ext>
              </a:extLst>
            </p:cNvPr>
            <p:cNvSpPr/>
            <p:nvPr/>
          </p:nvSpPr>
          <p:spPr>
            <a:xfrm>
              <a:off x="6334215" y="3702143"/>
              <a:ext cx="163488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4" name="Oval 32">
              <a:extLst>
                <a:ext uri="{FF2B5EF4-FFF2-40B4-BE49-F238E27FC236}">
                  <a16:creationId xmlns:a16="http://schemas.microsoft.com/office/drawing/2014/main" id="{2A05E4D7-A68D-4A58-B97E-A153FA067568}"/>
                </a:ext>
              </a:extLst>
            </p:cNvPr>
            <p:cNvSpPr/>
            <p:nvPr/>
          </p:nvSpPr>
          <p:spPr>
            <a:xfrm>
              <a:off x="5907238" y="3908509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5" name="Oval 33">
              <a:extLst>
                <a:ext uri="{FF2B5EF4-FFF2-40B4-BE49-F238E27FC236}">
                  <a16:creationId xmlns:a16="http://schemas.microsoft.com/office/drawing/2014/main" id="{7E2200AF-CAEA-487F-9C81-7491891E8717}"/>
                </a:ext>
              </a:extLst>
            </p:cNvPr>
            <p:cNvSpPr/>
            <p:nvPr/>
          </p:nvSpPr>
          <p:spPr>
            <a:xfrm>
              <a:off x="6483418" y="3433867"/>
              <a:ext cx="163488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6" name="Oval 43">
              <a:extLst>
                <a:ext uri="{FF2B5EF4-FFF2-40B4-BE49-F238E27FC236}">
                  <a16:creationId xmlns:a16="http://schemas.microsoft.com/office/drawing/2014/main" id="{5D42C3F6-C206-4330-96EF-57387B7696D7}"/>
                </a:ext>
              </a:extLst>
            </p:cNvPr>
            <p:cNvSpPr/>
            <p:nvPr/>
          </p:nvSpPr>
          <p:spPr>
            <a:xfrm>
              <a:off x="7065946" y="3327510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7" name="Oval 44">
              <a:extLst>
                <a:ext uri="{FF2B5EF4-FFF2-40B4-BE49-F238E27FC236}">
                  <a16:creationId xmlns:a16="http://schemas.microsoft.com/office/drawing/2014/main" id="{BEB5CF49-E3F0-43E2-A762-967BF69C5281}"/>
                </a:ext>
              </a:extLst>
            </p:cNvPr>
            <p:cNvSpPr/>
            <p:nvPr/>
          </p:nvSpPr>
          <p:spPr>
            <a:xfrm>
              <a:off x="6797698" y="3568799"/>
              <a:ext cx="163488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8" name="Oval 45">
              <a:extLst>
                <a:ext uri="{FF2B5EF4-FFF2-40B4-BE49-F238E27FC236}">
                  <a16:creationId xmlns:a16="http://schemas.microsoft.com/office/drawing/2014/main" id="{AB0CE864-F49E-4525-B5D7-41F3E9159CFA}"/>
                </a:ext>
              </a:extLst>
            </p:cNvPr>
            <p:cNvSpPr/>
            <p:nvPr/>
          </p:nvSpPr>
          <p:spPr>
            <a:xfrm>
              <a:off x="7089755" y="3554512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9" name="Oval 46">
              <a:extLst>
                <a:ext uri="{FF2B5EF4-FFF2-40B4-BE49-F238E27FC236}">
                  <a16:creationId xmlns:a16="http://schemas.microsoft.com/office/drawing/2014/main" id="{773800FC-910B-402C-B4CE-1EE6249DBCF4}"/>
                </a:ext>
              </a:extLst>
            </p:cNvPr>
            <p:cNvSpPr/>
            <p:nvPr/>
          </p:nvSpPr>
          <p:spPr>
            <a:xfrm>
              <a:off x="7053248" y="3887872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0" name="Oval 47">
              <a:extLst>
                <a:ext uri="{FF2B5EF4-FFF2-40B4-BE49-F238E27FC236}">
                  <a16:creationId xmlns:a16="http://schemas.microsoft.com/office/drawing/2014/main" id="{41B04A44-ED11-4167-8167-772BF3E63C1B}"/>
                </a:ext>
              </a:extLst>
            </p:cNvPr>
            <p:cNvSpPr/>
            <p:nvPr/>
          </p:nvSpPr>
          <p:spPr>
            <a:xfrm>
              <a:off x="7384988" y="3405294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1" name="Oval 48">
              <a:extLst>
                <a:ext uri="{FF2B5EF4-FFF2-40B4-BE49-F238E27FC236}">
                  <a16:creationId xmlns:a16="http://schemas.microsoft.com/office/drawing/2014/main" id="{E05E6E95-71D0-44F7-91F4-623886917F58}"/>
                </a:ext>
              </a:extLst>
            </p:cNvPr>
            <p:cNvSpPr/>
            <p:nvPr/>
          </p:nvSpPr>
          <p:spPr>
            <a:xfrm>
              <a:off x="6708810" y="3956132"/>
              <a:ext cx="165076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" name="Oval 49">
              <a:extLst>
                <a:ext uri="{FF2B5EF4-FFF2-40B4-BE49-F238E27FC236}">
                  <a16:creationId xmlns:a16="http://schemas.microsoft.com/office/drawing/2014/main" id="{B95B6AC1-39C4-4415-91CB-F86CCDF147BF}"/>
                </a:ext>
              </a:extLst>
            </p:cNvPr>
            <p:cNvSpPr/>
            <p:nvPr/>
          </p:nvSpPr>
          <p:spPr>
            <a:xfrm>
              <a:off x="7254831" y="3754528"/>
              <a:ext cx="163488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3" name="Oval 50">
              <a:extLst>
                <a:ext uri="{FF2B5EF4-FFF2-40B4-BE49-F238E27FC236}">
                  <a16:creationId xmlns:a16="http://schemas.microsoft.com/office/drawing/2014/main" id="{D89B652E-80BC-4171-B80A-824BFA5B173A}"/>
                </a:ext>
              </a:extLst>
            </p:cNvPr>
            <p:cNvSpPr/>
            <p:nvPr/>
          </p:nvSpPr>
          <p:spPr>
            <a:xfrm>
              <a:off x="6350087" y="4100588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4" name="Oval 51">
              <a:extLst>
                <a:ext uri="{FF2B5EF4-FFF2-40B4-BE49-F238E27FC236}">
                  <a16:creationId xmlns:a16="http://schemas.microsoft.com/office/drawing/2014/main" id="{6A0D2545-4486-4B4C-8FEC-301204C4D684}"/>
                </a:ext>
              </a:extLst>
            </p:cNvPr>
            <p:cNvSpPr/>
            <p:nvPr/>
          </p:nvSpPr>
          <p:spPr>
            <a:xfrm>
              <a:off x="6754841" y="3089396"/>
              <a:ext cx="163489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95" name="Straight Arrow Connector 53">
              <a:extLst>
                <a:ext uri="{FF2B5EF4-FFF2-40B4-BE49-F238E27FC236}">
                  <a16:creationId xmlns:a16="http://schemas.microsoft.com/office/drawing/2014/main" id="{894B2967-5A61-462B-9C06-AB82882AF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989" y="2983037"/>
              <a:ext cx="1271404" cy="644496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55">
              <a:extLst>
                <a:ext uri="{FF2B5EF4-FFF2-40B4-BE49-F238E27FC236}">
                  <a16:creationId xmlns:a16="http://schemas.microsoft.com/office/drawing/2014/main" id="{9670F523-927A-47D5-9F99-DCA96B13A0E5}"/>
                </a:ext>
              </a:extLst>
            </p:cNvPr>
            <p:cNvSpPr/>
            <p:nvPr/>
          </p:nvSpPr>
          <p:spPr>
            <a:xfrm>
              <a:off x="8659565" y="2430612"/>
              <a:ext cx="831730" cy="7905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97" name="Straight Arrow Connector 56">
              <a:extLst>
                <a:ext uri="{FF2B5EF4-FFF2-40B4-BE49-F238E27FC236}">
                  <a16:creationId xmlns:a16="http://schemas.microsoft.com/office/drawing/2014/main" id="{7FB9772C-FF2C-409E-864B-6260EDA625EB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V="1">
              <a:off x="9075430" y="2825882"/>
              <a:ext cx="415865" cy="12699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BAEDAF3-CE0C-41C6-941E-CED4B5FF1AE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093442" y="2528773"/>
              <a:ext cx="352276" cy="369332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99" name="Straight Arrow Connector 61">
              <a:extLst>
                <a:ext uri="{FF2B5EF4-FFF2-40B4-BE49-F238E27FC236}">
                  <a16:creationId xmlns:a16="http://schemas.microsoft.com/office/drawing/2014/main" id="{FF513F0B-13C3-4AA9-A369-43BE1B5EA201}"/>
                </a:ext>
              </a:extLst>
            </p:cNvPr>
            <p:cNvCxnSpPr>
              <a:cxnSpLocks/>
            </p:cNvCxnSpPr>
            <p:nvPr/>
          </p:nvCxnSpPr>
          <p:spPr>
            <a:xfrm>
              <a:off x="7262767" y="3632297"/>
              <a:ext cx="1347593" cy="385745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65">
              <a:extLst>
                <a:ext uri="{FF2B5EF4-FFF2-40B4-BE49-F238E27FC236}">
                  <a16:creationId xmlns:a16="http://schemas.microsoft.com/office/drawing/2014/main" id="{7CE1673B-91D8-46C0-AEEE-18AA4E9A3EF7}"/>
                </a:ext>
              </a:extLst>
            </p:cNvPr>
            <p:cNvSpPr/>
            <p:nvPr/>
          </p:nvSpPr>
          <p:spPr>
            <a:xfrm>
              <a:off x="8656391" y="3625947"/>
              <a:ext cx="831730" cy="7905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1" name="Oval 66">
              <a:extLst>
                <a:ext uri="{FF2B5EF4-FFF2-40B4-BE49-F238E27FC236}">
                  <a16:creationId xmlns:a16="http://schemas.microsoft.com/office/drawing/2014/main" id="{5A3B663A-87F8-422A-84BD-816BB3B5496A}"/>
                </a:ext>
              </a:extLst>
            </p:cNvPr>
            <p:cNvSpPr/>
            <p:nvPr/>
          </p:nvSpPr>
          <p:spPr>
            <a:xfrm>
              <a:off x="8934164" y="3832313"/>
              <a:ext cx="46030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" name="Oval 67">
              <a:extLst>
                <a:ext uri="{FF2B5EF4-FFF2-40B4-BE49-F238E27FC236}">
                  <a16:creationId xmlns:a16="http://schemas.microsoft.com/office/drawing/2014/main" id="{BE7A083E-3B4A-48FB-B190-24D9211EE15E}"/>
                </a:ext>
              </a:extLst>
            </p:cNvPr>
            <p:cNvSpPr/>
            <p:nvPr/>
          </p:nvSpPr>
          <p:spPr>
            <a:xfrm>
              <a:off x="9086542" y="3984706"/>
              <a:ext cx="46030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3" name="Oval 68">
              <a:extLst>
                <a:ext uri="{FF2B5EF4-FFF2-40B4-BE49-F238E27FC236}">
                  <a16:creationId xmlns:a16="http://schemas.microsoft.com/office/drawing/2014/main" id="{8A0B217F-6E6B-4F8F-A127-2F90AB2A97AA}"/>
                </a:ext>
              </a:extLst>
            </p:cNvPr>
            <p:cNvSpPr/>
            <p:nvPr/>
          </p:nvSpPr>
          <p:spPr>
            <a:xfrm>
              <a:off x="9238919" y="4137099"/>
              <a:ext cx="46030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4" name="Oval 69">
              <a:extLst>
                <a:ext uri="{FF2B5EF4-FFF2-40B4-BE49-F238E27FC236}">
                  <a16:creationId xmlns:a16="http://schemas.microsoft.com/office/drawing/2014/main" id="{7A53E20C-8B10-4AFA-AEDC-82E7EB13C08D}"/>
                </a:ext>
              </a:extLst>
            </p:cNvPr>
            <p:cNvSpPr/>
            <p:nvPr/>
          </p:nvSpPr>
          <p:spPr>
            <a:xfrm>
              <a:off x="8888132" y="4152973"/>
              <a:ext cx="46031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5" name="Oval 70">
              <a:extLst>
                <a:ext uri="{FF2B5EF4-FFF2-40B4-BE49-F238E27FC236}">
                  <a16:creationId xmlns:a16="http://schemas.microsoft.com/office/drawing/2014/main" id="{ECF7819A-6D4D-4DF5-9895-15D61D92ABE6}"/>
                </a:ext>
              </a:extLst>
            </p:cNvPr>
            <p:cNvSpPr/>
            <p:nvPr/>
          </p:nvSpPr>
          <p:spPr>
            <a:xfrm>
              <a:off x="8910354" y="4010105"/>
              <a:ext cx="46031" cy="444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7F1C9E51-93CE-483B-ADCB-3EDE87E521B2}"/>
                </a:ext>
              </a:extLst>
            </p:cNvPr>
            <p:cNvSpPr/>
            <p:nvPr/>
          </p:nvSpPr>
          <p:spPr>
            <a:xfrm>
              <a:off x="9132572" y="3816438"/>
              <a:ext cx="44444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7" name="Oval 72">
              <a:extLst>
                <a:ext uri="{FF2B5EF4-FFF2-40B4-BE49-F238E27FC236}">
                  <a16:creationId xmlns:a16="http://schemas.microsoft.com/office/drawing/2014/main" id="{A59CD9E3-6733-4F3A-9F78-A0B79F4E016C}"/>
                </a:ext>
              </a:extLst>
            </p:cNvPr>
            <p:cNvSpPr/>
            <p:nvPr/>
          </p:nvSpPr>
          <p:spPr>
            <a:xfrm>
              <a:off x="9034161" y="4116462"/>
              <a:ext cx="46031" cy="46036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8" name="Oval 73">
              <a:extLst>
                <a:ext uri="{FF2B5EF4-FFF2-40B4-BE49-F238E27FC236}">
                  <a16:creationId xmlns:a16="http://schemas.microsoft.com/office/drawing/2014/main" id="{91BAAE41-760D-4849-BF59-F33EE28CEC36}"/>
                </a:ext>
              </a:extLst>
            </p:cNvPr>
            <p:cNvSpPr/>
            <p:nvPr/>
          </p:nvSpPr>
          <p:spPr>
            <a:xfrm>
              <a:off x="9345266" y="4006930"/>
              <a:ext cx="46031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9" name="Oval 74">
              <a:extLst>
                <a:ext uri="{FF2B5EF4-FFF2-40B4-BE49-F238E27FC236}">
                  <a16:creationId xmlns:a16="http://schemas.microsoft.com/office/drawing/2014/main" id="{AB27F871-6088-40EB-A5BD-1D328D40A34B}"/>
                </a:ext>
              </a:extLst>
            </p:cNvPr>
            <p:cNvSpPr/>
            <p:nvPr/>
          </p:nvSpPr>
          <p:spPr>
            <a:xfrm>
              <a:off x="9040510" y="4257744"/>
              <a:ext cx="46031" cy="444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9CF0127-C435-4B75-B3D1-850939E69C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6004" y="5074390"/>
            <a:ext cx="4114800" cy="95250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16390" name="Group 13">
            <a:extLst>
              <a:ext uri="{FF2B5EF4-FFF2-40B4-BE49-F238E27FC236}">
                <a16:creationId xmlns:a16="http://schemas.microsoft.com/office/drawing/2014/main" id="{6EBBBA4A-07F6-4A34-B91D-409EA44E8F2B}"/>
              </a:ext>
            </a:extLst>
          </p:cNvPr>
          <p:cNvGrpSpPr>
            <a:grpSpLocks/>
          </p:cNvGrpSpPr>
          <p:nvPr/>
        </p:nvGrpSpPr>
        <p:grpSpPr bwMode="auto">
          <a:xfrm>
            <a:off x="7424738" y="2058988"/>
            <a:ext cx="3624262" cy="3130550"/>
            <a:chOff x="7196328" y="1088136"/>
            <a:chExt cx="3624072" cy="3130820"/>
          </a:xfrm>
        </p:grpSpPr>
        <p:cxnSp>
          <p:nvCxnSpPr>
            <p:cNvPr id="112" name="Straight Arrow Connector 5">
              <a:extLst>
                <a:ext uri="{FF2B5EF4-FFF2-40B4-BE49-F238E27FC236}">
                  <a16:creationId xmlns:a16="http://schemas.microsoft.com/office/drawing/2014/main" id="{682BA938-DBE5-40A4-A4E3-E9F67F9D67D7}"/>
                </a:ext>
              </a:extLst>
            </p:cNvPr>
            <p:cNvCxnSpPr/>
            <p:nvPr/>
          </p:nvCxnSpPr>
          <p:spPr>
            <a:xfrm flipV="1">
              <a:off x="7626517" y="1088136"/>
              <a:ext cx="0" cy="2760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6">
              <a:extLst>
                <a:ext uri="{FF2B5EF4-FFF2-40B4-BE49-F238E27FC236}">
                  <a16:creationId xmlns:a16="http://schemas.microsoft.com/office/drawing/2014/main" id="{F0354A6D-7D38-44B0-AB4D-023FC9951A7C}"/>
                </a:ext>
              </a:extLst>
            </p:cNvPr>
            <p:cNvCxnSpPr>
              <a:cxnSpLocks/>
            </p:cNvCxnSpPr>
            <p:nvPr/>
          </p:nvCxnSpPr>
          <p:spPr>
            <a:xfrm>
              <a:off x="7626517" y="3849036"/>
              <a:ext cx="31938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44463-2DBC-4F9F-9AEE-1846DE2234DD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196328" y="1525356"/>
              <a:ext cx="500393" cy="394210"/>
            </a:xfrm>
            <a:prstGeom prst="rect">
              <a:avLst/>
            </a:prstGeom>
            <a:blipFill>
              <a:blip r:embed="rId4"/>
              <a:stretch>
                <a:fillRect b="-30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C664DA-581A-411A-8297-B9206117F18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858490" y="3849624"/>
              <a:ext cx="352276" cy="369332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16" name="Freeform: Shape 10">
              <a:extLst>
                <a:ext uri="{FF2B5EF4-FFF2-40B4-BE49-F238E27FC236}">
                  <a16:creationId xmlns:a16="http://schemas.microsoft.com/office/drawing/2014/main" id="{E494C77A-8FCE-4BAE-98EA-C5076B3B7917}"/>
                </a:ext>
              </a:extLst>
            </p:cNvPr>
            <p:cNvSpPr/>
            <p:nvPr/>
          </p:nvSpPr>
          <p:spPr>
            <a:xfrm>
              <a:off x="7769385" y="2367771"/>
              <a:ext cx="2431923" cy="658869"/>
            </a:xfrm>
            <a:custGeom>
              <a:avLst/>
              <a:gdLst>
                <a:gd name="connsiteX0" fmla="*/ 0 w 2432304"/>
                <a:gd name="connsiteY0" fmla="*/ 512064 h 658379"/>
                <a:gd name="connsiteX1" fmla="*/ 73152 w 2432304"/>
                <a:gd name="connsiteY1" fmla="*/ 356616 h 658379"/>
                <a:gd name="connsiteX2" fmla="*/ 182880 w 2432304"/>
                <a:gd name="connsiteY2" fmla="*/ 310896 h 658379"/>
                <a:gd name="connsiteX3" fmla="*/ 283464 w 2432304"/>
                <a:gd name="connsiteY3" fmla="*/ 228600 h 658379"/>
                <a:gd name="connsiteX4" fmla="*/ 338328 w 2432304"/>
                <a:gd name="connsiteY4" fmla="*/ 438912 h 658379"/>
                <a:gd name="connsiteX5" fmla="*/ 420624 w 2432304"/>
                <a:gd name="connsiteY5" fmla="*/ 658368 h 658379"/>
                <a:gd name="connsiteX6" fmla="*/ 512064 w 2432304"/>
                <a:gd name="connsiteY6" fmla="*/ 429768 h 658379"/>
                <a:gd name="connsiteX7" fmla="*/ 566928 w 2432304"/>
                <a:gd name="connsiteY7" fmla="*/ 256032 h 658379"/>
                <a:gd name="connsiteX8" fmla="*/ 667512 w 2432304"/>
                <a:gd name="connsiteY8" fmla="*/ 73152 h 658379"/>
                <a:gd name="connsiteX9" fmla="*/ 749808 w 2432304"/>
                <a:gd name="connsiteY9" fmla="*/ 201168 h 658379"/>
                <a:gd name="connsiteX10" fmla="*/ 859536 w 2432304"/>
                <a:gd name="connsiteY10" fmla="*/ 201168 h 658379"/>
                <a:gd name="connsiteX11" fmla="*/ 923544 w 2432304"/>
                <a:gd name="connsiteY11" fmla="*/ 155448 h 658379"/>
                <a:gd name="connsiteX12" fmla="*/ 1078992 w 2432304"/>
                <a:gd name="connsiteY12" fmla="*/ 137160 h 658379"/>
                <a:gd name="connsiteX13" fmla="*/ 1179576 w 2432304"/>
                <a:gd name="connsiteY13" fmla="*/ 155448 h 658379"/>
                <a:gd name="connsiteX14" fmla="*/ 1335024 w 2432304"/>
                <a:gd name="connsiteY14" fmla="*/ 155448 h 658379"/>
                <a:gd name="connsiteX15" fmla="*/ 1472184 w 2432304"/>
                <a:gd name="connsiteY15" fmla="*/ 164592 h 658379"/>
                <a:gd name="connsiteX16" fmla="*/ 1600200 w 2432304"/>
                <a:gd name="connsiteY16" fmla="*/ 155448 h 658379"/>
                <a:gd name="connsiteX17" fmla="*/ 1792224 w 2432304"/>
                <a:gd name="connsiteY17" fmla="*/ 164592 h 658379"/>
                <a:gd name="connsiteX18" fmla="*/ 2011680 w 2432304"/>
                <a:gd name="connsiteY18" fmla="*/ 155448 h 658379"/>
                <a:gd name="connsiteX19" fmla="*/ 2304288 w 2432304"/>
                <a:gd name="connsiteY19" fmla="*/ 64008 h 658379"/>
                <a:gd name="connsiteX20" fmla="*/ 2432304 w 2432304"/>
                <a:gd name="connsiteY20" fmla="*/ 0 h 65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32304" h="658379">
                  <a:moveTo>
                    <a:pt x="0" y="512064"/>
                  </a:moveTo>
                  <a:cubicBezTo>
                    <a:pt x="21336" y="451104"/>
                    <a:pt x="42672" y="390144"/>
                    <a:pt x="73152" y="356616"/>
                  </a:cubicBezTo>
                  <a:cubicBezTo>
                    <a:pt x="103632" y="323088"/>
                    <a:pt x="147828" y="332232"/>
                    <a:pt x="182880" y="310896"/>
                  </a:cubicBezTo>
                  <a:cubicBezTo>
                    <a:pt x="217932" y="289560"/>
                    <a:pt x="257556" y="207264"/>
                    <a:pt x="283464" y="228600"/>
                  </a:cubicBezTo>
                  <a:cubicBezTo>
                    <a:pt x="309372" y="249936"/>
                    <a:pt x="315468" y="367284"/>
                    <a:pt x="338328" y="438912"/>
                  </a:cubicBezTo>
                  <a:cubicBezTo>
                    <a:pt x="361188" y="510540"/>
                    <a:pt x="391668" y="659892"/>
                    <a:pt x="420624" y="658368"/>
                  </a:cubicBezTo>
                  <a:cubicBezTo>
                    <a:pt x="449580" y="656844"/>
                    <a:pt x="487680" y="496824"/>
                    <a:pt x="512064" y="429768"/>
                  </a:cubicBezTo>
                  <a:cubicBezTo>
                    <a:pt x="536448" y="362712"/>
                    <a:pt x="541020" y="315468"/>
                    <a:pt x="566928" y="256032"/>
                  </a:cubicBezTo>
                  <a:cubicBezTo>
                    <a:pt x="592836" y="196596"/>
                    <a:pt x="637032" y="82296"/>
                    <a:pt x="667512" y="73152"/>
                  </a:cubicBezTo>
                  <a:cubicBezTo>
                    <a:pt x="697992" y="64008"/>
                    <a:pt x="717804" y="179832"/>
                    <a:pt x="749808" y="201168"/>
                  </a:cubicBezTo>
                  <a:cubicBezTo>
                    <a:pt x="781812" y="222504"/>
                    <a:pt x="830580" y="208788"/>
                    <a:pt x="859536" y="201168"/>
                  </a:cubicBezTo>
                  <a:cubicBezTo>
                    <a:pt x="888492" y="193548"/>
                    <a:pt x="886968" y="166116"/>
                    <a:pt x="923544" y="155448"/>
                  </a:cubicBezTo>
                  <a:cubicBezTo>
                    <a:pt x="960120" y="144780"/>
                    <a:pt x="1036320" y="137160"/>
                    <a:pt x="1078992" y="137160"/>
                  </a:cubicBezTo>
                  <a:cubicBezTo>
                    <a:pt x="1121664" y="137160"/>
                    <a:pt x="1136904" y="152400"/>
                    <a:pt x="1179576" y="155448"/>
                  </a:cubicBezTo>
                  <a:cubicBezTo>
                    <a:pt x="1222248" y="158496"/>
                    <a:pt x="1286256" y="153924"/>
                    <a:pt x="1335024" y="155448"/>
                  </a:cubicBezTo>
                  <a:cubicBezTo>
                    <a:pt x="1383792" y="156972"/>
                    <a:pt x="1427988" y="164592"/>
                    <a:pt x="1472184" y="164592"/>
                  </a:cubicBezTo>
                  <a:cubicBezTo>
                    <a:pt x="1516380" y="164592"/>
                    <a:pt x="1546860" y="155448"/>
                    <a:pt x="1600200" y="155448"/>
                  </a:cubicBezTo>
                  <a:cubicBezTo>
                    <a:pt x="1653540" y="155448"/>
                    <a:pt x="1723644" y="164592"/>
                    <a:pt x="1792224" y="164592"/>
                  </a:cubicBezTo>
                  <a:cubicBezTo>
                    <a:pt x="1860804" y="164592"/>
                    <a:pt x="1926336" y="172212"/>
                    <a:pt x="2011680" y="155448"/>
                  </a:cubicBezTo>
                  <a:cubicBezTo>
                    <a:pt x="2097024" y="138684"/>
                    <a:pt x="2234184" y="89916"/>
                    <a:pt x="2304288" y="64008"/>
                  </a:cubicBezTo>
                  <a:cubicBezTo>
                    <a:pt x="2374392" y="38100"/>
                    <a:pt x="2417064" y="10668"/>
                    <a:pt x="2432304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7" name="Straight Connector 12">
              <a:extLst>
                <a:ext uri="{FF2B5EF4-FFF2-40B4-BE49-F238E27FC236}">
                  <a16:creationId xmlns:a16="http://schemas.microsoft.com/office/drawing/2014/main" id="{DD6B2081-3676-4564-B51F-940F519121DD}"/>
                </a:ext>
              </a:extLst>
            </p:cNvPr>
            <p:cNvCxnSpPr/>
            <p:nvPr/>
          </p:nvCxnSpPr>
          <p:spPr>
            <a:xfrm flipV="1">
              <a:off x="7726525" y="2512246"/>
              <a:ext cx="2895448" cy="6351"/>
            </a:xfrm>
            <a:prstGeom prst="line">
              <a:avLst/>
            </a:prstGeom>
            <a:ln>
              <a:solidFill>
                <a:srgbClr val="00206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4">
              <a:extLst>
                <a:ext uri="{FF2B5EF4-FFF2-40B4-BE49-F238E27FC236}">
                  <a16:creationId xmlns:a16="http://schemas.microsoft.com/office/drawing/2014/main" id="{E05AC424-05DF-438A-8E87-429877053EA2}"/>
                </a:ext>
              </a:extLst>
            </p:cNvPr>
            <p:cNvCxnSpPr/>
            <p:nvPr/>
          </p:nvCxnSpPr>
          <p:spPr>
            <a:xfrm>
              <a:off x="8786920" y="2029604"/>
              <a:ext cx="0" cy="10319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36">
              <a:extLst>
                <a:ext uri="{FF2B5EF4-FFF2-40B4-BE49-F238E27FC236}">
                  <a16:creationId xmlns:a16="http://schemas.microsoft.com/office/drawing/2014/main" id="{B0A6B1E2-4488-4EFA-939B-EC558BF3B050}"/>
                </a:ext>
              </a:extLst>
            </p:cNvPr>
            <p:cNvSpPr/>
            <p:nvPr/>
          </p:nvSpPr>
          <p:spPr>
            <a:xfrm>
              <a:off x="7726525" y="1966099"/>
              <a:ext cx="1060394" cy="137330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D4D979A-79F7-41FF-B062-DC0838F0561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04121" y="5265795"/>
            <a:ext cx="2474716" cy="400110"/>
          </a:xfrm>
          <a:prstGeom prst="rect">
            <a:avLst/>
          </a:prstGeom>
          <a:blipFill>
            <a:blip r:embed="rId6"/>
            <a:stretch>
              <a:fillRect l="-2463" t="-9231" r="-246" b="-2769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6392" name="TextBox 1">
            <a:extLst>
              <a:ext uri="{FF2B5EF4-FFF2-40B4-BE49-F238E27FC236}">
                <a16:creationId xmlns:a16="http://schemas.microsoft.com/office/drawing/2014/main" id="{D2902834-8D85-430F-9267-07930866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5" y="2273300"/>
            <a:ext cx="1203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Molecular </a:t>
            </a:r>
          </a:p>
          <a:p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TextBox 121">
            <a:extLst>
              <a:ext uri="{FF2B5EF4-FFF2-40B4-BE49-F238E27FC236}">
                <a16:creationId xmlns:a16="http://schemas.microsoft.com/office/drawing/2014/main" id="{B08D589B-F41E-4B13-B966-ED5D537F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88" y="2708275"/>
            <a:ext cx="1203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Continuum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4" name="TextBox 122">
            <a:extLst>
              <a:ext uri="{FF2B5EF4-FFF2-40B4-BE49-F238E27FC236}">
                <a16:creationId xmlns:a16="http://schemas.microsoft.com/office/drawing/2014/main" id="{BC4CD734-EDBB-4C3D-9923-22C1B0D21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2241550"/>
            <a:ext cx="1268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Fluid parcel</a:t>
            </a:r>
          </a:p>
        </p:txBody>
      </p:sp>
      <p:sp>
        <p:nvSpPr>
          <p:cNvPr id="16395" name="TextBox 123">
            <a:extLst>
              <a:ext uri="{FF2B5EF4-FFF2-40B4-BE49-F238E27FC236}">
                <a16:creationId xmlns:a16="http://schemas.microsoft.com/office/drawing/2014/main" id="{AABD7CB6-17B8-4A78-9797-AA501DCF1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394200"/>
            <a:ext cx="1644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Fluid molecules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F7245C77-9E42-472F-812C-DB7493654C6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Continuum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FAED2-3646-4246-BE21-95A6D63F817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6074" y="1423513"/>
            <a:ext cx="4800601" cy="57515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7412" name="직사각형 3">
            <a:extLst>
              <a:ext uri="{FF2B5EF4-FFF2-40B4-BE49-F238E27FC236}">
                <a16:creationId xmlns:a16="http://schemas.microsoft.com/office/drawing/2014/main" id="{C1270141-D25C-4525-A980-BA1E0617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2413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u="sng">
                <a:latin typeface="Times New Roman" panose="02020603050405020304" pitchFamily="18" charset="0"/>
                <a:cs typeface="Times New Roman" panose="02020603050405020304" pitchFamily="18" charset="0"/>
              </a:rPr>
              <a:t>Knudsen number:</a:t>
            </a:r>
            <a:endParaRPr lang="ko-KR" altLang="en-US" u="sng">
              <a:cs typeface="Times New Roman" panose="02020603050405020304" pitchFamily="18" charset="0"/>
            </a:endParaRPr>
          </a:p>
        </p:txBody>
      </p:sp>
      <p:grpSp>
        <p:nvGrpSpPr>
          <p:cNvPr id="17413" name="Group 2">
            <a:extLst>
              <a:ext uri="{FF2B5EF4-FFF2-40B4-BE49-F238E27FC236}">
                <a16:creationId xmlns:a16="http://schemas.microsoft.com/office/drawing/2014/main" id="{9B8ABE61-5387-4F34-BA00-1F61200DA4E7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2730500"/>
            <a:ext cx="4737100" cy="2044700"/>
            <a:chOff x="4754880" y="2430612"/>
            <a:chExt cx="4736415" cy="2044609"/>
          </a:xfrm>
        </p:grpSpPr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633BA6C9-A585-4CAF-BA7C-D2DC3774B19E}"/>
                </a:ext>
              </a:extLst>
            </p:cNvPr>
            <p:cNvSpPr/>
            <p:nvPr/>
          </p:nvSpPr>
          <p:spPr>
            <a:xfrm>
              <a:off x="4754880" y="2727462"/>
              <a:ext cx="2865024" cy="1747759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401FAF92-FEDA-4D48-80CC-E343F8179849}"/>
                </a:ext>
              </a:extLst>
            </p:cNvPr>
            <p:cNvSpPr/>
            <p:nvPr/>
          </p:nvSpPr>
          <p:spPr>
            <a:xfrm>
              <a:off x="5221538" y="3175117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3" name="Oval 17">
              <a:extLst>
                <a:ext uri="{FF2B5EF4-FFF2-40B4-BE49-F238E27FC236}">
                  <a16:creationId xmlns:a16="http://schemas.microsoft.com/office/drawing/2014/main" id="{694CAFA5-88A6-43DE-B91B-58F0D2ABBF51}"/>
                </a:ext>
              </a:extLst>
            </p:cNvPr>
            <p:cNvSpPr/>
            <p:nvPr/>
          </p:nvSpPr>
          <p:spPr>
            <a:xfrm>
              <a:off x="5062810" y="3491015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4" name="Oval 18">
              <a:extLst>
                <a:ext uri="{FF2B5EF4-FFF2-40B4-BE49-F238E27FC236}">
                  <a16:creationId xmlns:a16="http://schemas.microsoft.com/office/drawing/2014/main" id="{6530DF3A-2020-4786-B38A-4FEB0F9E3BE6}"/>
                </a:ext>
              </a:extLst>
            </p:cNvPr>
            <p:cNvSpPr/>
            <p:nvPr/>
          </p:nvSpPr>
          <p:spPr>
            <a:xfrm>
              <a:off x="5367566" y="3429106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5" name="Oval 19">
              <a:extLst>
                <a:ext uri="{FF2B5EF4-FFF2-40B4-BE49-F238E27FC236}">
                  <a16:creationId xmlns:a16="http://schemas.microsoft.com/office/drawing/2014/main" id="{4EF805DD-5007-4554-9FF4-3B41CDE3C42A}"/>
                </a:ext>
              </a:extLst>
            </p:cNvPr>
            <p:cNvSpPr/>
            <p:nvPr/>
          </p:nvSpPr>
          <p:spPr>
            <a:xfrm>
              <a:off x="5526293" y="2975101"/>
              <a:ext cx="165076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6" name="Oval 20">
              <a:extLst>
                <a:ext uri="{FF2B5EF4-FFF2-40B4-BE49-F238E27FC236}">
                  <a16:creationId xmlns:a16="http://schemas.microsoft.com/office/drawing/2014/main" id="{494D2CDE-97BB-4999-B454-16F4041E6C25}"/>
                </a:ext>
              </a:extLst>
            </p:cNvPr>
            <p:cNvSpPr/>
            <p:nvPr/>
          </p:nvSpPr>
          <p:spPr>
            <a:xfrm>
              <a:off x="5540579" y="3252900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7" name="Oval 21">
              <a:extLst>
                <a:ext uri="{FF2B5EF4-FFF2-40B4-BE49-F238E27FC236}">
                  <a16:creationId xmlns:a16="http://schemas.microsoft.com/office/drawing/2014/main" id="{628CF8C4-93C3-44DB-ABF3-3DF33503B3ED}"/>
                </a:ext>
              </a:extLst>
            </p:cNvPr>
            <p:cNvSpPr/>
            <p:nvPr/>
          </p:nvSpPr>
          <p:spPr>
            <a:xfrm>
              <a:off x="5248522" y="3775165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8" name="Oval 22">
              <a:extLst>
                <a:ext uri="{FF2B5EF4-FFF2-40B4-BE49-F238E27FC236}">
                  <a16:creationId xmlns:a16="http://schemas.microsoft.com/office/drawing/2014/main" id="{D149CA08-57D9-462C-9797-783A2377815E}"/>
                </a:ext>
              </a:extLst>
            </p:cNvPr>
            <p:cNvSpPr/>
            <p:nvPr/>
          </p:nvSpPr>
          <p:spPr>
            <a:xfrm>
              <a:off x="5459628" y="3676745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40B4C415-916D-477C-8796-160520D0E060}"/>
                </a:ext>
              </a:extLst>
            </p:cNvPr>
            <p:cNvSpPr/>
            <p:nvPr/>
          </p:nvSpPr>
          <p:spPr>
            <a:xfrm>
              <a:off x="5608831" y="3943433"/>
              <a:ext cx="163489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0" name="Oval 24">
              <a:extLst>
                <a:ext uri="{FF2B5EF4-FFF2-40B4-BE49-F238E27FC236}">
                  <a16:creationId xmlns:a16="http://schemas.microsoft.com/office/drawing/2014/main" id="{F0384015-9F1B-469D-A49B-5792C2A6DF9A}"/>
                </a:ext>
              </a:extLst>
            </p:cNvPr>
            <p:cNvSpPr/>
            <p:nvPr/>
          </p:nvSpPr>
          <p:spPr>
            <a:xfrm>
              <a:off x="5691370" y="3583086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1" name="Oval 25">
              <a:extLst>
                <a:ext uri="{FF2B5EF4-FFF2-40B4-BE49-F238E27FC236}">
                  <a16:creationId xmlns:a16="http://schemas.microsoft.com/office/drawing/2014/main" id="{91AA0D2B-26E2-4531-89C8-D734A70537DA}"/>
                </a:ext>
              </a:extLst>
            </p:cNvPr>
            <p:cNvSpPr/>
            <p:nvPr/>
          </p:nvSpPr>
          <p:spPr>
            <a:xfrm>
              <a:off x="6013586" y="3025899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2" name="Oval 26">
              <a:extLst>
                <a:ext uri="{FF2B5EF4-FFF2-40B4-BE49-F238E27FC236}">
                  <a16:creationId xmlns:a16="http://schemas.microsoft.com/office/drawing/2014/main" id="{83F5F311-4B31-4F56-80CC-CD1E6D94BB9A}"/>
                </a:ext>
              </a:extLst>
            </p:cNvPr>
            <p:cNvSpPr/>
            <p:nvPr/>
          </p:nvSpPr>
          <p:spPr>
            <a:xfrm>
              <a:off x="5854859" y="3341796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3" name="Oval 27">
              <a:extLst>
                <a:ext uri="{FF2B5EF4-FFF2-40B4-BE49-F238E27FC236}">
                  <a16:creationId xmlns:a16="http://schemas.microsoft.com/office/drawing/2014/main" id="{CB94B645-CFDB-46D5-AD9A-29DB19A151D4}"/>
                </a:ext>
              </a:extLst>
            </p:cNvPr>
            <p:cNvSpPr/>
            <p:nvPr/>
          </p:nvSpPr>
          <p:spPr>
            <a:xfrm>
              <a:off x="6159615" y="3279887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4" name="Oval 28">
              <a:extLst>
                <a:ext uri="{FF2B5EF4-FFF2-40B4-BE49-F238E27FC236}">
                  <a16:creationId xmlns:a16="http://schemas.microsoft.com/office/drawing/2014/main" id="{0A60FA2D-49B6-45D1-8316-E80F80FD9DDD}"/>
                </a:ext>
              </a:extLst>
            </p:cNvPr>
            <p:cNvSpPr/>
            <p:nvPr/>
          </p:nvSpPr>
          <p:spPr>
            <a:xfrm>
              <a:off x="6318342" y="2825882"/>
              <a:ext cx="165076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5" name="Oval 29">
              <a:extLst>
                <a:ext uri="{FF2B5EF4-FFF2-40B4-BE49-F238E27FC236}">
                  <a16:creationId xmlns:a16="http://schemas.microsoft.com/office/drawing/2014/main" id="{EF4C1E10-00C4-4C37-9AA6-BDD85A5BB328}"/>
                </a:ext>
              </a:extLst>
            </p:cNvPr>
            <p:cNvSpPr/>
            <p:nvPr/>
          </p:nvSpPr>
          <p:spPr>
            <a:xfrm>
              <a:off x="6334215" y="3103682"/>
              <a:ext cx="163488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6" name="Oval 30">
              <a:extLst>
                <a:ext uri="{FF2B5EF4-FFF2-40B4-BE49-F238E27FC236}">
                  <a16:creationId xmlns:a16="http://schemas.microsoft.com/office/drawing/2014/main" id="{B9422C71-C616-4DF2-9FB0-27C1A8F17688}"/>
                </a:ext>
              </a:extLst>
            </p:cNvPr>
            <p:cNvSpPr/>
            <p:nvPr/>
          </p:nvSpPr>
          <p:spPr>
            <a:xfrm>
              <a:off x="6040569" y="3625947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7" name="Oval 31">
              <a:extLst>
                <a:ext uri="{FF2B5EF4-FFF2-40B4-BE49-F238E27FC236}">
                  <a16:creationId xmlns:a16="http://schemas.microsoft.com/office/drawing/2014/main" id="{F49B2118-CFF5-4E34-8E35-4C00E223A4DC}"/>
                </a:ext>
              </a:extLst>
            </p:cNvPr>
            <p:cNvSpPr/>
            <p:nvPr/>
          </p:nvSpPr>
          <p:spPr>
            <a:xfrm>
              <a:off x="6334215" y="3702143"/>
              <a:ext cx="163488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8" name="Oval 32">
              <a:extLst>
                <a:ext uri="{FF2B5EF4-FFF2-40B4-BE49-F238E27FC236}">
                  <a16:creationId xmlns:a16="http://schemas.microsoft.com/office/drawing/2014/main" id="{C034C788-BA14-4A74-8B69-24FB58A54271}"/>
                </a:ext>
              </a:extLst>
            </p:cNvPr>
            <p:cNvSpPr/>
            <p:nvPr/>
          </p:nvSpPr>
          <p:spPr>
            <a:xfrm>
              <a:off x="5907238" y="3908509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9" name="Oval 33">
              <a:extLst>
                <a:ext uri="{FF2B5EF4-FFF2-40B4-BE49-F238E27FC236}">
                  <a16:creationId xmlns:a16="http://schemas.microsoft.com/office/drawing/2014/main" id="{FA2B96F4-12E8-4110-86F3-5A41305901FE}"/>
                </a:ext>
              </a:extLst>
            </p:cNvPr>
            <p:cNvSpPr/>
            <p:nvPr/>
          </p:nvSpPr>
          <p:spPr>
            <a:xfrm>
              <a:off x="6483418" y="3433867"/>
              <a:ext cx="163488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0" name="Oval 43">
              <a:extLst>
                <a:ext uri="{FF2B5EF4-FFF2-40B4-BE49-F238E27FC236}">
                  <a16:creationId xmlns:a16="http://schemas.microsoft.com/office/drawing/2014/main" id="{BAC44BAA-179D-4F47-8004-A8BEE93FE368}"/>
                </a:ext>
              </a:extLst>
            </p:cNvPr>
            <p:cNvSpPr/>
            <p:nvPr/>
          </p:nvSpPr>
          <p:spPr>
            <a:xfrm>
              <a:off x="7065946" y="3327510"/>
              <a:ext cx="163489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1" name="Oval 44">
              <a:extLst>
                <a:ext uri="{FF2B5EF4-FFF2-40B4-BE49-F238E27FC236}">
                  <a16:creationId xmlns:a16="http://schemas.microsoft.com/office/drawing/2014/main" id="{C0643CAC-C7DF-4DA8-9140-A3FBCC02D479}"/>
                </a:ext>
              </a:extLst>
            </p:cNvPr>
            <p:cNvSpPr/>
            <p:nvPr/>
          </p:nvSpPr>
          <p:spPr>
            <a:xfrm>
              <a:off x="6797698" y="3568799"/>
              <a:ext cx="163488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2" name="Oval 45">
              <a:extLst>
                <a:ext uri="{FF2B5EF4-FFF2-40B4-BE49-F238E27FC236}">
                  <a16:creationId xmlns:a16="http://schemas.microsoft.com/office/drawing/2014/main" id="{076181F9-3029-4693-A1E1-1EB4A0A4289F}"/>
                </a:ext>
              </a:extLst>
            </p:cNvPr>
            <p:cNvSpPr/>
            <p:nvPr/>
          </p:nvSpPr>
          <p:spPr>
            <a:xfrm>
              <a:off x="7089755" y="3554512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3" name="Oval 46">
              <a:extLst>
                <a:ext uri="{FF2B5EF4-FFF2-40B4-BE49-F238E27FC236}">
                  <a16:creationId xmlns:a16="http://schemas.microsoft.com/office/drawing/2014/main" id="{A417F2B9-F78C-480A-B45C-20E90FD5765E}"/>
                </a:ext>
              </a:extLst>
            </p:cNvPr>
            <p:cNvSpPr/>
            <p:nvPr/>
          </p:nvSpPr>
          <p:spPr>
            <a:xfrm>
              <a:off x="7053248" y="3887872"/>
              <a:ext cx="165076" cy="15556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4" name="Oval 47">
              <a:extLst>
                <a:ext uri="{FF2B5EF4-FFF2-40B4-BE49-F238E27FC236}">
                  <a16:creationId xmlns:a16="http://schemas.microsoft.com/office/drawing/2014/main" id="{5663F096-57E3-469F-A1BE-ADAEA47452EB}"/>
                </a:ext>
              </a:extLst>
            </p:cNvPr>
            <p:cNvSpPr/>
            <p:nvPr/>
          </p:nvSpPr>
          <p:spPr>
            <a:xfrm>
              <a:off x="7384988" y="3405294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5" name="Oval 48">
              <a:extLst>
                <a:ext uri="{FF2B5EF4-FFF2-40B4-BE49-F238E27FC236}">
                  <a16:creationId xmlns:a16="http://schemas.microsoft.com/office/drawing/2014/main" id="{F08496EE-6FDB-4987-971C-6591FCA41151}"/>
                </a:ext>
              </a:extLst>
            </p:cNvPr>
            <p:cNvSpPr/>
            <p:nvPr/>
          </p:nvSpPr>
          <p:spPr>
            <a:xfrm>
              <a:off x="6708810" y="3956132"/>
              <a:ext cx="165076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6" name="Oval 49">
              <a:extLst>
                <a:ext uri="{FF2B5EF4-FFF2-40B4-BE49-F238E27FC236}">
                  <a16:creationId xmlns:a16="http://schemas.microsoft.com/office/drawing/2014/main" id="{FDB296E5-B8C4-4F6F-A469-A5227F00047B}"/>
                </a:ext>
              </a:extLst>
            </p:cNvPr>
            <p:cNvSpPr/>
            <p:nvPr/>
          </p:nvSpPr>
          <p:spPr>
            <a:xfrm>
              <a:off x="7254831" y="3754528"/>
              <a:ext cx="163488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7" name="Oval 50">
              <a:extLst>
                <a:ext uri="{FF2B5EF4-FFF2-40B4-BE49-F238E27FC236}">
                  <a16:creationId xmlns:a16="http://schemas.microsoft.com/office/drawing/2014/main" id="{35A10348-2309-4AB9-9F26-DC326889B84B}"/>
                </a:ext>
              </a:extLst>
            </p:cNvPr>
            <p:cNvSpPr/>
            <p:nvPr/>
          </p:nvSpPr>
          <p:spPr>
            <a:xfrm>
              <a:off x="6350087" y="4100588"/>
              <a:ext cx="165076" cy="15715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8" name="Oval 51">
              <a:extLst>
                <a:ext uri="{FF2B5EF4-FFF2-40B4-BE49-F238E27FC236}">
                  <a16:creationId xmlns:a16="http://schemas.microsoft.com/office/drawing/2014/main" id="{C226F1C1-C53C-4952-B869-1AD63C21223B}"/>
                </a:ext>
              </a:extLst>
            </p:cNvPr>
            <p:cNvSpPr/>
            <p:nvPr/>
          </p:nvSpPr>
          <p:spPr>
            <a:xfrm>
              <a:off x="6754841" y="3089396"/>
              <a:ext cx="163489" cy="15715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149" name="Straight Arrow Connector 53">
              <a:extLst>
                <a:ext uri="{FF2B5EF4-FFF2-40B4-BE49-F238E27FC236}">
                  <a16:creationId xmlns:a16="http://schemas.microsoft.com/office/drawing/2014/main" id="{A13A2E53-2058-4922-9D65-716434216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989" y="2983037"/>
              <a:ext cx="1271404" cy="644496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55">
              <a:extLst>
                <a:ext uri="{FF2B5EF4-FFF2-40B4-BE49-F238E27FC236}">
                  <a16:creationId xmlns:a16="http://schemas.microsoft.com/office/drawing/2014/main" id="{769B98B2-5D16-4A23-9E6F-4E8C1CE81903}"/>
                </a:ext>
              </a:extLst>
            </p:cNvPr>
            <p:cNvSpPr/>
            <p:nvPr/>
          </p:nvSpPr>
          <p:spPr>
            <a:xfrm>
              <a:off x="8659565" y="2430612"/>
              <a:ext cx="831730" cy="7905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151" name="Straight Arrow Connector 56">
              <a:extLst>
                <a:ext uri="{FF2B5EF4-FFF2-40B4-BE49-F238E27FC236}">
                  <a16:creationId xmlns:a16="http://schemas.microsoft.com/office/drawing/2014/main" id="{CA2F214D-65D4-4015-B2D4-201169DE0EC7}"/>
                </a:ext>
              </a:extLst>
            </p:cNvPr>
            <p:cNvCxnSpPr>
              <a:cxnSpLocks/>
              <a:endCxn id="150" idx="6"/>
            </p:cNvCxnSpPr>
            <p:nvPr/>
          </p:nvCxnSpPr>
          <p:spPr>
            <a:xfrm flipV="1">
              <a:off x="9075430" y="2825882"/>
              <a:ext cx="415865" cy="12699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4CDED49-632A-49BE-A77D-07E8C0A248DB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093442" y="2528773"/>
              <a:ext cx="352276" cy="36933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153" name="Straight Arrow Connector 61">
              <a:extLst>
                <a:ext uri="{FF2B5EF4-FFF2-40B4-BE49-F238E27FC236}">
                  <a16:creationId xmlns:a16="http://schemas.microsoft.com/office/drawing/2014/main" id="{3F47FC18-3AD3-415E-8D1F-63F2C559CBA9}"/>
                </a:ext>
              </a:extLst>
            </p:cNvPr>
            <p:cNvCxnSpPr>
              <a:cxnSpLocks/>
            </p:cNvCxnSpPr>
            <p:nvPr/>
          </p:nvCxnSpPr>
          <p:spPr>
            <a:xfrm>
              <a:off x="7262767" y="3632297"/>
              <a:ext cx="1347593" cy="385745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65">
              <a:extLst>
                <a:ext uri="{FF2B5EF4-FFF2-40B4-BE49-F238E27FC236}">
                  <a16:creationId xmlns:a16="http://schemas.microsoft.com/office/drawing/2014/main" id="{29961DE0-10D0-43CE-B34D-A8722B7CC7D7}"/>
                </a:ext>
              </a:extLst>
            </p:cNvPr>
            <p:cNvSpPr/>
            <p:nvPr/>
          </p:nvSpPr>
          <p:spPr>
            <a:xfrm>
              <a:off x="8656391" y="3625947"/>
              <a:ext cx="831730" cy="7905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5" name="Oval 66">
              <a:extLst>
                <a:ext uri="{FF2B5EF4-FFF2-40B4-BE49-F238E27FC236}">
                  <a16:creationId xmlns:a16="http://schemas.microsoft.com/office/drawing/2014/main" id="{99CFEEDB-2654-4271-A459-E9761DD1E448}"/>
                </a:ext>
              </a:extLst>
            </p:cNvPr>
            <p:cNvSpPr/>
            <p:nvPr/>
          </p:nvSpPr>
          <p:spPr>
            <a:xfrm>
              <a:off x="8934164" y="3832313"/>
              <a:ext cx="46030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6" name="Oval 67">
              <a:extLst>
                <a:ext uri="{FF2B5EF4-FFF2-40B4-BE49-F238E27FC236}">
                  <a16:creationId xmlns:a16="http://schemas.microsoft.com/office/drawing/2014/main" id="{31B518E2-5301-46DA-8DA5-37BE8A95B696}"/>
                </a:ext>
              </a:extLst>
            </p:cNvPr>
            <p:cNvSpPr/>
            <p:nvPr/>
          </p:nvSpPr>
          <p:spPr>
            <a:xfrm>
              <a:off x="9086542" y="3984706"/>
              <a:ext cx="46030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7" name="Oval 68">
              <a:extLst>
                <a:ext uri="{FF2B5EF4-FFF2-40B4-BE49-F238E27FC236}">
                  <a16:creationId xmlns:a16="http://schemas.microsoft.com/office/drawing/2014/main" id="{A9C2AC09-DD46-4D21-8E60-BCCCEC4A6C39}"/>
                </a:ext>
              </a:extLst>
            </p:cNvPr>
            <p:cNvSpPr/>
            <p:nvPr/>
          </p:nvSpPr>
          <p:spPr>
            <a:xfrm>
              <a:off x="9238919" y="4137099"/>
              <a:ext cx="46030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8" name="Oval 69">
              <a:extLst>
                <a:ext uri="{FF2B5EF4-FFF2-40B4-BE49-F238E27FC236}">
                  <a16:creationId xmlns:a16="http://schemas.microsoft.com/office/drawing/2014/main" id="{E5C0DDF2-AEFE-4D9A-9A75-0BB386727515}"/>
                </a:ext>
              </a:extLst>
            </p:cNvPr>
            <p:cNvSpPr/>
            <p:nvPr/>
          </p:nvSpPr>
          <p:spPr>
            <a:xfrm>
              <a:off x="8888132" y="4152973"/>
              <a:ext cx="46031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9" name="Oval 70">
              <a:extLst>
                <a:ext uri="{FF2B5EF4-FFF2-40B4-BE49-F238E27FC236}">
                  <a16:creationId xmlns:a16="http://schemas.microsoft.com/office/drawing/2014/main" id="{79FF805F-C737-47F9-B275-F9741508D78E}"/>
                </a:ext>
              </a:extLst>
            </p:cNvPr>
            <p:cNvSpPr/>
            <p:nvPr/>
          </p:nvSpPr>
          <p:spPr>
            <a:xfrm>
              <a:off x="8910354" y="4010105"/>
              <a:ext cx="46031" cy="444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60" name="Oval 71">
              <a:extLst>
                <a:ext uri="{FF2B5EF4-FFF2-40B4-BE49-F238E27FC236}">
                  <a16:creationId xmlns:a16="http://schemas.microsoft.com/office/drawing/2014/main" id="{65913CA9-F3CB-43EE-B06A-CEF828E49C72}"/>
                </a:ext>
              </a:extLst>
            </p:cNvPr>
            <p:cNvSpPr/>
            <p:nvPr/>
          </p:nvSpPr>
          <p:spPr>
            <a:xfrm>
              <a:off x="9132572" y="3816438"/>
              <a:ext cx="44444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61" name="Oval 72">
              <a:extLst>
                <a:ext uri="{FF2B5EF4-FFF2-40B4-BE49-F238E27FC236}">
                  <a16:creationId xmlns:a16="http://schemas.microsoft.com/office/drawing/2014/main" id="{1EF13A0B-F836-49E7-B714-A288727A6AD0}"/>
                </a:ext>
              </a:extLst>
            </p:cNvPr>
            <p:cNvSpPr/>
            <p:nvPr/>
          </p:nvSpPr>
          <p:spPr>
            <a:xfrm>
              <a:off x="9034161" y="4116462"/>
              <a:ext cx="46031" cy="46036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62" name="Oval 73">
              <a:extLst>
                <a:ext uri="{FF2B5EF4-FFF2-40B4-BE49-F238E27FC236}">
                  <a16:creationId xmlns:a16="http://schemas.microsoft.com/office/drawing/2014/main" id="{1F20FB3D-C5C0-4434-9E4A-1C03A7526273}"/>
                </a:ext>
              </a:extLst>
            </p:cNvPr>
            <p:cNvSpPr/>
            <p:nvPr/>
          </p:nvSpPr>
          <p:spPr>
            <a:xfrm>
              <a:off x="9345266" y="4006930"/>
              <a:ext cx="46031" cy="4603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63" name="Oval 74">
              <a:extLst>
                <a:ext uri="{FF2B5EF4-FFF2-40B4-BE49-F238E27FC236}">
                  <a16:creationId xmlns:a16="http://schemas.microsoft.com/office/drawing/2014/main" id="{4866739F-7280-4AE7-B191-B43A954B7F01}"/>
                </a:ext>
              </a:extLst>
            </p:cNvPr>
            <p:cNvSpPr/>
            <p:nvPr/>
          </p:nvSpPr>
          <p:spPr>
            <a:xfrm>
              <a:off x="9040510" y="4257744"/>
              <a:ext cx="46031" cy="444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7414" name="직사각형 163">
            <a:extLst>
              <a:ext uri="{FF2B5EF4-FFF2-40B4-BE49-F238E27FC236}">
                <a16:creationId xmlns:a16="http://schemas.microsoft.com/office/drawing/2014/main" id="{FA5625AE-6586-45B5-A665-ECEBC117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5303838"/>
            <a:ext cx="401955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In physics, 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free path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distance over which a moving particle </a:t>
            </a:r>
            <a:endParaRPr lang="ko-KR" altLang="en-US"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801A80-59E3-4CFC-8793-82FACA86841D}"/>
              </a:ext>
            </a:extLst>
          </p:cNvPr>
          <p:cNvCxnSpPr/>
          <p:nvPr/>
        </p:nvCxnSpPr>
        <p:spPr>
          <a:xfrm flipV="1">
            <a:off x="4405313" y="4775200"/>
            <a:ext cx="277812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B34127-3650-457C-AFEE-CC24E82D6646}"/>
              </a:ext>
            </a:extLst>
          </p:cNvPr>
          <p:cNvGraphicFramePr>
            <a:graphicFrameLocks noGrp="1"/>
          </p:cNvGraphicFramePr>
          <p:nvPr/>
        </p:nvGraphicFramePr>
        <p:xfrm>
          <a:off x="6572250" y="2979738"/>
          <a:ext cx="4283076" cy="184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 &lt; 0.01 </a:t>
                      </a:r>
                      <a:endParaRPr lang="ko-KR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Continuum flow</a:t>
                      </a:r>
                      <a:endParaRPr lang="ko-KR" alt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 &lt; Kn &lt; 0.1 </a:t>
                      </a:r>
                      <a:endParaRPr lang="ko-KR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Slip flow</a:t>
                      </a:r>
                      <a:endParaRPr lang="ko-KR" alt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&lt; Kn &lt; 10</a:t>
                      </a:r>
                      <a:endParaRPr lang="ko-KR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Transitional flow</a:t>
                      </a:r>
                      <a:endParaRPr lang="ko-KR" alt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 &gt; 10</a:t>
                      </a:r>
                      <a:endParaRPr lang="ko-KR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molecular flow</a:t>
                      </a:r>
                      <a:endParaRPr lang="ko-KR" alt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33" name="직사각형 11">
            <a:extLst>
              <a:ext uri="{FF2B5EF4-FFF2-40B4-BE49-F238E27FC236}">
                <a16:creationId xmlns:a16="http://schemas.microsoft.com/office/drawing/2014/main" id="{AAECD78C-EF9F-4B01-AB93-5B6A82D2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88900"/>
            <a:ext cx="3867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https://en.wikipedia.org/wiki/Knudsen_number#References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5BE-219F-2402-DD02-EC498D5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Closed, Open, and Isolated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06F-3DFC-5511-BD76-ABAFBB3D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72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thermodynamic system, or simply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defined as a quantity of matter or a region in space chosen for study. 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the 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or imaginary surface that separates the system from its surroundings is called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boundary of a system may be fixed or movable.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8B4395D-90F7-410B-9110-6D2EEB9C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35" y="4186383"/>
            <a:ext cx="2238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C33880-3FBF-4D3E-AEB3-3117FB86E62E}"/>
              </a:ext>
            </a:extLst>
          </p:cNvPr>
          <p:cNvSpPr txBox="1">
            <a:spLocks/>
          </p:cNvSpPr>
          <p:nvPr/>
        </p:nvSpPr>
        <p:spPr>
          <a:xfrm>
            <a:off x="5227781" y="3816061"/>
            <a:ext cx="6047509" cy="125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may be considered to be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depending on whether a fixed mass or a fixed volume in space is chosen for study.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9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5BE-219F-2402-DD02-EC498D5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06F-3DFC-5511-BD76-ABAFBB3D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724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fixed amount of mass and no mass may cross the system boundary. The closed system boundary may move.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closed systems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sealed tanks and piston cylinder devices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 the volume does not have to be fixed).  However, energy in the form of heat and work may cross the boundaries of a closed system.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3BB38-B254-4630-9EC6-41F516B2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37" y="3449782"/>
            <a:ext cx="24479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707D2-6214-4BD4-A085-836521E4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54" y="3569854"/>
            <a:ext cx="22669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80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2434</Words>
  <Application>Microsoft Office PowerPoint</Application>
  <PresentationFormat>Widescreen</PresentationFormat>
  <Paragraphs>322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Coronet</vt:lpstr>
      <vt:lpstr>굴림</vt:lpstr>
      <vt:lpstr>굴림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Aerothermochemistry and Combustion</vt:lpstr>
      <vt:lpstr>Quick Recap</vt:lpstr>
      <vt:lpstr>Contents</vt:lpstr>
      <vt:lpstr>PowerPoint Presentation</vt:lpstr>
      <vt:lpstr>PowerPoint Presentation</vt:lpstr>
      <vt:lpstr>PowerPoint Presentation</vt:lpstr>
      <vt:lpstr>PowerPoint Presentation</vt:lpstr>
      <vt:lpstr>Closed, Open, and Isolated Systems</vt:lpstr>
      <vt:lpstr>Closed System</vt:lpstr>
      <vt:lpstr>Open System</vt:lpstr>
      <vt:lpstr>Isolated System</vt:lpstr>
      <vt:lpstr>Properties of a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Zeroth Law of Thermodynamics</vt:lpstr>
      <vt:lpstr>Latent heat</vt:lpstr>
      <vt:lpstr>Stoichiometry</vt:lpstr>
      <vt:lpstr>Problem 1 </vt:lpstr>
      <vt:lpstr>Standardized Enthalpy and Enthalpy of Formation</vt:lpstr>
      <vt:lpstr>Problem 2</vt:lpstr>
      <vt:lpstr>Ideal products of combustion</vt:lpstr>
      <vt:lpstr>Problem 3</vt:lpstr>
      <vt:lpstr>Enthalpy of Combustion and Heating values</vt:lpstr>
      <vt:lpstr>Problem 4 </vt:lpstr>
      <vt:lpstr>Adiabatic Flame Temperature</vt:lpstr>
      <vt:lpstr>Problem 5 </vt:lpstr>
      <vt:lpstr>Gibbs Function</vt:lpstr>
      <vt:lpstr>Equilibrium compositions of the CO2 equation</vt:lpstr>
      <vt:lpstr>Problem 6 </vt:lpstr>
      <vt:lpstr>Exercise – 1 (Equivalence ratio and Standardized enthalpy)</vt:lpstr>
      <vt:lpstr>Exercise – 2 (Ideal combustion and flame temperature)</vt:lpstr>
      <vt:lpstr>Exercise – 3 (Equilibrium Compositions)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 BUNDLES</dc:title>
  <dc:creator>Kumaresh Selvakumar</dc:creator>
  <cp:lastModifiedBy>Kumaresh Selvakumar</cp:lastModifiedBy>
  <cp:revision>160</cp:revision>
  <dcterms:created xsi:type="dcterms:W3CDTF">2022-11-18T04:53:24Z</dcterms:created>
  <dcterms:modified xsi:type="dcterms:W3CDTF">2024-03-10T12:09:15Z</dcterms:modified>
</cp:coreProperties>
</file>