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81" r:id="rId4"/>
    <p:sldId id="279" r:id="rId5"/>
    <p:sldId id="280" r:id="rId6"/>
    <p:sldId id="290" r:id="rId7"/>
    <p:sldId id="291" r:id="rId8"/>
    <p:sldId id="292" r:id="rId9"/>
    <p:sldId id="293" r:id="rId10"/>
    <p:sldId id="294" r:id="rId11"/>
    <p:sldId id="282" r:id="rId12"/>
    <p:sldId id="288" r:id="rId13"/>
    <p:sldId id="287" r:id="rId14"/>
    <p:sldId id="286" r:id="rId15"/>
    <p:sldId id="295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77C34-C040-4D95-8AA1-909E28B33E79}" v="2" dt="2024-03-03T10:23:44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3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7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esh Selvakumar" userId="2a1b48795d332c11" providerId="LiveId" clId="{00E77C34-C040-4D95-8AA1-909E28B33E79}"/>
    <pc:docChg chg="undo custSel addSld modSld sldOrd">
      <pc:chgData name="Kumaresh Selvakumar" userId="2a1b48795d332c11" providerId="LiveId" clId="{00E77C34-C040-4D95-8AA1-909E28B33E79}" dt="2024-03-03T10:27:17.210" v="523"/>
      <pc:docMkLst>
        <pc:docMk/>
      </pc:docMkLst>
      <pc:sldChg chg="modNotesTx">
        <pc:chgData name="Kumaresh Selvakumar" userId="2a1b48795d332c11" providerId="LiveId" clId="{00E77C34-C040-4D95-8AA1-909E28B33E79}" dt="2024-03-02T05:20:00.820" v="12" actId="20577"/>
        <pc:sldMkLst>
          <pc:docMk/>
          <pc:sldMk cId="3280527369" sldId="279"/>
        </pc:sldMkLst>
      </pc:sldChg>
      <pc:sldChg chg="modNotesTx">
        <pc:chgData name="Kumaresh Selvakumar" userId="2a1b48795d332c11" providerId="LiveId" clId="{00E77C34-C040-4D95-8AA1-909E28B33E79}" dt="2024-03-02T05:20:03.320" v="13" actId="20577"/>
        <pc:sldMkLst>
          <pc:docMk/>
          <pc:sldMk cId="1834925781" sldId="280"/>
        </pc:sldMkLst>
      </pc:sldChg>
      <pc:sldChg chg="modNotesTx">
        <pc:chgData name="Kumaresh Selvakumar" userId="2a1b48795d332c11" providerId="LiveId" clId="{00E77C34-C040-4D95-8AA1-909E28B33E79}" dt="2024-03-02T05:19:57.408" v="11" actId="20577"/>
        <pc:sldMkLst>
          <pc:docMk/>
          <pc:sldMk cId="3403595923" sldId="281"/>
        </pc:sldMkLst>
      </pc:sldChg>
      <pc:sldChg chg="modNotesTx">
        <pc:chgData name="Kumaresh Selvakumar" userId="2a1b48795d332c11" providerId="LiveId" clId="{00E77C34-C040-4D95-8AA1-909E28B33E79}" dt="2024-03-02T05:19:33.434" v="5" actId="20577"/>
        <pc:sldMkLst>
          <pc:docMk/>
          <pc:sldMk cId="593644985" sldId="282"/>
        </pc:sldMkLst>
      </pc:sldChg>
      <pc:sldChg chg="modSp mod modNotesTx">
        <pc:chgData name="Kumaresh Selvakumar" userId="2a1b48795d332c11" providerId="LiveId" clId="{00E77C34-C040-4D95-8AA1-909E28B33E79}" dt="2024-03-03T10:22:51.938" v="514" actId="6549"/>
        <pc:sldMkLst>
          <pc:docMk/>
          <pc:sldMk cId="490413919" sldId="286"/>
        </pc:sldMkLst>
        <pc:spChg chg="mod">
          <ac:chgData name="Kumaresh Selvakumar" userId="2a1b48795d332c11" providerId="LiveId" clId="{00E77C34-C040-4D95-8AA1-909E28B33E79}" dt="2024-03-03T10:22:51.938" v="514" actId="6549"/>
          <ac:spMkLst>
            <pc:docMk/>
            <pc:sldMk cId="490413919" sldId="286"/>
            <ac:spMk id="3" creationId="{53C4CE5E-8857-4623-B43B-41C8FE12E64E}"/>
          </ac:spMkLst>
        </pc:spChg>
      </pc:sldChg>
      <pc:sldChg chg="modSp mod modNotesTx">
        <pc:chgData name="Kumaresh Selvakumar" userId="2a1b48795d332c11" providerId="LiveId" clId="{00E77C34-C040-4D95-8AA1-909E28B33E79}" dt="2024-03-02T11:25:36.804" v="507" actId="6549"/>
        <pc:sldMkLst>
          <pc:docMk/>
          <pc:sldMk cId="528506864" sldId="287"/>
        </pc:sldMkLst>
        <pc:spChg chg="mod">
          <ac:chgData name="Kumaresh Selvakumar" userId="2a1b48795d332c11" providerId="LiveId" clId="{00E77C34-C040-4D95-8AA1-909E28B33E79}" dt="2024-03-02T11:25:36.804" v="507" actId="6549"/>
          <ac:spMkLst>
            <pc:docMk/>
            <pc:sldMk cId="528506864" sldId="287"/>
            <ac:spMk id="3" creationId="{53C4CE5E-8857-4623-B43B-41C8FE12E64E}"/>
          </ac:spMkLst>
        </pc:spChg>
      </pc:sldChg>
      <pc:sldChg chg="ord modNotesTx">
        <pc:chgData name="Kumaresh Selvakumar" userId="2a1b48795d332c11" providerId="LiveId" clId="{00E77C34-C040-4D95-8AA1-909E28B33E79}" dt="2024-03-03T10:27:17.210" v="523"/>
        <pc:sldMkLst>
          <pc:docMk/>
          <pc:sldMk cId="3768124082" sldId="288"/>
        </pc:sldMkLst>
      </pc:sldChg>
      <pc:sldChg chg="modNotesTx">
        <pc:chgData name="Kumaresh Selvakumar" userId="2a1b48795d332c11" providerId="LiveId" clId="{00E77C34-C040-4D95-8AA1-909E28B33E79}" dt="2024-03-02T05:19:21.329" v="1" actId="20577"/>
        <pc:sldMkLst>
          <pc:docMk/>
          <pc:sldMk cId="1701100942" sldId="290"/>
        </pc:sldMkLst>
      </pc:sldChg>
      <pc:sldChg chg="modNotesTx">
        <pc:chgData name="Kumaresh Selvakumar" userId="2a1b48795d332c11" providerId="LiveId" clId="{00E77C34-C040-4D95-8AA1-909E28B33E79}" dt="2024-03-02T05:19:17.440" v="0" actId="20577"/>
        <pc:sldMkLst>
          <pc:docMk/>
          <pc:sldMk cId="1823476329" sldId="291"/>
        </pc:sldMkLst>
      </pc:sldChg>
      <pc:sldChg chg="modNotesTx">
        <pc:chgData name="Kumaresh Selvakumar" userId="2a1b48795d332c11" providerId="LiveId" clId="{00E77C34-C040-4D95-8AA1-909E28B33E79}" dt="2024-03-02T05:19:24.740" v="2" actId="20577"/>
        <pc:sldMkLst>
          <pc:docMk/>
          <pc:sldMk cId="1363825253" sldId="292"/>
        </pc:sldMkLst>
      </pc:sldChg>
      <pc:sldChg chg="modNotesTx">
        <pc:chgData name="Kumaresh Selvakumar" userId="2a1b48795d332c11" providerId="LiveId" clId="{00E77C34-C040-4D95-8AA1-909E28B33E79}" dt="2024-03-02T05:19:27.555" v="3" actId="20577"/>
        <pc:sldMkLst>
          <pc:docMk/>
          <pc:sldMk cId="135068811" sldId="293"/>
        </pc:sldMkLst>
      </pc:sldChg>
      <pc:sldChg chg="ord modNotesTx">
        <pc:chgData name="Kumaresh Selvakumar" userId="2a1b48795d332c11" providerId="LiveId" clId="{00E77C34-C040-4D95-8AA1-909E28B33E79}" dt="2024-03-03T10:27:15.722" v="521"/>
        <pc:sldMkLst>
          <pc:docMk/>
          <pc:sldMk cId="1189878720" sldId="294"/>
        </pc:sldMkLst>
      </pc:sldChg>
      <pc:sldChg chg="addSp modSp mod modNotesTx">
        <pc:chgData name="Kumaresh Selvakumar" userId="2a1b48795d332c11" providerId="LiveId" clId="{00E77C34-C040-4D95-8AA1-909E28B33E79}" dt="2024-03-03T10:23:53.604" v="519" actId="1076"/>
        <pc:sldMkLst>
          <pc:docMk/>
          <pc:sldMk cId="3304884701" sldId="295"/>
        </pc:sldMkLst>
        <pc:spChg chg="add mod">
          <ac:chgData name="Kumaresh Selvakumar" userId="2a1b48795d332c11" providerId="LiveId" clId="{00E77C34-C040-4D95-8AA1-909E28B33E79}" dt="2024-03-03T10:23:51.293" v="518" actId="1076"/>
          <ac:spMkLst>
            <pc:docMk/>
            <pc:sldMk cId="3304884701" sldId="295"/>
            <ac:spMk id="4" creationId="{D16E5FE1-B3BE-3EC7-6AF0-01CC1110BB22}"/>
          </ac:spMkLst>
        </pc:spChg>
        <pc:picChg chg="mod">
          <ac:chgData name="Kumaresh Selvakumar" userId="2a1b48795d332c11" providerId="LiveId" clId="{00E77C34-C040-4D95-8AA1-909E28B33E79}" dt="2024-03-03T10:23:53.604" v="519" actId="1076"/>
          <ac:picMkLst>
            <pc:docMk/>
            <pc:sldMk cId="3304884701" sldId="295"/>
            <ac:picMk id="6" creationId="{E9BAC5B4-D4E2-45E5-94DB-2EEB566304B0}"/>
          </ac:picMkLst>
        </pc:picChg>
      </pc:sldChg>
      <pc:sldChg chg="modNotesTx">
        <pc:chgData name="Kumaresh Selvakumar" userId="2a1b48795d332c11" providerId="LiveId" clId="{00E77C34-C040-4D95-8AA1-909E28B33E79}" dt="2024-03-02T05:19:47.241" v="9" actId="20577"/>
        <pc:sldMkLst>
          <pc:docMk/>
          <pc:sldMk cId="2447354905" sldId="296"/>
        </pc:sldMkLst>
      </pc:sldChg>
      <pc:sldChg chg="modSp add mod">
        <pc:chgData name="Kumaresh Selvakumar" userId="2a1b48795d332c11" providerId="LiveId" clId="{00E77C34-C040-4D95-8AA1-909E28B33E79}" dt="2024-03-02T11:32:54.230" v="512" actId="20577"/>
        <pc:sldMkLst>
          <pc:docMk/>
          <pc:sldMk cId="1641838821" sldId="297"/>
        </pc:sldMkLst>
        <pc:spChg chg="mod">
          <ac:chgData name="Kumaresh Selvakumar" userId="2a1b48795d332c11" providerId="LiveId" clId="{00E77C34-C040-4D95-8AA1-909E28B33E79}" dt="2024-03-02T11:15:59.255" v="33" actId="33524"/>
          <ac:spMkLst>
            <pc:docMk/>
            <pc:sldMk cId="1641838821" sldId="297"/>
            <ac:spMk id="2" creationId="{CAA782B2-76E1-204B-9EEB-1177A86667AC}"/>
          </ac:spMkLst>
        </pc:spChg>
        <pc:spChg chg="mod">
          <ac:chgData name="Kumaresh Selvakumar" userId="2a1b48795d332c11" providerId="LiveId" clId="{00E77C34-C040-4D95-8AA1-909E28B33E79}" dt="2024-03-02T11:32:54.230" v="512" actId="20577"/>
          <ac:spMkLst>
            <pc:docMk/>
            <pc:sldMk cId="1641838821" sldId="297"/>
            <ac:spMk id="4" creationId="{6912F049-7DD9-104C-C534-40C040AB95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82BD-2C67-4008-B636-F16B5D49494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3F8C2-A7DD-47B7-AC34-DDA2FFBC8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71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Aero (Aerodynamics) + propulsive effects</a:t>
            </a:r>
          </a:p>
          <a:p>
            <a:r>
              <a:rPr lang="en-US" altLang="ko-KR" dirty="0"/>
              <a:t>Thermo (heat)</a:t>
            </a:r>
          </a:p>
          <a:p>
            <a:r>
              <a:rPr lang="en-US" altLang="ko-KR" dirty="0"/>
              <a:t>Chemistry (chemical changes)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3F8C2-A7DD-47B7-AC34-DDA2FFBC86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932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3F8C2-A7DD-47B7-AC34-DDA2FFBC86E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547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3F8C2-A7DD-47B7-AC34-DDA2FFBC86E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2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3F8C2-A7DD-47B7-AC34-DDA2FFBC86E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732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3F8C2-A7DD-47B7-AC34-DDA2FFBC86E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786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3F8C2-A7DD-47B7-AC34-DDA2FFBC86E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059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3F8C2-A7DD-47B7-AC34-DDA2FFBC86E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477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EE4B6-DCCD-0226-9A6F-EDBEB9957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23CC49-E254-95B1-B12E-C4F7A2AEAF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1B0883-CBAE-B5FB-6800-AE8B09969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E20ED5-77E6-E6A3-E2D6-A1CC092F2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3F8C2-A7DD-47B7-AC34-DDA2FFBC86E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04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3F8C2-A7DD-47B7-AC34-DDA2FFBC86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46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3F8C2-A7DD-47B7-AC34-DDA2FFBC86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3F8C2-A7DD-47B7-AC34-DDA2FFBC86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145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3F8C2-A7DD-47B7-AC34-DDA2FFBC86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2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3F8C2-A7DD-47B7-AC34-DDA2FFBC86E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436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3F8C2-A7DD-47B7-AC34-DDA2FFBC86E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017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3F8C2-A7DD-47B7-AC34-DDA2FFBC86E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268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3F8C2-A7DD-47B7-AC34-DDA2FFBC86E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21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F23E-9472-4C06-EDF9-D09C3D1B9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74151-699A-9061-C694-5C529BD51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AC12D-C586-5460-249E-36F5BF76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4418-CF47-3381-2046-A97A4267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BFF2F-2721-B794-9321-820FC6BA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6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B42C-2378-4416-309D-1A0CF58B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E7802-4F6D-2FE1-557E-AD8944D98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99407-3AF1-FFAC-FFDD-B754220D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2243-90A1-99F0-BEF7-5502CF9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68CE7-9B90-C713-8D55-68E64A2E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66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E0323-1163-13C6-2E78-112BF5D27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AB739-A8FE-BABE-74BE-FCCA5ED5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814D-E3E6-59EC-888E-F46C1E9C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1B00F-AFE5-B335-B36E-96DC2FCE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FA0C-CF1C-EC77-61B8-381BA4DA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51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4996-8FA7-8E95-6D80-294A51E7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1689-5EFC-CBF9-C653-7FEF51B6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4D97C-150D-2EB3-D1C8-AD64F9A1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A487-A850-BD71-AFEB-2537D4B0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98E76-7ECC-B5F0-5B2E-5A28D95F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6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5B87-19FF-5760-193E-B9947D7A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02DB5-8861-EDE2-0538-2DD00DFA9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2D1E0-14DD-D685-18CD-35E9F649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6032-2D4F-ADF9-6873-C093CD80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315D9-2D99-AAE9-7902-7CE759B4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7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42D7-0C82-BA10-585B-D786D092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74CA-9C9B-C7F5-64CF-82B1D5BC7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8B771-A963-B6CC-3ED5-0F0BAE6F2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37DE4-0D40-6695-1B80-A38BE81F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03FA8-72EE-C8A8-A670-2061789A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275D1-2E38-4935-6B1F-AC7A62FF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31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A7B9-7561-507D-A0AC-21721545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2759A-3868-B1BC-84AB-7BF77F901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55695-22FC-C735-ABEA-B07B2D7EB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FCB5A-574D-567C-A26B-3E1DCD64B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5F4FD-5F92-1137-E272-3316167B0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2DEEB-6410-8C5F-8BEF-B17CC097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19FB3-8D1E-0731-B15E-407BFD31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30B61-237A-DE50-8AC1-3BA9C8D3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6477-A379-275D-0E06-1A0D8280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13E42-ABC6-B13D-5559-02695549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92CFB-6297-F592-89B7-691B5630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EBC67-AA85-6350-520B-CD3F2163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69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17073-0D24-E0F5-CD9B-F37DC842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52CC5-ACE0-545F-F041-EC51B049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1DB29-19A2-DF29-E32E-DF9C80FA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62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507A-872D-BED8-0944-7DC21D3E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A6E6-AA78-4F55-A66A-9B732C37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A54C6-96FB-8F11-2859-E3EEBCDA5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760FF-AC52-3BA0-E32E-07C8C48B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9409E-B023-C061-46D9-6F4B574D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62678-8A44-FC78-AAE6-91BE26E0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15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A445-F1EF-90A6-4B7A-C55FC06D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0BE98-6AC2-D182-B5BD-92C3E2ADA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986DF-7722-67E9-D241-1050AA2DB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B3045-B6D4-58E1-0B19-2462E0EE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1E38-EC9C-49D1-B039-CA4190CBCCD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77089-3038-2AF4-3CAD-0EA4D76C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4A795-08E6-57E4-DABC-95F31DB5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49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FFC37-CA83-A13F-62D6-FDA2FD9D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14285-8526-3560-13FC-3ED93F31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41EF6-A06A-5F93-8A16-F8F4F2EAF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11E38-EC9C-49D1-B039-CA4190CBCCDF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120D-64CF-8D1E-75C3-B383B500A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41F9-489B-F2A2-9B7C-848B4E603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B8EE-A8EE-4B73-8D19-FF848182B78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BE8E5C4-ED03-486C-931B-E6911B67669A}"/>
              </a:ext>
            </a:extLst>
          </p:cNvPr>
          <p:cNvSpPr/>
          <p:nvPr userDrawn="1"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그룹 10">
            <a:extLst>
              <a:ext uri="{FF2B5EF4-FFF2-40B4-BE49-F238E27FC236}">
                <a16:creationId xmlns:a16="http://schemas.microsoft.com/office/drawing/2014/main" id="{12FC6C1C-FF7C-4702-A72D-CDF3B8AEA43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5563" y="6426200"/>
            <a:ext cx="3221037" cy="395288"/>
            <a:chOff x="368856" y="6392632"/>
            <a:chExt cx="3221625" cy="396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DE1921-852C-4176-8BC6-F21ADEB16E46}"/>
                </a:ext>
              </a:extLst>
            </p:cNvPr>
            <p:cNvSpPr txBox="1"/>
            <p:nvPr/>
          </p:nvSpPr>
          <p:spPr>
            <a:xfrm>
              <a:off x="656888" y="6458829"/>
              <a:ext cx="2933593" cy="27699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4800000"/>
              </a:lightRig>
            </a:scene3d>
            <a:sp3d prstMaterial="powder">
              <a:contourClr>
                <a:schemeClr val="dk1"/>
              </a:contourClr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i="1" dirty="0">
                  <a:solidFill>
                    <a:srgbClr val="FF6600"/>
                  </a:solidFill>
                  <a:latin typeface="Coronet" pitchFamily="66" charset="0"/>
                  <a:ea typeface="HY그래픽B" pitchFamily="18" charset="-127"/>
                  <a:cs typeface="Times New Roman" pitchFamily="18" charset="0"/>
                </a:rPr>
                <a:t> Chonbuk National University</a:t>
              </a:r>
            </a:p>
          </p:txBody>
        </p:sp>
        <p:pic>
          <p:nvPicPr>
            <p:cNvPr id="10" name="Picture 3" descr="C:\Users\default.default-PC\Desktop\jmh\Procom\학교로고.png">
              <a:extLst>
                <a:ext uri="{FF2B5EF4-FFF2-40B4-BE49-F238E27FC236}">
                  <a16:creationId xmlns:a16="http://schemas.microsoft.com/office/drawing/2014/main" id="{4C124095-6210-4BC5-BA76-26425F1DC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56" y="6392632"/>
              <a:ext cx="396000" cy="3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724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doi.org/10.1007/s12206-016-0145-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doi.org/10.1007/s12206-023-0443-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umaresh0402/AerothermochemistryAndCombustio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93D8-7728-B962-096C-78815735A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1549"/>
            <a:ext cx="9144000" cy="169050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Aerothermochemistry and Combustion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43A47-89D5-43AA-256C-435E2DF59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3784674"/>
            <a:ext cx="8915400" cy="107307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DAY 1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A597D0-3FD8-4FD8-AB3F-945A94DEC37C}"/>
              </a:ext>
            </a:extLst>
          </p:cNvPr>
          <p:cNvSpPr txBox="1">
            <a:spLocks/>
          </p:cNvSpPr>
          <p:nvPr/>
        </p:nvSpPr>
        <p:spPr>
          <a:xfrm>
            <a:off x="9039224" y="5346775"/>
            <a:ext cx="2371725" cy="53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Kumaresh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1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D41C-3748-4739-B83F-4464F02D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03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Turbine Combustion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5A4C8-9AA8-43D3-B427-31D974777BAB}"/>
              </a:ext>
            </a:extLst>
          </p:cNvPr>
          <p:cNvSpPr txBox="1"/>
          <p:nvPr/>
        </p:nvSpPr>
        <p:spPr>
          <a:xfrm>
            <a:off x="2628478" y="6432976"/>
            <a:ext cx="8534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Kumaresh, M. Y. Kim, and G. W. Lee, Numerical Evaluation of the Flow and Emission Characteristics in a Can-Combustor with Excess-Air Ratios, Advanced Science and Technology Letters, 90, 2015, 39-43. https://www.researchgate.net/publication /315549992_Numerical_Evaluation_of_the_Flow_and_Emission_Characteristics_in_a_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Can_Combustor_with_Excess-Air_Ratios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C:\Users\KUMARESH\Desktop\CC.jpg">
            <a:extLst>
              <a:ext uri="{FF2B5EF4-FFF2-40B4-BE49-F238E27FC236}">
                <a16:creationId xmlns:a16="http://schemas.microsoft.com/office/drawing/2014/main" id="{46CDEDF1-5EFE-4F01-B308-2662F20EC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16" y="1403134"/>
            <a:ext cx="3314054" cy="225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KUMARESH\Desktop\Untitled.png">
            <a:extLst>
              <a:ext uri="{FF2B5EF4-FFF2-40B4-BE49-F238E27FC236}">
                <a16:creationId xmlns:a16="http://schemas.microsoft.com/office/drawing/2014/main" id="{F9250FAF-B09B-49E8-9ABB-377676FA1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9"/>
          <a:stretch/>
        </p:blipFill>
        <p:spPr bwMode="auto">
          <a:xfrm>
            <a:off x="493886" y="3735717"/>
            <a:ext cx="3849514" cy="251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47FC407-2AE5-4950-84B8-CD69ADDF4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706" y="671236"/>
            <a:ext cx="3893339" cy="241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1" descr="E:\combustion chamber\images\45\CO2 mass fraction(45deg).JPG">
            <a:extLst>
              <a:ext uri="{FF2B5EF4-FFF2-40B4-BE49-F238E27FC236}">
                <a16:creationId xmlns:a16="http://schemas.microsoft.com/office/drawing/2014/main" id="{27E2260B-4F02-4206-ADB4-4644CD396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49" y="3588830"/>
            <a:ext cx="3735635" cy="233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 descr="I:\New folder\PLots\recirculation.PNG">
            <a:extLst>
              <a:ext uri="{FF2B5EF4-FFF2-40B4-BE49-F238E27FC236}">
                <a16:creationId xmlns:a16="http://schemas.microsoft.com/office/drawing/2014/main" id="{FBB260F0-95F2-4980-A823-F2C90E375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3"/>
          <a:stretch/>
        </p:blipFill>
        <p:spPr bwMode="auto">
          <a:xfrm rot="5400000">
            <a:off x="3554994" y="2441610"/>
            <a:ext cx="4502727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87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D41C-3748-4739-B83F-4464F02D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03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Droplet Evaporation and Burning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4CE5E-8857-4623-B43B-41C8FE12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765" y="646566"/>
            <a:ext cx="2662646" cy="311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Scrubber model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4F234A-4AE6-4CA4-9AF1-B822EEA3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39157"/>
            <a:ext cx="3890015" cy="26423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C223D0-3C9E-4370-9D83-30FFD4CFD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042" y="1569882"/>
            <a:ext cx="4010101" cy="447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2AB0E6-8BAE-416B-A4B3-8BD6529BB0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507" b="13684"/>
          <a:stretch/>
        </p:blipFill>
        <p:spPr>
          <a:xfrm>
            <a:off x="9318847" y="2118078"/>
            <a:ext cx="2466483" cy="31111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322169-3951-4DDA-9A64-64EAAE142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603" y="3972932"/>
            <a:ext cx="3713612" cy="2368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35A4C8-9AA8-43D3-B427-31D974777BAB}"/>
              </a:ext>
            </a:extLst>
          </p:cNvPr>
          <p:cNvSpPr txBox="1"/>
          <p:nvPr/>
        </p:nvSpPr>
        <p:spPr>
          <a:xfrm>
            <a:off x="2628478" y="6432976"/>
            <a:ext cx="590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Kumaresh and M. Y. Kim, A numerical study on the fluid flow and thermal characteristics inside the scrubber with water injection, Journal of Mechanical Science and Technology, 30(2), 2016, 915–923. 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https://doi.org/10.1007/s12206-016-0145-2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64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D41C-3748-4739-B83F-4464F02D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9658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Catalytic Combustion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8FA619-63EE-4288-806C-C5F69035C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137" y="87085"/>
            <a:ext cx="3256847" cy="66838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818371-2971-41D4-A60B-2857309D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55" y="1773488"/>
            <a:ext cx="3804968" cy="35574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C69E96-0BBC-4808-9B23-29DA96F28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077" y="1266213"/>
            <a:ext cx="2936852" cy="228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59286E-38B2-4A62-A868-C95A123D7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053" y="3778364"/>
            <a:ext cx="2862899" cy="228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FB85B6-AB57-4399-A398-2F28CC482028}"/>
              </a:ext>
            </a:extLst>
          </p:cNvPr>
          <p:cNvSpPr txBox="1"/>
          <p:nvPr/>
        </p:nvSpPr>
        <p:spPr>
          <a:xfrm>
            <a:off x="2628478" y="6404401"/>
            <a:ext cx="590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Kumaresh, G. W. Lee, and M. Y. Kim, On the catalytic combustion behavior of lean methane-air mixture over platinum catalyst with the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navier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-stokes and plug-flow models, Journal of Mechanical Science and Technology, 37(5), 2023, 2699-2707. 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https://doi.org/10.1007/s12206-023-0443-4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2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D41C-3748-4739-B83F-4464F02D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topics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4CE5E-8857-4623-B43B-41C8FE12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CFD</a:t>
            </a:r>
          </a:p>
          <a:p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softwares/programming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OpenFOAM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ANSYS Fluent </a:t>
            </a: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0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D41C-3748-4739-B83F-4464F02D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4CE5E-8857-4623-B43B-41C8FE12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 (ANSYS Fluent, CFX, and OpenFOAM)</a:t>
            </a: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Reports</a:t>
            </a: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exam (Open-book)</a:t>
            </a: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seminar</a:t>
            </a: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</a:p>
          <a:p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1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D41C-3748-4739-B83F-4464F02D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and Records – GitHub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BAC5B4-D4E2-45E5-94DB-2EEB56630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770" y="1555814"/>
            <a:ext cx="7419975" cy="4460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E5FE1-B3BE-3EC7-6AF0-01CC1110BB22}"/>
              </a:ext>
            </a:extLst>
          </p:cNvPr>
          <p:cNvSpPr txBox="1"/>
          <p:nvPr/>
        </p:nvSpPr>
        <p:spPr>
          <a:xfrm>
            <a:off x="265470" y="5880990"/>
            <a:ext cx="8131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https://github.com/Kumaresh0402/AerothermochemistryAndCombustion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488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D41C-3748-4739-B83F-4464F02D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week …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B2ABDFA-51F1-497A-8CE2-2448286BA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bring the laptop with ANSYS student version installed.</a:t>
            </a:r>
          </a:p>
          <a:p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help you to install OpenFOAM in Ubuntu using Virtual Box in Windows.</a:t>
            </a:r>
          </a:p>
          <a:p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5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63EB-8F3D-1156-1E83-B4D4DAC12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782B2-76E1-204B-9EEB-1177A866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…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912F049-7DD9-104C-C534-40C040AB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in the channel – Laminar and Turbulent flow behavior (comparing velocity profiles) in both ANSYS Fluent and OpenFOAM</a:t>
            </a:r>
          </a:p>
          <a:p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Methane – air combustion with Laminar and Turbulent flow (ANSYS Fluent and OpenFOAM)</a:t>
            </a:r>
          </a:p>
          <a:p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multi-step gaseous reaction</a:t>
            </a:r>
          </a:p>
          <a:p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CH</a:t>
            </a:r>
            <a:r>
              <a:rPr lang="en-US" altLang="ko-KR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-air catalytic surface reactions</a:t>
            </a:r>
          </a:p>
          <a:p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injection behavior in ANSYS Fluent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3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D41C-3748-4739-B83F-4464F02D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– Aerothermochemistry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4CE5E-8857-4623-B43B-41C8FE12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 (Aerodynamics) + propulsive effects</a:t>
            </a:r>
          </a:p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 (heat)</a:t>
            </a:r>
          </a:p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Chemistry (chemical changes)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Aerothermochemistry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coined by 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Theodore von Karman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the 1950’s, to provide a scientific basis for the </a:t>
            </a:r>
            <a:r>
              <a:rPr lang="en-US" altLang="ko-KR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gases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taking into account the effects of motion, heat, and chemical changes.</a:t>
            </a:r>
          </a:p>
        </p:txBody>
      </p:sp>
    </p:spTree>
    <p:extLst>
      <p:ext uri="{BB962C8B-B14F-4D97-AF65-F5344CB8AC3E}">
        <p14:creationId xmlns:p14="http://schemas.microsoft.com/office/powerpoint/2010/main" val="351244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D41C-3748-4739-B83F-4464F02D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and Applications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4CE5E-8857-4623-B43B-41C8FE12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subject, I will cover the topics related to the study of chemical kinetics, thermodynamics, and mechanisms.</a:t>
            </a:r>
          </a:p>
          <a:p>
            <a:pPr algn="just"/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phenomena:</a:t>
            </a:r>
          </a:p>
          <a:p>
            <a:pPr lvl="1"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Combustion mechanisms</a:t>
            </a:r>
          </a:p>
          <a:p>
            <a:pPr lvl="1"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reactions</a:t>
            </a:r>
          </a:p>
          <a:p>
            <a:pPr lvl="1"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Droplet evaporation and burning</a:t>
            </a:r>
          </a:p>
          <a:p>
            <a:pPr lvl="1"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Laminar diffusion and premixed flames</a:t>
            </a:r>
          </a:p>
          <a:p>
            <a:pPr lvl="1"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Turbulent non-premixed and premixed flames</a:t>
            </a:r>
          </a:p>
          <a:p>
            <a:pPr lvl="1"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behavior</a:t>
            </a:r>
          </a:p>
          <a:p>
            <a:pPr lvl="1"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Detonation</a:t>
            </a:r>
          </a:p>
          <a:p>
            <a:pPr algn="just"/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Gas turbine combustor, catalytic combustor, SI engines, coal pyrolysis, supersonic/hypersonic jet engines, solid rocket motor</a:t>
            </a:r>
          </a:p>
        </p:txBody>
      </p:sp>
    </p:spTree>
    <p:extLst>
      <p:ext uri="{BB962C8B-B14F-4D97-AF65-F5344CB8AC3E}">
        <p14:creationId xmlns:p14="http://schemas.microsoft.com/office/powerpoint/2010/main" val="340359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D41C-3748-4739-B83F-4464F02D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4CE5E-8857-4623-B43B-41C8FE12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7903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R. Turns - An Introduction to Combustion - Concepts and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K.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Kuo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Principles of Combustion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M.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Kanury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Introduction to Combustion Phenomena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48AF26C-39BE-4BEC-8C9B-A6B62D6028F7}"/>
              </a:ext>
            </a:extLst>
          </p:cNvPr>
          <p:cNvSpPr txBox="1">
            <a:spLocks/>
          </p:cNvSpPr>
          <p:nvPr/>
        </p:nvSpPr>
        <p:spPr>
          <a:xfrm>
            <a:off x="6420394" y="3993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R. Turns - An Introduction to Combustion - Concepts and Applications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0C1DB-19C5-4D6F-94A5-5B2994B35F4A}"/>
              </a:ext>
            </a:extLst>
          </p:cNvPr>
          <p:cNvSpPr txBox="1"/>
          <p:nvPr/>
        </p:nvSpPr>
        <p:spPr>
          <a:xfrm>
            <a:off x="6492907" y="1825625"/>
            <a:ext cx="5112774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Combustion and Thermochemistry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mass transfer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kinetics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Chemical Mechanisms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Coupling Chemical and Thermal Analysis of Reacting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Conservation Equation for Reacting Flows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Laminar Premixed Flames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Laminar Diffusion Flames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Droplet Evaporation and Boiling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Turbulent Flows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Turbulent Premixed Flows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Turbulent Non-Premixed Flows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Burning of solids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Emissions</a:t>
            </a:r>
          </a:p>
        </p:txBody>
      </p:sp>
    </p:spTree>
    <p:extLst>
      <p:ext uri="{BB962C8B-B14F-4D97-AF65-F5344CB8AC3E}">
        <p14:creationId xmlns:p14="http://schemas.microsoft.com/office/powerpoint/2010/main" val="328052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D41C-3748-4739-B83F-4464F02D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Chapters 1, 2, 3 – Introduction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4CE5E-8857-4623-B43B-41C8FE12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to study combustion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Combustion and Thermochemistry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Property Relations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 of thermodynamics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Reactant and product mixtures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Adiabatic Flame temperature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equilibrium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Mass transfer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 and species conservation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applications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D41C-3748-4739-B83F-4464F02D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Chapters 4, 5, 6 – Chemical kinetics, Mechanisms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4CE5E-8857-4623-B43B-41C8FE12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4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Kinetics</a:t>
            </a:r>
          </a:p>
          <a:p>
            <a:pPr marL="800100" lvl="1" indent="-342900"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Elementary reactions</a:t>
            </a:r>
          </a:p>
          <a:p>
            <a:pPr marL="800100" lvl="1" indent="-342900"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rates for multistep mechanisms</a:t>
            </a:r>
          </a:p>
          <a:p>
            <a:pPr marL="800100" lvl="1" indent="-342900">
              <a:buFont typeface="Arial" panose="020B0604020202020204" pitchFamily="34" charset="0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Catalysis and Heterogeneous reactions (ANSYS Fluent)</a:t>
            </a:r>
          </a:p>
          <a:p>
            <a:pPr marL="800100" lvl="1" indent="-342900">
              <a:buAutoNum type="alphaLcPeriod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Some Important Chemical Mechanisms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Methane combustion and oxides of Nitrogen (ANSYS Fluent and OpenFOAM)</a:t>
            </a:r>
          </a:p>
          <a:p>
            <a:pPr marL="800100" lvl="1" indent="-342900">
              <a:buFont typeface="+mj-lt"/>
              <a:buAutoNum type="alphaLcPeriod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 Coupling Chemical and Thermal Analyses of Reacting Systems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Constant-Pressure, Fixed Mass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Reactors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Plug-Flow Reactor (CHEMKIN)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to Combustion System</a:t>
            </a:r>
          </a:p>
          <a:p>
            <a:pPr marL="800100" lvl="1" indent="-342900">
              <a:buFont typeface="+mj-lt"/>
              <a:buAutoNum type="alphaLcPeriod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0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D41C-3748-4739-B83F-4464F02D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Chapters 7, 8, 9 – Equations, Laminar Flames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4CE5E-8857-4623-B43B-41C8FE12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  Simplified Conservation Equations for Reacting Flows</a:t>
            </a:r>
          </a:p>
          <a:p>
            <a:pPr marL="800100" lvl="1" indent="-342900"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Continuity, Momentum, Energy, and Species Mass Conservation equations</a:t>
            </a:r>
          </a:p>
          <a:p>
            <a:pPr marL="800100" lvl="1" indent="-342900"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Multicomponent Diffusion</a:t>
            </a:r>
          </a:p>
          <a:p>
            <a:pPr marL="800100" lvl="1" indent="-342900">
              <a:buAutoNum type="alphaLcPeriod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  Laminar Premixed Flames (ANSYS or OpenFOAM simulations)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description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analysis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CH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air flames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Flame velocity and thickness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Quenching, Flammability, and Ignition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Flame Stabilization</a:t>
            </a:r>
          </a:p>
          <a:p>
            <a:pPr marL="800100" lvl="1" indent="-342900">
              <a:buFont typeface="+mj-lt"/>
              <a:buAutoNum type="alphaLcPeriod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   Laminar Diffusion Flames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7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D41C-3748-4739-B83F-4464F02D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Chapters 10, 11, 12, 13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4CE5E-8857-4623-B43B-41C8FE12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  Droplet Evaporation and Burning (ANSYS or OpenFOAM simulations)</a:t>
            </a:r>
          </a:p>
          <a:p>
            <a:pPr marL="800100" lvl="1" indent="-342900"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800100" lvl="1" indent="-342900"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of droplet evaporation</a:t>
            </a:r>
          </a:p>
          <a:p>
            <a:pPr marL="800100" lvl="1" indent="-342900"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Droplet burning</a:t>
            </a:r>
          </a:p>
          <a:p>
            <a:pPr marL="800100" lvl="1" indent="-342900">
              <a:buAutoNum type="alphaLcPeriod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  Introduction: Turbulent flows</a:t>
            </a:r>
          </a:p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  Turbulent Premixed Flames (ANSYS or OpenFOAM simulations)</a:t>
            </a:r>
          </a:p>
          <a:p>
            <a:pPr marL="800100" lvl="1" indent="-342900"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800100" lvl="1" indent="-342900"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Turbulent Flame Speed</a:t>
            </a:r>
          </a:p>
          <a:p>
            <a:pPr marL="800100" lvl="1" indent="-342900"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and flame stabilization</a:t>
            </a: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  Turbulent Nonpremixed Flames</a:t>
            </a:r>
          </a:p>
        </p:txBody>
      </p:sp>
    </p:spTree>
    <p:extLst>
      <p:ext uri="{BB962C8B-B14F-4D97-AF65-F5344CB8AC3E}">
        <p14:creationId xmlns:p14="http://schemas.microsoft.com/office/powerpoint/2010/main" val="136382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D41C-3748-4739-B83F-4464F02D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Chapters 14, 15, 16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4CE5E-8857-4623-B43B-41C8FE12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  Burning of Solids</a:t>
            </a:r>
          </a:p>
          <a:p>
            <a:pPr marL="800100" lvl="1" indent="-342900"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Reactions</a:t>
            </a:r>
          </a:p>
          <a:p>
            <a:pPr marL="800100" lvl="1" indent="-342900">
              <a:buAutoNum type="alphaLcPeriod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 Combustion, Pyrolysis </a:t>
            </a:r>
          </a:p>
          <a:p>
            <a:pPr marL="800100" lvl="1" indent="-342900">
              <a:buAutoNum type="alphaLcPeriod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  Emissions</a:t>
            </a: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  Detonations - Guest lecture </a:t>
            </a:r>
          </a:p>
        </p:txBody>
      </p:sp>
    </p:spTree>
    <p:extLst>
      <p:ext uri="{BB962C8B-B14F-4D97-AF65-F5344CB8AC3E}">
        <p14:creationId xmlns:p14="http://schemas.microsoft.com/office/powerpoint/2010/main" val="13506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866</Words>
  <Application>Microsoft Office PowerPoint</Application>
  <PresentationFormat>Widescreen</PresentationFormat>
  <Paragraphs>157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Coronet</vt:lpstr>
      <vt:lpstr>Arial</vt:lpstr>
      <vt:lpstr>Calibri</vt:lpstr>
      <vt:lpstr>Calibri Light</vt:lpstr>
      <vt:lpstr>Times New Roman</vt:lpstr>
      <vt:lpstr>Office Theme</vt:lpstr>
      <vt:lpstr>Aerothermochemistry and Combustion</vt:lpstr>
      <vt:lpstr>Definition – Aerothermochemistry </vt:lpstr>
      <vt:lpstr>Physics and Applications</vt:lpstr>
      <vt:lpstr>References</vt:lpstr>
      <vt:lpstr>Chapters 1, 2, 3 – Introduction </vt:lpstr>
      <vt:lpstr>Chapters 4, 5, 6 – Chemical kinetics, Mechanisms</vt:lpstr>
      <vt:lpstr>Chapters 7, 8, 9 – Equations, Laminar Flames </vt:lpstr>
      <vt:lpstr>Chapters 10, 11, 12, 13</vt:lpstr>
      <vt:lpstr>Chapters 14, 15, 16</vt:lpstr>
      <vt:lpstr>Gas Turbine Combustion</vt:lpstr>
      <vt:lpstr>Droplet Evaporation and Burning</vt:lpstr>
      <vt:lpstr>Catalytic Combustion</vt:lpstr>
      <vt:lpstr>Other topics</vt:lpstr>
      <vt:lpstr>Evaluation</vt:lpstr>
      <vt:lpstr>Presentation and Records – GitHub </vt:lpstr>
      <vt:lpstr>Next week …</vt:lpstr>
      <vt:lpstr>Workflow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 BUNDLES</dc:title>
  <dc:creator>Kumaresh Selvakumar</dc:creator>
  <cp:lastModifiedBy>Kumaresh Selvakumar</cp:lastModifiedBy>
  <cp:revision>75</cp:revision>
  <dcterms:created xsi:type="dcterms:W3CDTF">2022-11-18T04:53:24Z</dcterms:created>
  <dcterms:modified xsi:type="dcterms:W3CDTF">2024-03-03T10:27:26Z</dcterms:modified>
</cp:coreProperties>
</file>