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376" r:id="rId2"/>
    <p:sldId id="2378" r:id="rId3"/>
    <p:sldId id="2379" r:id="rId4"/>
    <p:sldId id="2386" r:id="rId5"/>
    <p:sldId id="2384" r:id="rId6"/>
    <p:sldId id="2385" r:id="rId7"/>
    <p:sldId id="2387" r:id="rId8"/>
    <p:sldId id="2388" r:id="rId9"/>
    <p:sldId id="2389" r:id="rId10"/>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088" userDrawn="1">
          <p15:clr>
            <a:srgbClr val="A4A3A4"/>
          </p15:clr>
        </p15:guide>
        <p15:guide id="4" pos="14278" userDrawn="1">
          <p15:clr>
            <a:srgbClr val="A4A3A4"/>
          </p15:clr>
        </p15:guide>
        <p15:guide id="5" pos="1078" userDrawn="1">
          <p15:clr>
            <a:srgbClr val="A4A3A4"/>
          </p15:clr>
        </p15:guide>
        <p15:guide id="8" orient="horz" pos="504" userDrawn="1">
          <p15:clr>
            <a:srgbClr val="A4A3A4"/>
          </p15:clr>
        </p15:guide>
        <p15:guide id="11" pos="767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399601F-B357-D8F9-F533-8AC127E1C9EE}" name="윤하 송" initials="윤송" userId="db339921639d1082"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B7"/>
    <a:srgbClr val="FA484D"/>
    <a:srgbClr val="000000"/>
    <a:srgbClr val="817E9A"/>
    <a:srgbClr val="583F52"/>
    <a:srgbClr val="000E36"/>
    <a:srgbClr val="4AEDDE"/>
    <a:srgbClr val="3B1F4D"/>
    <a:srgbClr val="FDEA57"/>
    <a:srgbClr val="74FBC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31" autoAdjust="0"/>
    <p:restoredTop sz="96233" autoAdjust="0"/>
  </p:normalViewPr>
  <p:slideViewPr>
    <p:cSldViewPr snapToGrid="0" snapToObjects="1">
      <p:cViewPr varScale="1">
        <p:scale>
          <a:sx n="55" d="100"/>
          <a:sy n="55" d="100"/>
        </p:scale>
        <p:origin x="144" y="78"/>
      </p:cViewPr>
      <p:guideLst>
        <p:guide orient="horz" pos="8088"/>
        <p:guide pos="14278"/>
        <p:guide pos="1078"/>
        <p:guide orient="horz" pos="504"/>
        <p:guide pos="767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11/28/2024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Calibri Light"/>
        <a:ea typeface="+mn-ea"/>
        <a:cs typeface="+mn-cs"/>
      </a:defRPr>
    </a:lvl1pPr>
    <a:lvl2pPr marL="914217" algn="l" defTabSz="914217" rtl="0" eaLnBrk="1" latinLnBrk="0" hangingPunct="1">
      <a:defRPr sz="2400" kern="1200">
        <a:solidFill>
          <a:schemeClr val="tx1"/>
        </a:solidFill>
        <a:latin typeface="Calibri Light"/>
        <a:ea typeface="+mn-ea"/>
        <a:cs typeface="+mn-cs"/>
      </a:defRPr>
    </a:lvl2pPr>
    <a:lvl3pPr marL="1828434" algn="l" defTabSz="914217" rtl="0" eaLnBrk="1" latinLnBrk="0" hangingPunct="1">
      <a:defRPr sz="2400" kern="1200">
        <a:solidFill>
          <a:schemeClr val="tx1"/>
        </a:solidFill>
        <a:latin typeface="Calibri Light"/>
        <a:ea typeface="+mn-ea"/>
        <a:cs typeface="+mn-cs"/>
      </a:defRPr>
    </a:lvl3pPr>
    <a:lvl4pPr marL="2742651" algn="l" defTabSz="914217" rtl="0" eaLnBrk="1" latinLnBrk="0" hangingPunct="1">
      <a:defRPr sz="2400" kern="1200">
        <a:solidFill>
          <a:schemeClr val="tx1"/>
        </a:solidFill>
        <a:latin typeface="Calibri Light"/>
        <a:ea typeface="+mn-ea"/>
        <a:cs typeface="+mn-cs"/>
      </a:defRPr>
    </a:lvl4pPr>
    <a:lvl5pPr marL="3656868" algn="l" defTabSz="914217" rtl="0" eaLnBrk="1" latinLnBrk="0" hangingPunct="1">
      <a:defRPr sz="2400" kern="1200">
        <a:solidFill>
          <a:schemeClr val="tx1"/>
        </a:solidFill>
        <a:latin typeface="Calibri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1931871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1048417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3340943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789475-8083-8E80-94D5-493EBF7541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82F908-F300-B734-D63B-65302B0996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97859C-9190-FC9C-559F-E05B74CD79C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FFBBF0F-0D95-9D35-EBF8-AF24E221DD28}"/>
              </a:ext>
            </a:extLst>
          </p:cNvPr>
          <p:cNvSpPr>
            <a:spLocks noGrp="1"/>
          </p:cNvSpPr>
          <p:nvPr>
            <p:ph type="sldNum" sz="quarter" idx="10"/>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2988910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BD4E3C-F15A-C334-2FF5-346FEFB3CD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BBE875-9D7E-21CD-9673-9106191DA8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D1A1EC-66E2-2C90-ED26-69053516AF6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90A4919-5597-02B9-764E-B0A978783030}"/>
              </a:ext>
            </a:extLst>
          </p:cNvPr>
          <p:cNvSpPr>
            <a:spLocks noGrp="1"/>
          </p:cNvSpPr>
          <p:nvPr>
            <p:ph type="sldNum" sz="quarter" idx="10"/>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3380699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4451D5-59EE-424E-406A-062DE5417D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747337-DAD2-F7C8-D147-F107E49E26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768C45-BB15-B0D7-BE4D-B897E893F3D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D801018-E5E7-8540-01CF-73CB76F0C080}"/>
              </a:ext>
            </a:extLst>
          </p:cNvPr>
          <p:cNvSpPr>
            <a:spLocks noGrp="1"/>
          </p:cNvSpPr>
          <p:nvPr>
            <p:ph type="sldNum" sz="quarter" idx="10"/>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3941123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F3428-2B97-17C7-AFBD-A12E17650D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4F6E98-DE48-C96C-80FF-E6B654FB35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84C3CD-F4B8-6461-26DF-BACB0F374B5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2FCC29-F9F0-6EEA-5F67-F671054D6900}"/>
              </a:ext>
            </a:extLst>
          </p:cNvPr>
          <p:cNvSpPr>
            <a:spLocks noGrp="1"/>
          </p:cNvSpPr>
          <p:nvPr>
            <p:ph type="sldNum" sz="quarter" idx="10"/>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3399338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CC369-9E48-2546-C8F6-74C0D6FB03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AEDFFD-4D56-D446-8DA0-5EDCC0D1B8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F3B47B-9873-93FC-B4F1-199B9FAFBAC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3B4D4C2-7076-BA90-A7B7-BD17CB14FB1A}"/>
              </a:ext>
            </a:extLst>
          </p:cNvPr>
          <p:cNvSpPr>
            <a:spLocks noGrp="1"/>
          </p:cNvSpPr>
          <p:nvPr>
            <p:ph type="sldNum" sz="quarter" idx="10"/>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1574320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F18048-6FAD-8D74-94DD-085B4C4E91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F74C65-A285-F0A3-DA8C-8E67FBF808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87FB32-7D0A-1F18-7317-020411E6B92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8C5D6CB-77A8-E775-A1F4-4805CF6073B8}"/>
              </a:ext>
            </a:extLst>
          </p:cNvPr>
          <p:cNvSpPr>
            <a:spLocks noGrp="1"/>
          </p:cNvSpPr>
          <p:nvPr>
            <p:ph type="sldNum" sz="quarter" idx="10"/>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1415369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6" name="Picture Placeholder 13"/>
          <p:cNvSpPr>
            <a:spLocks noGrp="1"/>
          </p:cNvSpPr>
          <p:nvPr>
            <p:ph type="pic" sz="quarter" idx="50"/>
          </p:nvPr>
        </p:nvSpPr>
        <p:spPr>
          <a:xfrm>
            <a:off x="16059924" y="3033132"/>
            <a:ext cx="5341019" cy="7828156"/>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7" name="Picture Placeholder 13"/>
          <p:cNvSpPr>
            <a:spLocks noGrp="1"/>
          </p:cNvSpPr>
          <p:nvPr>
            <p:ph type="pic" sz="quarter" idx="51"/>
          </p:nvPr>
        </p:nvSpPr>
        <p:spPr>
          <a:xfrm>
            <a:off x="9643409" y="3033132"/>
            <a:ext cx="5341019" cy="7828156"/>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419128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General Slide">
    <p:spTree>
      <p:nvGrpSpPr>
        <p:cNvPr id="1" name=""/>
        <p:cNvGrpSpPr/>
        <p:nvPr/>
      </p:nvGrpSpPr>
      <p:grpSpPr>
        <a:xfrm>
          <a:off x="0" y="0"/>
          <a:ext cx="0" cy="0"/>
          <a:chOff x="0" y="0"/>
          <a:chExt cx="0" cy="0"/>
        </a:xfrm>
      </p:grpSpPr>
      <p:sp>
        <p:nvSpPr>
          <p:cNvPr id="3" name="Picture Placeholder 13"/>
          <p:cNvSpPr>
            <a:spLocks noGrp="1"/>
          </p:cNvSpPr>
          <p:nvPr>
            <p:ph type="pic" sz="quarter" idx="41"/>
          </p:nvPr>
        </p:nvSpPr>
        <p:spPr>
          <a:xfrm>
            <a:off x="0" y="0"/>
            <a:ext cx="12154829" cy="13716000"/>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4" name="Rectangle 3"/>
          <p:cNvSpPr/>
          <p:nvPr userDrawn="1"/>
        </p:nvSpPr>
        <p:spPr>
          <a:xfrm>
            <a:off x="7850459" y="12578576"/>
            <a:ext cx="8207297" cy="6913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Source Sans Pro Light" charset="0"/>
            </a:endParaRPr>
          </a:p>
        </p:txBody>
      </p:sp>
    </p:spTree>
    <p:extLst>
      <p:ext uri="{BB962C8B-B14F-4D97-AF65-F5344CB8AC3E}">
        <p14:creationId xmlns:p14="http://schemas.microsoft.com/office/powerpoint/2010/main" val="1555198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General Slide">
    <p:spTree>
      <p:nvGrpSpPr>
        <p:cNvPr id="1" name=""/>
        <p:cNvGrpSpPr/>
        <p:nvPr/>
      </p:nvGrpSpPr>
      <p:grpSpPr>
        <a:xfrm>
          <a:off x="0" y="0"/>
          <a:ext cx="0" cy="0"/>
          <a:chOff x="0" y="0"/>
          <a:chExt cx="0" cy="0"/>
        </a:xfrm>
      </p:grpSpPr>
      <p:sp>
        <p:nvSpPr>
          <p:cNvPr id="4" name="Rectangle 3"/>
          <p:cNvSpPr/>
          <p:nvPr userDrawn="1"/>
        </p:nvSpPr>
        <p:spPr>
          <a:xfrm>
            <a:off x="12623180" y="12333249"/>
            <a:ext cx="2787805" cy="6913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Source Sans Pro Light" charset="0"/>
            </a:endParaRPr>
          </a:p>
        </p:txBody>
      </p:sp>
      <p:sp>
        <p:nvSpPr>
          <p:cNvPr id="17" name="Picture Placeholder 13"/>
          <p:cNvSpPr>
            <a:spLocks noGrp="1"/>
          </p:cNvSpPr>
          <p:nvPr>
            <p:ph type="pic" sz="quarter" idx="41"/>
          </p:nvPr>
        </p:nvSpPr>
        <p:spPr>
          <a:xfrm>
            <a:off x="18335206" y="0"/>
            <a:ext cx="6042444" cy="13716000"/>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8" name="Picture Placeholder 13"/>
          <p:cNvSpPr>
            <a:spLocks noGrp="1"/>
          </p:cNvSpPr>
          <p:nvPr>
            <p:ph type="pic" sz="quarter" idx="42"/>
          </p:nvPr>
        </p:nvSpPr>
        <p:spPr>
          <a:xfrm>
            <a:off x="12188825" y="0"/>
            <a:ext cx="5899899" cy="6713034"/>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9" name="Picture Placeholder 13"/>
          <p:cNvSpPr>
            <a:spLocks noGrp="1"/>
          </p:cNvSpPr>
          <p:nvPr>
            <p:ph type="pic" sz="quarter" idx="43"/>
          </p:nvPr>
        </p:nvSpPr>
        <p:spPr>
          <a:xfrm>
            <a:off x="12188825" y="7002966"/>
            <a:ext cx="5899899" cy="6713034"/>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534608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Project 1">
    <p:spTree>
      <p:nvGrpSpPr>
        <p:cNvPr id="1" name=""/>
        <p:cNvGrpSpPr/>
        <p:nvPr/>
      </p:nvGrpSpPr>
      <p:grpSpPr>
        <a:xfrm>
          <a:off x="0" y="0"/>
          <a:ext cx="0" cy="0"/>
          <a:chOff x="0" y="0"/>
          <a:chExt cx="0" cy="0"/>
        </a:xfrm>
      </p:grpSpPr>
      <p:sp>
        <p:nvSpPr>
          <p:cNvPr id="3" name="Picture Placeholder 13"/>
          <p:cNvSpPr>
            <a:spLocks noGrp="1"/>
          </p:cNvSpPr>
          <p:nvPr>
            <p:ph type="pic" sz="quarter" idx="26"/>
          </p:nvPr>
        </p:nvSpPr>
        <p:spPr>
          <a:xfrm>
            <a:off x="18150080" y="4951141"/>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7" name="Picture Placeholder 13"/>
          <p:cNvSpPr>
            <a:spLocks noGrp="1"/>
          </p:cNvSpPr>
          <p:nvPr>
            <p:ph type="pic" sz="quarter" idx="30"/>
          </p:nvPr>
        </p:nvSpPr>
        <p:spPr>
          <a:xfrm>
            <a:off x="18150080" y="8854069"/>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8" name="Picture Placeholder 13"/>
          <p:cNvSpPr>
            <a:spLocks noGrp="1"/>
          </p:cNvSpPr>
          <p:nvPr>
            <p:ph type="pic" sz="quarter" idx="31"/>
          </p:nvPr>
        </p:nvSpPr>
        <p:spPr>
          <a:xfrm>
            <a:off x="14269454" y="8854069"/>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9" name="Picture Placeholder 13"/>
          <p:cNvSpPr>
            <a:spLocks noGrp="1"/>
          </p:cNvSpPr>
          <p:nvPr>
            <p:ph type="pic" sz="quarter" idx="32"/>
          </p:nvPr>
        </p:nvSpPr>
        <p:spPr>
          <a:xfrm>
            <a:off x="10411134" y="8854069"/>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0" name="Picture Placeholder 13"/>
          <p:cNvSpPr>
            <a:spLocks noGrp="1"/>
          </p:cNvSpPr>
          <p:nvPr>
            <p:ph type="pic" sz="quarter" idx="33"/>
          </p:nvPr>
        </p:nvSpPr>
        <p:spPr>
          <a:xfrm>
            <a:off x="2649882" y="8854069"/>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1" name="Picture Placeholder 13"/>
          <p:cNvSpPr>
            <a:spLocks noGrp="1"/>
          </p:cNvSpPr>
          <p:nvPr>
            <p:ph type="pic" sz="quarter" idx="34"/>
          </p:nvPr>
        </p:nvSpPr>
        <p:spPr>
          <a:xfrm>
            <a:off x="18150080" y="1070517"/>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2" name="Picture Placeholder 13"/>
          <p:cNvSpPr>
            <a:spLocks noGrp="1"/>
          </p:cNvSpPr>
          <p:nvPr>
            <p:ph type="pic" sz="quarter" idx="35"/>
          </p:nvPr>
        </p:nvSpPr>
        <p:spPr>
          <a:xfrm>
            <a:off x="14269454" y="1070517"/>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3" name="Picture Placeholder 13"/>
          <p:cNvSpPr>
            <a:spLocks noGrp="1"/>
          </p:cNvSpPr>
          <p:nvPr>
            <p:ph type="pic" sz="quarter" idx="36"/>
          </p:nvPr>
        </p:nvSpPr>
        <p:spPr>
          <a:xfrm>
            <a:off x="10411134" y="1070517"/>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4" name="Picture Placeholder 13"/>
          <p:cNvSpPr>
            <a:spLocks noGrp="1"/>
          </p:cNvSpPr>
          <p:nvPr>
            <p:ph type="pic" sz="quarter" idx="37"/>
          </p:nvPr>
        </p:nvSpPr>
        <p:spPr>
          <a:xfrm>
            <a:off x="2649882" y="1070517"/>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5" name="Picture Placeholder 13"/>
          <p:cNvSpPr>
            <a:spLocks noGrp="1"/>
          </p:cNvSpPr>
          <p:nvPr>
            <p:ph type="pic" sz="quarter" idx="29"/>
          </p:nvPr>
        </p:nvSpPr>
        <p:spPr>
          <a:xfrm>
            <a:off x="2649882" y="4951141"/>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6" name="Picture Placeholder 13"/>
          <p:cNvSpPr>
            <a:spLocks noGrp="1"/>
          </p:cNvSpPr>
          <p:nvPr>
            <p:ph type="pic" sz="quarter" idx="38"/>
          </p:nvPr>
        </p:nvSpPr>
        <p:spPr>
          <a:xfrm>
            <a:off x="6530508" y="8854069"/>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7" name="Picture Placeholder 13"/>
          <p:cNvSpPr>
            <a:spLocks noGrp="1"/>
          </p:cNvSpPr>
          <p:nvPr>
            <p:ph type="pic" sz="quarter" idx="39"/>
          </p:nvPr>
        </p:nvSpPr>
        <p:spPr>
          <a:xfrm>
            <a:off x="6530508" y="1070517"/>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403292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ig picture">
    <p:spTree>
      <p:nvGrpSpPr>
        <p:cNvPr id="1" name=""/>
        <p:cNvGrpSpPr/>
        <p:nvPr/>
      </p:nvGrpSpPr>
      <p:grpSpPr>
        <a:xfrm>
          <a:off x="0" y="0"/>
          <a:ext cx="0" cy="0"/>
          <a:chOff x="0" y="0"/>
          <a:chExt cx="0" cy="0"/>
        </a:xfrm>
      </p:grpSpPr>
      <p:sp>
        <p:nvSpPr>
          <p:cNvPr id="2" name="Rectangle 1"/>
          <p:cNvSpPr/>
          <p:nvPr userDrawn="1"/>
        </p:nvSpPr>
        <p:spPr>
          <a:xfrm>
            <a:off x="9077093" y="12489366"/>
            <a:ext cx="6579219" cy="78058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Source Sans Pro Light" charset="0"/>
            </a:endParaRPr>
          </a:p>
        </p:txBody>
      </p:sp>
      <p:sp>
        <p:nvSpPr>
          <p:cNvPr id="3" name="Picture Placeholder 13"/>
          <p:cNvSpPr>
            <a:spLocks noGrp="1"/>
          </p:cNvSpPr>
          <p:nvPr>
            <p:ph type="pic" sz="quarter" idx="60"/>
          </p:nvPr>
        </p:nvSpPr>
        <p:spPr>
          <a:xfrm>
            <a:off x="-9015" y="0"/>
            <a:ext cx="24386666" cy="13716000"/>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7144445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991" r:id="rId1"/>
    <p:sldLayoutId id="2147483981" r:id="rId2"/>
    <p:sldLayoutId id="2147483982" r:id="rId3"/>
    <p:sldLayoutId id="2147484006" r:id="rId4"/>
    <p:sldLayoutId id="2147484119" r:id="rId5"/>
  </p:sldLayoutIdLst>
  <p:hf hdr="0" ftr="0" dt="0"/>
  <p:txStyles>
    <p:titleStyle>
      <a:lvl1pPr algn="l" defTabSz="1828434" rtl="0" eaLnBrk="1" latinLnBrk="0" hangingPunct="1">
        <a:lnSpc>
          <a:spcPct val="90000"/>
        </a:lnSpc>
        <a:spcBef>
          <a:spcPct val="0"/>
        </a:spcBef>
        <a:buNone/>
        <a:defRPr lang="en-US" sz="4400" kern="1200">
          <a:solidFill>
            <a:schemeClr val="tx1"/>
          </a:solidFill>
          <a:latin typeface="Montserrat Hairline" charset="0"/>
          <a:ea typeface="Montserrat Hairline" charset="0"/>
          <a:cs typeface="Montserrat Hairline" charset="0"/>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3600" kern="1200" dirty="0" smtClean="0">
          <a:solidFill>
            <a:schemeClr val="tx1"/>
          </a:solidFill>
          <a:effectLst/>
          <a:latin typeface="Montserrat Hairline" charset="0"/>
          <a:ea typeface="Montserrat Hairline" charset="0"/>
          <a:cs typeface="Montserrat Hairline"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2800" kern="1200" dirty="0" smtClean="0">
          <a:solidFill>
            <a:schemeClr val="tx1"/>
          </a:solidFill>
          <a:effectLst/>
          <a:latin typeface="Montserrat Hairline" charset="0"/>
          <a:ea typeface="Montserrat Hairline" charset="0"/>
          <a:cs typeface="Montserrat Hairline"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Montserrat Hairline" charset="0"/>
          <a:ea typeface="Montserrat Hairline" charset="0"/>
          <a:cs typeface="Montserrat Hairline"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2000" kern="1200" dirty="0" smtClean="0">
          <a:solidFill>
            <a:schemeClr val="tx1"/>
          </a:solidFill>
          <a:effectLst/>
          <a:latin typeface="Montserrat Hairline" charset="0"/>
          <a:ea typeface="Montserrat Hairline" charset="0"/>
          <a:cs typeface="Montserrat Hairline"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2000" kern="1200" dirty="0">
          <a:solidFill>
            <a:schemeClr val="tx1"/>
          </a:solidFill>
          <a:effectLst/>
          <a:latin typeface="Montserrat Hairline" charset="0"/>
          <a:ea typeface="Montserrat Hairline" charset="0"/>
          <a:cs typeface="Montserrat Hairline"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p:cNvSpPr/>
          <p:nvPr/>
        </p:nvSpPr>
        <p:spPr>
          <a:xfrm rot="16200000" flipH="1" flipV="1">
            <a:off x="10986782" y="3437757"/>
            <a:ext cx="1962686" cy="1450302"/>
          </a:xfrm>
          <a:prstGeom prst="rtTriangl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Light" charset="0"/>
            </a:endParaRPr>
          </a:p>
        </p:txBody>
      </p:sp>
      <p:sp>
        <p:nvSpPr>
          <p:cNvPr id="8" name="Right Triangle 7"/>
          <p:cNvSpPr/>
          <p:nvPr/>
        </p:nvSpPr>
        <p:spPr>
          <a:xfrm rot="5400000" flipH="1" flipV="1">
            <a:off x="11232109" y="3467493"/>
            <a:ext cx="1962686" cy="1450302"/>
          </a:xfrm>
          <a:prstGeom prst="rtTriangl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Light" charset="0"/>
            </a:endParaRPr>
          </a:p>
        </p:txBody>
      </p:sp>
      <p:cxnSp>
        <p:nvCxnSpPr>
          <p:cNvPr id="6" name="Straight Connector 5"/>
          <p:cNvCxnSpPr/>
          <p:nvPr/>
        </p:nvCxnSpPr>
        <p:spPr>
          <a:xfrm>
            <a:off x="11686478" y="3727608"/>
            <a:ext cx="764291" cy="88975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6255AC5-D3BD-E5EB-37DA-EA09F9931DCD}"/>
              </a:ext>
            </a:extLst>
          </p:cNvPr>
          <p:cNvSpPr txBox="1"/>
          <p:nvPr/>
        </p:nvSpPr>
        <p:spPr>
          <a:xfrm>
            <a:off x="4510398" y="6134725"/>
            <a:ext cx="15356853" cy="1446550"/>
          </a:xfrm>
          <a:prstGeom prst="rect">
            <a:avLst/>
          </a:prstGeom>
          <a:noFill/>
        </p:spPr>
        <p:txBody>
          <a:bodyPr wrap="square" rtlCol="0">
            <a:spAutoFit/>
          </a:bodyPr>
          <a:lstStyle/>
          <a:p>
            <a:pPr algn="ctr"/>
            <a:r>
              <a:rPr lang="en-US" altLang="ko-KR" sz="4400" b="1" dirty="0">
                <a:solidFill>
                  <a:schemeClr val="tx2"/>
                </a:solidFill>
                <a:latin typeface="맑은 고딕" panose="020B0503020000020004" pitchFamily="50" charset="-127"/>
                <a:ea typeface="맑은 고딕" panose="020B0503020000020004" pitchFamily="50" charset="-127"/>
              </a:rPr>
              <a:t>Insulating materials based on silica aerogel composites: synthesis, properties and application</a:t>
            </a:r>
            <a:endParaRPr lang="ko-KR" altLang="en-US" sz="4400" b="1" dirty="0">
              <a:solidFill>
                <a:schemeClr val="tx2"/>
              </a:solidFill>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321839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ubtitle 2"/>
          <p:cNvSpPr txBox="1">
            <a:spLocks/>
          </p:cNvSpPr>
          <p:nvPr/>
        </p:nvSpPr>
        <p:spPr>
          <a:xfrm>
            <a:off x="1080000" y="2160000"/>
            <a:ext cx="22140000" cy="6575616"/>
          </a:xfrm>
          <a:prstGeom prst="rect">
            <a:avLst/>
          </a:prstGeom>
        </p:spPr>
        <p:txBody>
          <a:bodyPr vert="horz" wrap="square" lIns="217490" tIns="0" rIns="217490" bIns="108745" rtlCol="0" anchor="ctr" anchorCtr="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268288" indent="-268288" algn="l">
              <a:lnSpc>
                <a:spcPct val="150000"/>
              </a:lnSpc>
              <a:tabLst>
                <a:tab pos="982663" algn="l"/>
              </a:tabLst>
            </a:pPr>
            <a:r>
              <a:rPr lang="en-US" dirty="0">
                <a:latin typeface="맑은 고딕" panose="020B0503020000020004" pitchFamily="50" charset="-127"/>
                <a:ea typeface="맑은 고딕" panose="020B0503020000020004" pitchFamily="50" charset="-127"/>
                <a:cs typeface="Source Sans Pro" charset="0"/>
              </a:rPr>
              <a:t>• Aerogels have acquired popularity as insulation materials due to their outstanding qualities such as great thermal insulation, flame retardancy, lightweight construction, and environmental friendliness</a:t>
            </a:r>
          </a:p>
          <a:p>
            <a:pPr marL="268288" indent="-268288" algn="l">
              <a:lnSpc>
                <a:spcPct val="150000"/>
              </a:lnSpc>
              <a:tabLst>
                <a:tab pos="982663" algn="l"/>
              </a:tabLst>
            </a:pPr>
            <a:endParaRPr lang="en-US" dirty="0">
              <a:latin typeface="맑은 고딕" panose="020B0503020000020004" pitchFamily="50" charset="-127"/>
              <a:ea typeface="맑은 고딕" panose="020B0503020000020004" pitchFamily="50" charset="-127"/>
              <a:cs typeface="Source Sans Pro" charset="0"/>
            </a:endParaRPr>
          </a:p>
          <a:p>
            <a:pPr marL="268288" indent="-268288" algn="l">
              <a:lnSpc>
                <a:spcPct val="150000"/>
              </a:lnSpc>
              <a:tabLst>
                <a:tab pos="179388" algn="l"/>
                <a:tab pos="982663" algn="l"/>
              </a:tabLst>
            </a:pPr>
            <a:r>
              <a:rPr lang="en-US" dirty="0">
                <a:latin typeface="맑은 고딕" panose="020B0503020000020004" pitchFamily="50" charset="-127"/>
                <a:ea typeface="맑은 고딕" panose="020B0503020000020004" pitchFamily="50" charset="-127"/>
                <a:cs typeface="Source Sans Pro" charset="0"/>
              </a:rPr>
              <a:t>• In particular, silica aerogels are emerging as game changers in the construction insulation sector, accounting for a sizable proportion due to their low thermal conductivity and simplicity of manufacture</a:t>
            </a:r>
            <a:endParaRPr lang="en-US" altLang="ko-KR" dirty="0">
              <a:latin typeface="맑은 고딕" panose="020B0503020000020004" pitchFamily="50" charset="-127"/>
              <a:ea typeface="맑은 고딕" panose="020B0503020000020004" pitchFamily="50" charset="-127"/>
              <a:cs typeface="Source Sans Pro" charset="0"/>
            </a:endParaRPr>
          </a:p>
          <a:p>
            <a:pPr marL="268288" indent="-268288" algn="l">
              <a:lnSpc>
                <a:spcPct val="150000"/>
              </a:lnSpc>
              <a:tabLst>
                <a:tab pos="179388" algn="l"/>
                <a:tab pos="982663" algn="l"/>
              </a:tabLst>
            </a:pPr>
            <a:endParaRPr lang="en-US" dirty="0">
              <a:latin typeface="맑은 고딕" panose="020B0503020000020004" pitchFamily="50" charset="-127"/>
              <a:ea typeface="맑은 고딕" panose="020B0503020000020004" pitchFamily="50" charset="-127"/>
              <a:cs typeface="Source Sans Pro" charset="0"/>
            </a:endParaRPr>
          </a:p>
          <a:p>
            <a:pPr marL="268288" indent="-268288" algn="l">
              <a:lnSpc>
                <a:spcPct val="150000"/>
              </a:lnSpc>
              <a:tabLst>
                <a:tab pos="179388" algn="l"/>
                <a:tab pos="982663" algn="l"/>
              </a:tabLst>
            </a:pPr>
            <a:r>
              <a:rPr lang="en-US" dirty="0">
                <a:latin typeface="맑은 고딕" panose="020B0503020000020004" pitchFamily="50" charset="-127"/>
                <a:ea typeface="맑은 고딕" panose="020B0503020000020004" pitchFamily="50" charset="-127"/>
                <a:cs typeface="Source Sans Pro" charset="0"/>
              </a:rPr>
              <a:t>• This paper gives a through overview of silica aerogel production processes, the key qualities necessary for aerogel-based composites, and the more recent advances in their use in building insulation</a:t>
            </a:r>
          </a:p>
          <a:p>
            <a:pPr marL="268288" indent="-268288" algn="l">
              <a:lnSpc>
                <a:spcPct val="150000"/>
              </a:lnSpc>
              <a:tabLst>
                <a:tab pos="179388" algn="l"/>
                <a:tab pos="982663" algn="l"/>
              </a:tabLst>
            </a:pPr>
            <a:endParaRPr lang="en-US" dirty="0">
              <a:latin typeface="맑은 고딕" panose="020B0503020000020004" pitchFamily="50" charset="-127"/>
              <a:ea typeface="맑은 고딕" panose="020B0503020000020004" pitchFamily="50" charset="-127"/>
              <a:cs typeface="Source Sans Pro" charset="0"/>
            </a:endParaRPr>
          </a:p>
          <a:p>
            <a:pPr marL="268288" indent="-268288" algn="l">
              <a:lnSpc>
                <a:spcPct val="150000"/>
              </a:lnSpc>
              <a:tabLst>
                <a:tab pos="179388" algn="l"/>
                <a:tab pos="982663" algn="l"/>
              </a:tabLst>
            </a:pPr>
            <a:r>
              <a:rPr lang="en-US" altLang="ko-KR" dirty="0">
                <a:latin typeface="맑은 고딕" panose="020B0503020000020004" pitchFamily="50" charset="-127"/>
                <a:ea typeface="맑은 고딕" panose="020B0503020000020004" pitchFamily="50" charset="-127"/>
                <a:cs typeface="Source Sans Pro" charset="0"/>
              </a:rPr>
              <a:t>• It also examines how to overcome inherent obstacles such as mechanical fragility and high manufacturing costs, providing technologies that improve mechanical strength and long-term durability</a:t>
            </a:r>
          </a:p>
        </p:txBody>
      </p:sp>
      <p:sp>
        <p:nvSpPr>
          <p:cNvPr id="16" name="TextBox 15"/>
          <p:cNvSpPr txBox="1"/>
          <p:nvPr/>
        </p:nvSpPr>
        <p:spPr>
          <a:xfrm>
            <a:off x="1080000" y="900000"/>
            <a:ext cx="4137864" cy="909416"/>
          </a:xfrm>
          <a:prstGeom prst="rect">
            <a:avLst/>
          </a:prstGeom>
          <a:noFill/>
        </p:spPr>
        <p:txBody>
          <a:bodyPr wrap="none" rtlCol="0" anchor="ctr" anchorCtr="0">
            <a:spAutoFit/>
          </a:bodyPr>
          <a:lstStyle/>
          <a:p>
            <a:pPr algn="ctr">
              <a:lnSpc>
                <a:spcPts val="7060"/>
              </a:lnSpc>
            </a:pPr>
            <a:r>
              <a:rPr lang="en-US" sz="4800" b="1" spc="200" dirty="0">
                <a:solidFill>
                  <a:schemeClr val="tx2"/>
                </a:solidFill>
                <a:latin typeface="맑은 고딕" panose="020B0503020000020004" pitchFamily="50" charset="-127"/>
                <a:ea typeface="맑은 고딕" panose="020B0503020000020004" pitchFamily="50" charset="-127"/>
                <a:cs typeface="Montserrat" charset="0"/>
              </a:rPr>
              <a:t>Introduction</a:t>
            </a:r>
          </a:p>
        </p:txBody>
      </p:sp>
      <p:cxnSp>
        <p:nvCxnSpPr>
          <p:cNvPr id="17" name="Straight Connector 16"/>
          <p:cNvCxnSpPr>
            <a:cxnSpLocks/>
          </p:cNvCxnSpPr>
          <p:nvPr/>
        </p:nvCxnSpPr>
        <p:spPr>
          <a:xfrm>
            <a:off x="1080000" y="1800000"/>
            <a:ext cx="41400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358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ubtitle 2"/>
          <p:cNvSpPr txBox="1">
            <a:spLocks/>
          </p:cNvSpPr>
          <p:nvPr/>
        </p:nvSpPr>
        <p:spPr>
          <a:xfrm>
            <a:off x="1080000" y="2160000"/>
            <a:ext cx="22248000" cy="6353024"/>
          </a:xfrm>
          <a:prstGeom prst="rect">
            <a:avLst/>
          </a:prstGeom>
        </p:spPr>
        <p:txBody>
          <a:bodyPr vert="horz" wrap="square" lIns="217490" tIns="108745" rIns="217490" bIns="108745" rtlCol="0" anchor="ctr" anchorCtr="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268288" indent="-268288" algn="l">
              <a:lnSpc>
                <a:spcPct val="150000"/>
              </a:lnSpc>
            </a:pPr>
            <a:r>
              <a:rPr lang="en-US" dirty="0">
                <a:latin typeface="맑은 고딕" panose="020B0503020000020004" pitchFamily="50" charset="-127"/>
                <a:ea typeface="맑은 고딕" panose="020B0503020000020004" pitchFamily="50" charset="-127"/>
                <a:cs typeface="Source Sans Pro" charset="0"/>
              </a:rPr>
              <a:t>• </a:t>
            </a:r>
            <a:r>
              <a:rPr lang="en-US" altLang="ko-KR" dirty="0">
                <a:latin typeface="맑은 고딕" panose="020B0503020000020004" pitchFamily="50" charset="-127"/>
                <a:ea typeface="맑은 고딕" panose="020B0503020000020004" pitchFamily="50" charset="-127"/>
                <a:cs typeface="Source Sans Pro" charset="0"/>
              </a:rPr>
              <a:t>The production of silica aerogels involves the key steps below:</a:t>
            </a:r>
          </a:p>
          <a:p>
            <a:pPr marL="268288" indent="-268288" algn="l">
              <a:lnSpc>
                <a:spcPct val="150000"/>
              </a:lnSpc>
            </a:pPr>
            <a:endParaRPr lang="en-US" sz="1200" dirty="0">
              <a:latin typeface="맑은 고딕" panose="020B0503020000020004" pitchFamily="50" charset="-127"/>
              <a:ea typeface="맑은 고딕" panose="020B0503020000020004" pitchFamily="50" charset="-127"/>
              <a:cs typeface="Source Sans Pro" charset="0"/>
            </a:endParaRPr>
          </a:p>
          <a:p>
            <a:pPr marL="457200" indent="-457200" algn="l">
              <a:lnSpc>
                <a:spcPct val="150000"/>
              </a:lnSpc>
              <a:buAutoNum type="arabicPeriod"/>
            </a:pPr>
            <a:r>
              <a:rPr lang="en-US" dirty="0">
                <a:latin typeface="맑은 고딕" panose="020B0503020000020004" pitchFamily="50" charset="-127"/>
                <a:ea typeface="맑은 고딕" panose="020B0503020000020004" pitchFamily="50" charset="-127"/>
                <a:cs typeface="Source Sans Pro" charset="0"/>
              </a:rPr>
              <a:t>Formation of the Sol and Gelation Process</a:t>
            </a:r>
          </a:p>
          <a:p>
            <a:pPr marL="342900" indent="-342900" algn="l">
              <a:lnSpc>
                <a:spcPct val="150000"/>
              </a:lnSpc>
              <a:buFontTx/>
              <a:buChar char="-"/>
            </a:pPr>
            <a:r>
              <a:rPr lang="en-US" dirty="0">
                <a:latin typeface="맑은 고딕" panose="020B0503020000020004" pitchFamily="50" charset="-127"/>
                <a:ea typeface="맑은 고딕" panose="020B0503020000020004" pitchFamily="50" charset="-127"/>
                <a:cs typeface="Source Sans Pro" charset="0"/>
              </a:rPr>
              <a:t>Silica sol is formed using the sol-gel method, involving hydrolysis and condensation of silicon alkoxides like TMOS and TEOS</a:t>
            </a:r>
          </a:p>
          <a:p>
            <a:pPr marL="342900" indent="-342900" algn="l">
              <a:lnSpc>
                <a:spcPct val="150000"/>
              </a:lnSpc>
              <a:buFontTx/>
              <a:buChar char="-"/>
            </a:pPr>
            <a:r>
              <a:rPr lang="en-US" dirty="0">
                <a:latin typeface="맑은 고딕" panose="020B0503020000020004" pitchFamily="50" charset="-127"/>
                <a:ea typeface="맑은 고딕" panose="020B0503020000020004" pitchFamily="50" charset="-127"/>
                <a:cs typeface="Source Sans Pro" charset="0"/>
              </a:rPr>
              <a:t>Acid-catalyzed reactions </a:t>
            </a:r>
            <a:r>
              <a:rPr lang="en-US" altLang="ko-KR" b="0" i="0" dirty="0">
                <a:solidFill>
                  <a:srgbClr val="000000"/>
                </a:solidFill>
                <a:effectLst/>
                <a:latin typeface="noto"/>
              </a:rPr>
              <a:t>facilitate </a:t>
            </a:r>
            <a:r>
              <a:rPr lang="en-US" dirty="0">
                <a:latin typeface="맑은 고딕" panose="020B0503020000020004" pitchFamily="50" charset="-127"/>
                <a:ea typeface="맑은 고딕" panose="020B0503020000020004" pitchFamily="50" charset="-127"/>
                <a:cs typeface="Source Sans Pro" charset="0"/>
              </a:rPr>
              <a:t>hydrolysis, base-catalyzed reactions produce highly condensed structures</a:t>
            </a:r>
          </a:p>
          <a:p>
            <a:pPr marL="342900" indent="-342900" algn="l">
              <a:lnSpc>
                <a:spcPct val="150000"/>
              </a:lnSpc>
              <a:buFontTx/>
              <a:buChar char="-"/>
            </a:pPr>
            <a:r>
              <a:rPr lang="en-US" dirty="0">
                <a:latin typeface="맑은 고딕" panose="020B0503020000020004" pitchFamily="50" charset="-127"/>
                <a:ea typeface="맑은 고딕" panose="020B0503020000020004" pitchFamily="50" charset="-127"/>
                <a:cs typeface="Source Sans Pro" charset="0"/>
              </a:rPr>
              <a:t>Gelation occurs when primary nanoparticles aggregate into clusters forming a continuous network resembling a pearl necklace</a:t>
            </a:r>
          </a:p>
          <a:p>
            <a:pPr algn="l">
              <a:lnSpc>
                <a:spcPct val="150000"/>
              </a:lnSpc>
            </a:pPr>
            <a:endParaRPr lang="en-US" sz="1200" dirty="0">
              <a:latin typeface="맑은 고딕" panose="020B0503020000020004" pitchFamily="50" charset="-127"/>
              <a:ea typeface="맑은 고딕" panose="020B0503020000020004" pitchFamily="50" charset="-127"/>
              <a:cs typeface="Source Sans Pro" charset="0"/>
            </a:endParaRPr>
          </a:p>
          <a:p>
            <a:pPr algn="l">
              <a:lnSpc>
                <a:spcPct val="150000"/>
              </a:lnSpc>
            </a:pPr>
            <a:r>
              <a:rPr lang="en-US" dirty="0">
                <a:latin typeface="맑은 고딕" panose="020B0503020000020004" pitchFamily="50" charset="-127"/>
                <a:ea typeface="맑은 고딕" panose="020B0503020000020004" pitchFamily="50" charset="-127"/>
                <a:cs typeface="Source Sans Pro" charset="0"/>
              </a:rPr>
              <a:t>2. Aging of the Gel</a:t>
            </a:r>
          </a:p>
          <a:p>
            <a:pPr marL="342900" indent="-342900" algn="l">
              <a:lnSpc>
                <a:spcPct val="150000"/>
              </a:lnSpc>
              <a:buFontTx/>
              <a:buChar char="-"/>
            </a:pPr>
            <a:r>
              <a:rPr lang="en-US" dirty="0">
                <a:latin typeface="맑은 고딕" panose="020B0503020000020004" pitchFamily="50" charset="-127"/>
                <a:ea typeface="맑은 고딕" panose="020B0503020000020004" pitchFamily="50" charset="-127"/>
                <a:cs typeface="Source Sans Pro" charset="0"/>
              </a:rPr>
              <a:t>Post-gelation, slow hydrolysis and condensation continue, strengthening the silica network</a:t>
            </a:r>
          </a:p>
          <a:p>
            <a:pPr marL="342900" indent="-342900" algn="l">
              <a:lnSpc>
                <a:spcPct val="150000"/>
              </a:lnSpc>
              <a:buFontTx/>
              <a:buChar char="-"/>
            </a:pPr>
            <a:r>
              <a:rPr lang="en-US" dirty="0">
                <a:latin typeface="맑은 고딕" panose="020B0503020000020004" pitchFamily="50" charset="-127"/>
                <a:ea typeface="맑은 고딕" panose="020B0503020000020004" pitchFamily="50" charset="-127"/>
                <a:cs typeface="Source Sans Pro" charset="0"/>
              </a:rPr>
              <a:t>Processes like neck development and Ostwald ripening enhance the gel’s structural integrity</a:t>
            </a:r>
          </a:p>
          <a:p>
            <a:pPr marL="342900" indent="-342900" algn="l">
              <a:lnSpc>
                <a:spcPct val="150000"/>
              </a:lnSpc>
              <a:buFontTx/>
              <a:buChar char="-"/>
            </a:pPr>
            <a:r>
              <a:rPr lang="en-US" dirty="0">
                <a:latin typeface="맑은 고딕" panose="020B0503020000020004" pitchFamily="50" charset="-127"/>
                <a:ea typeface="맑은 고딕" panose="020B0503020000020004" pitchFamily="50" charset="-127"/>
                <a:cs typeface="Source Sans Pro" charset="0"/>
              </a:rPr>
              <a:t>Immersion in silane precursors during aging improves cross-linking and prevents cracking during drying</a:t>
            </a:r>
          </a:p>
        </p:txBody>
      </p:sp>
      <p:sp>
        <p:nvSpPr>
          <p:cNvPr id="16" name="TextBox 15"/>
          <p:cNvSpPr txBox="1"/>
          <p:nvPr/>
        </p:nvSpPr>
        <p:spPr>
          <a:xfrm>
            <a:off x="1080000" y="900000"/>
            <a:ext cx="3133976" cy="911597"/>
          </a:xfrm>
          <a:prstGeom prst="rect">
            <a:avLst/>
          </a:prstGeom>
          <a:noFill/>
        </p:spPr>
        <p:txBody>
          <a:bodyPr wrap="none" lIns="90000" tIns="46800" rIns="90000" bIns="46800" rtlCol="0" anchor="ctr" anchorCtr="0">
            <a:spAutoFit/>
          </a:bodyPr>
          <a:lstStyle/>
          <a:p>
            <a:pPr algn="ctr">
              <a:lnSpc>
                <a:spcPts val="7060"/>
              </a:lnSpc>
            </a:pPr>
            <a:r>
              <a:rPr lang="en-US" sz="4800" b="1" spc="200" dirty="0">
                <a:solidFill>
                  <a:schemeClr val="tx2"/>
                </a:solidFill>
                <a:latin typeface="맑은 고딕" panose="020B0503020000020004" pitchFamily="50" charset="-127"/>
                <a:ea typeface="맑은 고딕" panose="020B0503020000020004" pitchFamily="50" charset="-127"/>
                <a:cs typeface="Montserrat" charset="0"/>
              </a:rPr>
              <a:t>Synthesis</a:t>
            </a:r>
          </a:p>
        </p:txBody>
      </p:sp>
      <p:cxnSp>
        <p:nvCxnSpPr>
          <p:cNvPr id="17" name="Straight Connector 16"/>
          <p:cNvCxnSpPr>
            <a:cxnSpLocks/>
          </p:cNvCxnSpPr>
          <p:nvPr/>
        </p:nvCxnSpPr>
        <p:spPr>
          <a:xfrm>
            <a:off x="1080000" y="1800000"/>
            <a:ext cx="3240000" cy="941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26" name="Picture 2" descr="Figure 14.Aerogel manufacturing scheme.">
            <a:extLst>
              <a:ext uri="{FF2B5EF4-FFF2-40B4-BE49-F238E27FC236}">
                <a16:creationId xmlns:a16="http://schemas.microsoft.com/office/drawing/2014/main" id="{0134CE67-B40C-2972-3EF5-B76EE69B63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4219" y="9180000"/>
            <a:ext cx="9829212" cy="36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120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C335FC-0609-338B-CC4A-6C6E55EE2BCA}"/>
            </a:ext>
          </a:extLst>
        </p:cNvPr>
        <p:cNvGrpSpPr/>
        <p:nvPr/>
      </p:nvGrpSpPr>
      <p:grpSpPr>
        <a:xfrm>
          <a:off x="0" y="0"/>
          <a:ext cx="0" cy="0"/>
          <a:chOff x="0" y="0"/>
          <a:chExt cx="0" cy="0"/>
        </a:xfrm>
      </p:grpSpPr>
      <p:sp>
        <p:nvSpPr>
          <p:cNvPr id="25" name="Subtitle 2">
            <a:extLst>
              <a:ext uri="{FF2B5EF4-FFF2-40B4-BE49-F238E27FC236}">
                <a16:creationId xmlns:a16="http://schemas.microsoft.com/office/drawing/2014/main" id="{F2478803-BCD9-4DA8-CCCC-6492C5F2B12D}"/>
              </a:ext>
            </a:extLst>
          </p:cNvPr>
          <p:cNvSpPr txBox="1">
            <a:spLocks/>
          </p:cNvSpPr>
          <p:nvPr/>
        </p:nvSpPr>
        <p:spPr>
          <a:xfrm>
            <a:off x="1080000" y="2160000"/>
            <a:ext cx="22248000" cy="6980888"/>
          </a:xfrm>
          <a:prstGeom prst="rect">
            <a:avLst/>
          </a:prstGeom>
        </p:spPr>
        <p:txBody>
          <a:bodyPr vert="horz" wrap="square" lIns="217490" tIns="108745" rIns="217490" bIns="108745" rtlCol="0" anchor="ctr" anchorCtr="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268288" indent="-268288" algn="l">
              <a:lnSpc>
                <a:spcPct val="150000"/>
              </a:lnSpc>
            </a:pPr>
            <a:r>
              <a:rPr lang="en-US" dirty="0">
                <a:latin typeface="맑은 고딕" panose="020B0503020000020004" pitchFamily="50" charset="-127"/>
                <a:ea typeface="맑은 고딕" panose="020B0503020000020004" pitchFamily="50" charset="-127"/>
                <a:cs typeface="Source Sans Pro" charset="0"/>
              </a:rPr>
              <a:t>• </a:t>
            </a:r>
            <a:r>
              <a:rPr lang="en-US" altLang="ko-KR" dirty="0">
                <a:latin typeface="맑은 고딕" panose="020B0503020000020004" pitchFamily="50" charset="-127"/>
                <a:ea typeface="맑은 고딕" panose="020B0503020000020004" pitchFamily="50" charset="-127"/>
                <a:cs typeface="Source Sans Pro" charset="0"/>
              </a:rPr>
              <a:t>The production of silica aerogels involves the key steps below:</a:t>
            </a:r>
          </a:p>
          <a:p>
            <a:pPr algn="l">
              <a:lnSpc>
                <a:spcPct val="150000"/>
              </a:lnSpc>
            </a:pPr>
            <a:endParaRPr lang="en-US" sz="1200" dirty="0">
              <a:latin typeface="맑은 고딕" panose="020B0503020000020004" pitchFamily="50" charset="-127"/>
              <a:ea typeface="맑은 고딕" panose="020B0503020000020004" pitchFamily="50" charset="-127"/>
              <a:cs typeface="Source Sans Pro" charset="0"/>
            </a:endParaRPr>
          </a:p>
          <a:p>
            <a:pPr algn="l">
              <a:lnSpc>
                <a:spcPct val="150000"/>
              </a:lnSpc>
            </a:pPr>
            <a:r>
              <a:rPr lang="en-US" dirty="0">
                <a:latin typeface="맑은 고딕" panose="020B0503020000020004" pitchFamily="50" charset="-127"/>
                <a:ea typeface="맑은 고딕" panose="020B0503020000020004" pitchFamily="50" charset="-127"/>
                <a:cs typeface="Source Sans Pro" charset="0"/>
              </a:rPr>
              <a:t>3. Washing the Gel</a:t>
            </a:r>
          </a:p>
          <a:p>
            <a:pPr marL="342900" indent="-342900" algn="l">
              <a:lnSpc>
                <a:spcPct val="150000"/>
              </a:lnSpc>
              <a:buFontTx/>
              <a:buChar char="-"/>
            </a:pPr>
            <a:r>
              <a:rPr lang="en-US" dirty="0">
                <a:latin typeface="맑은 고딕" panose="020B0503020000020004" pitchFamily="50" charset="-127"/>
                <a:ea typeface="맑은 고딕" panose="020B0503020000020004" pitchFamily="50" charset="-127"/>
                <a:cs typeface="Source Sans Pro" charset="0"/>
              </a:rPr>
              <a:t>The gel is washed to remove impurities, unreacted precursors, and catalysts</a:t>
            </a:r>
          </a:p>
          <a:p>
            <a:pPr marL="342900" indent="-342900" algn="l">
              <a:lnSpc>
                <a:spcPct val="150000"/>
              </a:lnSpc>
              <a:buFontTx/>
              <a:buChar char="-"/>
            </a:pPr>
            <a:r>
              <a:rPr lang="en-US" dirty="0">
                <a:latin typeface="맑은 고딕" panose="020B0503020000020004" pitchFamily="50" charset="-127"/>
                <a:ea typeface="맑은 고딕" panose="020B0503020000020004" pitchFamily="50" charset="-127"/>
                <a:cs typeface="Source Sans Pro" charset="0"/>
              </a:rPr>
              <a:t>Washing typically involves solvent exchangers using pure alcohol to prevent collapse of the porous structure</a:t>
            </a:r>
          </a:p>
          <a:p>
            <a:pPr algn="l">
              <a:lnSpc>
                <a:spcPct val="150000"/>
              </a:lnSpc>
            </a:pPr>
            <a:endParaRPr lang="en-US" sz="1200" dirty="0">
              <a:latin typeface="맑은 고딕" panose="020B0503020000020004" pitchFamily="50" charset="-127"/>
              <a:ea typeface="맑은 고딕" panose="020B0503020000020004" pitchFamily="50" charset="-127"/>
              <a:cs typeface="Source Sans Pro" charset="0"/>
            </a:endParaRPr>
          </a:p>
          <a:p>
            <a:pPr algn="l">
              <a:lnSpc>
                <a:spcPct val="150000"/>
              </a:lnSpc>
            </a:pPr>
            <a:r>
              <a:rPr lang="en-US" dirty="0">
                <a:latin typeface="맑은 고딕" panose="020B0503020000020004" pitchFamily="50" charset="-127"/>
                <a:ea typeface="맑은 고딕" panose="020B0503020000020004" pitchFamily="50" charset="-127"/>
                <a:cs typeface="Source Sans Pro" charset="0"/>
              </a:rPr>
              <a:t>4. Drying of the Gel</a:t>
            </a:r>
          </a:p>
          <a:p>
            <a:pPr marL="342900" indent="-342900" algn="l">
              <a:lnSpc>
                <a:spcPct val="150000"/>
              </a:lnSpc>
              <a:buFontTx/>
              <a:buChar char="-"/>
            </a:pPr>
            <a:r>
              <a:rPr lang="en-US" dirty="0">
                <a:latin typeface="맑은 고딕" panose="020B0503020000020004" pitchFamily="50" charset="-127"/>
                <a:ea typeface="맑은 고딕" panose="020B0503020000020004" pitchFamily="50" charset="-127"/>
                <a:cs typeface="Source Sans Pro" charset="0"/>
              </a:rPr>
              <a:t>Critical to preserving the gel’s porous structure, drying minimizes damage from capillary forces</a:t>
            </a:r>
          </a:p>
          <a:p>
            <a:pPr marL="342900" indent="-342900" algn="l">
              <a:lnSpc>
                <a:spcPct val="150000"/>
              </a:lnSpc>
              <a:buFontTx/>
              <a:buChar char="-"/>
            </a:pPr>
            <a:r>
              <a:rPr lang="en-US" dirty="0">
                <a:latin typeface="맑은 고딕" panose="020B0503020000020004" pitchFamily="50" charset="-127"/>
                <a:ea typeface="맑은 고딕" panose="020B0503020000020004" pitchFamily="50" charset="-127"/>
                <a:cs typeface="Source Sans Pro" charset="0"/>
              </a:rPr>
              <a:t>Three drying techniques:</a:t>
            </a:r>
          </a:p>
          <a:p>
            <a:pPr algn="l">
              <a:lnSpc>
                <a:spcPct val="150000"/>
              </a:lnSpc>
            </a:pPr>
            <a:r>
              <a:rPr lang="en-US" dirty="0">
                <a:latin typeface="맑은 고딕" panose="020B0503020000020004" pitchFamily="50" charset="-127"/>
                <a:ea typeface="맑은 고딕" panose="020B0503020000020004" pitchFamily="50" charset="-127"/>
                <a:cs typeface="Source Sans Pro" charset="0"/>
              </a:rPr>
              <a:t> - Ambient pressure drying (APD): Simple and cost-effective but requires surface modification to prevent shrinkage</a:t>
            </a:r>
          </a:p>
          <a:p>
            <a:pPr algn="l">
              <a:lnSpc>
                <a:spcPct val="150000"/>
              </a:lnSpc>
            </a:pPr>
            <a:r>
              <a:rPr lang="en-US" dirty="0">
                <a:latin typeface="맑은 고딕" panose="020B0503020000020004" pitchFamily="50" charset="-127"/>
                <a:ea typeface="맑은 고딕" panose="020B0503020000020004" pitchFamily="50" charset="-127"/>
                <a:cs typeface="Source Sans Pro" charset="0"/>
              </a:rPr>
              <a:t> - Supercritical drying (SCD): Preferred for maintaining pore integrity and preventing collapse</a:t>
            </a:r>
          </a:p>
          <a:p>
            <a:pPr algn="l">
              <a:lnSpc>
                <a:spcPct val="150000"/>
              </a:lnSpc>
            </a:pPr>
            <a:r>
              <a:rPr lang="en-US" dirty="0">
                <a:latin typeface="맑은 고딕" panose="020B0503020000020004" pitchFamily="50" charset="-127"/>
                <a:ea typeface="맑은 고딕" panose="020B0503020000020004" pitchFamily="50" charset="-127"/>
                <a:cs typeface="Source Sans Pro" charset="0"/>
              </a:rPr>
              <a:t> - Freeze drying (FD): Produces aerogel powders but risks damage from ice crystal formation</a:t>
            </a:r>
          </a:p>
        </p:txBody>
      </p:sp>
      <p:sp>
        <p:nvSpPr>
          <p:cNvPr id="16" name="TextBox 15">
            <a:extLst>
              <a:ext uri="{FF2B5EF4-FFF2-40B4-BE49-F238E27FC236}">
                <a16:creationId xmlns:a16="http://schemas.microsoft.com/office/drawing/2014/main" id="{E74E5F36-E5F1-499B-BD75-ADAE3FE2A0DE}"/>
              </a:ext>
            </a:extLst>
          </p:cNvPr>
          <p:cNvSpPr txBox="1"/>
          <p:nvPr/>
        </p:nvSpPr>
        <p:spPr>
          <a:xfrm>
            <a:off x="1080000" y="900000"/>
            <a:ext cx="3133976" cy="911597"/>
          </a:xfrm>
          <a:prstGeom prst="rect">
            <a:avLst/>
          </a:prstGeom>
          <a:noFill/>
        </p:spPr>
        <p:txBody>
          <a:bodyPr wrap="none" lIns="90000" tIns="46800" rIns="90000" bIns="46800" rtlCol="0" anchor="ctr" anchorCtr="0">
            <a:spAutoFit/>
          </a:bodyPr>
          <a:lstStyle/>
          <a:p>
            <a:pPr algn="ctr">
              <a:lnSpc>
                <a:spcPts val="7060"/>
              </a:lnSpc>
            </a:pPr>
            <a:r>
              <a:rPr lang="en-US" sz="4800" b="1" spc="200" dirty="0">
                <a:solidFill>
                  <a:schemeClr val="tx2"/>
                </a:solidFill>
                <a:latin typeface="맑은 고딕" panose="020B0503020000020004" pitchFamily="50" charset="-127"/>
                <a:ea typeface="맑은 고딕" panose="020B0503020000020004" pitchFamily="50" charset="-127"/>
                <a:cs typeface="Montserrat" charset="0"/>
              </a:rPr>
              <a:t>Synthesis</a:t>
            </a:r>
          </a:p>
        </p:txBody>
      </p:sp>
      <p:cxnSp>
        <p:nvCxnSpPr>
          <p:cNvPr id="17" name="Straight Connector 16">
            <a:extLst>
              <a:ext uri="{FF2B5EF4-FFF2-40B4-BE49-F238E27FC236}">
                <a16:creationId xmlns:a16="http://schemas.microsoft.com/office/drawing/2014/main" id="{3DB7649A-B00C-F71C-28B1-DED4A2C08C4C}"/>
              </a:ext>
            </a:extLst>
          </p:cNvPr>
          <p:cNvCxnSpPr>
            <a:cxnSpLocks/>
          </p:cNvCxnSpPr>
          <p:nvPr/>
        </p:nvCxnSpPr>
        <p:spPr>
          <a:xfrm>
            <a:off x="1080000" y="1800000"/>
            <a:ext cx="3240000" cy="941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Picture 4" descr="SiO2 aerogel prepared using the sol-gel method and various mechanical strengthening methods. (a) Preparation process of the traditional SiO2 aerogel. The right side of the figure shows a scanning electron microscopy (SEM) image of the traditional SiO2 aerogel. Reproduced with permission [9]. (b) Preparation process of the surface-modified SiO2 aerogel. The right side of the figure shows an SEM image of the surface-modified SiO2 aerogel. Reproduced with permission [6]. (c) Preparation process of the polymer-modified SiO2 aerogel. The right side of the figure shows an SEM image of the polymer-modified SiO2 aerogel. Reproduced with permission [7]. (d) Preparation process of the fiber-modified SiO2 aerogel. The right side of the figure shows an SEM image of the fiber-modified SiO2 aerogel. Reproduced with permission [8].">
            <a:extLst>
              <a:ext uri="{FF2B5EF4-FFF2-40B4-BE49-F238E27FC236}">
                <a16:creationId xmlns:a16="http://schemas.microsoft.com/office/drawing/2014/main" id="{9A42031A-D69B-F70D-8AF8-DE5029E42AD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4832000" y="8280000"/>
            <a:ext cx="8052632" cy="50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616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C578F3-40AD-E76B-A2C4-04B236F1F237}"/>
            </a:ext>
          </a:extLst>
        </p:cNvPr>
        <p:cNvGrpSpPr/>
        <p:nvPr/>
      </p:nvGrpSpPr>
      <p:grpSpPr>
        <a:xfrm>
          <a:off x="0" y="0"/>
          <a:ext cx="0" cy="0"/>
          <a:chOff x="0" y="0"/>
          <a:chExt cx="0" cy="0"/>
        </a:xfrm>
      </p:grpSpPr>
      <p:sp>
        <p:nvSpPr>
          <p:cNvPr id="25" name="Subtitle 2">
            <a:extLst>
              <a:ext uri="{FF2B5EF4-FFF2-40B4-BE49-F238E27FC236}">
                <a16:creationId xmlns:a16="http://schemas.microsoft.com/office/drawing/2014/main" id="{5D6F24A5-DAEA-11A0-A5A3-530F2122CB4D}"/>
              </a:ext>
            </a:extLst>
          </p:cNvPr>
          <p:cNvSpPr txBox="1">
            <a:spLocks/>
          </p:cNvSpPr>
          <p:nvPr/>
        </p:nvSpPr>
        <p:spPr>
          <a:xfrm>
            <a:off x="1080000" y="2340000"/>
            <a:ext cx="22248000" cy="7424087"/>
          </a:xfrm>
          <a:prstGeom prst="rect">
            <a:avLst/>
          </a:prstGeom>
        </p:spPr>
        <p:txBody>
          <a:bodyPr vert="horz" wrap="square" lIns="217490" tIns="108745" rIns="217490" bIns="108745" rtlCol="0" anchor="ctr" anchorCtr="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268288" indent="-268288" algn="l">
              <a:lnSpc>
                <a:spcPct val="100000"/>
              </a:lnSpc>
            </a:pPr>
            <a:r>
              <a:rPr lang="en-US" dirty="0">
                <a:latin typeface="맑은 고딕" panose="020B0503020000020004" pitchFamily="50" charset="-127"/>
                <a:ea typeface="맑은 고딕" panose="020B0503020000020004" pitchFamily="50" charset="-127"/>
                <a:cs typeface="Source Sans Pro" charset="0"/>
              </a:rPr>
              <a:t>1. Thermal conductivity</a:t>
            </a:r>
          </a:p>
          <a:p>
            <a:pPr marL="268288" indent="-268288" algn="l">
              <a:lnSpc>
                <a:spcPct val="150000"/>
              </a:lnSpc>
            </a:pPr>
            <a:r>
              <a:rPr lang="en-US" dirty="0">
                <a:latin typeface="맑은 고딕" panose="020B0503020000020004" pitchFamily="50" charset="-127"/>
                <a:ea typeface="맑은 고딕" panose="020B0503020000020004" pitchFamily="50" charset="-127"/>
                <a:cs typeface="Source Sans Pro" charset="0"/>
              </a:rPr>
              <a:t>- The most critical property for insulation materials.</a:t>
            </a:r>
            <a:endParaRPr lang="en-US" sz="1200" dirty="0">
              <a:latin typeface="맑은 고딕" panose="020B0503020000020004" pitchFamily="50" charset="-127"/>
              <a:ea typeface="맑은 고딕" panose="020B0503020000020004" pitchFamily="50" charset="-127"/>
              <a:cs typeface="Source Sans Pro" charset="0"/>
            </a:endParaRPr>
          </a:p>
          <a:p>
            <a:pPr marL="268288" indent="-268288" algn="l">
              <a:lnSpc>
                <a:spcPct val="150000"/>
              </a:lnSpc>
            </a:pPr>
            <a:r>
              <a:rPr lang="en-US" dirty="0">
                <a:latin typeface="맑은 고딕" panose="020B0503020000020004" pitchFamily="50" charset="-127"/>
                <a:ea typeface="맑은 고딕" panose="020B0503020000020004" pitchFamily="50" charset="-127"/>
                <a:cs typeface="Source Sans Pro" charset="0"/>
              </a:rPr>
              <a:t>- Low thermal conductivity is achieved through a combination of solid conduction, gaseous conduction, and radiative transmission</a:t>
            </a:r>
            <a:endParaRPr lang="en-US" sz="1200" dirty="0">
              <a:latin typeface="맑은 고딕" panose="020B0503020000020004" pitchFamily="50" charset="-127"/>
              <a:ea typeface="맑은 고딕" panose="020B0503020000020004" pitchFamily="50" charset="-127"/>
              <a:cs typeface="Source Sans Pro" charset="0"/>
            </a:endParaRPr>
          </a:p>
          <a:p>
            <a:pPr marL="342900" indent="-342900" algn="l">
              <a:lnSpc>
                <a:spcPct val="150000"/>
              </a:lnSpc>
              <a:buFontTx/>
              <a:buChar char="-"/>
            </a:pPr>
            <a:r>
              <a:rPr lang="en-US" altLang="ko-KR" dirty="0">
                <a:latin typeface="맑은 고딕" panose="020B0503020000020004" pitchFamily="50" charset="-127"/>
                <a:ea typeface="맑은 고딕" panose="020B0503020000020004" pitchFamily="50" charset="-127"/>
                <a:cs typeface="Source Sans Pro" charset="0"/>
              </a:rPr>
              <a:t>Effective thermal conductivity depends on the aerogel’s lattice structure, pore connectivity, and granule size</a:t>
            </a:r>
          </a:p>
          <a:p>
            <a:pPr marL="268288" indent="-268288" algn="l">
              <a:lnSpc>
                <a:spcPct val="150000"/>
              </a:lnSpc>
              <a:buFontTx/>
              <a:buChar char="-"/>
            </a:pPr>
            <a:endParaRPr lang="en-US" sz="1200" dirty="0">
              <a:latin typeface="맑은 고딕" panose="020B0503020000020004" pitchFamily="50" charset="-127"/>
              <a:ea typeface="맑은 고딕" panose="020B0503020000020004" pitchFamily="50" charset="-127"/>
              <a:cs typeface="Source Sans Pro" charset="0"/>
            </a:endParaRPr>
          </a:p>
          <a:p>
            <a:pPr algn="l">
              <a:lnSpc>
                <a:spcPct val="150000"/>
              </a:lnSpc>
            </a:pPr>
            <a:r>
              <a:rPr lang="en-US" dirty="0">
                <a:latin typeface="맑은 고딕" panose="020B0503020000020004" pitchFamily="50" charset="-127"/>
                <a:ea typeface="맑은 고딕" panose="020B0503020000020004" pitchFamily="50" charset="-127"/>
                <a:cs typeface="Source Sans Pro" charset="0"/>
              </a:rPr>
              <a:t>2. Mechanical strength</a:t>
            </a:r>
          </a:p>
          <a:p>
            <a:pPr algn="l">
              <a:lnSpc>
                <a:spcPct val="150000"/>
              </a:lnSpc>
            </a:pPr>
            <a:r>
              <a:rPr lang="en-US" dirty="0">
                <a:latin typeface="맑은 고딕" panose="020B0503020000020004" pitchFamily="50" charset="-127"/>
                <a:ea typeface="맑은 고딕" panose="020B0503020000020004" pitchFamily="50" charset="-127"/>
                <a:cs typeface="Source Sans Pro" charset="0"/>
              </a:rPr>
              <a:t>- A key factor for the durability and applicability of aerogel composites in construction</a:t>
            </a:r>
          </a:p>
          <a:p>
            <a:pPr algn="l">
              <a:lnSpc>
                <a:spcPct val="150000"/>
              </a:lnSpc>
            </a:pPr>
            <a:r>
              <a:rPr lang="en-US" dirty="0">
                <a:latin typeface="맑은 고딕" panose="020B0503020000020004" pitchFamily="50" charset="-127"/>
                <a:ea typeface="맑은 고딕" panose="020B0503020000020004" pitchFamily="50" charset="-127"/>
                <a:cs typeface="Source Sans Pro" charset="0"/>
              </a:rPr>
              <a:t>- Silica aerogels are inherently fragile due to their high porosity and network structure</a:t>
            </a:r>
          </a:p>
          <a:p>
            <a:pPr marL="342900" indent="-342900" algn="l">
              <a:lnSpc>
                <a:spcPct val="150000"/>
              </a:lnSpc>
              <a:buFontTx/>
              <a:buChar char="-"/>
            </a:pPr>
            <a:r>
              <a:rPr lang="en-US" dirty="0">
                <a:latin typeface="맑은 고딕" panose="020B0503020000020004" pitchFamily="50" charset="-127"/>
                <a:ea typeface="맑은 고딕" panose="020B0503020000020004" pitchFamily="50" charset="-127"/>
                <a:cs typeface="Source Sans Pro" charset="0"/>
              </a:rPr>
              <a:t>Mechanical strength can be enhanced through composite designs, incorporating fibers or polymers matrices</a:t>
            </a:r>
          </a:p>
          <a:p>
            <a:pPr algn="l">
              <a:lnSpc>
                <a:spcPct val="150000"/>
              </a:lnSpc>
            </a:pPr>
            <a:endParaRPr lang="en-US" sz="1200" dirty="0">
              <a:latin typeface="맑은 고딕" panose="020B0503020000020004" pitchFamily="50" charset="-127"/>
              <a:ea typeface="맑은 고딕" panose="020B0503020000020004" pitchFamily="50" charset="-127"/>
              <a:cs typeface="Source Sans Pro" charset="0"/>
            </a:endParaRPr>
          </a:p>
          <a:p>
            <a:pPr algn="l">
              <a:lnSpc>
                <a:spcPct val="150000"/>
              </a:lnSpc>
            </a:pPr>
            <a:r>
              <a:rPr lang="en-US" dirty="0">
                <a:latin typeface="맑은 고딕" panose="020B0503020000020004" pitchFamily="50" charset="-127"/>
                <a:ea typeface="맑은 고딕" panose="020B0503020000020004" pitchFamily="50" charset="-127"/>
                <a:cs typeface="Source Sans Pro" charset="0"/>
              </a:rPr>
              <a:t>3. Acoustic Insulation</a:t>
            </a:r>
          </a:p>
          <a:p>
            <a:pPr algn="l">
              <a:lnSpc>
                <a:spcPct val="150000"/>
              </a:lnSpc>
            </a:pPr>
            <a:r>
              <a:rPr lang="en-US" dirty="0">
                <a:latin typeface="맑은 고딕" panose="020B0503020000020004" pitchFamily="50" charset="-127"/>
                <a:ea typeface="맑은 고딕" panose="020B0503020000020004" pitchFamily="50" charset="-127"/>
                <a:cs typeface="Source Sans Pro" charset="0"/>
              </a:rPr>
              <a:t>- Porous structures of silica aerogels contribute to effective sound absorption, reducing noise transmission</a:t>
            </a:r>
          </a:p>
          <a:p>
            <a:pPr algn="l">
              <a:lnSpc>
                <a:spcPct val="150000"/>
              </a:lnSpc>
            </a:pPr>
            <a:r>
              <a:rPr lang="en-US" dirty="0">
                <a:latin typeface="맑은 고딕" panose="020B0503020000020004" pitchFamily="50" charset="-127"/>
                <a:ea typeface="맑은 고딕" panose="020B0503020000020004" pitchFamily="50" charset="-127"/>
                <a:cs typeface="Source Sans Pro" charset="0"/>
              </a:rPr>
              <a:t>- Acoustic performance is influenced by synthesis conditions and additives used in the aerogel matrix</a:t>
            </a:r>
          </a:p>
        </p:txBody>
      </p:sp>
      <p:sp>
        <p:nvSpPr>
          <p:cNvPr id="16" name="TextBox 15">
            <a:extLst>
              <a:ext uri="{FF2B5EF4-FFF2-40B4-BE49-F238E27FC236}">
                <a16:creationId xmlns:a16="http://schemas.microsoft.com/office/drawing/2014/main" id="{E9E15020-0160-CD60-DE6E-762A3FE9DC90}"/>
              </a:ext>
            </a:extLst>
          </p:cNvPr>
          <p:cNvSpPr txBox="1"/>
          <p:nvPr/>
        </p:nvSpPr>
        <p:spPr>
          <a:xfrm>
            <a:off x="642694" y="900000"/>
            <a:ext cx="23092261" cy="911597"/>
          </a:xfrm>
          <a:prstGeom prst="rect">
            <a:avLst/>
          </a:prstGeom>
          <a:noFill/>
        </p:spPr>
        <p:txBody>
          <a:bodyPr wrap="none" lIns="90000" tIns="46800" rIns="90000" bIns="46800" rtlCol="0" anchor="ctr" anchorCtr="0">
            <a:spAutoFit/>
          </a:bodyPr>
          <a:lstStyle/>
          <a:p>
            <a:pPr algn="ctr">
              <a:lnSpc>
                <a:spcPts val="7060"/>
              </a:lnSpc>
            </a:pPr>
            <a:r>
              <a:rPr lang="en-US" sz="4800" b="1" spc="200" dirty="0">
                <a:solidFill>
                  <a:schemeClr val="tx2"/>
                </a:solidFill>
                <a:latin typeface="맑은 고딕" panose="020B0503020000020004" pitchFamily="50" charset="-127"/>
                <a:ea typeface="맑은 고딕" panose="020B0503020000020004" pitchFamily="50" charset="-127"/>
                <a:cs typeface="Montserrat" charset="0"/>
              </a:rPr>
              <a:t>Required properties of silica aerogel composites as insulation materials</a:t>
            </a:r>
          </a:p>
        </p:txBody>
      </p:sp>
      <p:cxnSp>
        <p:nvCxnSpPr>
          <p:cNvPr id="17" name="Straight Connector 16">
            <a:extLst>
              <a:ext uri="{FF2B5EF4-FFF2-40B4-BE49-F238E27FC236}">
                <a16:creationId xmlns:a16="http://schemas.microsoft.com/office/drawing/2014/main" id="{698B12A8-9476-A482-1CE2-AFCFDB5CACDA}"/>
              </a:ext>
            </a:extLst>
          </p:cNvPr>
          <p:cNvCxnSpPr>
            <a:cxnSpLocks/>
          </p:cNvCxnSpPr>
          <p:nvPr/>
        </p:nvCxnSpPr>
        <p:spPr>
          <a:xfrm>
            <a:off x="787392" y="1800000"/>
            <a:ext cx="22896000" cy="941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90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9E949-F02D-4A3E-CF4D-E81C42BE88E2}"/>
            </a:ext>
          </a:extLst>
        </p:cNvPr>
        <p:cNvGrpSpPr/>
        <p:nvPr/>
      </p:nvGrpSpPr>
      <p:grpSpPr>
        <a:xfrm>
          <a:off x="0" y="0"/>
          <a:ext cx="0" cy="0"/>
          <a:chOff x="0" y="0"/>
          <a:chExt cx="0" cy="0"/>
        </a:xfrm>
      </p:grpSpPr>
      <p:sp>
        <p:nvSpPr>
          <p:cNvPr id="25" name="Subtitle 2">
            <a:extLst>
              <a:ext uri="{FF2B5EF4-FFF2-40B4-BE49-F238E27FC236}">
                <a16:creationId xmlns:a16="http://schemas.microsoft.com/office/drawing/2014/main" id="{45789FDD-7D07-BC31-58C4-09895D813483}"/>
              </a:ext>
            </a:extLst>
          </p:cNvPr>
          <p:cNvSpPr txBox="1">
            <a:spLocks/>
          </p:cNvSpPr>
          <p:nvPr/>
        </p:nvSpPr>
        <p:spPr>
          <a:xfrm>
            <a:off x="1080000" y="1980000"/>
            <a:ext cx="22248000" cy="7147088"/>
          </a:xfrm>
          <a:prstGeom prst="rect">
            <a:avLst/>
          </a:prstGeom>
        </p:spPr>
        <p:txBody>
          <a:bodyPr vert="horz" wrap="square" lIns="217490" tIns="108745" rIns="217490" bIns="108745" rtlCol="0" anchor="ctr" anchorCtr="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268288" indent="-268288" algn="l">
              <a:lnSpc>
                <a:spcPct val="150000"/>
              </a:lnSpc>
            </a:pPr>
            <a:r>
              <a:rPr lang="en-US" dirty="0">
                <a:latin typeface="맑은 고딕" panose="020B0503020000020004" pitchFamily="50" charset="-127"/>
                <a:ea typeface="맑은 고딕" panose="020B0503020000020004" pitchFamily="50" charset="-127"/>
                <a:cs typeface="Source Sans Pro" charset="0"/>
              </a:rPr>
              <a:t>Composites are categorized based on the matrix used:</a:t>
            </a:r>
          </a:p>
          <a:p>
            <a:pPr marL="268288" indent="-268288" algn="l">
              <a:lnSpc>
                <a:spcPct val="150000"/>
              </a:lnSpc>
            </a:pPr>
            <a:endParaRPr lang="en-US" sz="1200" dirty="0">
              <a:latin typeface="맑은 고딕" panose="020B0503020000020004" pitchFamily="50" charset="-127"/>
              <a:ea typeface="맑은 고딕" panose="020B0503020000020004" pitchFamily="50" charset="-127"/>
              <a:cs typeface="Source Sans Pro" charset="0"/>
            </a:endParaRPr>
          </a:p>
          <a:p>
            <a:pPr marL="268288" indent="-268288" algn="l">
              <a:lnSpc>
                <a:spcPct val="150000"/>
              </a:lnSpc>
            </a:pPr>
            <a:r>
              <a:rPr lang="en-US" dirty="0">
                <a:latin typeface="맑은 고딕" panose="020B0503020000020004" pitchFamily="50" charset="-127"/>
                <a:ea typeface="맑은 고딕" panose="020B0503020000020004" pitchFamily="50" charset="-127"/>
                <a:cs typeface="Source Sans Pro" charset="0"/>
              </a:rPr>
              <a:t>• Aerogel-Fiber Composites</a:t>
            </a:r>
          </a:p>
          <a:p>
            <a:pPr marL="342900" indent="-342900" algn="l">
              <a:lnSpc>
                <a:spcPct val="150000"/>
              </a:lnSpc>
              <a:buFontTx/>
              <a:buChar char="-"/>
            </a:pPr>
            <a:r>
              <a:rPr lang="en-US" dirty="0">
                <a:latin typeface="맑은 고딕" panose="020B0503020000020004" pitchFamily="50" charset="-127"/>
                <a:ea typeface="맑은 고딕" panose="020B0503020000020004" pitchFamily="50" charset="-127"/>
                <a:cs typeface="Source Sans Pro" charset="0"/>
              </a:rPr>
              <a:t>Combine silica aerogels with fibers like glass, carbon, or silicon carbide to enhance mechanical strength and thermal insulation</a:t>
            </a:r>
          </a:p>
          <a:p>
            <a:pPr marL="342900" indent="-342900" algn="l">
              <a:lnSpc>
                <a:spcPct val="150000"/>
              </a:lnSpc>
              <a:buFontTx/>
              <a:buChar char="-"/>
            </a:pPr>
            <a:r>
              <a:rPr lang="en-US" dirty="0">
                <a:latin typeface="맑은 고딕" panose="020B0503020000020004" pitchFamily="50" charset="-127"/>
                <a:ea typeface="맑은 고딕" panose="020B0503020000020004" pitchFamily="50" charset="-127"/>
                <a:cs typeface="Source Sans Pro" charset="0"/>
              </a:rPr>
              <a:t>Fibers enhance the skeletal support of the aerogels and limit crack propagation</a:t>
            </a:r>
          </a:p>
          <a:p>
            <a:pPr marL="342900" indent="-342900" algn="l">
              <a:lnSpc>
                <a:spcPct val="150000"/>
              </a:lnSpc>
              <a:buFontTx/>
              <a:buChar char="-"/>
            </a:pPr>
            <a:r>
              <a:rPr lang="en-US" dirty="0">
                <a:latin typeface="맑은 고딕" panose="020B0503020000020004" pitchFamily="50" charset="-127"/>
                <a:ea typeface="맑은 고딕" panose="020B0503020000020004" pitchFamily="50" charset="-127"/>
                <a:cs typeface="Source Sans Pro" charset="0"/>
              </a:rPr>
              <a:t>In-situ composite formation: the fiber is submerged in a sol-gel solution, which is later dried to form the composite</a:t>
            </a:r>
          </a:p>
          <a:p>
            <a:pPr marL="342900" indent="-342900" algn="l">
              <a:lnSpc>
                <a:spcPct val="150000"/>
              </a:lnSpc>
              <a:buFontTx/>
              <a:buChar char="-"/>
            </a:pPr>
            <a:r>
              <a:rPr lang="en-US" dirty="0">
                <a:latin typeface="맑은 고딕" panose="020B0503020000020004" pitchFamily="50" charset="-127"/>
                <a:ea typeface="맑은 고딕" panose="020B0503020000020004" pitchFamily="50" charset="-127"/>
                <a:cs typeface="Source Sans Pro" charset="0"/>
              </a:rPr>
              <a:t>Secondary compression molding: Silica is prepared first and then combined with fibers using additives and thermal compression</a:t>
            </a:r>
          </a:p>
          <a:p>
            <a:pPr marL="342900" indent="-342900" algn="l">
              <a:lnSpc>
                <a:spcPct val="150000"/>
              </a:lnSpc>
              <a:buFontTx/>
              <a:buChar char="-"/>
            </a:pPr>
            <a:r>
              <a:rPr lang="en-US" dirty="0">
                <a:latin typeface="맑은 고딕" panose="020B0503020000020004" pitchFamily="50" charset="-127"/>
                <a:ea typeface="맑은 고딕" panose="020B0503020000020004" pitchFamily="50" charset="-127"/>
                <a:cs typeface="Source Sans Pro" charset="0"/>
              </a:rPr>
              <a:t>It is suitable for environmental requiring lightweight materials with high thermal resistance</a:t>
            </a:r>
          </a:p>
          <a:p>
            <a:pPr marL="342900" indent="-342900" algn="l">
              <a:lnSpc>
                <a:spcPct val="150000"/>
              </a:lnSpc>
              <a:buFontTx/>
              <a:buChar char="-"/>
            </a:pPr>
            <a:r>
              <a:rPr lang="en-US" dirty="0">
                <a:latin typeface="맑은 고딕" panose="020B0503020000020004" pitchFamily="50" charset="-127"/>
                <a:ea typeface="맑은 고딕" panose="020B0503020000020004" pitchFamily="50" charset="-127"/>
                <a:cs typeface="Source Sans Pro" charset="0"/>
              </a:rPr>
              <a:t>Optimizing the balance between aerogel and fiber content is crucial for achieving both mechanical                                                                   and thermal efficiency</a:t>
            </a:r>
          </a:p>
          <a:p>
            <a:pPr marL="342900" indent="-342900" algn="l">
              <a:lnSpc>
                <a:spcPct val="150000"/>
              </a:lnSpc>
              <a:buFontTx/>
              <a:buChar char="-"/>
            </a:pPr>
            <a:r>
              <a:rPr lang="en-US" dirty="0">
                <a:latin typeface="맑은 고딕" panose="020B0503020000020004" pitchFamily="50" charset="-127"/>
                <a:ea typeface="맑은 고딕" panose="020B0503020000020004" pitchFamily="50" charset="-127"/>
                <a:cs typeface="Source Sans Pro" charset="0"/>
              </a:rPr>
              <a:t>Recent research focuses on improving hydrophobicity and resistance to environmental factors like                                                                                moisture</a:t>
            </a:r>
          </a:p>
        </p:txBody>
      </p:sp>
      <p:sp>
        <p:nvSpPr>
          <p:cNvPr id="16" name="TextBox 15">
            <a:extLst>
              <a:ext uri="{FF2B5EF4-FFF2-40B4-BE49-F238E27FC236}">
                <a16:creationId xmlns:a16="http://schemas.microsoft.com/office/drawing/2014/main" id="{974EFE73-1726-AFCF-4B83-3275B216D5BD}"/>
              </a:ext>
            </a:extLst>
          </p:cNvPr>
          <p:cNvSpPr txBox="1"/>
          <p:nvPr/>
        </p:nvSpPr>
        <p:spPr>
          <a:xfrm>
            <a:off x="1008000" y="900000"/>
            <a:ext cx="20821319" cy="911597"/>
          </a:xfrm>
          <a:prstGeom prst="rect">
            <a:avLst/>
          </a:prstGeom>
          <a:noFill/>
        </p:spPr>
        <p:txBody>
          <a:bodyPr wrap="none" lIns="90000" tIns="46800" rIns="90000" bIns="46800" rtlCol="0" anchor="ctr" anchorCtr="0">
            <a:spAutoFit/>
          </a:bodyPr>
          <a:lstStyle/>
          <a:p>
            <a:pPr algn="ctr">
              <a:lnSpc>
                <a:spcPts val="7060"/>
              </a:lnSpc>
            </a:pPr>
            <a:r>
              <a:rPr lang="en-US" sz="4800" b="1" spc="200" dirty="0">
                <a:solidFill>
                  <a:schemeClr val="tx2"/>
                </a:solidFill>
                <a:latin typeface="맑은 고딕" panose="020B0503020000020004" pitchFamily="50" charset="-127"/>
                <a:ea typeface="맑은 고딕" panose="020B0503020000020004" pitchFamily="50" charset="-127"/>
                <a:cs typeface="Montserrat" charset="0"/>
              </a:rPr>
              <a:t>Classification and application of silica aerogel-based composites</a:t>
            </a:r>
          </a:p>
        </p:txBody>
      </p:sp>
      <p:cxnSp>
        <p:nvCxnSpPr>
          <p:cNvPr id="17" name="Straight Connector 16">
            <a:extLst>
              <a:ext uri="{FF2B5EF4-FFF2-40B4-BE49-F238E27FC236}">
                <a16:creationId xmlns:a16="http://schemas.microsoft.com/office/drawing/2014/main" id="{ECE53444-2CBA-4E56-CEA1-814B99AB8033}"/>
              </a:ext>
            </a:extLst>
          </p:cNvPr>
          <p:cNvCxnSpPr>
            <a:cxnSpLocks/>
          </p:cNvCxnSpPr>
          <p:nvPr/>
        </p:nvCxnSpPr>
        <p:spPr>
          <a:xfrm>
            <a:off x="1080000" y="1800000"/>
            <a:ext cx="20880000" cy="941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9" name="그림 8">
            <a:extLst>
              <a:ext uri="{FF2B5EF4-FFF2-40B4-BE49-F238E27FC236}">
                <a16:creationId xmlns:a16="http://schemas.microsoft.com/office/drawing/2014/main" id="{89D58169-7D47-0039-4C90-71443086BBE8}"/>
              </a:ext>
            </a:extLst>
          </p:cNvPr>
          <p:cNvPicPr>
            <a:picLocks noChangeAspect="1"/>
          </p:cNvPicPr>
          <p:nvPr/>
        </p:nvPicPr>
        <p:blipFill>
          <a:blip r:embed="rId3"/>
          <a:stretch>
            <a:fillRect/>
          </a:stretch>
        </p:blipFill>
        <p:spPr>
          <a:xfrm>
            <a:off x="15768000" y="6408000"/>
            <a:ext cx="7277985" cy="6480000"/>
          </a:xfrm>
          <a:prstGeom prst="rect">
            <a:avLst/>
          </a:prstGeom>
        </p:spPr>
      </p:pic>
    </p:spTree>
    <p:extLst>
      <p:ext uri="{BB962C8B-B14F-4D97-AF65-F5344CB8AC3E}">
        <p14:creationId xmlns:p14="http://schemas.microsoft.com/office/powerpoint/2010/main" val="2460813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64DF7-6D3F-8F58-16A2-8401F9BC5865}"/>
            </a:ext>
          </a:extLst>
        </p:cNvPr>
        <p:cNvGrpSpPr/>
        <p:nvPr/>
      </p:nvGrpSpPr>
      <p:grpSpPr>
        <a:xfrm>
          <a:off x="0" y="0"/>
          <a:ext cx="0" cy="0"/>
          <a:chOff x="0" y="0"/>
          <a:chExt cx="0" cy="0"/>
        </a:xfrm>
      </p:grpSpPr>
      <p:sp>
        <p:nvSpPr>
          <p:cNvPr id="25" name="Subtitle 2">
            <a:extLst>
              <a:ext uri="{FF2B5EF4-FFF2-40B4-BE49-F238E27FC236}">
                <a16:creationId xmlns:a16="http://schemas.microsoft.com/office/drawing/2014/main" id="{4B280294-6221-1F08-49CD-67B04C529C11}"/>
              </a:ext>
            </a:extLst>
          </p:cNvPr>
          <p:cNvSpPr txBox="1">
            <a:spLocks/>
          </p:cNvSpPr>
          <p:nvPr/>
        </p:nvSpPr>
        <p:spPr>
          <a:xfrm>
            <a:off x="1080000" y="1980000"/>
            <a:ext cx="22248000" cy="5817493"/>
          </a:xfrm>
          <a:prstGeom prst="rect">
            <a:avLst/>
          </a:prstGeom>
        </p:spPr>
        <p:txBody>
          <a:bodyPr vert="horz" wrap="square" lIns="217490" tIns="108745" rIns="217490" bIns="108745" rtlCol="0" anchor="ctr" anchorCtr="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268288" indent="-268288" algn="l">
              <a:lnSpc>
                <a:spcPct val="150000"/>
              </a:lnSpc>
            </a:pPr>
            <a:r>
              <a:rPr lang="en-US" dirty="0">
                <a:latin typeface="맑은 고딕" panose="020B0503020000020004" pitchFamily="50" charset="-127"/>
                <a:ea typeface="맑은 고딕" panose="020B0503020000020004" pitchFamily="50" charset="-127"/>
                <a:cs typeface="Source Sans Pro" charset="0"/>
              </a:rPr>
              <a:t>Composites are categorized based on the matrix used:</a:t>
            </a:r>
          </a:p>
          <a:p>
            <a:pPr marL="268288" indent="-268288" algn="l">
              <a:lnSpc>
                <a:spcPct val="150000"/>
              </a:lnSpc>
            </a:pPr>
            <a:endParaRPr lang="en-US" sz="1200" dirty="0">
              <a:latin typeface="맑은 고딕" panose="020B0503020000020004" pitchFamily="50" charset="-127"/>
              <a:ea typeface="맑은 고딕" panose="020B0503020000020004" pitchFamily="50" charset="-127"/>
              <a:cs typeface="Source Sans Pro" charset="0"/>
            </a:endParaRPr>
          </a:p>
          <a:p>
            <a:pPr marL="268288" indent="-268288" algn="l">
              <a:lnSpc>
                <a:spcPct val="150000"/>
              </a:lnSpc>
            </a:pPr>
            <a:r>
              <a:rPr lang="en-US" altLang="ko-KR" dirty="0">
                <a:latin typeface="맑은 고딕" panose="020B0503020000020004" pitchFamily="50" charset="-127"/>
                <a:ea typeface="맑은 고딕" panose="020B0503020000020004" pitchFamily="50" charset="-127"/>
                <a:cs typeface="Source Sans Pro" charset="0"/>
              </a:rPr>
              <a:t>• Aerogel-Cement Composites</a:t>
            </a:r>
          </a:p>
          <a:p>
            <a:pPr marL="342900" indent="-342900" algn="l">
              <a:lnSpc>
                <a:spcPct val="150000"/>
              </a:lnSpc>
              <a:buFontTx/>
              <a:buChar char="-"/>
            </a:pPr>
            <a:r>
              <a:rPr lang="en-US" altLang="ko-KR" dirty="0">
                <a:latin typeface="맑은 고딕" panose="020B0503020000020004" pitchFamily="50" charset="-127"/>
                <a:ea typeface="맑은 고딕" panose="020B0503020000020004" pitchFamily="50" charset="-127"/>
                <a:cs typeface="Source Sans Pro" charset="0"/>
              </a:rPr>
              <a:t>Aerogels</a:t>
            </a:r>
            <a:r>
              <a:rPr lang="ko-KR" altLang="en-US" dirty="0">
                <a:latin typeface="맑은 고딕" panose="020B0503020000020004" pitchFamily="50" charset="-127"/>
                <a:ea typeface="맑은 고딕" panose="020B0503020000020004" pitchFamily="50" charset="-127"/>
                <a:cs typeface="Source Sans Pro" charset="0"/>
              </a:rPr>
              <a:t> </a:t>
            </a:r>
            <a:r>
              <a:rPr lang="en-US" altLang="ko-KR" dirty="0">
                <a:latin typeface="맑은 고딕" panose="020B0503020000020004" pitchFamily="50" charset="-127"/>
                <a:ea typeface="맑은 고딕" panose="020B0503020000020004" pitchFamily="50" charset="-127"/>
                <a:cs typeface="Source Sans Pro" charset="0"/>
              </a:rPr>
              <a:t>are</a:t>
            </a:r>
            <a:r>
              <a:rPr lang="ko-KR" altLang="en-US" dirty="0">
                <a:latin typeface="맑은 고딕" panose="020B0503020000020004" pitchFamily="50" charset="-127"/>
                <a:ea typeface="맑은 고딕" panose="020B0503020000020004" pitchFamily="50" charset="-127"/>
                <a:cs typeface="Source Sans Pro" charset="0"/>
              </a:rPr>
              <a:t> </a:t>
            </a:r>
            <a:r>
              <a:rPr lang="en-US" altLang="ko-KR" dirty="0">
                <a:latin typeface="맑은 고딕" panose="020B0503020000020004" pitchFamily="50" charset="-127"/>
                <a:ea typeface="맑은 고딕" panose="020B0503020000020004" pitchFamily="50" charset="-127"/>
                <a:cs typeface="Source Sans Pro" charset="0"/>
              </a:rPr>
              <a:t>commonly utilized as aggregates and fine fillers in cementitious composite materials such as lightweight cement, foamed concrete, and mortar to reduce heat transfer while maintaining mechanical stability</a:t>
            </a:r>
          </a:p>
          <a:p>
            <a:pPr marL="342900" indent="-342900" algn="l">
              <a:lnSpc>
                <a:spcPct val="150000"/>
              </a:lnSpc>
              <a:buFontTx/>
              <a:buChar char="-"/>
            </a:pPr>
            <a:r>
              <a:rPr lang="en-US" altLang="ko-KR" dirty="0">
                <a:latin typeface="맑은 고딕" panose="020B0503020000020004" pitchFamily="50" charset="-127"/>
                <a:ea typeface="맑은 고딕" panose="020B0503020000020004" pitchFamily="50" charset="-127"/>
                <a:cs typeface="Source Sans Pro" charset="0"/>
              </a:rPr>
              <a:t>Aerogel concrete with good mechanical characteristics can be utilized as a structural element, whereas mortar and foamed concrete can be used as a thermal insulating layer, plaster, block or panel</a:t>
            </a:r>
          </a:p>
          <a:p>
            <a:pPr marL="342900" indent="-342900" algn="l">
              <a:lnSpc>
                <a:spcPct val="150000"/>
              </a:lnSpc>
              <a:buFontTx/>
              <a:buChar char="-"/>
            </a:pPr>
            <a:r>
              <a:rPr lang="en-US" altLang="ko-KR" dirty="0">
                <a:latin typeface="맑은 고딕" panose="020B0503020000020004" pitchFamily="50" charset="-127"/>
                <a:ea typeface="맑은 고딕" panose="020B0503020000020004" pitchFamily="50" charset="-127"/>
                <a:cs typeface="Source Sans Pro" charset="0"/>
              </a:rPr>
              <a:t>Aerogel is often utilized as a volumetric replacement of fine aggregates, as well as a partial replacement of fine/coarse aggregates ranging from 0% to 60% by volume in cementitious composites</a:t>
            </a:r>
          </a:p>
          <a:p>
            <a:pPr marL="342900" indent="-342900" algn="l">
              <a:lnSpc>
                <a:spcPct val="150000"/>
              </a:lnSpc>
              <a:buFontTx/>
              <a:buChar char="-"/>
            </a:pPr>
            <a:r>
              <a:rPr lang="en-US" altLang="ko-KR" dirty="0">
                <a:latin typeface="맑은 고딕" panose="020B0503020000020004" pitchFamily="50" charset="-127"/>
                <a:ea typeface="맑은 고딕" panose="020B0503020000020004" pitchFamily="50" charset="-127"/>
                <a:cs typeface="Source Sans Pro" charset="0"/>
              </a:rPr>
              <a:t>Recent research focuses on improving hydrophobicity, reducing production costs, and optimizing aerogel content to balance insulation and strength</a:t>
            </a:r>
          </a:p>
        </p:txBody>
      </p:sp>
      <p:sp>
        <p:nvSpPr>
          <p:cNvPr id="16" name="TextBox 15">
            <a:extLst>
              <a:ext uri="{FF2B5EF4-FFF2-40B4-BE49-F238E27FC236}">
                <a16:creationId xmlns:a16="http://schemas.microsoft.com/office/drawing/2014/main" id="{C711423B-2224-9720-3FE5-4314B71E82A2}"/>
              </a:ext>
            </a:extLst>
          </p:cNvPr>
          <p:cNvSpPr txBox="1"/>
          <p:nvPr/>
        </p:nvSpPr>
        <p:spPr>
          <a:xfrm>
            <a:off x="1008000" y="900000"/>
            <a:ext cx="20821319" cy="911597"/>
          </a:xfrm>
          <a:prstGeom prst="rect">
            <a:avLst/>
          </a:prstGeom>
          <a:noFill/>
        </p:spPr>
        <p:txBody>
          <a:bodyPr wrap="none" lIns="90000" tIns="46800" rIns="90000" bIns="46800" rtlCol="0" anchor="ctr" anchorCtr="0">
            <a:spAutoFit/>
          </a:bodyPr>
          <a:lstStyle/>
          <a:p>
            <a:pPr algn="ctr">
              <a:lnSpc>
                <a:spcPts val="7060"/>
              </a:lnSpc>
            </a:pPr>
            <a:r>
              <a:rPr lang="en-US" sz="4800" b="1" spc="200" dirty="0">
                <a:solidFill>
                  <a:schemeClr val="tx2"/>
                </a:solidFill>
                <a:latin typeface="맑은 고딕" panose="020B0503020000020004" pitchFamily="50" charset="-127"/>
                <a:ea typeface="맑은 고딕" panose="020B0503020000020004" pitchFamily="50" charset="-127"/>
                <a:cs typeface="Montserrat" charset="0"/>
              </a:rPr>
              <a:t>Classification and application of silica aerogel-based composites</a:t>
            </a:r>
          </a:p>
        </p:txBody>
      </p:sp>
      <p:cxnSp>
        <p:nvCxnSpPr>
          <p:cNvPr id="17" name="Straight Connector 16">
            <a:extLst>
              <a:ext uri="{FF2B5EF4-FFF2-40B4-BE49-F238E27FC236}">
                <a16:creationId xmlns:a16="http://schemas.microsoft.com/office/drawing/2014/main" id="{A70668E1-354E-57D7-8A13-1B0AC5CA6E11}"/>
              </a:ext>
            </a:extLst>
          </p:cNvPr>
          <p:cNvCxnSpPr>
            <a:cxnSpLocks/>
          </p:cNvCxnSpPr>
          <p:nvPr/>
        </p:nvCxnSpPr>
        <p:spPr>
          <a:xfrm>
            <a:off x="1080000" y="1800000"/>
            <a:ext cx="20880000" cy="941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그림 2">
            <a:extLst>
              <a:ext uri="{FF2B5EF4-FFF2-40B4-BE49-F238E27FC236}">
                <a16:creationId xmlns:a16="http://schemas.microsoft.com/office/drawing/2014/main" id="{D1BEF79B-8F3F-8D58-8DB1-6AB77085B91F}"/>
              </a:ext>
            </a:extLst>
          </p:cNvPr>
          <p:cNvPicPr>
            <a:picLocks noChangeAspect="1"/>
          </p:cNvPicPr>
          <p:nvPr/>
        </p:nvPicPr>
        <p:blipFill>
          <a:blip r:embed="rId3"/>
          <a:stretch>
            <a:fillRect/>
          </a:stretch>
        </p:blipFill>
        <p:spPr>
          <a:xfrm>
            <a:off x="4320000" y="8332212"/>
            <a:ext cx="5835040" cy="4500000"/>
          </a:xfrm>
          <a:prstGeom prst="rect">
            <a:avLst/>
          </a:prstGeom>
        </p:spPr>
      </p:pic>
      <p:pic>
        <p:nvPicPr>
          <p:cNvPr id="7" name="그림 6">
            <a:extLst>
              <a:ext uri="{FF2B5EF4-FFF2-40B4-BE49-F238E27FC236}">
                <a16:creationId xmlns:a16="http://schemas.microsoft.com/office/drawing/2014/main" id="{23FDCCE1-5374-617B-E00B-786A3885B9B8}"/>
              </a:ext>
            </a:extLst>
          </p:cNvPr>
          <p:cNvPicPr>
            <a:picLocks noChangeAspect="1"/>
          </p:cNvPicPr>
          <p:nvPr/>
        </p:nvPicPr>
        <p:blipFill>
          <a:blip r:embed="rId4"/>
          <a:stretch>
            <a:fillRect/>
          </a:stretch>
        </p:blipFill>
        <p:spPr>
          <a:xfrm>
            <a:off x="11700000" y="7882212"/>
            <a:ext cx="9814286" cy="5400000"/>
          </a:xfrm>
          <a:prstGeom prst="rect">
            <a:avLst/>
          </a:prstGeom>
        </p:spPr>
      </p:pic>
    </p:spTree>
    <p:extLst>
      <p:ext uri="{BB962C8B-B14F-4D97-AF65-F5344CB8AC3E}">
        <p14:creationId xmlns:p14="http://schemas.microsoft.com/office/powerpoint/2010/main" val="2678434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42B760-A429-1D05-2A4E-81AA81327FED}"/>
            </a:ext>
          </a:extLst>
        </p:cNvPr>
        <p:cNvGrpSpPr/>
        <p:nvPr/>
      </p:nvGrpSpPr>
      <p:grpSpPr>
        <a:xfrm>
          <a:off x="0" y="0"/>
          <a:ext cx="0" cy="0"/>
          <a:chOff x="0" y="0"/>
          <a:chExt cx="0" cy="0"/>
        </a:xfrm>
      </p:grpSpPr>
      <p:sp>
        <p:nvSpPr>
          <p:cNvPr id="25" name="Subtitle 2">
            <a:extLst>
              <a:ext uri="{FF2B5EF4-FFF2-40B4-BE49-F238E27FC236}">
                <a16:creationId xmlns:a16="http://schemas.microsoft.com/office/drawing/2014/main" id="{BED09B12-2CE3-4910-A5BD-79B8D5666FA0}"/>
              </a:ext>
            </a:extLst>
          </p:cNvPr>
          <p:cNvSpPr txBox="1">
            <a:spLocks/>
          </p:cNvSpPr>
          <p:nvPr/>
        </p:nvSpPr>
        <p:spPr>
          <a:xfrm>
            <a:off x="1080000" y="1980000"/>
            <a:ext cx="22248000" cy="5337362"/>
          </a:xfrm>
          <a:prstGeom prst="rect">
            <a:avLst/>
          </a:prstGeom>
        </p:spPr>
        <p:txBody>
          <a:bodyPr vert="horz" wrap="square" lIns="217490" tIns="108745" rIns="217490" bIns="108745" rtlCol="0" anchor="ctr" anchorCtr="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268288" indent="-268288" algn="l">
              <a:lnSpc>
                <a:spcPct val="150000"/>
              </a:lnSpc>
            </a:pPr>
            <a:r>
              <a:rPr lang="en-US" dirty="0">
                <a:latin typeface="맑은 고딕" panose="020B0503020000020004" pitchFamily="50" charset="-127"/>
                <a:ea typeface="맑은 고딕" panose="020B0503020000020004" pitchFamily="50" charset="-127"/>
                <a:cs typeface="Source Sans Pro" charset="0"/>
              </a:rPr>
              <a:t>Composites are categorized based on the matrix used:</a:t>
            </a:r>
          </a:p>
          <a:p>
            <a:pPr marL="268288" indent="-268288" algn="l">
              <a:lnSpc>
                <a:spcPct val="150000"/>
              </a:lnSpc>
            </a:pPr>
            <a:endParaRPr lang="en-US" sz="1200" dirty="0">
              <a:latin typeface="맑은 고딕" panose="020B0503020000020004" pitchFamily="50" charset="-127"/>
              <a:ea typeface="맑은 고딕" panose="020B0503020000020004" pitchFamily="50" charset="-127"/>
              <a:cs typeface="Source Sans Pro" charset="0"/>
            </a:endParaRPr>
          </a:p>
          <a:p>
            <a:pPr marL="268288" indent="-268288" algn="l">
              <a:lnSpc>
                <a:spcPct val="150000"/>
              </a:lnSpc>
            </a:pPr>
            <a:r>
              <a:rPr lang="en-US" altLang="ko-KR" dirty="0">
                <a:latin typeface="맑은 고딕" panose="020B0503020000020004" pitchFamily="50" charset="-127"/>
                <a:ea typeface="맑은 고딕" panose="020B0503020000020004" pitchFamily="50" charset="-127"/>
                <a:cs typeface="Source Sans Pro" charset="0"/>
              </a:rPr>
              <a:t>• Aerogel-Polymer Composites</a:t>
            </a:r>
          </a:p>
          <a:p>
            <a:pPr marL="342900" indent="-342900" algn="l">
              <a:lnSpc>
                <a:spcPct val="150000"/>
              </a:lnSpc>
              <a:buFontTx/>
              <a:buChar char="-"/>
            </a:pPr>
            <a:r>
              <a:rPr lang="en-US" altLang="ko-KR" dirty="0">
                <a:latin typeface="맑은 고딕" panose="020B0503020000020004" pitchFamily="50" charset="-127"/>
                <a:ea typeface="맑은 고딕" panose="020B0503020000020004" pitchFamily="50" charset="-127"/>
                <a:cs typeface="Source Sans Pro" charset="0"/>
              </a:rPr>
              <a:t>To enhance the mechanical, thermal, and chemical properties of aerogels by embedding them in polymer matrices</a:t>
            </a:r>
          </a:p>
          <a:p>
            <a:pPr marL="342900" indent="-342900" algn="l">
              <a:lnSpc>
                <a:spcPct val="150000"/>
              </a:lnSpc>
              <a:buFontTx/>
              <a:buChar char="-"/>
            </a:pPr>
            <a:r>
              <a:rPr lang="en-US" altLang="ko-KR" dirty="0">
                <a:latin typeface="맑은 고딕" panose="020B0503020000020004" pitchFamily="50" charset="-127"/>
                <a:ea typeface="맑은 고딕" panose="020B0503020000020004" pitchFamily="50" charset="-127"/>
                <a:cs typeface="Source Sans Pro" charset="0"/>
              </a:rPr>
              <a:t>This approach improves durability, flexibility, and usability across various applications</a:t>
            </a:r>
          </a:p>
          <a:p>
            <a:pPr marL="342900" indent="-342900" algn="l">
              <a:lnSpc>
                <a:spcPct val="150000"/>
              </a:lnSpc>
              <a:buFontTx/>
              <a:buChar char="-"/>
            </a:pPr>
            <a:r>
              <a:rPr lang="en-US" altLang="ko-KR" dirty="0">
                <a:latin typeface="맑은 고딕" panose="020B0503020000020004" pitchFamily="50" charset="-127"/>
                <a:ea typeface="맑은 고딕" panose="020B0503020000020004" pitchFamily="50" charset="-127"/>
                <a:cs typeface="Source Sans Pro" charset="0"/>
              </a:rPr>
              <a:t>Silica aerogels are combined with polymers like polyurethane, polyimide, or epoxy using techniques such as blending, in-situ polymerization, or extrusion</a:t>
            </a:r>
          </a:p>
          <a:p>
            <a:pPr marL="342900" indent="-342900" algn="l">
              <a:lnSpc>
                <a:spcPct val="150000"/>
              </a:lnSpc>
              <a:buFontTx/>
              <a:buChar char="-"/>
            </a:pPr>
            <a:r>
              <a:rPr lang="en-US" altLang="ko-KR" dirty="0">
                <a:latin typeface="맑은 고딕" panose="020B0503020000020004" pitchFamily="50" charset="-127"/>
                <a:ea typeface="맑은 고딕" panose="020B0503020000020004" pitchFamily="50" charset="-127"/>
                <a:cs typeface="Source Sans Pro" charset="0"/>
              </a:rPr>
              <a:t>Customizable properties by varying aerogel-polymer ratios and surface treatments</a:t>
            </a:r>
          </a:p>
          <a:p>
            <a:pPr marL="342900" indent="-342900" algn="l">
              <a:lnSpc>
                <a:spcPct val="150000"/>
              </a:lnSpc>
              <a:buFontTx/>
              <a:buChar char="-"/>
            </a:pPr>
            <a:r>
              <a:rPr lang="en-US" altLang="ko-KR" dirty="0">
                <a:latin typeface="맑은 고딕" panose="020B0503020000020004" pitchFamily="50" charset="-127"/>
                <a:ea typeface="맑은 고딕" panose="020B0503020000020004" pitchFamily="50" charset="-127"/>
                <a:cs typeface="Source Sans Pro" charset="0"/>
              </a:rPr>
              <a:t>Recent research focus on developing cost-effective production methods, enhancing compatibility between aerogels and polymers for optimized properties, and exploring eco-friendly and biodegradable polymers</a:t>
            </a:r>
          </a:p>
        </p:txBody>
      </p:sp>
      <p:sp>
        <p:nvSpPr>
          <p:cNvPr id="16" name="TextBox 15">
            <a:extLst>
              <a:ext uri="{FF2B5EF4-FFF2-40B4-BE49-F238E27FC236}">
                <a16:creationId xmlns:a16="http://schemas.microsoft.com/office/drawing/2014/main" id="{D37EC9DA-7B58-1B68-6203-1EAF1FCF0514}"/>
              </a:ext>
            </a:extLst>
          </p:cNvPr>
          <p:cNvSpPr txBox="1"/>
          <p:nvPr/>
        </p:nvSpPr>
        <p:spPr>
          <a:xfrm>
            <a:off x="1008000" y="900000"/>
            <a:ext cx="20821319" cy="911597"/>
          </a:xfrm>
          <a:prstGeom prst="rect">
            <a:avLst/>
          </a:prstGeom>
          <a:noFill/>
        </p:spPr>
        <p:txBody>
          <a:bodyPr wrap="none" lIns="90000" tIns="46800" rIns="90000" bIns="46800" rtlCol="0" anchor="ctr" anchorCtr="0">
            <a:spAutoFit/>
          </a:bodyPr>
          <a:lstStyle/>
          <a:p>
            <a:pPr algn="ctr">
              <a:lnSpc>
                <a:spcPts val="7060"/>
              </a:lnSpc>
            </a:pPr>
            <a:r>
              <a:rPr lang="en-US" sz="4800" b="1" spc="200" dirty="0">
                <a:solidFill>
                  <a:schemeClr val="tx2"/>
                </a:solidFill>
                <a:latin typeface="맑은 고딕" panose="020B0503020000020004" pitchFamily="50" charset="-127"/>
                <a:ea typeface="맑은 고딕" panose="020B0503020000020004" pitchFamily="50" charset="-127"/>
                <a:cs typeface="Montserrat" charset="0"/>
              </a:rPr>
              <a:t>Classification and application of silica aerogel-based composites</a:t>
            </a:r>
          </a:p>
        </p:txBody>
      </p:sp>
      <p:cxnSp>
        <p:nvCxnSpPr>
          <p:cNvPr id="17" name="Straight Connector 16">
            <a:extLst>
              <a:ext uri="{FF2B5EF4-FFF2-40B4-BE49-F238E27FC236}">
                <a16:creationId xmlns:a16="http://schemas.microsoft.com/office/drawing/2014/main" id="{EC9FBEF6-CFDE-761C-CA26-6C703C5C76A8}"/>
              </a:ext>
            </a:extLst>
          </p:cNvPr>
          <p:cNvCxnSpPr>
            <a:cxnSpLocks/>
          </p:cNvCxnSpPr>
          <p:nvPr/>
        </p:nvCxnSpPr>
        <p:spPr>
          <a:xfrm>
            <a:off x="1080000" y="1800000"/>
            <a:ext cx="20880000" cy="941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그림 2">
            <a:extLst>
              <a:ext uri="{FF2B5EF4-FFF2-40B4-BE49-F238E27FC236}">
                <a16:creationId xmlns:a16="http://schemas.microsoft.com/office/drawing/2014/main" id="{F5FC55B8-9CEA-73B3-6241-033C9A9D9B8C}"/>
              </a:ext>
            </a:extLst>
          </p:cNvPr>
          <p:cNvPicPr>
            <a:picLocks noChangeAspect="1"/>
          </p:cNvPicPr>
          <p:nvPr/>
        </p:nvPicPr>
        <p:blipFill>
          <a:blip r:embed="rId3"/>
          <a:stretch>
            <a:fillRect/>
          </a:stretch>
        </p:blipFill>
        <p:spPr>
          <a:xfrm>
            <a:off x="7090063" y="7380000"/>
            <a:ext cx="10197523" cy="6120000"/>
          </a:xfrm>
          <a:prstGeom prst="rect">
            <a:avLst/>
          </a:prstGeom>
        </p:spPr>
      </p:pic>
    </p:spTree>
    <p:extLst>
      <p:ext uri="{BB962C8B-B14F-4D97-AF65-F5344CB8AC3E}">
        <p14:creationId xmlns:p14="http://schemas.microsoft.com/office/powerpoint/2010/main" val="966048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617AC-FEA9-F757-B1B2-B19731E3BFD1}"/>
            </a:ext>
          </a:extLst>
        </p:cNvPr>
        <p:cNvGrpSpPr/>
        <p:nvPr/>
      </p:nvGrpSpPr>
      <p:grpSpPr>
        <a:xfrm>
          <a:off x="0" y="0"/>
          <a:ext cx="0" cy="0"/>
          <a:chOff x="0" y="0"/>
          <a:chExt cx="0" cy="0"/>
        </a:xfrm>
      </p:grpSpPr>
      <p:sp>
        <p:nvSpPr>
          <p:cNvPr id="25" name="Subtitle 2">
            <a:extLst>
              <a:ext uri="{FF2B5EF4-FFF2-40B4-BE49-F238E27FC236}">
                <a16:creationId xmlns:a16="http://schemas.microsoft.com/office/drawing/2014/main" id="{DA6EFDDF-E9AC-FAD3-F8DC-F1B7E7C8537E}"/>
              </a:ext>
            </a:extLst>
          </p:cNvPr>
          <p:cNvSpPr txBox="1">
            <a:spLocks/>
          </p:cNvSpPr>
          <p:nvPr/>
        </p:nvSpPr>
        <p:spPr>
          <a:xfrm>
            <a:off x="1080000" y="1980000"/>
            <a:ext cx="22248000" cy="9049147"/>
          </a:xfrm>
          <a:prstGeom prst="rect">
            <a:avLst/>
          </a:prstGeom>
        </p:spPr>
        <p:txBody>
          <a:bodyPr vert="horz" wrap="square" lIns="217490" tIns="108745" rIns="217490" bIns="108745" rtlCol="0" anchor="ctr" anchorCtr="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268288" indent="-268288" algn="l">
              <a:lnSpc>
                <a:spcPct val="150000"/>
              </a:lnSpc>
            </a:pPr>
            <a:r>
              <a:rPr lang="en-US" altLang="ko-KR" dirty="0">
                <a:latin typeface="맑은 고딕" panose="020B0503020000020004" pitchFamily="50" charset="-127"/>
                <a:ea typeface="맑은 고딕" panose="020B0503020000020004" pitchFamily="50" charset="-127"/>
                <a:cs typeface="Source Sans Pro" charset="0"/>
              </a:rPr>
              <a:t>• Silica aerogels have emerged as revolutionary materials in insulation, offering excellent thermal insulation properties, lightweight structures, and environmental benefits.</a:t>
            </a:r>
          </a:p>
          <a:p>
            <a:pPr marL="268288" indent="-268288" algn="l">
              <a:lnSpc>
                <a:spcPct val="150000"/>
              </a:lnSpc>
            </a:pPr>
            <a:endParaRPr lang="en-US" altLang="ko-KR" sz="1200" dirty="0">
              <a:latin typeface="맑은 고딕" panose="020B0503020000020004" pitchFamily="50" charset="-127"/>
              <a:ea typeface="맑은 고딕" panose="020B0503020000020004" pitchFamily="50" charset="-127"/>
              <a:cs typeface="Source Sans Pro" charset="0"/>
            </a:endParaRPr>
          </a:p>
          <a:p>
            <a:pPr marL="268288" indent="-268288" algn="l">
              <a:lnSpc>
                <a:spcPct val="150000"/>
              </a:lnSpc>
            </a:pPr>
            <a:r>
              <a:rPr lang="en-US" altLang="ko-KR" dirty="0">
                <a:latin typeface="맑은 고딕" panose="020B0503020000020004" pitchFamily="50" charset="-127"/>
                <a:ea typeface="맑은 고딕" panose="020B0503020000020004" pitchFamily="50" charset="-127"/>
                <a:cs typeface="Source Sans Pro" charset="0"/>
              </a:rPr>
              <a:t>• Thus, this paper addressed current achievements in incorporating silica aerogels into composites and building constructions.</a:t>
            </a:r>
          </a:p>
          <a:p>
            <a:pPr marL="268288" indent="-268288" algn="l">
              <a:lnSpc>
                <a:spcPct val="150000"/>
              </a:lnSpc>
            </a:pPr>
            <a:endParaRPr lang="en-US" altLang="ko-KR" sz="1200" dirty="0">
              <a:latin typeface="맑은 고딕" panose="020B0503020000020004" pitchFamily="50" charset="-127"/>
              <a:ea typeface="맑은 고딕" panose="020B0503020000020004" pitchFamily="50" charset="-127"/>
              <a:cs typeface="Source Sans Pro" charset="0"/>
            </a:endParaRPr>
          </a:p>
          <a:p>
            <a:pPr marL="268288" indent="-268288" algn="l">
              <a:lnSpc>
                <a:spcPct val="150000"/>
              </a:lnSpc>
            </a:pPr>
            <a:r>
              <a:rPr lang="en-US" altLang="ko-KR" dirty="0">
                <a:latin typeface="맑은 고딕" panose="020B0503020000020004" pitchFamily="50" charset="-127"/>
                <a:ea typeface="맑은 고딕" panose="020B0503020000020004" pitchFamily="50" charset="-127"/>
                <a:cs typeface="Source Sans Pro" charset="0"/>
              </a:rPr>
              <a:t>• The thermal conductivities vary between 0.014 and 0.026 W/</a:t>
            </a:r>
            <a:r>
              <a:rPr lang="en-US" altLang="ko-KR" dirty="0" err="1">
                <a:latin typeface="맑은 고딕" panose="020B0503020000020004" pitchFamily="50" charset="-127"/>
                <a:ea typeface="맑은 고딕" panose="020B0503020000020004" pitchFamily="50" charset="-127"/>
                <a:cs typeface="Source Sans Pro" charset="0"/>
              </a:rPr>
              <a:t>mK</a:t>
            </a:r>
            <a:r>
              <a:rPr lang="en-US" altLang="ko-KR" dirty="0">
                <a:latin typeface="맑은 고딕" panose="020B0503020000020004" pitchFamily="50" charset="-127"/>
                <a:ea typeface="맑은 고딕" panose="020B0503020000020004" pitchFamily="50" charset="-127"/>
                <a:cs typeface="Source Sans Pro" charset="0"/>
              </a:rPr>
              <a:t> when the aerogel is applied in the form of vacuum insulation panels or blankets and can be up to one order of magnitude higher when the aerogel is incorporated in cement, mortars or concrete, with the increase obviously dependent on the amount of aerogel in the mixture.</a:t>
            </a:r>
          </a:p>
          <a:p>
            <a:pPr marL="268288" indent="-268288" algn="l">
              <a:lnSpc>
                <a:spcPct val="150000"/>
              </a:lnSpc>
            </a:pPr>
            <a:endParaRPr lang="en-US" altLang="ko-KR" sz="1200" dirty="0">
              <a:latin typeface="맑은 고딕" panose="020B0503020000020004" pitchFamily="50" charset="-127"/>
              <a:ea typeface="맑은 고딕" panose="020B0503020000020004" pitchFamily="50" charset="-127"/>
              <a:cs typeface="Source Sans Pro" charset="0"/>
            </a:endParaRPr>
          </a:p>
          <a:p>
            <a:pPr marL="268288" indent="-268288" algn="l">
              <a:lnSpc>
                <a:spcPct val="150000"/>
              </a:lnSpc>
            </a:pPr>
            <a:r>
              <a:rPr lang="en-US" altLang="ko-KR" dirty="0">
                <a:latin typeface="맑은 고딕" panose="020B0503020000020004" pitchFamily="50" charset="-127"/>
                <a:ea typeface="맑은 고딕" panose="020B0503020000020004" pitchFamily="50" charset="-127"/>
                <a:cs typeface="Source Sans Pro" charset="0"/>
              </a:rPr>
              <a:t>• In general, the addition of aerogels to various construction materials results in significant decreases in composite densities and thermal conductivities when compared to systems without aerogels.</a:t>
            </a:r>
          </a:p>
          <a:p>
            <a:pPr marL="268288" indent="-268288" algn="l">
              <a:lnSpc>
                <a:spcPct val="150000"/>
              </a:lnSpc>
            </a:pPr>
            <a:endParaRPr lang="en-US" altLang="ko-KR" sz="1200" dirty="0">
              <a:latin typeface="맑은 고딕" panose="020B0503020000020004" pitchFamily="50" charset="-127"/>
              <a:ea typeface="맑은 고딕" panose="020B0503020000020004" pitchFamily="50" charset="-127"/>
              <a:cs typeface="Source Sans Pro" charset="0"/>
            </a:endParaRPr>
          </a:p>
          <a:p>
            <a:pPr marL="268288" indent="-268288" algn="l">
              <a:lnSpc>
                <a:spcPct val="150000"/>
              </a:lnSpc>
            </a:pPr>
            <a:r>
              <a:rPr lang="en-US" altLang="ko-KR" dirty="0">
                <a:latin typeface="맑은 고딕" panose="020B0503020000020004" pitchFamily="50" charset="-127"/>
                <a:ea typeface="맑은 고딕" panose="020B0503020000020004" pitchFamily="50" charset="-127"/>
                <a:cs typeface="Source Sans Pro" charset="0"/>
              </a:rPr>
              <a:t>• But the compressive strengths of composites decrease as the content of silica aerogels increases, so the search for the optimal quantity of aerogel is required in this circumstance.</a:t>
            </a:r>
          </a:p>
          <a:p>
            <a:pPr marL="268288" indent="-268288" algn="l">
              <a:lnSpc>
                <a:spcPct val="150000"/>
              </a:lnSpc>
            </a:pPr>
            <a:endParaRPr lang="en-US" altLang="ko-KR" sz="1200" dirty="0">
              <a:latin typeface="맑은 고딕" panose="020B0503020000020004" pitchFamily="50" charset="-127"/>
              <a:ea typeface="맑은 고딕" panose="020B0503020000020004" pitchFamily="50" charset="-127"/>
              <a:cs typeface="Source Sans Pro" charset="0"/>
            </a:endParaRPr>
          </a:p>
          <a:p>
            <a:pPr marL="268288" indent="-268288" algn="l">
              <a:lnSpc>
                <a:spcPct val="150000"/>
              </a:lnSpc>
            </a:pPr>
            <a:r>
              <a:rPr lang="en-US" altLang="ko-KR" dirty="0">
                <a:latin typeface="맑은 고딕" panose="020B0503020000020004" pitchFamily="50" charset="-127"/>
                <a:ea typeface="맑은 고딕" panose="020B0503020000020004" pitchFamily="50" charset="-127"/>
                <a:cs typeface="Source Sans Pro" charset="0"/>
              </a:rPr>
              <a:t>• Given the foregoing, we may infer that silica aerogel-based composites have a high potential for use in the construction and building industries due to their unique features and availability.</a:t>
            </a:r>
          </a:p>
        </p:txBody>
      </p:sp>
      <p:sp>
        <p:nvSpPr>
          <p:cNvPr id="16" name="TextBox 15">
            <a:extLst>
              <a:ext uri="{FF2B5EF4-FFF2-40B4-BE49-F238E27FC236}">
                <a16:creationId xmlns:a16="http://schemas.microsoft.com/office/drawing/2014/main" id="{9CEF044E-9743-0187-7AD9-E442ADFE44F1}"/>
              </a:ext>
            </a:extLst>
          </p:cNvPr>
          <p:cNvSpPr txBox="1"/>
          <p:nvPr/>
        </p:nvSpPr>
        <p:spPr>
          <a:xfrm>
            <a:off x="1080000" y="900000"/>
            <a:ext cx="3639436" cy="911597"/>
          </a:xfrm>
          <a:prstGeom prst="rect">
            <a:avLst/>
          </a:prstGeom>
          <a:noFill/>
        </p:spPr>
        <p:txBody>
          <a:bodyPr wrap="none" lIns="90000" tIns="46800" rIns="90000" bIns="46800" rtlCol="0" anchor="ctr" anchorCtr="0">
            <a:spAutoFit/>
          </a:bodyPr>
          <a:lstStyle/>
          <a:p>
            <a:pPr algn="ctr">
              <a:lnSpc>
                <a:spcPts val="7060"/>
              </a:lnSpc>
            </a:pPr>
            <a:r>
              <a:rPr lang="en-US" sz="4800" b="1" spc="200" dirty="0">
                <a:solidFill>
                  <a:schemeClr val="tx2"/>
                </a:solidFill>
                <a:latin typeface="맑은 고딕" panose="020B0503020000020004" pitchFamily="50" charset="-127"/>
                <a:ea typeface="맑은 고딕" panose="020B0503020000020004" pitchFamily="50" charset="-127"/>
                <a:cs typeface="Montserrat" charset="0"/>
              </a:rPr>
              <a:t>Conclusion</a:t>
            </a:r>
          </a:p>
        </p:txBody>
      </p:sp>
      <p:cxnSp>
        <p:nvCxnSpPr>
          <p:cNvPr id="17" name="Straight Connector 16">
            <a:extLst>
              <a:ext uri="{FF2B5EF4-FFF2-40B4-BE49-F238E27FC236}">
                <a16:creationId xmlns:a16="http://schemas.microsoft.com/office/drawing/2014/main" id="{F23D440F-62BB-1ABB-B3E2-4960968288D2}"/>
              </a:ext>
            </a:extLst>
          </p:cNvPr>
          <p:cNvCxnSpPr>
            <a:cxnSpLocks/>
          </p:cNvCxnSpPr>
          <p:nvPr/>
        </p:nvCxnSpPr>
        <p:spPr>
          <a:xfrm>
            <a:off x="1080000" y="1800000"/>
            <a:ext cx="3780000" cy="941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7534773"/>
      </p:ext>
    </p:extLst>
  </p:cSld>
  <p:clrMapOvr>
    <a:masterClrMapping/>
  </p:clrMapOvr>
</p:sld>
</file>

<file path=ppt/theme/theme1.xml><?xml version="1.0" encoding="utf-8"?>
<a:theme xmlns:a="http://schemas.openxmlformats.org/drawingml/2006/main" name="Default Theme">
  <a:themeElements>
    <a:clrScheme name="Custom 1">
      <a:dk1>
        <a:srgbClr val="7F7F7F"/>
      </a:dk1>
      <a:lt1>
        <a:srgbClr val="FFFFFF"/>
      </a:lt1>
      <a:dk2>
        <a:srgbClr val="000000"/>
      </a:dk2>
      <a:lt2>
        <a:srgbClr val="FFFFFF"/>
      </a:lt2>
      <a:accent1>
        <a:srgbClr val="2E2E35"/>
      </a:accent1>
      <a:accent2>
        <a:srgbClr val="FFCCB7"/>
      </a:accent2>
      <a:accent3>
        <a:srgbClr val="9F9EA2"/>
      </a:accent3>
      <a:accent4>
        <a:srgbClr val="D7D5D4"/>
      </a:accent4>
      <a:accent5>
        <a:srgbClr val="2E2E35"/>
      </a:accent5>
      <a:accent6>
        <a:srgbClr val="9F9EA2"/>
      </a:accent6>
      <a:hlink>
        <a:srgbClr val="F33B48"/>
      </a:hlink>
      <a:folHlink>
        <a:srgbClr val="FFC000"/>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wrap="square" lIns="217490" tIns="108745" rIns="217490" bIns="108745" rtlCol="0" anchor="ctr" anchorCtr="0">
        <a:spAutoFit/>
      </a:bodyPr>
      <a:lstStyle>
        <a:defPPr marL="354013" indent="-354013" algn="l">
          <a:defRPr sz="2800" dirty="0">
            <a:latin typeface="맑은 고딕" panose="020B0503020000020004" pitchFamily="50" charset="-127"/>
            <a:ea typeface="맑은 고딕" panose="020B0503020000020004" pitchFamily="50" charset="-127"/>
            <a:cs typeface="Source Sans Pro"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43074</TotalTime>
  <Words>1083</Words>
  <Application>Microsoft Office PowerPoint</Application>
  <PresentationFormat>사용자 지정</PresentationFormat>
  <Paragraphs>97</Paragraphs>
  <Slides>9</Slides>
  <Notes>9</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9</vt:i4>
      </vt:variant>
    </vt:vector>
  </HeadingPairs>
  <TitlesOfParts>
    <vt:vector size="16" baseType="lpstr">
      <vt:lpstr>Montserrat Hairline</vt:lpstr>
      <vt:lpstr>noto</vt:lpstr>
      <vt:lpstr>맑은 고딕</vt:lpstr>
      <vt:lpstr>Arial</vt:lpstr>
      <vt:lpstr>Calibri Light</vt:lpstr>
      <vt:lpstr>Source Sans Pro Light</vt:lpstr>
      <vt:lpstr>Default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user</dc:creator>
  <cp:keywords/>
  <dc:description/>
  <cp:lastModifiedBy>송윤하</cp:lastModifiedBy>
  <cp:revision>7355</cp:revision>
  <dcterms:created xsi:type="dcterms:W3CDTF">2014-11-12T21:47:38Z</dcterms:created>
  <dcterms:modified xsi:type="dcterms:W3CDTF">2024-11-28T09:25:03Z</dcterms:modified>
  <cp:category/>
</cp:coreProperties>
</file>