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B657-EF78-4101-BA6B-8074B109AD5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73FD7-BB19-46A4-AB01-E28C2529C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ㅁㄴㅇㄻㄴㅇㄻㄴㅇㄹ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12C9-8DC8-4E79-80EE-9221380E43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123123123123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73FD7-BB19-46A4-AB01-E28C2529C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1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73FD7-BB19-46A4-AB01-E28C2529CD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1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9F96-9FE0-D414-D850-CEEFDC358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3F2F-20AC-C804-6458-A5965630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9347E-5AB3-713F-746D-AA1F2CEF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4637-44BE-3A32-940A-6C6E7ED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E9657-2296-B3D3-9F03-D833EDC2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5D2A6-F4C3-E2D3-8E82-8C09222C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EBCE9-174B-3FA2-E33C-E7F2A067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3C770-FBAE-B9B4-03B9-9B65C6F2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0B6C1-A41F-AAB2-2848-62BDFCD2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1C26F-4E58-E0C1-81D0-28AFF5B7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C6BB1-970F-8E5F-9EAA-B64783B9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4BB33-9037-E077-34D0-57BEC91A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4C4DD-3441-FABB-6440-14508F97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EEB1-E5A1-7D12-CA04-7A0A2D6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9CCC6-7D96-5778-C5A3-37E20549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8060-3426-FA98-6E32-19269240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22D03-5C81-2E6F-E99E-1A7C8E49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BC1F4-AA28-0DAA-B0E7-EA8A60AF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DB121-CEA5-ACA6-51C1-B684E871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1EA1E-3CAC-BC6F-5CD5-739FBAB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8CAC-B97D-08A1-9279-A994273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BBADC-C383-CE50-ED66-B02202E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8D510-F6D3-184F-B65F-D13A4C23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766E-5DD8-3C67-47AD-C2848797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2B737-7B6D-3BFD-8764-FD031A65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E4DF-504B-83F0-4C2C-1CDAE07A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C8B63-198F-3406-76F8-0CAF897E6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F0114-D63F-D711-CB6A-4CD69343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C8A56-5B88-C5E2-5B08-16B7CE2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A34C6-F2B2-E41C-570C-63CB2AEA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4D2AC-A9EF-33BA-7C63-EC5C1BFE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933D-52A7-0D8D-F5FA-A9C0DB01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B61CB-47A7-06C3-2AC6-EE52CB71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419F7-4C00-3E4A-3AF2-CC73C2230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E3459-C0AE-54C3-BD28-5BA977BC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63644C-0E73-8324-6201-B3DBFD76E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ABACB6-AA7D-DF0F-1EE5-4BDEE511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D83F8C-8700-6CB4-E353-AF326FE1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808DE-B0D4-B32C-22AE-CE7AF1C5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87C6B-05C1-2933-1E8F-5B8724F9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416508-5B73-C7EC-F108-A267F48C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46793E-34BB-674B-5E57-483B19AC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DDA8F-6964-2099-5CFE-7C3F0886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BD8494-120A-A87B-7B3F-A37451C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34D80A-B58F-B858-D1E0-9B23BB7A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384B5-5446-C8F3-FB4B-324B5D9C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FFEF-1502-C699-1C26-8A3E527A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4EC63-4C46-8EDE-F422-3EB98B55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D4AEA-F12A-6BA2-41B1-C6FB8A026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672A0-30D2-CC1E-A382-7DE3B21F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EC408-CA8F-FFEF-B310-B7E2DD86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A5CDB-0592-0C24-85D2-C53E112F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5F34-CF5F-D4A2-7860-525B9EF6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73040F-AB62-B8B4-A89E-EDD5C67F1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DB8D4-BA55-3191-FE1A-EFD4585A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074B0-67F5-4343-A977-A44F2A4E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E3BFC-CDA6-ABCC-BE98-4014071B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6D2A8-123A-3EF6-090E-B0069D06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529E8-EC3C-7580-5733-A480287A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A059A-1C24-BE98-B53F-9BFFEBBD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D5D3-55D6-C720-62F4-547EDD62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6E4A5-66A1-401C-AA6B-E45DE79EB7CB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83F68-235E-276C-1E0E-11B97F924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8E2-3D08-40E9-381B-318FFAFB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C0021-6A5C-439A-936D-B9AF178D1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sosceles Triangle 226"/>
          <p:cNvSpPr/>
          <p:nvPr/>
        </p:nvSpPr>
        <p:spPr>
          <a:xfrm>
            <a:off x="5156141" y="6298944"/>
            <a:ext cx="533395" cy="95339"/>
          </a:xfrm>
          <a:prstGeom prst="triangle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sp>
        <p:nvSpPr>
          <p:cNvPr id="228" name="Isosceles Triangle 227"/>
          <p:cNvSpPr/>
          <p:nvPr/>
        </p:nvSpPr>
        <p:spPr>
          <a:xfrm>
            <a:off x="6184840" y="6316337"/>
            <a:ext cx="533395" cy="95339"/>
          </a:xfrm>
          <a:prstGeom prst="triangle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33" y="5864979"/>
            <a:ext cx="647068" cy="647668"/>
          </a:xfrm>
          <a:prstGeom prst="rect">
            <a:avLst/>
          </a:prstGeom>
        </p:spPr>
      </p:pic>
      <p:sp>
        <p:nvSpPr>
          <p:cNvPr id="234" name="Rectangle 233"/>
          <p:cNvSpPr/>
          <p:nvPr/>
        </p:nvSpPr>
        <p:spPr>
          <a:xfrm>
            <a:off x="1" y="6469810"/>
            <a:ext cx="12191999" cy="419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r>
              <a:rPr lang="en-US" sz="2133" dirty="0">
                <a:solidFill>
                  <a:schemeClr val="bg1">
                    <a:lumMod val="95000"/>
                  </a:schemeClr>
                </a:solidFill>
                <a:latin typeface="Franchise" pitchFamily="49" charset="0"/>
                <a:ea typeface="Franchise" pitchFamily="49" charset="0"/>
              </a:rPr>
              <a:t>JEONBUK NATIONAL UNIVERSITY – 202451013 - LEECHANMIN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" y="6393539"/>
            <a:ext cx="12191999" cy="762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sp>
        <p:nvSpPr>
          <p:cNvPr id="240" name="Isosceles Triangle 239"/>
          <p:cNvSpPr/>
          <p:nvPr/>
        </p:nvSpPr>
        <p:spPr>
          <a:xfrm>
            <a:off x="8221676" y="6298204"/>
            <a:ext cx="533395" cy="95339"/>
          </a:xfrm>
          <a:prstGeom prst="triangle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sp>
        <p:nvSpPr>
          <p:cNvPr id="241" name="Isosceles Triangle 240"/>
          <p:cNvSpPr/>
          <p:nvPr/>
        </p:nvSpPr>
        <p:spPr>
          <a:xfrm>
            <a:off x="8907483" y="6311392"/>
            <a:ext cx="533395" cy="95339"/>
          </a:xfrm>
          <a:prstGeom prst="triangle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sp>
        <p:nvSpPr>
          <p:cNvPr id="244" name="Isosceles Triangle 243"/>
          <p:cNvSpPr/>
          <p:nvPr/>
        </p:nvSpPr>
        <p:spPr>
          <a:xfrm>
            <a:off x="1382000" y="6311392"/>
            <a:ext cx="533395" cy="95339"/>
          </a:xfrm>
          <a:prstGeom prst="triangle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7" tIns="45723" rIns="91447" bIns="45723" rtlCol="0" anchor="ctr"/>
          <a:lstStyle/>
          <a:p>
            <a:pPr algn="ctr"/>
            <a:endParaRPr 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5ACB8-B761-784E-F768-2772C4883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21" y="667622"/>
            <a:ext cx="10747958" cy="35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EE9D4-1142-C9D5-1324-FC133DB6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4546E-BEBC-371E-0EFC-5A7F33D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D6E3EE-37D1-88E7-B2E0-40DD506DC764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Addressing Systematic Errors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1E5200-4827-5308-19A2-66E408FA8C24}"/>
              </a:ext>
            </a:extLst>
          </p:cNvPr>
          <p:cNvSpPr txBox="1">
            <a:spLocks/>
          </p:cNvSpPr>
          <p:nvPr/>
        </p:nvSpPr>
        <p:spPr>
          <a:xfrm>
            <a:off x="467807" y="1893163"/>
            <a:ext cx="5628193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effects: Calculated using the Stefan-Boltzmann law.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heat capacity: Found to be negligible for the chosen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10 µm polyester insulating layer prevented electrical leakage from the copper wire to the fluid.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D4C9B-2EB1-6D5A-5148-4E544660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01" y="1893163"/>
            <a:ext cx="5503834" cy="38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ED08-75A9-E575-EB28-19FE2C6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3FD5-BBEE-7DAE-3828-AA105CF5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A74CBD-640F-419D-E1F0-F9CC57EFC028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Procedure and Key Findings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26971F1-902B-9045-9FAD-74CC5FA29679}"/>
              </a:ext>
            </a:extLst>
          </p:cNvPr>
          <p:cNvSpPr txBox="1">
            <a:spLocks/>
          </p:cNvSpPr>
          <p:nvPr/>
        </p:nvSpPr>
        <p:spPr>
          <a:xfrm>
            <a:off x="467807" y="1893163"/>
            <a:ext cx="5628193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Fluids: DI water and EG, tested from 5°C to 50°C.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test was repeated four times to ensure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relationship between </a:t>
            </a:r>
            <a:r>
              <a:rPr lang="el-G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and ln(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confirmed no convection effects.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measurement uncertainties were: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±1.2% for DI water.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±0.9% for EG.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1A69F-0E50-8011-FC5A-CC867C5D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676"/>
            <a:ext cx="5508845" cy="356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4355D-7146-8C66-C42C-E66222DF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57" y="4270334"/>
            <a:ext cx="5504004" cy="21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08426-3205-C686-E717-E14E7514B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FD0E-E9AD-DD07-4419-481A6202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AF1EDC-48E5-F53A-3B49-7B17FC9FB797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Comparison with Literature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9BE6D9-AC5C-29D0-3AE5-20956C3AD833}"/>
              </a:ext>
            </a:extLst>
          </p:cNvPr>
          <p:cNvSpPr txBox="1">
            <a:spLocks/>
          </p:cNvSpPr>
          <p:nvPr/>
        </p:nvSpPr>
        <p:spPr>
          <a:xfrm>
            <a:off x="412344" y="1579422"/>
            <a:ext cx="5854360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agreed well with established data, validating the apparatus.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using a copper wire, the precision matched or exceeded conventional platinum setups.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6EB32D-BFE8-CE85-A181-9907E40E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04" y="59274"/>
            <a:ext cx="5677406" cy="34814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2D4F0B-79A8-8C5F-B0AA-4F155D8D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04" y="3429000"/>
            <a:ext cx="5677406" cy="33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4509-72C8-6348-D023-E1349520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D402-97AC-F680-1CBC-C0DA38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58267C-AB8E-8086-406A-DB0A9BA3CBCE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Summary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3BC17B-56DA-04B6-CF3B-BA8069C579B1}"/>
              </a:ext>
            </a:extLst>
          </p:cNvPr>
          <p:cNvSpPr txBox="1">
            <a:spLocks/>
          </p:cNvSpPr>
          <p:nvPr/>
        </p:nvSpPr>
        <p:spPr>
          <a:xfrm>
            <a:off x="412344" y="1579422"/>
            <a:ext cx="11311848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successfully developed a low-cost THW apparatus.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innovations in circuitry and material selection reduced costs while maintaining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is suitable for various fluids, including nanofluids.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9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C1D63-C7B4-CF80-1EF4-21957A79B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A303-BE4E-2A58-1547-5C505E05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FEB1F1-6EBD-87C1-BF80-ACC56F08397B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Future Applications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B0EA027-A5C6-4C2C-A8E6-FE7077941F34}"/>
              </a:ext>
            </a:extLst>
          </p:cNvPr>
          <p:cNvSpPr txBox="1">
            <a:spLocks/>
          </p:cNvSpPr>
          <p:nvPr/>
        </p:nvSpPr>
        <p:spPr>
          <a:xfrm>
            <a:off x="412344" y="1579422"/>
            <a:ext cx="11311848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testing on a broader range of fluids and higher temperatures could enhance applicability.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commercial use in industries requiring rapid thermal conductivity measurements.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587D-B75B-1813-EC17-CBB6F77C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64A6A2-9D57-BE4B-109F-C2F38173B700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Thermal Conductivity Measurements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8698798-E637-8E34-65B2-C3B25D6D90B7}"/>
              </a:ext>
            </a:extLst>
          </p:cNvPr>
          <p:cNvSpPr txBox="1">
            <a:spLocks/>
          </p:cNvSpPr>
          <p:nvPr/>
        </p:nvSpPr>
        <p:spPr>
          <a:xfrm>
            <a:off x="467808" y="1761281"/>
            <a:ext cx="10157751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in fields like energy systems, material science, and fluid dynamics.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for designing heat transfer equipment.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efficiency.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D001-9763-40EE-39B3-E8B2F599E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162C-F623-932C-BB26-FEB96903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D9D2CF-FD2B-3C10-65A3-2486742C277F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5628191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Objectives of the Study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B8EE06-3991-C402-ACBF-23AAB1F58951}"/>
              </a:ext>
            </a:extLst>
          </p:cNvPr>
          <p:cNvSpPr txBox="1">
            <a:spLocks/>
          </p:cNvSpPr>
          <p:nvPr/>
        </p:nvSpPr>
        <p:spPr>
          <a:xfrm>
            <a:off x="247890" y="5647924"/>
            <a:ext cx="11674033" cy="804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low-cost THW apparatus using copper wire instead of platinum.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B6759-AC52-248D-2563-01DED7B5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9" y="1579422"/>
            <a:ext cx="10683580" cy="39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8F5-95A0-46CB-3083-73DC4B30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6A98-351E-B4D5-D525-DA73182D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DD8F88F-DBBF-A8F3-DFA3-3C93C6B1CA97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goals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DDC9E-EB76-B32F-07E9-CD838C70F868}"/>
              </a:ext>
            </a:extLst>
          </p:cNvPr>
          <p:cNvSpPr txBox="1">
            <a:spLocks/>
          </p:cNvSpPr>
          <p:nvPr/>
        </p:nvSpPr>
        <p:spPr>
          <a:xfrm>
            <a:off x="467808" y="1761281"/>
            <a:ext cx="10157751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measurement precision and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Innovate the electrical circuitry to minimize noise.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system using DI water)and ethylene glycol.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EBA8-251A-89DC-15E7-D49B1AD8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B37A-1389-3832-FC89-F7F30C08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89" y="295676"/>
            <a:ext cx="4474581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DF34B7-1244-897A-2954-B1B9205E893F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Principles of Transient Hot-Wire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D4BCE9E-238B-5901-08D3-DA2CCCF6AB6D}"/>
              </a:ext>
            </a:extLst>
          </p:cNvPr>
          <p:cNvSpPr txBox="1">
            <a:spLocks/>
          </p:cNvSpPr>
          <p:nvPr/>
        </p:nvSpPr>
        <p:spPr>
          <a:xfrm>
            <a:off x="467808" y="1761281"/>
            <a:ext cx="10157751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metal wire as both a heat source and a temperature sensor.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96241-A22D-86BD-716B-FB272F36D034}"/>
                  </a:ext>
                </a:extLst>
              </p:cNvPr>
              <p:cNvSpPr txBox="1"/>
              <p:nvPr/>
            </p:nvSpPr>
            <p:spPr>
              <a:xfrm>
                <a:off x="911680" y="2862479"/>
                <a:ext cx="32809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096241-A22D-86BD-716B-FB272F36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0" y="2862479"/>
                <a:ext cx="3280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188529-D186-3AE1-EA8A-FF1CE8C3E1E2}"/>
                  </a:ext>
                </a:extLst>
              </p:cNvPr>
              <p:cNvSpPr txBox="1"/>
              <p:nvPr/>
            </p:nvSpPr>
            <p:spPr>
              <a:xfrm>
                <a:off x="911680" y="3812375"/>
                <a:ext cx="3296735" cy="977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𝜕𝜏</m:t>
                              </m:r>
                            </m:den>
                          </m:f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188529-D186-3AE1-EA8A-FF1CE8C3E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0" y="3812375"/>
                <a:ext cx="3296735" cy="977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65349F-90C2-0825-46F8-B211AE16F427}"/>
                  </a:ext>
                </a:extLst>
              </p:cNvPr>
              <p:cNvSpPr txBox="1"/>
              <p:nvPr/>
            </p:nvSpPr>
            <p:spPr>
              <a:xfrm>
                <a:off x="911680" y="5249019"/>
                <a:ext cx="4016228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65349F-90C2-0825-46F8-B211AE16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0" y="5249019"/>
                <a:ext cx="4016228" cy="737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1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126C5-C1D1-57DC-FF46-A2E7428D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B8D9-D03E-5FB4-3CA0-14164080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914E0C-05E0-37E8-6DD1-1EAA638AF25D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Apparatus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8C1D497-A423-466B-4B72-559B71221157}"/>
              </a:ext>
            </a:extLst>
          </p:cNvPr>
          <p:cNvSpPr txBox="1">
            <a:spLocks/>
          </p:cNvSpPr>
          <p:nvPr/>
        </p:nvSpPr>
        <p:spPr>
          <a:xfrm>
            <a:off x="467808" y="1893163"/>
            <a:ext cx="6002440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Borosilicate glass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 and sufficient sensitivity.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wire - Diameter : 80 µm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Length : 145 mm.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59434-3CB0-963F-3713-7FD62788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35" y="805667"/>
            <a:ext cx="4927108" cy="55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E2B6-FF4B-18F9-8C07-173432134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3764-81B0-68FE-E5FA-9EF01B7A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D419B90-F900-143F-CB5B-7C866E30037E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Copper Wire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144E21-D323-E296-EFF3-85DAACDE6B5D}"/>
              </a:ext>
            </a:extLst>
          </p:cNvPr>
          <p:cNvSpPr txBox="1">
            <a:spLocks/>
          </p:cNvSpPr>
          <p:nvPr/>
        </p:nvSpPr>
        <p:spPr>
          <a:xfrm>
            <a:off x="467808" y="3327201"/>
            <a:ext cx="10516567" cy="3472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resistance variation against temperature must be large.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should be high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Melting temperature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Repeatability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  <a:p>
            <a:pPr marL="514350" indent="-514350">
              <a:buAutoNum type="arabicPeriod"/>
            </a:pP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51965-AF6B-451E-0625-2B67D583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1" y="1632916"/>
            <a:ext cx="11530838" cy="15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62DC5-33C8-A749-2C87-2DC18E95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EADA-CF5D-8084-2E3C-1E50AC7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26D0375-AF59-DEE3-C001-90D56DF5F1BE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Electrical Circuit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38F49C-2648-58D8-9BEC-F1ABAE140809}"/>
              </a:ext>
            </a:extLst>
          </p:cNvPr>
          <p:cNvSpPr txBox="1">
            <a:spLocks/>
          </p:cNvSpPr>
          <p:nvPr/>
        </p:nvSpPr>
        <p:spPr>
          <a:xfrm>
            <a:off x="467807" y="1893163"/>
            <a:ext cx="9370673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current AC and DC were used to minimize noise.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heating current was isolated from the Wheatstone bridge circuit to prevent resistance heating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high-precision 2.5V DC supply powered the setup.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14085-DE8A-4F06-8EC7-0BC483C8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0E98B-B2E7-BCFB-FF84-A8899447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0" y="295676"/>
            <a:ext cx="3664354" cy="64187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076806A-9AA6-D472-3E1D-07A0B0C0B9E4}"/>
              </a:ext>
            </a:extLst>
          </p:cNvPr>
          <p:cNvSpPr txBox="1">
            <a:spLocks/>
          </p:cNvSpPr>
          <p:nvPr/>
        </p:nvSpPr>
        <p:spPr>
          <a:xfrm>
            <a:off x="467808" y="937549"/>
            <a:ext cx="6384405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Acquisition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1E1DC0C-F5BD-16AD-E996-21CAC798FA60}"/>
              </a:ext>
            </a:extLst>
          </p:cNvPr>
          <p:cNvSpPr txBox="1">
            <a:spLocks/>
          </p:cNvSpPr>
          <p:nvPr/>
        </p:nvSpPr>
        <p:spPr>
          <a:xfrm>
            <a:off x="386783" y="1893163"/>
            <a:ext cx="6106613" cy="415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Wheatstone bridge was balanced before heating.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changes were recorded with a frequency of 2000 data points per second.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processed the data to calculate temperature changes and thermal conductivity.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684FD-376C-8946-92BC-479224D2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57" y="1410790"/>
            <a:ext cx="4879697" cy="42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487</Words>
  <Application>Microsoft Office PowerPoint</Application>
  <PresentationFormat>와이드스크린</PresentationFormat>
  <Paragraphs>111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Franchise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Introduction</vt:lpstr>
      <vt:lpstr>Introduction</vt:lpstr>
      <vt:lpstr>Introduction</vt:lpstr>
      <vt:lpstr>Theoretical Background</vt:lpstr>
      <vt:lpstr>Experimental Design</vt:lpstr>
      <vt:lpstr>Experimental Design</vt:lpstr>
      <vt:lpstr>Experimental Design</vt:lpstr>
      <vt:lpstr>Experimental Design</vt:lpstr>
      <vt:lpstr>Experimental Design</vt:lpstr>
      <vt:lpstr>Results and Analysis</vt:lpstr>
      <vt:lpstr>Results and Analysis</vt:lpstr>
      <vt:lpstr>Conclusions 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찬민 이</dc:creator>
  <cp:lastModifiedBy>찬민 이</cp:lastModifiedBy>
  <cp:revision>11</cp:revision>
  <dcterms:created xsi:type="dcterms:W3CDTF">2024-11-26T19:53:46Z</dcterms:created>
  <dcterms:modified xsi:type="dcterms:W3CDTF">2024-11-27T02:33:47Z</dcterms:modified>
</cp:coreProperties>
</file>