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0" d="100"/>
          <a:sy n="100" d="100"/>
        </p:scale>
        <p:origin x="990" y="84"/>
      </p:cViewPr>
      <p:guideLst/>
    </p:cSldViewPr>
  </p:slideViewPr>
  <p:notesTextViewPr>
    <p:cViewPr>
      <p:scale>
        <a:sx n="1" d="1"/>
        <a:sy n="1" d="1"/>
      </p:scale>
      <p:origin x="0" y="-9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53D5F-6640-4AE2-B948-DEEC8C749271}" type="datetimeFigureOut">
              <a:rPr lang="en-US" smtClean="0"/>
              <a:t>11/26/2024</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2D097-885E-4934-8B59-7E0C733A9062}" type="slidenum">
              <a:rPr lang="en-US" smtClean="0"/>
              <a:t>‹#›</a:t>
            </a:fld>
            <a:endParaRPr lang="en-US"/>
          </a:p>
        </p:txBody>
      </p:sp>
    </p:spTree>
    <p:extLst>
      <p:ext uri="{BB962C8B-B14F-4D97-AF65-F5344CB8AC3E}">
        <p14:creationId xmlns:p14="http://schemas.microsoft.com/office/powerpoint/2010/main" val="1422417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transient hot-wire method is a widely used experimental technique for measuring thermal conductivity. It uses a thin wire as a heat source, analyzing the temperature rise as a function of time to calculate thermal conductivity. The method assumes a stationary fluid medium for accurate results, but convection can compromise this assumption and reduce the reliability of the measurements. Therefore, minimizing convection is a critical challenge in applying this method.</a:t>
            </a:r>
          </a:p>
          <a:p>
            <a:endParaRPr lang="en-US"/>
          </a:p>
          <a:p>
            <a:r>
              <a:rPr lang="en-US"/>
              <a:t>This study aims to measure the thermal conductivity of water in the temperature range of 273 to 305 K, specifically near the freezing point where data has been limited. The objectives include expanding thermal conductivity data in this underexplored range, minimizing the impact of convection through improved data processing, and presenting a novel finding: the non-monotonic behavior of water's thermal conductivity near the freezing point. This work provides new insights into the thermal properties of water and enhances our understanding of fluid behavior in this temperature range.</a:t>
            </a:r>
          </a:p>
        </p:txBody>
      </p:sp>
      <p:sp>
        <p:nvSpPr>
          <p:cNvPr id="4" name="슬라이드 번호 개체 틀 3"/>
          <p:cNvSpPr>
            <a:spLocks noGrp="1"/>
          </p:cNvSpPr>
          <p:nvPr>
            <p:ph type="sldNum" sz="quarter" idx="5"/>
          </p:nvPr>
        </p:nvSpPr>
        <p:spPr/>
        <p:txBody>
          <a:bodyPr/>
          <a:lstStyle/>
          <a:p>
            <a:fld id="{EE82D097-885E-4934-8B59-7E0C733A9062}" type="slidenum">
              <a:rPr lang="en-US" smtClean="0"/>
              <a:t>2</a:t>
            </a:fld>
            <a:endParaRPr lang="en-US"/>
          </a:p>
        </p:txBody>
      </p:sp>
    </p:spTree>
    <p:extLst>
      <p:ext uri="{BB962C8B-B14F-4D97-AF65-F5344CB8AC3E}">
        <p14:creationId xmlns:p14="http://schemas.microsoft.com/office/powerpoint/2010/main" val="1038802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1"/>
              <a:t>Fig. 5</a:t>
            </a:r>
            <a:r>
              <a:rPr lang="en-US"/>
              <a:t> illustrates the temperature-time history recorded during the experiments for various liquid temperatures. The graph highlights three distinct regions: the initial nonlinear phase, the linear phase, and the convection-dominated phase. The linear region is selected to extract the slope used for thermal conductivity calculations.</a:t>
            </a:r>
          </a:p>
        </p:txBody>
      </p:sp>
      <p:sp>
        <p:nvSpPr>
          <p:cNvPr id="4" name="슬라이드 번호 개체 틀 3"/>
          <p:cNvSpPr>
            <a:spLocks noGrp="1"/>
          </p:cNvSpPr>
          <p:nvPr>
            <p:ph type="sldNum" sz="quarter" idx="5"/>
          </p:nvPr>
        </p:nvSpPr>
        <p:spPr/>
        <p:txBody>
          <a:bodyPr/>
          <a:lstStyle/>
          <a:p>
            <a:fld id="{EE82D097-885E-4934-8B59-7E0C733A9062}" type="slidenum">
              <a:rPr lang="en-US" smtClean="0"/>
              <a:t>11</a:t>
            </a:fld>
            <a:endParaRPr lang="en-US"/>
          </a:p>
        </p:txBody>
      </p:sp>
    </p:spTree>
    <p:extLst>
      <p:ext uri="{BB962C8B-B14F-4D97-AF65-F5344CB8AC3E}">
        <p14:creationId xmlns:p14="http://schemas.microsoft.com/office/powerpoint/2010/main" val="1778846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1"/>
              <a:t>Fig. 6</a:t>
            </a:r>
            <a:r>
              <a:rPr lang="en-US"/>
              <a:t> categorizes the temperature rise data into three distinct regions observed during the experiments. The nonlinear region is influenced by the wire's finite heat capacity. The linear region represents ideal heat transfer conditions for thermal conductivity calculations. Finally, the convection region shows the impact of natural convection on temperature rise.</a:t>
            </a:r>
          </a:p>
        </p:txBody>
      </p:sp>
      <p:sp>
        <p:nvSpPr>
          <p:cNvPr id="4" name="슬라이드 번호 개체 틀 3"/>
          <p:cNvSpPr>
            <a:spLocks noGrp="1"/>
          </p:cNvSpPr>
          <p:nvPr>
            <p:ph type="sldNum" sz="quarter" idx="5"/>
          </p:nvPr>
        </p:nvSpPr>
        <p:spPr/>
        <p:txBody>
          <a:bodyPr/>
          <a:lstStyle/>
          <a:p>
            <a:fld id="{EE82D097-885E-4934-8B59-7E0C733A9062}" type="slidenum">
              <a:rPr lang="en-US" smtClean="0"/>
              <a:t>12</a:t>
            </a:fld>
            <a:endParaRPr lang="en-US"/>
          </a:p>
        </p:txBody>
      </p:sp>
    </p:spTree>
    <p:extLst>
      <p:ext uri="{BB962C8B-B14F-4D97-AF65-F5344CB8AC3E}">
        <p14:creationId xmlns:p14="http://schemas.microsoft.com/office/powerpoint/2010/main" val="3589749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1"/>
              <a:t>Fig. 7</a:t>
            </a:r>
            <a:r>
              <a:rPr lang="en-US"/>
              <a:t> illustrates the process of determining the slope for thermal conductivity calculations. In (a), the experimental linear region is identified and fitted. In (b), the comparison between the linear and third-order polynomial fits is shown. The filled symbol represents the slope used in the final determination of thermal conductivity.</a:t>
            </a:r>
          </a:p>
        </p:txBody>
      </p:sp>
      <p:sp>
        <p:nvSpPr>
          <p:cNvPr id="4" name="슬라이드 번호 개체 틀 3"/>
          <p:cNvSpPr>
            <a:spLocks noGrp="1"/>
          </p:cNvSpPr>
          <p:nvPr>
            <p:ph type="sldNum" sz="quarter" idx="5"/>
          </p:nvPr>
        </p:nvSpPr>
        <p:spPr/>
        <p:txBody>
          <a:bodyPr/>
          <a:lstStyle/>
          <a:p>
            <a:fld id="{EE82D097-885E-4934-8B59-7E0C733A9062}" type="slidenum">
              <a:rPr lang="en-US" smtClean="0"/>
              <a:t>13</a:t>
            </a:fld>
            <a:endParaRPr lang="en-US"/>
          </a:p>
        </p:txBody>
      </p:sp>
    </p:spTree>
    <p:extLst>
      <p:ext uri="{BB962C8B-B14F-4D97-AF65-F5344CB8AC3E}">
        <p14:creationId xmlns:p14="http://schemas.microsoft.com/office/powerpoint/2010/main" val="541491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1"/>
              <a:t>Fig. 8</a:t>
            </a:r>
            <a:r>
              <a:rPr lang="en-US"/>
              <a:t> presents the thermal conductivity variation with temperature from three independent experimental runs. In all cases, thermal conductivity increases with temperature. However, at higher temperatures, data scatter becomes more pronounced, likely due to minor differences in experimental conditions.</a:t>
            </a:r>
          </a:p>
        </p:txBody>
      </p:sp>
      <p:sp>
        <p:nvSpPr>
          <p:cNvPr id="4" name="슬라이드 번호 개체 틀 3"/>
          <p:cNvSpPr>
            <a:spLocks noGrp="1"/>
          </p:cNvSpPr>
          <p:nvPr>
            <p:ph type="sldNum" sz="quarter" idx="5"/>
          </p:nvPr>
        </p:nvSpPr>
        <p:spPr/>
        <p:txBody>
          <a:bodyPr/>
          <a:lstStyle/>
          <a:p>
            <a:fld id="{EE82D097-885E-4934-8B59-7E0C733A9062}" type="slidenum">
              <a:rPr lang="en-US" smtClean="0"/>
              <a:t>14</a:t>
            </a:fld>
            <a:endParaRPr lang="en-US"/>
          </a:p>
        </p:txBody>
      </p:sp>
    </p:spTree>
    <p:extLst>
      <p:ext uri="{BB962C8B-B14F-4D97-AF65-F5344CB8AC3E}">
        <p14:creationId xmlns:p14="http://schemas.microsoft.com/office/powerpoint/2010/main" val="876998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1"/>
              <a:t>Fig. 9</a:t>
            </a:r>
            <a:r>
              <a:rPr lang="en-US"/>
              <a:t> consolidates data from the three experimental runs to illustrate the overall variation of thermal conductivity with temperature. A local minimum is observed near 276.89K, highlighting an intriguing deviation in thermal behavior. This consolidated graph confirms the consistency of the experimental results.</a:t>
            </a:r>
          </a:p>
        </p:txBody>
      </p:sp>
      <p:sp>
        <p:nvSpPr>
          <p:cNvPr id="4" name="슬라이드 번호 개체 틀 3"/>
          <p:cNvSpPr>
            <a:spLocks noGrp="1"/>
          </p:cNvSpPr>
          <p:nvPr>
            <p:ph type="sldNum" sz="quarter" idx="5"/>
          </p:nvPr>
        </p:nvSpPr>
        <p:spPr/>
        <p:txBody>
          <a:bodyPr/>
          <a:lstStyle/>
          <a:p>
            <a:fld id="{EE82D097-885E-4934-8B59-7E0C733A9062}" type="slidenum">
              <a:rPr lang="en-US" smtClean="0"/>
              <a:t>15</a:t>
            </a:fld>
            <a:endParaRPr lang="en-US"/>
          </a:p>
        </p:txBody>
      </p:sp>
    </p:spTree>
    <p:extLst>
      <p:ext uri="{BB962C8B-B14F-4D97-AF65-F5344CB8AC3E}">
        <p14:creationId xmlns:p14="http://schemas.microsoft.com/office/powerpoint/2010/main" val="1622397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a:t>
            </a:r>
            <a:r>
              <a:rPr lang="en-US" b="1"/>
              <a:t>Fig. 10</a:t>
            </a:r>
            <a:r>
              <a:rPr lang="en-US"/>
              <a:t> presents the residual analysis for the experimental data. The largest residual is observed near 4°C, providing insight into potential discrepancies in the model fit. Confidence and prediction bands are included to further validate the reliability of the regression model.</a:t>
            </a:r>
          </a:p>
        </p:txBody>
      </p:sp>
      <p:sp>
        <p:nvSpPr>
          <p:cNvPr id="4" name="슬라이드 번호 개체 틀 3"/>
          <p:cNvSpPr>
            <a:spLocks noGrp="1"/>
          </p:cNvSpPr>
          <p:nvPr>
            <p:ph type="sldNum" sz="quarter" idx="5"/>
          </p:nvPr>
        </p:nvSpPr>
        <p:spPr/>
        <p:txBody>
          <a:bodyPr/>
          <a:lstStyle/>
          <a:p>
            <a:fld id="{EE82D097-885E-4934-8B59-7E0C733A9062}" type="slidenum">
              <a:rPr lang="en-US" smtClean="0"/>
              <a:t>16</a:t>
            </a:fld>
            <a:endParaRPr lang="en-US"/>
          </a:p>
        </p:txBody>
      </p:sp>
    </p:spTree>
    <p:extLst>
      <p:ext uri="{BB962C8B-B14F-4D97-AF65-F5344CB8AC3E}">
        <p14:creationId xmlns:p14="http://schemas.microsoft.com/office/powerpoint/2010/main" val="858781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1"/>
              <a:t>Fig. 11</a:t>
            </a:r>
            <a:r>
              <a:rPr lang="en-US"/>
              <a:t> compares the current experimental results with data from previous studies. The experimental results align well with existing literature, with deviations within ±5%. This comparison strengthens the reliability of the current findings and their alignment with established knowledge.</a:t>
            </a:r>
          </a:p>
        </p:txBody>
      </p:sp>
      <p:sp>
        <p:nvSpPr>
          <p:cNvPr id="4" name="슬라이드 번호 개체 틀 3"/>
          <p:cNvSpPr>
            <a:spLocks noGrp="1"/>
          </p:cNvSpPr>
          <p:nvPr>
            <p:ph type="sldNum" sz="quarter" idx="5"/>
          </p:nvPr>
        </p:nvSpPr>
        <p:spPr/>
        <p:txBody>
          <a:bodyPr/>
          <a:lstStyle/>
          <a:p>
            <a:fld id="{EE82D097-885E-4934-8B59-7E0C733A9062}" type="slidenum">
              <a:rPr lang="en-US" smtClean="0"/>
              <a:t>17</a:t>
            </a:fld>
            <a:endParaRPr lang="en-US"/>
          </a:p>
        </p:txBody>
      </p:sp>
    </p:spTree>
    <p:extLst>
      <p:ext uri="{BB962C8B-B14F-4D97-AF65-F5344CB8AC3E}">
        <p14:creationId xmlns:p14="http://schemas.microsoft.com/office/powerpoint/2010/main" val="135167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1"/>
              <a:t>Table 1</a:t>
            </a:r>
            <a:r>
              <a:rPr lang="en-US"/>
              <a:t> summarizes the key experimental data, including temperature, thermal conductivity, slope (SSS), and error percentages. The results highlight the local minimum observed at 276.89K, while maintaining an error range within ±2–3%, ensuring the reliability of the measurements</a:t>
            </a:r>
          </a:p>
        </p:txBody>
      </p:sp>
      <p:sp>
        <p:nvSpPr>
          <p:cNvPr id="4" name="슬라이드 번호 개체 틀 3"/>
          <p:cNvSpPr>
            <a:spLocks noGrp="1"/>
          </p:cNvSpPr>
          <p:nvPr>
            <p:ph type="sldNum" sz="quarter" idx="5"/>
          </p:nvPr>
        </p:nvSpPr>
        <p:spPr/>
        <p:txBody>
          <a:bodyPr/>
          <a:lstStyle/>
          <a:p>
            <a:fld id="{EE82D097-885E-4934-8B59-7E0C733A9062}" type="slidenum">
              <a:rPr lang="en-US" smtClean="0"/>
              <a:t>18</a:t>
            </a:fld>
            <a:endParaRPr lang="en-US"/>
          </a:p>
        </p:txBody>
      </p:sp>
    </p:spTree>
    <p:extLst>
      <p:ext uri="{BB962C8B-B14F-4D97-AF65-F5344CB8AC3E}">
        <p14:creationId xmlns:p14="http://schemas.microsoft.com/office/powerpoint/2010/main" val="3216325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experimental results show how the thermal conductivity of water varies with temperature in the range of 273K to 301K. Notably, a local minimum in thermal conductivity was observed at approximately 276.89K, which is a novel finding not reported in prior studies. The three independent experimental datasets exhibit high reproducibility and align with reference data within ±5%.</a:t>
            </a:r>
          </a:p>
        </p:txBody>
      </p:sp>
      <p:sp>
        <p:nvSpPr>
          <p:cNvPr id="4" name="슬라이드 번호 개체 틀 3"/>
          <p:cNvSpPr>
            <a:spLocks noGrp="1"/>
          </p:cNvSpPr>
          <p:nvPr>
            <p:ph type="sldNum" sz="quarter" idx="5"/>
          </p:nvPr>
        </p:nvSpPr>
        <p:spPr/>
        <p:txBody>
          <a:bodyPr/>
          <a:lstStyle/>
          <a:p>
            <a:fld id="{EE82D097-885E-4934-8B59-7E0C733A9062}" type="slidenum">
              <a:rPr lang="en-US" smtClean="0"/>
              <a:t>19</a:t>
            </a:fld>
            <a:endParaRPr lang="en-US"/>
          </a:p>
        </p:txBody>
      </p:sp>
    </p:spTree>
    <p:extLst>
      <p:ext uri="{BB962C8B-B14F-4D97-AF65-F5344CB8AC3E}">
        <p14:creationId xmlns:p14="http://schemas.microsoft.com/office/powerpoint/2010/main" val="4244757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This study successfully used the transient hot-wire method to measure the thermal conductivity of water, identifying a local minimum at approximately 276.89K. This anomalous trend is a novel finding that has not been documented in prior studies. Accurate measurement of the platinum wire's temperature coefficient of resistance was essential to ensure reliable results. Additionally, a method to minimize user bias during slope determination was proposed, further enhancing the credibility of the findings.</a:t>
            </a:r>
          </a:p>
        </p:txBody>
      </p:sp>
      <p:sp>
        <p:nvSpPr>
          <p:cNvPr id="4" name="슬라이드 번호 개체 틀 3"/>
          <p:cNvSpPr>
            <a:spLocks noGrp="1"/>
          </p:cNvSpPr>
          <p:nvPr>
            <p:ph type="sldNum" sz="quarter" idx="5"/>
          </p:nvPr>
        </p:nvSpPr>
        <p:spPr/>
        <p:txBody>
          <a:bodyPr/>
          <a:lstStyle/>
          <a:p>
            <a:fld id="{EE82D097-885E-4934-8B59-7E0C733A9062}" type="slidenum">
              <a:rPr lang="en-US" smtClean="0"/>
              <a:t>20</a:t>
            </a:fld>
            <a:endParaRPr lang="en-US"/>
          </a:p>
        </p:txBody>
      </p:sp>
    </p:spTree>
    <p:extLst>
      <p:ext uri="{BB962C8B-B14F-4D97-AF65-F5344CB8AC3E}">
        <p14:creationId xmlns:p14="http://schemas.microsoft.com/office/powerpoint/2010/main" val="2625263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transient hot-wire method is a widely used technique for measuring thermal conductivity. It analyzes the heat diffusion generated by a linear heat source in an infinite medium. In this experiment, a very thin platinum wire is used as the heat source, heated with a constant current. The temperature rise over time is measured, and the relationship is described by the following equation.</a:t>
            </a:r>
          </a:p>
        </p:txBody>
      </p:sp>
      <p:sp>
        <p:nvSpPr>
          <p:cNvPr id="4" name="슬라이드 번호 개체 틀 3"/>
          <p:cNvSpPr>
            <a:spLocks noGrp="1"/>
          </p:cNvSpPr>
          <p:nvPr>
            <p:ph type="sldNum" sz="quarter" idx="5"/>
          </p:nvPr>
        </p:nvSpPr>
        <p:spPr/>
        <p:txBody>
          <a:bodyPr/>
          <a:lstStyle/>
          <a:p>
            <a:fld id="{EE82D097-885E-4934-8B59-7E0C733A9062}" type="slidenum">
              <a:rPr lang="en-US" smtClean="0"/>
              <a:t>3</a:t>
            </a:fld>
            <a:endParaRPr lang="en-US"/>
          </a:p>
        </p:txBody>
      </p:sp>
    </p:spTree>
    <p:extLst>
      <p:ext uri="{BB962C8B-B14F-4D97-AF65-F5344CB8AC3E}">
        <p14:creationId xmlns:p14="http://schemas.microsoft.com/office/powerpoint/2010/main" val="4215484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By calculating the slope of the temperature rise versus the logarithm of time, we can determine the thermal conductivity of the medium. The calculation involves key parameters such as the heat source power, thermal diffusivity, and wire dimensions, enabling effective analysis of experimental data.</a:t>
            </a:r>
          </a:p>
        </p:txBody>
      </p:sp>
      <p:sp>
        <p:nvSpPr>
          <p:cNvPr id="4" name="슬라이드 번호 개체 틀 3"/>
          <p:cNvSpPr>
            <a:spLocks noGrp="1"/>
          </p:cNvSpPr>
          <p:nvPr>
            <p:ph type="sldNum" sz="quarter" idx="5"/>
          </p:nvPr>
        </p:nvSpPr>
        <p:spPr/>
        <p:txBody>
          <a:bodyPr/>
          <a:lstStyle/>
          <a:p>
            <a:fld id="{EE82D097-885E-4934-8B59-7E0C733A9062}" type="slidenum">
              <a:rPr lang="en-US" smtClean="0"/>
              <a:t>4</a:t>
            </a:fld>
            <a:endParaRPr lang="en-US"/>
          </a:p>
        </p:txBody>
      </p:sp>
    </p:spTree>
    <p:extLst>
      <p:ext uri="{BB962C8B-B14F-4D97-AF65-F5344CB8AC3E}">
        <p14:creationId xmlns:p14="http://schemas.microsoft.com/office/powerpoint/2010/main" val="127230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experimental setup consists of three main components. First, the experimental cell is made of stainless steel with a diameter of 43mm and a length of 150mm. This provides a stable environment for the measurements.</a:t>
            </a:r>
          </a:p>
          <a:p>
            <a:r>
              <a:rPr lang="en-US"/>
              <a:t>Second, the platinum wire, which acts as the linear heat source, has a radius of 25μm, a length of 95.33mm, and a purity of 99.99%. These specifications ensure high accuracy and minimal experimental error.</a:t>
            </a:r>
          </a:p>
          <a:p>
            <a:r>
              <a:rPr lang="en-US"/>
              <a:t>Finally, the measurements are performed using the Keithley 2440 Sourcemeter and a 24-bit A/D converter to precisely monitor resistance and voltage changes during the experiment.</a:t>
            </a:r>
          </a:p>
          <a:p>
            <a:endParaRPr lang="en-US"/>
          </a:p>
        </p:txBody>
      </p:sp>
      <p:sp>
        <p:nvSpPr>
          <p:cNvPr id="4" name="슬라이드 번호 개체 틀 3"/>
          <p:cNvSpPr>
            <a:spLocks noGrp="1"/>
          </p:cNvSpPr>
          <p:nvPr>
            <p:ph type="sldNum" sz="quarter" idx="5"/>
          </p:nvPr>
        </p:nvSpPr>
        <p:spPr/>
        <p:txBody>
          <a:bodyPr/>
          <a:lstStyle/>
          <a:p>
            <a:fld id="{EE82D097-885E-4934-8B59-7E0C733A9062}" type="slidenum">
              <a:rPr lang="en-US" smtClean="0"/>
              <a:t>5</a:t>
            </a:fld>
            <a:endParaRPr lang="en-US"/>
          </a:p>
        </p:txBody>
      </p:sp>
    </p:spTree>
    <p:extLst>
      <p:ext uri="{BB962C8B-B14F-4D97-AF65-F5344CB8AC3E}">
        <p14:creationId xmlns:p14="http://schemas.microsoft.com/office/powerpoint/2010/main" val="861001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measurement procedure follows these steps:</a:t>
            </a:r>
          </a:p>
          <a:p>
            <a:r>
              <a:rPr lang="en-US"/>
              <a:t>Step 1: The platinum wire is completely submerged in the experimental cell filled with distilled water. This ensures that the wire is in full contact with the experimental medium.</a:t>
            </a:r>
          </a:p>
          <a:p>
            <a:r>
              <a:rPr lang="en-US"/>
              <a:t>Step 2: The experimental cell is placed in a temperature-controlled bath and left to stabilize until the wire and the medium reach the same initial temperature. This step is critical for ensuring accurate measurements.</a:t>
            </a:r>
          </a:p>
          <a:p>
            <a:r>
              <a:rPr lang="en-US"/>
              <a:t>Step 3: A constant current is applied to the wire to initiate heating. The current remains steady throughout the measurement process, creating a controlled thermal environment.</a:t>
            </a:r>
          </a:p>
          <a:p>
            <a:r>
              <a:rPr lang="en-US"/>
              <a:t>Step 4: The temperature rise on the wire surface is recorded over time with high precision. This data is essential for analyzing the heat transfer properties of the medium.</a:t>
            </a:r>
          </a:p>
          <a:p>
            <a:r>
              <a:rPr lang="en-US"/>
              <a:t>Step 5: Finally, the collected data is analyzed to calculate the thermal conductivity. The transient hot-wire method equations are applied to derive the results.</a:t>
            </a:r>
          </a:p>
          <a:p>
            <a:r>
              <a:rPr lang="en-US"/>
              <a:t>This procedure is designed to maintain precision at every stage and ensure the reliability of the experimental data.</a:t>
            </a:r>
          </a:p>
          <a:p>
            <a:endParaRPr lang="en-US"/>
          </a:p>
        </p:txBody>
      </p:sp>
      <p:sp>
        <p:nvSpPr>
          <p:cNvPr id="4" name="슬라이드 번호 개체 틀 3"/>
          <p:cNvSpPr>
            <a:spLocks noGrp="1"/>
          </p:cNvSpPr>
          <p:nvPr>
            <p:ph type="sldNum" sz="quarter" idx="5"/>
          </p:nvPr>
        </p:nvSpPr>
        <p:spPr/>
        <p:txBody>
          <a:bodyPr/>
          <a:lstStyle/>
          <a:p>
            <a:fld id="{EE82D097-885E-4934-8B59-7E0C733A9062}" type="slidenum">
              <a:rPr lang="en-US" smtClean="0"/>
              <a:t>6</a:t>
            </a:fld>
            <a:endParaRPr lang="en-US"/>
          </a:p>
        </p:txBody>
      </p:sp>
    </p:spTree>
    <p:extLst>
      <p:ext uri="{BB962C8B-B14F-4D97-AF65-F5344CB8AC3E}">
        <p14:creationId xmlns:p14="http://schemas.microsoft.com/office/powerpoint/2010/main" val="3478737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Temperature calibration is a crucial part of the experiment. Two temperature sensors are placed in the experimental cell and temperature-controlled bath to ensure accurate temperature regulation. These sensors maintain a precision of ±0.01°C, and the bath temperature is set to 25°C before the experiment starts, with constant adjustments to maintain that temperature throughout the experiment.</a:t>
            </a:r>
          </a:p>
          <a:p>
            <a:r>
              <a:rPr lang="en-US"/>
              <a:t>Data acquisition is done using a high-speed analog-to-digital converter (A/D converter), which samples voltage and temperature data every second. Each experiment runs for at least 10 minutes, and the collected data is used to precisely track the temperature rise, which is then used to calculate the thermal conductivity.</a:t>
            </a:r>
          </a:p>
          <a:p>
            <a:endParaRPr lang="en-US"/>
          </a:p>
        </p:txBody>
      </p:sp>
      <p:sp>
        <p:nvSpPr>
          <p:cNvPr id="4" name="슬라이드 번호 개체 틀 3"/>
          <p:cNvSpPr>
            <a:spLocks noGrp="1"/>
          </p:cNvSpPr>
          <p:nvPr>
            <p:ph type="sldNum" sz="quarter" idx="5"/>
          </p:nvPr>
        </p:nvSpPr>
        <p:spPr/>
        <p:txBody>
          <a:bodyPr/>
          <a:lstStyle/>
          <a:p>
            <a:fld id="{EE82D097-885E-4934-8B59-7E0C733A9062}" type="slidenum">
              <a:rPr lang="en-US" smtClean="0"/>
              <a:t>7</a:t>
            </a:fld>
            <a:endParaRPr lang="en-US"/>
          </a:p>
        </p:txBody>
      </p:sp>
    </p:spTree>
    <p:extLst>
      <p:ext uri="{BB962C8B-B14F-4D97-AF65-F5344CB8AC3E}">
        <p14:creationId xmlns:p14="http://schemas.microsoft.com/office/powerpoint/2010/main" val="3679128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accurate calculation of thermal conductivity using the transient hot-wire method requires precise determination of the platinum wire’s temperature coefficient of resistance. </a:t>
            </a:r>
            <a:r>
              <a:rPr lang="en-US" b="1"/>
              <a:t>Fig. 2</a:t>
            </a:r>
            <a:r>
              <a:rPr lang="en-US"/>
              <a:t> illustrates the linear relationship between the wire’s resistance and temperature. The results align closely with the values reported in the literature, confirming the reliability of the measured data.</a:t>
            </a:r>
          </a:p>
        </p:txBody>
      </p:sp>
      <p:sp>
        <p:nvSpPr>
          <p:cNvPr id="4" name="슬라이드 번호 개체 틀 3"/>
          <p:cNvSpPr>
            <a:spLocks noGrp="1"/>
          </p:cNvSpPr>
          <p:nvPr>
            <p:ph type="sldNum" sz="quarter" idx="5"/>
          </p:nvPr>
        </p:nvSpPr>
        <p:spPr/>
        <p:txBody>
          <a:bodyPr/>
          <a:lstStyle/>
          <a:p>
            <a:fld id="{EE82D097-885E-4934-8B59-7E0C733A9062}" type="slidenum">
              <a:rPr lang="en-US" smtClean="0"/>
              <a:t>8</a:t>
            </a:fld>
            <a:endParaRPr lang="en-US"/>
          </a:p>
        </p:txBody>
      </p:sp>
    </p:spTree>
    <p:extLst>
      <p:ext uri="{BB962C8B-B14F-4D97-AF65-F5344CB8AC3E}">
        <p14:creationId xmlns:p14="http://schemas.microsoft.com/office/powerpoint/2010/main" val="2344092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1"/>
              <a:t>Fig. 3</a:t>
            </a:r>
            <a:r>
              <a:rPr lang="en-US"/>
              <a:t> shows the relationship between the logarithm of time and the temperature rise during the experiment. The slope (SSS) of the linear region of this graph is critical for calculating the thermal conductivity (kkk) using the given formula. This approach allows us to derive accurate thermal conductivity values based on the experimental data.</a:t>
            </a:r>
          </a:p>
        </p:txBody>
      </p:sp>
      <p:sp>
        <p:nvSpPr>
          <p:cNvPr id="4" name="슬라이드 번호 개체 틀 3"/>
          <p:cNvSpPr>
            <a:spLocks noGrp="1"/>
          </p:cNvSpPr>
          <p:nvPr>
            <p:ph type="sldNum" sz="quarter" idx="5"/>
          </p:nvPr>
        </p:nvSpPr>
        <p:spPr/>
        <p:txBody>
          <a:bodyPr/>
          <a:lstStyle/>
          <a:p>
            <a:fld id="{EE82D097-885E-4934-8B59-7E0C733A9062}" type="slidenum">
              <a:rPr lang="en-US" smtClean="0"/>
              <a:t>9</a:t>
            </a:fld>
            <a:endParaRPr lang="en-US"/>
          </a:p>
        </p:txBody>
      </p:sp>
    </p:spTree>
    <p:extLst>
      <p:ext uri="{BB962C8B-B14F-4D97-AF65-F5344CB8AC3E}">
        <p14:creationId xmlns:p14="http://schemas.microsoft.com/office/powerpoint/2010/main" val="412919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1"/>
              <a:t>Fig. 4</a:t>
            </a:r>
            <a:r>
              <a:rPr lang="en-US"/>
              <a:t> illustrates the relationship between the temperature coefficient of resistance and temperature for the platinum wire. The coefficient peaks near 273K, reflecting its highest sensitivity to temperature changes. As the temperature increases beyond this point, α\alphaα shows a decreasing trend. These findings align with the known properties of platinum and are critical for accurate thermal conductivity calculations.</a:t>
            </a:r>
          </a:p>
        </p:txBody>
      </p:sp>
      <p:sp>
        <p:nvSpPr>
          <p:cNvPr id="4" name="슬라이드 번호 개체 틀 3"/>
          <p:cNvSpPr>
            <a:spLocks noGrp="1"/>
          </p:cNvSpPr>
          <p:nvPr>
            <p:ph type="sldNum" sz="quarter" idx="5"/>
          </p:nvPr>
        </p:nvSpPr>
        <p:spPr/>
        <p:txBody>
          <a:bodyPr/>
          <a:lstStyle/>
          <a:p>
            <a:fld id="{EE82D097-885E-4934-8B59-7E0C733A9062}" type="slidenum">
              <a:rPr lang="en-US" smtClean="0"/>
              <a:t>10</a:t>
            </a:fld>
            <a:endParaRPr lang="en-US"/>
          </a:p>
        </p:txBody>
      </p:sp>
    </p:spTree>
    <p:extLst>
      <p:ext uri="{BB962C8B-B14F-4D97-AF65-F5344CB8AC3E}">
        <p14:creationId xmlns:p14="http://schemas.microsoft.com/office/powerpoint/2010/main" val="3094185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F8E492-A8D2-87D9-75DA-7D1A9A55052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D9669340-D8D4-4CCE-C6C6-63FDF5465D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CE648E94-7D5D-E622-2C84-B164337DBB64}"/>
              </a:ext>
            </a:extLst>
          </p:cNvPr>
          <p:cNvSpPr>
            <a:spLocks noGrp="1"/>
          </p:cNvSpPr>
          <p:nvPr>
            <p:ph type="dt" sz="half" idx="10"/>
          </p:nvPr>
        </p:nvSpPr>
        <p:spPr/>
        <p:txBody>
          <a:bodyPr/>
          <a:lstStyle/>
          <a:p>
            <a:fld id="{BF9FF6D0-C162-417E-93E9-6432B685095E}" type="datetimeFigureOut">
              <a:rPr lang="en-US" smtClean="0"/>
              <a:t>11/26/2024</a:t>
            </a:fld>
            <a:endParaRPr lang="en-US"/>
          </a:p>
        </p:txBody>
      </p:sp>
      <p:sp>
        <p:nvSpPr>
          <p:cNvPr id="5" name="바닥글 개체 틀 4">
            <a:extLst>
              <a:ext uri="{FF2B5EF4-FFF2-40B4-BE49-F238E27FC236}">
                <a16:creationId xmlns:a16="http://schemas.microsoft.com/office/drawing/2014/main" id="{FADD01BE-6CED-B467-9C7A-EA848E3FAE3C}"/>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3E08BFC0-51EE-D276-AF24-132F713C37AF}"/>
              </a:ext>
            </a:extLst>
          </p:cNvPr>
          <p:cNvSpPr>
            <a:spLocks noGrp="1"/>
          </p:cNvSpPr>
          <p:nvPr>
            <p:ph type="sldNum" sz="quarter" idx="12"/>
          </p:nvPr>
        </p:nvSpPr>
        <p:spPr/>
        <p:txBody>
          <a:bodyPr/>
          <a:lstStyle/>
          <a:p>
            <a:fld id="{7A1432F0-BE58-477C-B4C5-8036B3DEAA31}" type="slidenum">
              <a:rPr lang="en-US" smtClean="0"/>
              <a:t>‹#›</a:t>
            </a:fld>
            <a:endParaRPr lang="en-US"/>
          </a:p>
        </p:txBody>
      </p:sp>
    </p:spTree>
    <p:extLst>
      <p:ext uri="{BB962C8B-B14F-4D97-AF65-F5344CB8AC3E}">
        <p14:creationId xmlns:p14="http://schemas.microsoft.com/office/powerpoint/2010/main" val="874633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BE490C-A622-A7EC-927F-D7C0DBF9178F}"/>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6A55F639-28ED-C1DE-1DB9-E80464F69DC1}"/>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B8AAF974-2040-88F6-1959-EFE933C0F738}"/>
              </a:ext>
            </a:extLst>
          </p:cNvPr>
          <p:cNvSpPr>
            <a:spLocks noGrp="1"/>
          </p:cNvSpPr>
          <p:nvPr>
            <p:ph type="dt" sz="half" idx="10"/>
          </p:nvPr>
        </p:nvSpPr>
        <p:spPr/>
        <p:txBody>
          <a:bodyPr/>
          <a:lstStyle/>
          <a:p>
            <a:fld id="{BF9FF6D0-C162-417E-93E9-6432B685095E}" type="datetimeFigureOut">
              <a:rPr lang="en-US" smtClean="0"/>
              <a:t>11/26/2024</a:t>
            </a:fld>
            <a:endParaRPr lang="en-US"/>
          </a:p>
        </p:txBody>
      </p:sp>
      <p:sp>
        <p:nvSpPr>
          <p:cNvPr id="5" name="바닥글 개체 틀 4">
            <a:extLst>
              <a:ext uri="{FF2B5EF4-FFF2-40B4-BE49-F238E27FC236}">
                <a16:creationId xmlns:a16="http://schemas.microsoft.com/office/drawing/2014/main" id="{C9CFF34E-E8CF-879C-1A08-70BC9DA6684C}"/>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2899BE87-1900-3ACF-955F-A92F9BF0186E}"/>
              </a:ext>
            </a:extLst>
          </p:cNvPr>
          <p:cNvSpPr>
            <a:spLocks noGrp="1"/>
          </p:cNvSpPr>
          <p:nvPr>
            <p:ph type="sldNum" sz="quarter" idx="12"/>
          </p:nvPr>
        </p:nvSpPr>
        <p:spPr/>
        <p:txBody>
          <a:bodyPr/>
          <a:lstStyle/>
          <a:p>
            <a:fld id="{7A1432F0-BE58-477C-B4C5-8036B3DEAA31}" type="slidenum">
              <a:rPr lang="en-US" smtClean="0"/>
              <a:t>‹#›</a:t>
            </a:fld>
            <a:endParaRPr lang="en-US"/>
          </a:p>
        </p:txBody>
      </p:sp>
    </p:spTree>
    <p:extLst>
      <p:ext uri="{BB962C8B-B14F-4D97-AF65-F5344CB8AC3E}">
        <p14:creationId xmlns:p14="http://schemas.microsoft.com/office/powerpoint/2010/main" val="91811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3E04F82-7A3F-CD81-29C3-69E6C0E7A02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F5506CAB-C590-E7A0-F55A-56CD34E33D0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AC39348F-B46A-894C-6CF5-ED7EF440D9F2}"/>
              </a:ext>
            </a:extLst>
          </p:cNvPr>
          <p:cNvSpPr>
            <a:spLocks noGrp="1"/>
          </p:cNvSpPr>
          <p:nvPr>
            <p:ph type="dt" sz="half" idx="10"/>
          </p:nvPr>
        </p:nvSpPr>
        <p:spPr/>
        <p:txBody>
          <a:bodyPr/>
          <a:lstStyle/>
          <a:p>
            <a:fld id="{BF9FF6D0-C162-417E-93E9-6432B685095E}" type="datetimeFigureOut">
              <a:rPr lang="en-US" smtClean="0"/>
              <a:t>11/26/2024</a:t>
            </a:fld>
            <a:endParaRPr lang="en-US"/>
          </a:p>
        </p:txBody>
      </p:sp>
      <p:sp>
        <p:nvSpPr>
          <p:cNvPr id="5" name="바닥글 개체 틀 4">
            <a:extLst>
              <a:ext uri="{FF2B5EF4-FFF2-40B4-BE49-F238E27FC236}">
                <a16:creationId xmlns:a16="http://schemas.microsoft.com/office/drawing/2014/main" id="{A525F2B3-C95E-D5B9-8813-447696D22322}"/>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7D401D18-6694-A099-0CF5-D7D01F667263}"/>
              </a:ext>
            </a:extLst>
          </p:cNvPr>
          <p:cNvSpPr>
            <a:spLocks noGrp="1"/>
          </p:cNvSpPr>
          <p:nvPr>
            <p:ph type="sldNum" sz="quarter" idx="12"/>
          </p:nvPr>
        </p:nvSpPr>
        <p:spPr/>
        <p:txBody>
          <a:bodyPr/>
          <a:lstStyle/>
          <a:p>
            <a:fld id="{7A1432F0-BE58-477C-B4C5-8036B3DEAA31}" type="slidenum">
              <a:rPr lang="en-US" smtClean="0"/>
              <a:t>‹#›</a:t>
            </a:fld>
            <a:endParaRPr lang="en-US"/>
          </a:p>
        </p:txBody>
      </p:sp>
    </p:spTree>
    <p:extLst>
      <p:ext uri="{BB962C8B-B14F-4D97-AF65-F5344CB8AC3E}">
        <p14:creationId xmlns:p14="http://schemas.microsoft.com/office/powerpoint/2010/main" val="399038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66E281-40D0-F0A2-0317-A693F8AF80B5}"/>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4BB64317-2CC2-5F9F-5C60-AED775129FB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5DBE1549-DB13-D1AD-0205-D781FB7F83AB}"/>
              </a:ext>
            </a:extLst>
          </p:cNvPr>
          <p:cNvSpPr>
            <a:spLocks noGrp="1"/>
          </p:cNvSpPr>
          <p:nvPr>
            <p:ph type="dt" sz="half" idx="10"/>
          </p:nvPr>
        </p:nvSpPr>
        <p:spPr/>
        <p:txBody>
          <a:bodyPr/>
          <a:lstStyle/>
          <a:p>
            <a:fld id="{BF9FF6D0-C162-417E-93E9-6432B685095E}" type="datetimeFigureOut">
              <a:rPr lang="en-US" smtClean="0"/>
              <a:t>11/26/2024</a:t>
            </a:fld>
            <a:endParaRPr lang="en-US"/>
          </a:p>
        </p:txBody>
      </p:sp>
      <p:sp>
        <p:nvSpPr>
          <p:cNvPr id="5" name="바닥글 개체 틀 4">
            <a:extLst>
              <a:ext uri="{FF2B5EF4-FFF2-40B4-BE49-F238E27FC236}">
                <a16:creationId xmlns:a16="http://schemas.microsoft.com/office/drawing/2014/main" id="{5451984D-E90C-8C17-C151-4FFE96F26542}"/>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2C75A46F-34DD-AD71-2A09-8ECB13FC7066}"/>
              </a:ext>
            </a:extLst>
          </p:cNvPr>
          <p:cNvSpPr>
            <a:spLocks noGrp="1"/>
          </p:cNvSpPr>
          <p:nvPr>
            <p:ph type="sldNum" sz="quarter" idx="12"/>
          </p:nvPr>
        </p:nvSpPr>
        <p:spPr/>
        <p:txBody>
          <a:bodyPr/>
          <a:lstStyle/>
          <a:p>
            <a:fld id="{7A1432F0-BE58-477C-B4C5-8036B3DEAA31}" type="slidenum">
              <a:rPr lang="en-US" smtClean="0"/>
              <a:t>‹#›</a:t>
            </a:fld>
            <a:endParaRPr lang="en-US"/>
          </a:p>
        </p:txBody>
      </p:sp>
    </p:spTree>
    <p:extLst>
      <p:ext uri="{BB962C8B-B14F-4D97-AF65-F5344CB8AC3E}">
        <p14:creationId xmlns:p14="http://schemas.microsoft.com/office/powerpoint/2010/main" val="36300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B760B3-BF5E-89A1-698D-5F7F79FAAF3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9197E3FE-C20F-E877-124A-89835FA425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E2D3786-2452-5AA3-567C-0BAE63A2F419}"/>
              </a:ext>
            </a:extLst>
          </p:cNvPr>
          <p:cNvSpPr>
            <a:spLocks noGrp="1"/>
          </p:cNvSpPr>
          <p:nvPr>
            <p:ph type="dt" sz="half" idx="10"/>
          </p:nvPr>
        </p:nvSpPr>
        <p:spPr/>
        <p:txBody>
          <a:bodyPr/>
          <a:lstStyle/>
          <a:p>
            <a:fld id="{BF9FF6D0-C162-417E-93E9-6432B685095E}" type="datetimeFigureOut">
              <a:rPr lang="en-US" smtClean="0"/>
              <a:t>11/26/2024</a:t>
            </a:fld>
            <a:endParaRPr lang="en-US"/>
          </a:p>
        </p:txBody>
      </p:sp>
      <p:sp>
        <p:nvSpPr>
          <p:cNvPr id="5" name="바닥글 개체 틀 4">
            <a:extLst>
              <a:ext uri="{FF2B5EF4-FFF2-40B4-BE49-F238E27FC236}">
                <a16:creationId xmlns:a16="http://schemas.microsoft.com/office/drawing/2014/main" id="{DB3C038A-60E5-3804-AF76-D87254A85117}"/>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67F2A82-BF8A-5E41-2B3D-6F3B559C205F}"/>
              </a:ext>
            </a:extLst>
          </p:cNvPr>
          <p:cNvSpPr>
            <a:spLocks noGrp="1"/>
          </p:cNvSpPr>
          <p:nvPr>
            <p:ph type="sldNum" sz="quarter" idx="12"/>
          </p:nvPr>
        </p:nvSpPr>
        <p:spPr/>
        <p:txBody>
          <a:bodyPr/>
          <a:lstStyle/>
          <a:p>
            <a:fld id="{7A1432F0-BE58-477C-B4C5-8036B3DEAA31}" type="slidenum">
              <a:rPr lang="en-US" smtClean="0"/>
              <a:t>‹#›</a:t>
            </a:fld>
            <a:endParaRPr lang="en-US"/>
          </a:p>
        </p:txBody>
      </p:sp>
    </p:spTree>
    <p:extLst>
      <p:ext uri="{BB962C8B-B14F-4D97-AF65-F5344CB8AC3E}">
        <p14:creationId xmlns:p14="http://schemas.microsoft.com/office/powerpoint/2010/main" val="65304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E80995-3E73-6F3D-12D7-CF084D8A642A}"/>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F954CDE7-AE1E-36FA-A68E-7BAFDE54462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46FCAF96-5D13-D376-1389-B4904AEDA9E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27063465-0B5A-2C18-9695-70321D62EBB2}"/>
              </a:ext>
            </a:extLst>
          </p:cNvPr>
          <p:cNvSpPr>
            <a:spLocks noGrp="1"/>
          </p:cNvSpPr>
          <p:nvPr>
            <p:ph type="dt" sz="half" idx="10"/>
          </p:nvPr>
        </p:nvSpPr>
        <p:spPr/>
        <p:txBody>
          <a:bodyPr/>
          <a:lstStyle/>
          <a:p>
            <a:fld id="{BF9FF6D0-C162-417E-93E9-6432B685095E}" type="datetimeFigureOut">
              <a:rPr lang="en-US" smtClean="0"/>
              <a:t>11/26/2024</a:t>
            </a:fld>
            <a:endParaRPr lang="en-US"/>
          </a:p>
        </p:txBody>
      </p:sp>
      <p:sp>
        <p:nvSpPr>
          <p:cNvPr id="6" name="바닥글 개체 틀 5">
            <a:extLst>
              <a:ext uri="{FF2B5EF4-FFF2-40B4-BE49-F238E27FC236}">
                <a16:creationId xmlns:a16="http://schemas.microsoft.com/office/drawing/2014/main" id="{2C0430B4-77CD-3EE4-BC9F-1A1230B84A00}"/>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D9480399-24CA-D524-F614-62FE952E8564}"/>
              </a:ext>
            </a:extLst>
          </p:cNvPr>
          <p:cNvSpPr>
            <a:spLocks noGrp="1"/>
          </p:cNvSpPr>
          <p:nvPr>
            <p:ph type="sldNum" sz="quarter" idx="12"/>
          </p:nvPr>
        </p:nvSpPr>
        <p:spPr/>
        <p:txBody>
          <a:bodyPr/>
          <a:lstStyle/>
          <a:p>
            <a:fld id="{7A1432F0-BE58-477C-B4C5-8036B3DEAA31}" type="slidenum">
              <a:rPr lang="en-US" smtClean="0"/>
              <a:t>‹#›</a:t>
            </a:fld>
            <a:endParaRPr lang="en-US"/>
          </a:p>
        </p:txBody>
      </p:sp>
    </p:spTree>
    <p:extLst>
      <p:ext uri="{BB962C8B-B14F-4D97-AF65-F5344CB8AC3E}">
        <p14:creationId xmlns:p14="http://schemas.microsoft.com/office/powerpoint/2010/main" val="245202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01B823-D418-1051-BC1E-BE821BDC0C99}"/>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FA27168F-5C39-74B3-1B9F-E3E0D240CB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DFBE513-44A7-01F1-D7D8-25F65826AB2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D1EE90C7-39AD-8BED-5D00-3023114FB2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14F044F-4238-4BF9-0946-61BCF7B51362}"/>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C1FD4217-EB2A-5386-BC92-0F8F5584D917}"/>
              </a:ext>
            </a:extLst>
          </p:cNvPr>
          <p:cNvSpPr>
            <a:spLocks noGrp="1"/>
          </p:cNvSpPr>
          <p:nvPr>
            <p:ph type="dt" sz="half" idx="10"/>
          </p:nvPr>
        </p:nvSpPr>
        <p:spPr/>
        <p:txBody>
          <a:bodyPr/>
          <a:lstStyle/>
          <a:p>
            <a:fld id="{BF9FF6D0-C162-417E-93E9-6432B685095E}" type="datetimeFigureOut">
              <a:rPr lang="en-US" smtClean="0"/>
              <a:t>11/26/2024</a:t>
            </a:fld>
            <a:endParaRPr lang="en-US"/>
          </a:p>
        </p:txBody>
      </p:sp>
      <p:sp>
        <p:nvSpPr>
          <p:cNvPr id="8" name="바닥글 개체 틀 7">
            <a:extLst>
              <a:ext uri="{FF2B5EF4-FFF2-40B4-BE49-F238E27FC236}">
                <a16:creationId xmlns:a16="http://schemas.microsoft.com/office/drawing/2014/main" id="{366A14D2-5CBD-9A5B-35D0-626E29F51181}"/>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82E7EC3D-2E40-324C-77EB-F980C336874E}"/>
              </a:ext>
            </a:extLst>
          </p:cNvPr>
          <p:cNvSpPr>
            <a:spLocks noGrp="1"/>
          </p:cNvSpPr>
          <p:nvPr>
            <p:ph type="sldNum" sz="quarter" idx="12"/>
          </p:nvPr>
        </p:nvSpPr>
        <p:spPr/>
        <p:txBody>
          <a:bodyPr/>
          <a:lstStyle/>
          <a:p>
            <a:fld id="{7A1432F0-BE58-477C-B4C5-8036B3DEAA31}" type="slidenum">
              <a:rPr lang="en-US" smtClean="0"/>
              <a:t>‹#›</a:t>
            </a:fld>
            <a:endParaRPr lang="en-US"/>
          </a:p>
        </p:txBody>
      </p:sp>
    </p:spTree>
    <p:extLst>
      <p:ext uri="{BB962C8B-B14F-4D97-AF65-F5344CB8AC3E}">
        <p14:creationId xmlns:p14="http://schemas.microsoft.com/office/powerpoint/2010/main" val="132149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692AD5-1CDE-E26F-C98F-40813533682A}"/>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BCCC5F52-7DDB-907D-FB0B-478DCFEEAE73}"/>
              </a:ext>
            </a:extLst>
          </p:cNvPr>
          <p:cNvSpPr>
            <a:spLocks noGrp="1"/>
          </p:cNvSpPr>
          <p:nvPr>
            <p:ph type="dt" sz="half" idx="10"/>
          </p:nvPr>
        </p:nvSpPr>
        <p:spPr/>
        <p:txBody>
          <a:bodyPr/>
          <a:lstStyle/>
          <a:p>
            <a:fld id="{BF9FF6D0-C162-417E-93E9-6432B685095E}" type="datetimeFigureOut">
              <a:rPr lang="en-US" smtClean="0"/>
              <a:t>11/26/2024</a:t>
            </a:fld>
            <a:endParaRPr lang="en-US"/>
          </a:p>
        </p:txBody>
      </p:sp>
      <p:sp>
        <p:nvSpPr>
          <p:cNvPr id="4" name="바닥글 개체 틀 3">
            <a:extLst>
              <a:ext uri="{FF2B5EF4-FFF2-40B4-BE49-F238E27FC236}">
                <a16:creationId xmlns:a16="http://schemas.microsoft.com/office/drawing/2014/main" id="{1C5DC712-BDA3-ECBD-E3A0-F76FC87716DE}"/>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EA696016-637A-639F-B6D1-4FDADAB8AEEA}"/>
              </a:ext>
            </a:extLst>
          </p:cNvPr>
          <p:cNvSpPr>
            <a:spLocks noGrp="1"/>
          </p:cNvSpPr>
          <p:nvPr>
            <p:ph type="sldNum" sz="quarter" idx="12"/>
          </p:nvPr>
        </p:nvSpPr>
        <p:spPr/>
        <p:txBody>
          <a:bodyPr/>
          <a:lstStyle/>
          <a:p>
            <a:fld id="{7A1432F0-BE58-477C-B4C5-8036B3DEAA31}" type="slidenum">
              <a:rPr lang="en-US" smtClean="0"/>
              <a:t>‹#›</a:t>
            </a:fld>
            <a:endParaRPr lang="en-US"/>
          </a:p>
        </p:txBody>
      </p:sp>
    </p:spTree>
    <p:extLst>
      <p:ext uri="{BB962C8B-B14F-4D97-AF65-F5344CB8AC3E}">
        <p14:creationId xmlns:p14="http://schemas.microsoft.com/office/powerpoint/2010/main" val="76051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7C791EF-4104-194B-757F-20B85CA9A160}"/>
              </a:ext>
            </a:extLst>
          </p:cNvPr>
          <p:cNvSpPr>
            <a:spLocks noGrp="1"/>
          </p:cNvSpPr>
          <p:nvPr>
            <p:ph type="dt" sz="half" idx="10"/>
          </p:nvPr>
        </p:nvSpPr>
        <p:spPr/>
        <p:txBody>
          <a:bodyPr/>
          <a:lstStyle/>
          <a:p>
            <a:fld id="{BF9FF6D0-C162-417E-93E9-6432B685095E}" type="datetimeFigureOut">
              <a:rPr lang="en-US" smtClean="0"/>
              <a:t>11/26/2024</a:t>
            </a:fld>
            <a:endParaRPr lang="en-US"/>
          </a:p>
        </p:txBody>
      </p:sp>
      <p:sp>
        <p:nvSpPr>
          <p:cNvPr id="3" name="바닥글 개체 틀 2">
            <a:extLst>
              <a:ext uri="{FF2B5EF4-FFF2-40B4-BE49-F238E27FC236}">
                <a16:creationId xmlns:a16="http://schemas.microsoft.com/office/drawing/2014/main" id="{1133E7DB-258D-20F9-D7FC-9791E1B82F4A}"/>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305D5D63-E0D9-654B-8AF5-BE4583B47E89}"/>
              </a:ext>
            </a:extLst>
          </p:cNvPr>
          <p:cNvSpPr>
            <a:spLocks noGrp="1"/>
          </p:cNvSpPr>
          <p:nvPr>
            <p:ph type="sldNum" sz="quarter" idx="12"/>
          </p:nvPr>
        </p:nvSpPr>
        <p:spPr/>
        <p:txBody>
          <a:bodyPr/>
          <a:lstStyle/>
          <a:p>
            <a:fld id="{7A1432F0-BE58-477C-B4C5-8036B3DEAA31}" type="slidenum">
              <a:rPr lang="en-US" smtClean="0"/>
              <a:t>‹#›</a:t>
            </a:fld>
            <a:endParaRPr lang="en-US"/>
          </a:p>
        </p:txBody>
      </p:sp>
    </p:spTree>
    <p:extLst>
      <p:ext uri="{BB962C8B-B14F-4D97-AF65-F5344CB8AC3E}">
        <p14:creationId xmlns:p14="http://schemas.microsoft.com/office/powerpoint/2010/main" val="1166110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97ACFC-D8BC-3288-FE11-9F8CF897CC7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B2A495CC-84D5-C277-CBAE-5E6C6BE785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35E3DE06-3A79-2C67-B068-5A1645E97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A1066D5-E87F-AB22-351D-CAF469C4F1A7}"/>
              </a:ext>
            </a:extLst>
          </p:cNvPr>
          <p:cNvSpPr>
            <a:spLocks noGrp="1"/>
          </p:cNvSpPr>
          <p:nvPr>
            <p:ph type="dt" sz="half" idx="10"/>
          </p:nvPr>
        </p:nvSpPr>
        <p:spPr/>
        <p:txBody>
          <a:bodyPr/>
          <a:lstStyle/>
          <a:p>
            <a:fld id="{BF9FF6D0-C162-417E-93E9-6432B685095E}" type="datetimeFigureOut">
              <a:rPr lang="en-US" smtClean="0"/>
              <a:t>11/26/2024</a:t>
            </a:fld>
            <a:endParaRPr lang="en-US"/>
          </a:p>
        </p:txBody>
      </p:sp>
      <p:sp>
        <p:nvSpPr>
          <p:cNvPr id="6" name="바닥글 개체 틀 5">
            <a:extLst>
              <a:ext uri="{FF2B5EF4-FFF2-40B4-BE49-F238E27FC236}">
                <a16:creationId xmlns:a16="http://schemas.microsoft.com/office/drawing/2014/main" id="{8A3D07EE-D368-9A9F-8768-5B1A7FA5875B}"/>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D6C44E9A-FEED-3DA1-BDF1-9915B69584A5}"/>
              </a:ext>
            </a:extLst>
          </p:cNvPr>
          <p:cNvSpPr>
            <a:spLocks noGrp="1"/>
          </p:cNvSpPr>
          <p:nvPr>
            <p:ph type="sldNum" sz="quarter" idx="12"/>
          </p:nvPr>
        </p:nvSpPr>
        <p:spPr/>
        <p:txBody>
          <a:bodyPr/>
          <a:lstStyle/>
          <a:p>
            <a:fld id="{7A1432F0-BE58-477C-B4C5-8036B3DEAA31}" type="slidenum">
              <a:rPr lang="en-US" smtClean="0"/>
              <a:t>‹#›</a:t>
            </a:fld>
            <a:endParaRPr lang="en-US"/>
          </a:p>
        </p:txBody>
      </p:sp>
    </p:spTree>
    <p:extLst>
      <p:ext uri="{BB962C8B-B14F-4D97-AF65-F5344CB8AC3E}">
        <p14:creationId xmlns:p14="http://schemas.microsoft.com/office/powerpoint/2010/main" val="10390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C56FCB-5F1B-7316-3561-74C615F3341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39477286-7265-E143-F3C1-4FC0DB30B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1ED1A9BB-A0E5-BD12-4F29-4BFB5329D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BC83FF7-0D08-91D1-B113-4A917F2D72D3}"/>
              </a:ext>
            </a:extLst>
          </p:cNvPr>
          <p:cNvSpPr>
            <a:spLocks noGrp="1"/>
          </p:cNvSpPr>
          <p:nvPr>
            <p:ph type="dt" sz="half" idx="10"/>
          </p:nvPr>
        </p:nvSpPr>
        <p:spPr/>
        <p:txBody>
          <a:bodyPr/>
          <a:lstStyle/>
          <a:p>
            <a:fld id="{BF9FF6D0-C162-417E-93E9-6432B685095E}" type="datetimeFigureOut">
              <a:rPr lang="en-US" smtClean="0"/>
              <a:t>11/26/2024</a:t>
            </a:fld>
            <a:endParaRPr lang="en-US"/>
          </a:p>
        </p:txBody>
      </p:sp>
      <p:sp>
        <p:nvSpPr>
          <p:cNvPr id="6" name="바닥글 개체 틀 5">
            <a:extLst>
              <a:ext uri="{FF2B5EF4-FFF2-40B4-BE49-F238E27FC236}">
                <a16:creationId xmlns:a16="http://schemas.microsoft.com/office/drawing/2014/main" id="{2F8521DE-02D3-0B17-0E39-CBB82E3148D7}"/>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10F5C553-4396-946F-F317-6FCCAF056544}"/>
              </a:ext>
            </a:extLst>
          </p:cNvPr>
          <p:cNvSpPr>
            <a:spLocks noGrp="1"/>
          </p:cNvSpPr>
          <p:nvPr>
            <p:ph type="sldNum" sz="quarter" idx="12"/>
          </p:nvPr>
        </p:nvSpPr>
        <p:spPr/>
        <p:txBody>
          <a:bodyPr/>
          <a:lstStyle/>
          <a:p>
            <a:fld id="{7A1432F0-BE58-477C-B4C5-8036B3DEAA31}" type="slidenum">
              <a:rPr lang="en-US" smtClean="0"/>
              <a:t>‹#›</a:t>
            </a:fld>
            <a:endParaRPr lang="en-US"/>
          </a:p>
        </p:txBody>
      </p:sp>
    </p:spTree>
    <p:extLst>
      <p:ext uri="{BB962C8B-B14F-4D97-AF65-F5344CB8AC3E}">
        <p14:creationId xmlns:p14="http://schemas.microsoft.com/office/powerpoint/2010/main" val="3930061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2A8A064-42E8-BDCE-FADB-02276655B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DD7312BC-C581-60EA-F9D4-ED9131EF5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0382ACDE-5430-82CB-31B7-1604C8A723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9FF6D0-C162-417E-93E9-6432B685095E}" type="datetimeFigureOut">
              <a:rPr lang="en-US" smtClean="0"/>
              <a:t>11/26/2024</a:t>
            </a:fld>
            <a:endParaRPr lang="en-US"/>
          </a:p>
        </p:txBody>
      </p:sp>
      <p:sp>
        <p:nvSpPr>
          <p:cNvPr id="5" name="바닥글 개체 틀 4">
            <a:extLst>
              <a:ext uri="{FF2B5EF4-FFF2-40B4-BE49-F238E27FC236}">
                <a16:creationId xmlns:a16="http://schemas.microsoft.com/office/drawing/2014/main" id="{6BCBEC7D-BFDA-80ED-E496-914981D8F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슬라이드 번호 개체 틀 5">
            <a:extLst>
              <a:ext uri="{FF2B5EF4-FFF2-40B4-BE49-F238E27FC236}">
                <a16:creationId xmlns:a16="http://schemas.microsoft.com/office/drawing/2014/main" id="{B3384E8E-6822-23AE-06B6-721D250280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1432F0-BE58-477C-B4C5-8036B3DEAA31}" type="slidenum">
              <a:rPr lang="en-US" smtClean="0"/>
              <a:t>‹#›</a:t>
            </a:fld>
            <a:endParaRPr lang="en-US"/>
          </a:p>
        </p:txBody>
      </p:sp>
    </p:spTree>
    <p:extLst>
      <p:ext uri="{BB962C8B-B14F-4D97-AF65-F5344CB8AC3E}">
        <p14:creationId xmlns:p14="http://schemas.microsoft.com/office/powerpoint/2010/main" val="2478000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48EDD8-D1FC-F195-D535-7C01F5E8313F}"/>
              </a:ext>
            </a:extLst>
          </p:cNvPr>
          <p:cNvSpPr>
            <a:spLocks noGrp="1"/>
          </p:cNvSpPr>
          <p:nvPr>
            <p:ph type="ctrTitle"/>
          </p:nvPr>
        </p:nvSpPr>
        <p:spPr/>
        <p:txBody>
          <a:bodyPr>
            <a:noAutofit/>
          </a:bodyPr>
          <a:lstStyle/>
          <a:p>
            <a:r>
              <a:rPr lang="en-US" sz="4400"/>
              <a:t>Temperature Dependence of Thermal Conductivity for Water</a:t>
            </a:r>
            <a:br>
              <a:rPr lang="en-US" sz="4400"/>
            </a:br>
            <a:r>
              <a:rPr lang="en-US" sz="4400"/>
              <a:t>Using the Transient Hot-Wire Method</a:t>
            </a:r>
          </a:p>
        </p:txBody>
      </p:sp>
      <p:sp>
        <p:nvSpPr>
          <p:cNvPr id="3" name="부제목 2">
            <a:extLst>
              <a:ext uri="{FF2B5EF4-FFF2-40B4-BE49-F238E27FC236}">
                <a16:creationId xmlns:a16="http://schemas.microsoft.com/office/drawing/2014/main" id="{A27D20AB-2F66-3B1F-2F45-9A43B0C602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6315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0C9CED-8A1E-F876-67A6-8B599A2F6C09}"/>
              </a:ext>
            </a:extLst>
          </p:cNvPr>
          <p:cNvSpPr>
            <a:spLocks noGrp="1"/>
          </p:cNvSpPr>
          <p:nvPr>
            <p:ph type="title"/>
          </p:nvPr>
        </p:nvSpPr>
        <p:spPr/>
        <p:txBody>
          <a:bodyPr>
            <a:normAutofit/>
          </a:bodyPr>
          <a:lstStyle/>
          <a:p>
            <a:r>
              <a:rPr lang="en-US" sz="4000"/>
              <a:t>Relationship Between Temperature and Temperature Coefficient of Resistance</a:t>
            </a:r>
          </a:p>
        </p:txBody>
      </p:sp>
      <p:pic>
        <p:nvPicPr>
          <p:cNvPr id="11" name="그림 10" descr="텍스트, 도표, 라인, 폰트이(가) 표시된 사진&#10;&#10;자동 생성된 설명">
            <a:extLst>
              <a:ext uri="{FF2B5EF4-FFF2-40B4-BE49-F238E27FC236}">
                <a16:creationId xmlns:a16="http://schemas.microsoft.com/office/drawing/2014/main" id="{ADE30872-7FD3-250E-D338-63F326599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361" y="1835420"/>
            <a:ext cx="6667939" cy="4657455"/>
          </a:xfrm>
          <a:prstGeom prst="rect">
            <a:avLst/>
          </a:prstGeom>
        </p:spPr>
      </p:pic>
    </p:spTree>
    <p:extLst>
      <p:ext uri="{BB962C8B-B14F-4D97-AF65-F5344CB8AC3E}">
        <p14:creationId xmlns:p14="http://schemas.microsoft.com/office/powerpoint/2010/main" val="2643328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4612D4-CF0E-26CB-619D-FE206FF2C104}"/>
              </a:ext>
            </a:extLst>
          </p:cNvPr>
          <p:cNvSpPr>
            <a:spLocks noGrp="1"/>
          </p:cNvSpPr>
          <p:nvPr>
            <p:ph type="title"/>
          </p:nvPr>
        </p:nvSpPr>
        <p:spPr/>
        <p:txBody>
          <a:bodyPr/>
          <a:lstStyle/>
          <a:p>
            <a:r>
              <a:rPr lang="en-US"/>
              <a:t>Temperature-Time History</a:t>
            </a:r>
          </a:p>
        </p:txBody>
      </p:sp>
      <p:pic>
        <p:nvPicPr>
          <p:cNvPr id="5" name="그림 4" descr="텍스트, 라인, 도표이(가) 표시된 사진&#10;&#10;자동 생성된 설명">
            <a:extLst>
              <a:ext uri="{FF2B5EF4-FFF2-40B4-BE49-F238E27FC236}">
                <a16:creationId xmlns:a16="http://schemas.microsoft.com/office/drawing/2014/main" id="{B3368207-336A-066B-6A05-36B04CDC9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548" y="1690688"/>
            <a:ext cx="6658904" cy="4020111"/>
          </a:xfrm>
          <a:prstGeom prst="rect">
            <a:avLst/>
          </a:prstGeom>
        </p:spPr>
      </p:pic>
    </p:spTree>
    <p:extLst>
      <p:ext uri="{BB962C8B-B14F-4D97-AF65-F5344CB8AC3E}">
        <p14:creationId xmlns:p14="http://schemas.microsoft.com/office/powerpoint/2010/main" val="179417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92661B-01A5-60C2-CA39-DC1084325D94}"/>
              </a:ext>
            </a:extLst>
          </p:cNvPr>
          <p:cNvSpPr>
            <a:spLocks noGrp="1"/>
          </p:cNvSpPr>
          <p:nvPr>
            <p:ph type="title"/>
          </p:nvPr>
        </p:nvSpPr>
        <p:spPr/>
        <p:txBody>
          <a:bodyPr/>
          <a:lstStyle/>
          <a:p>
            <a:r>
              <a:rPr lang="en-US"/>
              <a:t>Three Distinct Regions in Temperature Rise</a:t>
            </a:r>
          </a:p>
        </p:txBody>
      </p:sp>
      <p:pic>
        <p:nvPicPr>
          <p:cNvPr id="5" name="그림 4" descr="텍스트, 도표, 라인, 그래프이(가) 표시된 사진&#10;&#10;자동 생성된 설명">
            <a:extLst>
              <a:ext uri="{FF2B5EF4-FFF2-40B4-BE49-F238E27FC236}">
                <a16:creationId xmlns:a16="http://schemas.microsoft.com/office/drawing/2014/main" id="{5CE53C31-2B0D-4A9B-EB13-C89054EF4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427" y="1690688"/>
            <a:ext cx="6449325" cy="4458322"/>
          </a:xfrm>
          <a:prstGeom prst="rect">
            <a:avLst/>
          </a:prstGeom>
        </p:spPr>
      </p:pic>
    </p:spTree>
    <p:extLst>
      <p:ext uri="{BB962C8B-B14F-4D97-AF65-F5344CB8AC3E}">
        <p14:creationId xmlns:p14="http://schemas.microsoft.com/office/powerpoint/2010/main" val="2124838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30FF89-0C3A-F670-B7AB-416E67740430}"/>
              </a:ext>
            </a:extLst>
          </p:cNvPr>
          <p:cNvSpPr>
            <a:spLocks noGrp="1"/>
          </p:cNvSpPr>
          <p:nvPr>
            <p:ph type="title"/>
          </p:nvPr>
        </p:nvSpPr>
        <p:spPr/>
        <p:txBody>
          <a:bodyPr/>
          <a:lstStyle/>
          <a:p>
            <a:r>
              <a:rPr lang="en-US"/>
              <a:t>Slope Determination for Thermal Conductivity</a:t>
            </a:r>
          </a:p>
        </p:txBody>
      </p:sp>
      <p:pic>
        <p:nvPicPr>
          <p:cNvPr id="7" name="내용 개체 틀 6" descr="텍스트, 도표, 폰트, 라인이(가) 표시된 사진&#10;&#10;자동 생성된 설명">
            <a:extLst>
              <a:ext uri="{FF2B5EF4-FFF2-40B4-BE49-F238E27FC236}">
                <a16:creationId xmlns:a16="http://schemas.microsoft.com/office/drawing/2014/main" id="{B3BF1F58-1620-9AB9-6759-E02BB45F47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6735" y="2089854"/>
            <a:ext cx="5220429" cy="3848637"/>
          </a:xfrm>
        </p:spPr>
      </p:pic>
      <p:pic>
        <p:nvPicPr>
          <p:cNvPr id="9" name="그림 8">
            <a:extLst>
              <a:ext uri="{FF2B5EF4-FFF2-40B4-BE49-F238E27FC236}">
                <a16:creationId xmlns:a16="http://schemas.microsoft.com/office/drawing/2014/main" id="{C3B62B86-C7C3-3778-26F1-E46A3C9330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2824" y="2089854"/>
            <a:ext cx="5210902" cy="3705742"/>
          </a:xfrm>
          <a:prstGeom prst="rect">
            <a:avLst/>
          </a:prstGeom>
        </p:spPr>
      </p:pic>
    </p:spTree>
    <p:extLst>
      <p:ext uri="{BB962C8B-B14F-4D97-AF65-F5344CB8AC3E}">
        <p14:creationId xmlns:p14="http://schemas.microsoft.com/office/powerpoint/2010/main" val="180250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A7B116-EA7E-DED5-A46C-27BD7443CE11}"/>
              </a:ext>
            </a:extLst>
          </p:cNvPr>
          <p:cNvSpPr>
            <a:spLocks noGrp="1"/>
          </p:cNvSpPr>
          <p:nvPr>
            <p:ph type="title"/>
          </p:nvPr>
        </p:nvSpPr>
        <p:spPr/>
        <p:txBody>
          <a:bodyPr>
            <a:normAutofit/>
          </a:bodyPr>
          <a:lstStyle/>
          <a:p>
            <a:r>
              <a:rPr lang="en-US" sz="4000"/>
              <a:t>Thermal Conductivity Variation with Temperature</a:t>
            </a:r>
          </a:p>
        </p:txBody>
      </p:sp>
      <p:pic>
        <p:nvPicPr>
          <p:cNvPr id="7" name="그림 6" descr="텍스트이(가) 표시된 사진&#10;&#10;자동 생성된 설명">
            <a:extLst>
              <a:ext uri="{FF2B5EF4-FFF2-40B4-BE49-F238E27FC236}">
                <a16:creationId xmlns:a16="http://schemas.microsoft.com/office/drawing/2014/main" id="{3C0F1EA7-D57F-F1B7-29BB-2E3F4F1ED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523" y="2242216"/>
            <a:ext cx="3773256" cy="2705353"/>
          </a:xfrm>
          <a:prstGeom prst="rect">
            <a:avLst/>
          </a:prstGeom>
        </p:spPr>
      </p:pic>
      <p:pic>
        <p:nvPicPr>
          <p:cNvPr id="13" name="내용 개체 틀 12" descr="텍스트이(가) 표시된 사진&#10;&#10;자동 생성된 설명">
            <a:extLst>
              <a:ext uri="{FF2B5EF4-FFF2-40B4-BE49-F238E27FC236}">
                <a16:creationId xmlns:a16="http://schemas.microsoft.com/office/drawing/2014/main" id="{E85EBCEE-30AC-73AA-D8AE-9961EEAE01E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2068" y="2242216"/>
            <a:ext cx="3609475" cy="2705354"/>
          </a:xfrm>
        </p:spPr>
      </p:pic>
      <p:pic>
        <p:nvPicPr>
          <p:cNvPr id="15" name="그림 14" descr="텍스트이(가) 표시된 사진&#10;&#10;자동 생성된 설명">
            <a:extLst>
              <a:ext uri="{FF2B5EF4-FFF2-40B4-BE49-F238E27FC236}">
                <a16:creationId xmlns:a16="http://schemas.microsoft.com/office/drawing/2014/main" id="{550BF784-C5E5-D699-154F-DCAF4C874A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8436" y="2103435"/>
            <a:ext cx="3847194" cy="2982913"/>
          </a:xfrm>
          <a:prstGeom prst="rect">
            <a:avLst/>
          </a:prstGeom>
        </p:spPr>
      </p:pic>
    </p:spTree>
    <p:extLst>
      <p:ext uri="{BB962C8B-B14F-4D97-AF65-F5344CB8AC3E}">
        <p14:creationId xmlns:p14="http://schemas.microsoft.com/office/powerpoint/2010/main" val="1256442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659ACE-041A-516C-391A-F687338FD107}"/>
              </a:ext>
            </a:extLst>
          </p:cNvPr>
          <p:cNvSpPr>
            <a:spLocks noGrp="1"/>
          </p:cNvSpPr>
          <p:nvPr>
            <p:ph type="title"/>
          </p:nvPr>
        </p:nvSpPr>
        <p:spPr/>
        <p:txBody>
          <a:bodyPr/>
          <a:lstStyle/>
          <a:p>
            <a:r>
              <a:rPr lang="en-US"/>
              <a:t>Consolidated Thermal Conductivity Data</a:t>
            </a:r>
          </a:p>
        </p:txBody>
      </p:sp>
      <p:pic>
        <p:nvPicPr>
          <p:cNvPr id="5" name="내용 개체 틀 4" descr="텍스트이(가) 표시된 사진&#10;&#10;자동 생성된 설명">
            <a:extLst>
              <a:ext uri="{FF2B5EF4-FFF2-40B4-BE49-F238E27FC236}">
                <a16:creationId xmlns:a16="http://schemas.microsoft.com/office/drawing/2014/main" id="{F67B4A5D-D35E-AE63-3A42-293A204F94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4939" y="1781674"/>
            <a:ext cx="7859222" cy="4229690"/>
          </a:xfrm>
        </p:spPr>
      </p:pic>
    </p:spTree>
    <p:extLst>
      <p:ext uri="{BB962C8B-B14F-4D97-AF65-F5344CB8AC3E}">
        <p14:creationId xmlns:p14="http://schemas.microsoft.com/office/powerpoint/2010/main" val="1594747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82F98B-0945-CC2E-F749-E4E781A433EE}"/>
              </a:ext>
            </a:extLst>
          </p:cNvPr>
          <p:cNvSpPr>
            <a:spLocks noGrp="1"/>
          </p:cNvSpPr>
          <p:nvPr>
            <p:ph type="title"/>
          </p:nvPr>
        </p:nvSpPr>
        <p:spPr/>
        <p:txBody>
          <a:bodyPr/>
          <a:lstStyle/>
          <a:p>
            <a:r>
              <a:rPr lang="en-US"/>
              <a:t>Residual Analysis</a:t>
            </a:r>
          </a:p>
        </p:txBody>
      </p:sp>
      <p:pic>
        <p:nvPicPr>
          <p:cNvPr id="5" name="내용 개체 틀 4" descr="텍스트, 폰트, 라인, 도표이(가) 표시된 사진&#10;&#10;자동 생성된 설명">
            <a:extLst>
              <a:ext uri="{FF2B5EF4-FFF2-40B4-BE49-F238E27FC236}">
                <a16:creationId xmlns:a16="http://schemas.microsoft.com/office/drawing/2014/main" id="{EDA47AA9-6672-9298-E01D-1BB6B75F0B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6648" y="1690688"/>
            <a:ext cx="6287204" cy="4351338"/>
          </a:xfrm>
        </p:spPr>
      </p:pic>
    </p:spTree>
    <p:extLst>
      <p:ext uri="{BB962C8B-B14F-4D97-AF65-F5344CB8AC3E}">
        <p14:creationId xmlns:p14="http://schemas.microsoft.com/office/powerpoint/2010/main" val="3169070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A3CA8C-D56D-E856-6F7E-8F2C2B4E55CB}"/>
              </a:ext>
            </a:extLst>
          </p:cNvPr>
          <p:cNvSpPr>
            <a:spLocks noGrp="1"/>
          </p:cNvSpPr>
          <p:nvPr>
            <p:ph type="title"/>
          </p:nvPr>
        </p:nvSpPr>
        <p:spPr/>
        <p:txBody>
          <a:bodyPr/>
          <a:lstStyle/>
          <a:p>
            <a:r>
              <a:rPr lang="en-US"/>
              <a:t>Comparison with Literature Data</a:t>
            </a:r>
          </a:p>
        </p:txBody>
      </p:sp>
      <p:pic>
        <p:nvPicPr>
          <p:cNvPr id="5" name="내용 개체 틀 4" descr="텍스트, 스크린샷, 도표, 폰트이(가) 표시된 사진&#10;&#10;자동 생성된 설명">
            <a:extLst>
              <a:ext uri="{FF2B5EF4-FFF2-40B4-BE49-F238E27FC236}">
                <a16:creationId xmlns:a16="http://schemas.microsoft.com/office/drawing/2014/main" id="{DD87F79A-A201-9455-17C0-0A89CD46BE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42513" y="1690688"/>
            <a:ext cx="5858562" cy="4574224"/>
          </a:xfrm>
        </p:spPr>
      </p:pic>
    </p:spTree>
    <p:extLst>
      <p:ext uri="{BB962C8B-B14F-4D97-AF65-F5344CB8AC3E}">
        <p14:creationId xmlns:p14="http://schemas.microsoft.com/office/powerpoint/2010/main" val="3071941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046B60-E5FE-0112-8A96-C21571537701}"/>
              </a:ext>
            </a:extLst>
          </p:cNvPr>
          <p:cNvSpPr>
            <a:spLocks noGrp="1"/>
          </p:cNvSpPr>
          <p:nvPr>
            <p:ph type="title"/>
          </p:nvPr>
        </p:nvSpPr>
        <p:spPr/>
        <p:txBody>
          <a:bodyPr/>
          <a:lstStyle/>
          <a:p>
            <a:r>
              <a:rPr lang="en-US"/>
              <a:t>Summary of Key Experimental Data</a:t>
            </a:r>
          </a:p>
        </p:txBody>
      </p:sp>
      <p:pic>
        <p:nvPicPr>
          <p:cNvPr id="5" name="내용 개체 틀 4" descr="텍스트, 폰트, 스크린샷, 영수증이(가) 표시된 사진&#10;&#10;자동 생성된 설명">
            <a:extLst>
              <a:ext uri="{FF2B5EF4-FFF2-40B4-BE49-F238E27FC236}">
                <a16:creationId xmlns:a16="http://schemas.microsoft.com/office/drawing/2014/main" id="{BEF037EB-0138-45E2-8F74-00891B2FC7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8339" y="2358063"/>
            <a:ext cx="8270951" cy="3109287"/>
          </a:xfrm>
        </p:spPr>
      </p:pic>
    </p:spTree>
    <p:extLst>
      <p:ext uri="{BB962C8B-B14F-4D97-AF65-F5344CB8AC3E}">
        <p14:creationId xmlns:p14="http://schemas.microsoft.com/office/powerpoint/2010/main" val="2085018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72300C-942C-B769-AFF6-474AC578F293}"/>
              </a:ext>
            </a:extLst>
          </p:cNvPr>
          <p:cNvSpPr>
            <a:spLocks noGrp="1"/>
          </p:cNvSpPr>
          <p:nvPr>
            <p:ph type="title"/>
          </p:nvPr>
        </p:nvSpPr>
        <p:spPr/>
        <p:txBody>
          <a:bodyPr/>
          <a:lstStyle/>
          <a:p>
            <a:r>
              <a:rPr lang="en-US"/>
              <a:t>Results</a:t>
            </a:r>
          </a:p>
        </p:txBody>
      </p:sp>
      <p:sp>
        <p:nvSpPr>
          <p:cNvPr id="3" name="내용 개체 틀 2">
            <a:extLst>
              <a:ext uri="{FF2B5EF4-FFF2-40B4-BE49-F238E27FC236}">
                <a16:creationId xmlns:a16="http://schemas.microsoft.com/office/drawing/2014/main" id="{B8071159-D61A-4E53-4944-2E9E27F63ACC}"/>
              </a:ext>
            </a:extLst>
          </p:cNvPr>
          <p:cNvSpPr>
            <a:spLocks noGrp="1"/>
          </p:cNvSpPr>
          <p:nvPr>
            <p:ph idx="1"/>
          </p:nvPr>
        </p:nvSpPr>
        <p:spPr/>
        <p:txBody>
          <a:bodyPr>
            <a:normAutofit/>
          </a:bodyPr>
          <a:lstStyle/>
          <a:p>
            <a:pPr marL="0" indent="0">
              <a:buNone/>
            </a:pPr>
            <a:r>
              <a:rPr lang="en-US" b="1"/>
              <a:t>Measurement Range:</a:t>
            </a:r>
          </a:p>
          <a:p>
            <a:r>
              <a:rPr lang="en-US" sz="1800"/>
              <a:t>Thermal conductivity of water was experimentally measured over the range of 273K to 301K.</a:t>
            </a:r>
          </a:p>
          <a:p>
            <a:pPr marL="0" indent="0">
              <a:buNone/>
            </a:pPr>
            <a:r>
              <a:rPr lang="en-US" b="1"/>
              <a:t>Key Findings:</a:t>
            </a:r>
          </a:p>
          <a:p>
            <a:r>
              <a:rPr lang="en-US" sz="1800"/>
              <a:t>Thermal conductivity generally increases with temperature.</a:t>
            </a:r>
          </a:p>
          <a:p>
            <a:r>
              <a:rPr lang="en-US" sz="1800"/>
              <a:t>A local minimum was observed at 276.89K (3.74°C).</a:t>
            </a:r>
          </a:p>
          <a:p>
            <a:r>
              <a:rPr lang="en-US" sz="1800"/>
              <a:t>This non-monotonic behavior has not been reported in prior literature.</a:t>
            </a:r>
          </a:p>
          <a:p>
            <a:pPr marL="0" indent="0">
              <a:buNone/>
            </a:pPr>
            <a:r>
              <a:rPr lang="en-US" b="1"/>
              <a:t>Reproducibility and Reliability:</a:t>
            </a:r>
          </a:p>
          <a:p>
            <a:r>
              <a:rPr lang="en-US" sz="1800"/>
              <a:t>Data from three independent experiments were consolidated, ensuring high reliability.</a:t>
            </a:r>
          </a:p>
          <a:p>
            <a:r>
              <a:rPr lang="en-US" sz="1800"/>
              <a:t>Results match reference data within ±5%.</a:t>
            </a:r>
          </a:p>
        </p:txBody>
      </p:sp>
    </p:spTree>
    <p:extLst>
      <p:ext uri="{BB962C8B-B14F-4D97-AF65-F5344CB8AC3E}">
        <p14:creationId xmlns:p14="http://schemas.microsoft.com/office/powerpoint/2010/main" val="270193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5CECBC-F72A-DC2F-C0AC-17F7D5AB1037}"/>
              </a:ext>
            </a:extLst>
          </p:cNvPr>
          <p:cNvSpPr>
            <a:spLocks noGrp="1"/>
          </p:cNvSpPr>
          <p:nvPr>
            <p:ph type="title"/>
          </p:nvPr>
        </p:nvSpPr>
        <p:spPr/>
        <p:txBody>
          <a:bodyPr/>
          <a:lstStyle/>
          <a:p>
            <a:r>
              <a:rPr lang="en-US"/>
              <a:t>Introduction</a:t>
            </a:r>
          </a:p>
        </p:txBody>
      </p:sp>
      <p:sp>
        <p:nvSpPr>
          <p:cNvPr id="3" name="내용 개체 틀 2">
            <a:extLst>
              <a:ext uri="{FF2B5EF4-FFF2-40B4-BE49-F238E27FC236}">
                <a16:creationId xmlns:a16="http://schemas.microsoft.com/office/drawing/2014/main" id="{F7D2CC59-7471-1676-7A6B-8081B546D4A6}"/>
              </a:ext>
            </a:extLst>
          </p:cNvPr>
          <p:cNvSpPr>
            <a:spLocks noGrp="1"/>
          </p:cNvSpPr>
          <p:nvPr>
            <p:ph idx="1"/>
          </p:nvPr>
        </p:nvSpPr>
        <p:spPr>
          <a:xfrm>
            <a:off x="838200" y="1825624"/>
            <a:ext cx="10515600" cy="4518025"/>
          </a:xfrm>
        </p:spPr>
        <p:txBody>
          <a:bodyPr>
            <a:normAutofit/>
          </a:bodyPr>
          <a:lstStyle/>
          <a:p>
            <a:pPr marL="0" indent="0">
              <a:buNone/>
            </a:pPr>
            <a:r>
              <a:rPr lang="en-US" sz="2000" b="1"/>
              <a:t>Transient Hot-Wire Method:</a:t>
            </a:r>
          </a:p>
          <a:p>
            <a:pPr marL="0" indent="0">
              <a:buNone/>
            </a:pPr>
            <a:endParaRPr lang="en-US" sz="1050"/>
          </a:p>
          <a:p>
            <a:r>
              <a:rPr lang="en-US" sz="1600"/>
              <a:t>A widely used experimental technique that employs a very thin wire as a linear heat source to calculate thermal conductivity by analyzing the relationship between temperature rise and the logarithm of time.</a:t>
            </a:r>
          </a:p>
          <a:p>
            <a:r>
              <a:rPr lang="en-US" sz="1600"/>
              <a:t>Assumes heat diffusion in a stationary fluid medium, requiring minimal influence from convection for reliable results.</a:t>
            </a:r>
          </a:p>
          <a:p>
            <a:endParaRPr lang="en-US" sz="1600"/>
          </a:p>
          <a:p>
            <a:pPr marL="0" indent="0">
              <a:buNone/>
            </a:pPr>
            <a:r>
              <a:rPr lang="en-US" sz="2000" b="1"/>
              <a:t>Objectives of this Study:</a:t>
            </a:r>
          </a:p>
          <a:p>
            <a:pPr marL="0" indent="0">
              <a:buNone/>
            </a:pPr>
            <a:endParaRPr lang="en-US" sz="1100"/>
          </a:p>
          <a:p>
            <a:r>
              <a:rPr lang="en-US" sz="1600"/>
              <a:t>Expand Thermal Conductivity Data Near the Freezing Point: Provide experimental data for water's thermal conductivity in the 273–305 K range, where prior data is scarce.</a:t>
            </a:r>
          </a:p>
          <a:p>
            <a:r>
              <a:rPr lang="en-US" sz="1600"/>
              <a:t>Minimize Convection Effects: Improve data processing techniques to reduce experimental errors caused by natural convection.</a:t>
            </a:r>
          </a:p>
          <a:p>
            <a:r>
              <a:rPr lang="en-US" sz="1600"/>
              <a:t>Present New Findings: Report the non-monotonic behavior of thermal conductivity near the freezing point, a phenomenon not observed in previous studies.</a:t>
            </a:r>
          </a:p>
        </p:txBody>
      </p:sp>
    </p:spTree>
    <p:extLst>
      <p:ext uri="{BB962C8B-B14F-4D97-AF65-F5344CB8AC3E}">
        <p14:creationId xmlns:p14="http://schemas.microsoft.com/office/powerpoint/2010/main" val="4109455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066DAD-858A-697D-27FE-DDB446F4C469}"/>
              </a:ext>
            </a:extLst>
          </p:cNvPr>
          <p:cNvSpPr>
            <a:spLocks noGrp="1"/>
          </p:cNvSpPr>
          <p:nvPr>
            <p:ph type="title"/>
          </p:nvPr>
        </p:nvSpPr>
        <p:spPr/>
        <p:txBody>
          <a:bodyPr/>
          <a:lstStyle/>
          <a:p>
            <a:r>
              <a:rPr lang="en-US"/>
              <a:t>Conclusions</a:t>
            </a:r>
          </a:p>
        </p:txBody>
      </p:sp>
      <p:sp>
        <p:nvSpPr>
          <p:cNvPr id="3" name="내용 개체 틀 2">
            <a:extLst>
              <a:ext uri="{FF2B5EF4-FFF2-40B4-BE49-F238E27FC236}">
                <a16:creationId xmlns:a16="http://schemas.microsoft.com/office/drawing/2014/main" id="{733E6475-82F3-AD2F-63CB-600C8649BBD9}"/>
              </a:ext>
            </a:extLst>
          </p:cNvPr>
          <p:cNvSpPr>
            <a:spLocks noGrp="1"/>
          </p:cNvSpPr>
          <p:nvPr>
            <p:ph idx="1"/>
          </p:nvPr>
        </p:nvSpPr>
        <p:spPr/>
        <p:txBody>
          <a:bodyPr>
            <a:normAutofit/>
          </a:bodyPr>
          <a:lstStyle/>
          <a:p>
            <a:pPr marL="0" indent="0">
              <a:buNone/>
            </a:pPr>
            <a:r>
              <a:rPr lang="en-US" b="1"/>
              <a:t>Transient Hot-Wire Method:</a:t>
            </a:r>
          </a:p>
          <a:p>
            <a:r>
              <a:rPr lang="en-US" sz="1900"/>
              <a:t>Proven effective for measuring the thermal conductivity of water, even at low temperatures.</a:t>
            </a:r>
          </a:p>
          <a:p>
            <a:pPr marL="0" indent="0">
              <a:buNone/>
            </a:pPr>
            <a:r>
              <a:rPr lang="en-US" b="1"/>
              <a:t>Key Discoveries:</a:t>
            </a:r>
          </a:p>
          <a:p>
            <a:r>
              <a:rPr lang="en-US" sz="1900"/>
              <a:t>Thermal conductivity exhibits non-monotonic behavior, with a local minimum at 276.89K.</a:t>
            </a:r>
          </a:p>
          <a:p>
            <a:r>
              <a:rPr lang="en-US" sz="1900"/>
              <a:t>This anomalous trend has not been previously documented.</a:t>
            </a:r>
          </a:p>
          <a:p>
            <a:pPr marL="0" indent="0">
              <a:buNone/>
            </a:pPr>
            <a:r>
              <a:rPr lang="en-US" b="1"/>
              <a:t>Significance:</a:t>
            </a:r>
          </a:p>
          <a:p>
            <a:r>
              <a:rPr lang="en-US" sz="1900"/>
              <a:t>Accurate measurement of the temperature coefficient of resistance for the platinum wire is critical for analysis.</a:t>
            </a:r>
          </a:p>
          <a:p>
            <a:r>
              <a:rPr lang="en-US" sz="1900"/>
              <a:t>A method was proposed to minimize user bias when determining the slope from the temperature rise vs. log-time graph.</a:t>
            </a:r>
          </a:p>
        </p:txBody>
      </p:sp>
    </p:spTree>
    <p:extLst>
      <p:ext uri="{BB962C8B-B14F-4D97-AF65-F5344CB8AC3E}">
        <p14:creationId xmlns:p14="http://schemas.microsoft.com/office/powerpoint/2010/main" val="120851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58AF92-BAD3-883E-A9D7-D948930F5018}"/>
              </a:ext>
            </a:extLst>
          </p:cNvPr>
          <p:cNvSpPr>
            <a:spLocks noGrp="1"/>
          </p:cNvSpPr>
          <p:nvPr>
            <p:ph type="title"/>
          </p:nvPr>
        </p:nvSpPr>
        <p:spPr/>
        <p:txBody>
          <a:bodyPr/>
          <a:lstStyle/>
          <a:p>
            <a:r>
              <a:rPr lang="en-US"/>
              <a:t>Methodology</a:t>
            </a:r>
          </a:p>
        </p:txBody>
      </p:sp>
      <p:sp>
        <p:nvSpPr>
          <p:cNvPr id="3" name="내용 개체 틀 2">
            <a:extLst>
              <a:ext uri="{FF2B5EF4-FFF2-40B4-BE49-F238E27FC236}">
                <a16:creationId xmlns:a16="http://schemas.microsoft.com/office/drawing/2014/main" id="{E808A4B0-0530-9F7E-CE38-72D8C5A6B5F0}"/>
              </a:ext>
            </a:extLst>
          </p:cNvPr>
          <p:cNvSpPr>
            <a:spLocks noGrp="1"/>
          </p:cNvSpPr>
          <p:nvPr>
            <p:ph idx="1"/>
          </p:nvPr>
        </p:nvSpPr>
        <p:spPr/>
        <p:txBody>
          <a:bodyPr>
            <a:normAutofit/>
          </a:bodyPr>
          <a:lstStyle/>
          <a:p>
            <a:pPr marL="0" indent="0">
              <a:buNone/>
            </a:pPr>
            <a:r>
              <a:rPr lang="en-US"/>
              <a:t>Definition</a:t>
            </a:r>
          </a:p>
          <a:p>
            <a:endParaRPr lang="en-US" sz="1200"/>
          </a:p>
          <a:p>
            <a:r>
              <a:rPr lang="en-US" sz="1600"/>
              <a:t>The transient hot-wire method is an experimental technique based on analyzing radial heat diffusion generated by a linear heat source in an infinite solid medium.</a:t>
            </a:r>
          </a:p>
          <a:p>
            <a:r>
              <a:rPr lang="en-US" sz="1600"/>
              <a:t>In practice, a very thin platinum wire is used to approximate the ideal configuration.</a:t>
            </a:r>
          </a:p>
          <a:p>
            <a:pPr marL="0" indent="0">
              <a:buNone/>
            </a:pPr>
            <a:r>
              <a:rPr lang="en-US"/>
              <a:t>Principle</a:t>
            </a:r>
          </a:p>
          <a:p>
            <a:endParaRPr lang="en-US" sz="1200"/>
          </a:p>
          <a:p>
            <a:r>
              <a:rPr lang="en-US" sz="1600"/>
              <a:t>The wire is heated with a constant current, and the resulting temperature rise over time and distance is measured to calculate thermal conductivity.</a:t>
            </a:r>
          </a:p>
          <a:p>
            <a:r>
              <a:rPr lang="en-US" sz="1600"/>
              <a:t>The temperature rise at the wire surface is expressed as:</a:t>
            </a:r>
            <a:endParaRPr lang="en-US" sz="1600">
              <a:latin typeface="Cambria Math" panose="02040503050406030204" pitchFamily="18" charset="0"/>
            </a:endParaRPr>
          </a:p>
          <a:p>
            <a:pPr marL="0" indent="0">
              <a:buNone/>
            </a:pPr>
            <a:endParaRPr lang="en-US" sz="2400"/>
          </a:p>
        </p:txBody>
      </p:sp>
      <p:pic>
        <p:nvPicPr>
          <p:cNvPr id="5" name="그림 4" descr="폰트, 화이트, 도표, 텍스트이(가) 표시된 사진&#10;&#10;자동 생성된 설명">
            <a:extLst>
              <a:ext uri="{FF2B5EF4-FFF2-40B4-BE49-F238E27FC236}">
                <a16:creationId xmlns:a16="http://schemas.microsoft.com/office/drawing/2014/main" id="{1C982D7D-1460-1DED-C1AE-C81034177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666" y="5156791"/>
            <a:ext cx="3820058" cy="1209844"/>
          </a:xfrm>
          <a:prstGeom prst="rect">
            <a:avLst/>
          </a:prstGeom>
        </p:spPr>
      </p:pic>
    </p:spTree>
    <p:extLst>
      <p:ext uri="{BB962C8B-B14F-4D97-AF65-F5344CB8AC3E}">
        <p14:creationId xmlns:p14="http://schemas.microsoft.com/office/powerpoint/2010/main" val="164876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14933C-E3E5-24F7-3FDD-5BF72975C40B}"/>
              </a:ext>
            </a:extLst>
          </p:cNvPr>
          <p:cNvSpPr>
            <a:spLocks noGrp="1"/>
          </p:cNvSpPr>
          <p:nvPr>
            <p:ph type="title"/>
          </p:nvPr>
        </p:nvSpPr>
        <p:spPr/>
        <p:txBody>
          <a:bodyPr/>
          <a:lstStyle/>
          <a:p>
            <a:r>
              <a:rPr lang="en-US"/>
              <a:t>Methodology</a:t>
            </a:r>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A2386597-C0A4-D319-94D4-3DC5BB26B892}"/>
                  </a:ext>
                </a:extLst>
              </p:cNvPr>
              <p:cNvSpPr>
                <a:spLocks noGrp="1"/>
              </p:cNvSpPr>
              <p:nvPr>
                <p:ph idx="1"/>
              </p:nvPr>
            </p:nvSpPr>
            <p:spPr>
              <a:xfrm>
                <a:off x="838200" y="1825624"/>
                <a:ext cx="10515600" cy="4537075"/>
              </a:xfrm>
            </p:spPr>
            <p:txBody>
              <a:bodyPr>
                <a:normAutofit fontScale="92500" lnSpcReduction="10000"/>
              </a:bodyPr>
              <a:lstStyle/>
              <a:p>
                <a:pPr marL="0" indent="0">
                  <a:buNone/>
                </a:pPr>
                <a:r>
                  <a:rPr lang="en-US" b="1"/>
                  <a:t>Thermal Conductivity Calculation</a:t>
                </a:r>
              </a:p>
              <a:p>
                <a:r>
                  <a:rPr lang="en-US" sz="2000"/>
                  <a:t>The slope of the temperature rise versus logarithm of time:</a:t>
                </a:r>
              </a:p>
              <a:p>
                <a:endParaRPr lang="en-US" sz="2000"/>
              </a:p>
              <a:p>
                <a:pPr marL="0" indent="0">
                  <a:buNone/>
                </a:pPr>
                <a14:m>
                  <m:oMathPara xmlns:m="http://schemas.openxmlformats.org/officeDocument/2006/math">
                    <m:oMathParaPr>
                      <m:jc m:val="centerGroup"/>
                    </m:oMathParaPr>
                    <m:oMath xmlns:m="http://schemas.openxmlformats.org/officeDocument/2006/math">
                      <m:f>
                        <m:fPr>
                          <m:ctrlPr>
                            <a:rPr lang="en-US" sz="2400" smtClean="0">
                              <a:solidFill>
                                <a:srgbClr val="836967"/>
                              </a:solidFill>
                              <a:latin typeface="Cambria Math" panose="02040503050406030204" pitchFamily="18" charset="0"/>
                            </a:rPr>
                          </m:ctrlPr>
                        </m:fPr>
                        <m:num>
                          <m:r>
                            <a:rPr lang="en-US" sz="2400">
                              <a:latin typeface="Cambria Math" panose="02040503050406030204" pitchFamily="18" charset="0"/>
                            </a:rPr>
                            <m:t>ⅆ</m:t>
                          </m:r>
                          <m:r>
                            <m:rPr>
                              <m:sty m:val="p"/>
                            </m:rPr>
                            <a:rPr lang="en-US" sz="2400" i="0">
                              <a:latin typeface="Cambria Math" panose="02040503050406030204" pitchFamily="18" charset="0"/>
                            </a:rPr>
                            <m:t>Δ</m:t>
                          </m:r>
                          <m:r>
                            <a:rPr lang="en-US" sz="2400" i="1">
                              <a:latin typeface="Cambria Math" panose="02040503050406030204" pitchFamily="18" charset="0"/>
                            </a:rPr>
                            <m:t>𝑡</m:t>
                          </m:r>
                        </m:num>
                        <m:den>
                          <m:r>
                            <a:rPr lang="en-US" sz="2400" i="0">
                              <a:latin typeface="Cambria Math" panose="02040503050406030204" pitchFamily="18" charset="0"/>
                            </a:rPr>
                            <m:t>ⅆ</m:t>
                          </m:r>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ln</m:t>
                              </m:r>
                            </m:fName>
                            <m:e>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𝑡</m:t>
                                  </m:r>
                                </m:e>
                              </m:d>
                            </m:e>
                          </m:func>
                        </m:den>
                      </m:f>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i="1">
                              <a:latin typeface="Cambria Math" panose="02040503050406030204" pitchFamily="18" charset="0"/>
                            </a:rPr>
                            <m:t>𝑞</m:t>
                          </m:r>
                        </m:num>
                        <m:den>
                          <m:r>
                            <a:rPr lang="en-US" sz="2400" i="0">
                              <a:latin typeface="Cambria Math" panose="02040503050406030204" pitchFamily="18" charset="0"/>
                            </a:rPr>
                            <m:t>4</m:t>
                          </m:r>
                          <m:r>
                            <a:rPr lang="en-US" sz="2400" i="1">
                              <a:latin typeface="Cambria Math" panose="02040503050406030204" pitchFamily="18" charset="0"/>
                            </a:rPr>
                            <m:t>𝜋</m:t>
                          </m:r>
                          <m:r>
                            <a:rPr lang="en-US" sz="2400" i="1">
                              <a:latin typeface="Cambria Math" panose="02040503050406030204" pitchFamily="18" charset="0"/>
                            </a:rPr>
                            <m:t>𝑘</m:t>
                          </m:r>
                        </m:den>
                      </m:f>
                    </m:oMath>
                  </m:oMathPara>
                </a14:m>
                <a:endParaRPr lang="en-US"/>
              </a:p>
              <a:p>
                <a:r>
                  <a:rPr lang="en-US" sz="2000"/>
                  <a:t>Thermal conductivity </a:t>
                </a:r>
                <a14:m>
                  <m:oMath xmlns:m="http://schemas.openxmlformats.org/officeDocument/2006/math">
                    <m:r>
                      <a:rPr lang="en-US" sz="2000" b="0" i="0" smtClean="0">
                        <a:latin typeface="Cambria Math" panose="02040503050406030204" pitchFamily="18" charset="0"/>
                      </a:rPr>
                      <m:t>:</m:t>
                    </m:r>
                  </m:oMath>
                </a14:m>
                <a:endParaRPr lang="en-US" sz="2000" b="0" i="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𝑘</m:t>
                      </m:r>
                      <m:r>
                        <a:rPr lang="en-US" sz="2400" i="0" smtClean="0">
                          <a:latin typeface="Cambria Math" panose="02040503050406030204" pitchFamily="18" charset="0"/>
                        </a:rPr>
                        <m:t>=</m:t>
                      </m:r>
                      <m:f>
                        <m:fPr>
                          <m:ctrlPr>
                            <a:rPr lang="en-US" sz="2400" i="1" smtClean="0">
                              <a:solidFill>
                                <a:srgbClr val="836967"/>
                              </a:solidFill>
                              <a:latin typeface="Cambria Math" panose="02040503050406030204" pitchFamily="18" charset="0"/>
                            </a:rPr>
                          </m:ctrlPr>
                        </m:fPr>
                        <m:num>
                          <m:r>
                            <a:rPr lang="en-US" sz="2400" i="1" smtClean="0">
                              <a:latin typeface="Cambria Math" panose="02040503050406030204" pitchFamily="18" charset="0"/>
                            </a:rPr>
                            <m:t>𝑞</m:t>
                          </m:r>
                        </m:num>
                        <m:den>
                          <m:r>
                            <a:rPr lang="en-US" sz="2400" i="0" smtClean="0">
                              <a:latin typeface="Cambria Math" panose="02040503050406030204" pitchFamily="18" charset="0"/>
                            </a:rPr>
                            <m:t>4</m:t>
                          </m:r>
                          <m:r>
                            <a:rPr lang="en-US" sz="2400" i="1" smtClean="0">
                              <a:latin typeface="Cambria Math" panose="02040503050406030204" pitchFamily="18" charset="0"/>
                            </a:rPr>
                            <m:t>𝜋</m:t>
                          </m:r>
                          <m:r>
                            <a:rPr lang="en-US" sz="2400" b="0" i="1" smtClean="0">
                              <a:latin typeface="Cambria Math" panose="02040503050406030204" pitchFamily="18" charset="0"/>
                            </a:rPr>
                            <m:t>𝑆</m:t>
                          </m:r>
                        </m:den>
                      </m:f>
                    </m:oMath>
                  </m:oMathPara>
                </a14:m>
                <a:endParaRPr lang="en-US" sz="600"/>
              </a:p>
              <a:p>
                <a:pPr marL="0" indent="0">
                  <a:buNone/>
                </a:pPr>
                <a:r>
                  <a:rPr lang="en-US" sz="2400" b="1"/>
                  <a:t>Defined Parameters</a:t>
                </a:r>
                <a:endParaRPr lang="en-US" sz="2400"/>
              </a:p>
              <a:p>
                <a:pPr marL="0" indent="0">
                  <a:buNone/>
                </a:pPr>
                <a:r>
                  <a:rPr lang="en-US" sz="1900"/>
                  <a:t>𝑞: Heat source power per unit length</a:t>
                </a:r>
              </a:p>
              <a:p>
                <a:pPr marL="0" indent="0">
                  <a:buNone/>
                </a:pPr>
                <a:r>
                  <a:rPr lang="en-US" sz="1900"/>
                  <a:t>𝑘: Thermal conductivity of the medium</a:t>
                </a:r>
              </a:p>
              <a:p>
                <a:pPr marL="0" indent="0">
                  <a:buNone/>
                </a:pPr>
                <a:r>
                  <a:rPr lang="en-US" sz="1900"/>
                  <a:t>𝜅: Thermal diffusivity of the medium</a:t>
                </a:r>
              </a:p>
              <a:p>
                <a:pPr marL="0" indent="0">
                  <a:buNone/>
                </a:pPr>
                <a:r>
                  <a:rPr lang="en-US" sz="1900"/>
                  <a:t>𝑎: Radius of the wire</a:t>
                </a:r>
              </a:p>
            </p:txBody>
          </p:sp>
        </mc:Choice>
        <mc:Fallback>
          <p:sp>
            <p:nvSpPr>
              <p:cNvPr id="3" name="내용 개체 틀 2">
                <a:extLst>
                  <a:ext uri="{FF2B5EF4-FFF2-40B4-BE49-F238E27FC236}">
                    <a16:creationId xmlns:a16="http://schemas.microsoft.com/office/drawing/2014/main" id="{A2386597-C0A4-D319-94D4-3DC5BB26B892}"/>
                  </a:ext>
                </a:extLst>
              </p:cNvPr>
              <p:cNvSpPr>
                <a:spLocks noGrp="1" noRot="1" noChangeAspect="1" noMove="1" noResize="1" noEditPoints="1" noAdjustHandles="1" noChangeArrowheads="1" noChangeShapeType="1" noTextEdit="1"/>
              </p:cNvSpPr>
              <p:nvPr>
                <p:ph idx="1"/>
              </p:nvPr>
            </p:nvSpPr>
            <p:spPr>
              <a:xfrm>
                <a:off x="838200" y="1825624"/>
                <a:ext cx="10515600" cy="4537075"/>
              </a:xfrm>
              <a:blipFill>
                <a:blip r:embed="rId3"/>
                <a:stretch>
                  <a:fillRect l="-1043" t="-2685"/>
                </a:stretch>
              </a:blipFill>
            </p:spPr>
            <p:txBody>
              <a:bodyPr/>
              <a:lstStyle/>
              <a:p>
                <a:r>
                  <a:rPr lang="en-US">
                    <a:noFill/>
                  </a:rPr>
                  <a:t> </a:t>
                </a:r>
              </a:p>
            </p:txBody>
          </p:sp>
        </mc:Fallback>
      </mc:AlternateContent>
      <p:pic>
        <p:nvPicPr>
          <p:cNvPr id="7" name="그림 6" descr="폰트, 텍스트, 화이트, 디자인이(가) 표시된 사진&#10;&#10;자동 생성된 설명">
            <a:extLst>
              <a:ext uri="{FF2B5EF4-FFF2-40B4-BE49-F238E27FC236}">
                <a16:creationId xmlns:a16="http://schemas.microsoft.com/office/drawing/2014/main" id="{96427809-4AA1-AFBC-884A-EFB414481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5234" y="2567942"/>
            <a:ext cx="2181529" cy="1086002"/>
          </a:xfrm>
          <a:prstGeom prst="rect">
            <a:avLst/>
          </a:prstGeom>
        </p:spPr>
      </p:pic>
      <p:pic>
        <p:nvPicPr>
          <p:cNvPr id="9" name="그림 8" descr="폰트, 화이트, 도표, 텍스트이(가) 표시된 사진&#10;&#10;자동 생성된 설명">
            <a:extLst>
              <a:ext uri="{FF2B5EF4-FFF2-40B4-BE49-F238E27FC236}">
                <a16:creationId xmlns:a16="http://schemas.microsoft.com/office/drawing/2014/main" id="{AC520CC9-CFB5-CC2C-2DC7-F32BB63594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3272" y="3665055"/>
            <a:ext cx="3405455" cy="1078536"/>
          </a:xfrm>
          <a:prstGeom prst="rect">
            <a:avLst/>
          </a:prstGeom>
        </p:spPr>
      </p:pic>
    </p:spTree>
    <p:extLst>
      <p:ext uri="{BB962C8B-B14F-4D97-AF65-F5344CB8AC3E}">
        <p14:creationId xmlns:p14="http://schemas.microsoft.com/office/powerpoint/2010/main" val="260068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C38F6A-5E96-D310-DCDF-931F782420F6}"/>
              </a:ext>
            </a:extLst>
          </p:cNvPr>
          <p:cNvSpPr>
            <a:spLocks noGrp="1"/>
          </p:cNvSpPr>
          <p:nvPr>
            <p:ph type="title"/>
          </p:nvPr>
        </p:nvSpPr>
        <p:spPr/>
        <p:txBody>
          <a:bodyPr/>
          <a:lstStyle/>
          <a:p>
            <a:r>
              <a:rPr lang="en-US"/>
              <a:t>Experimental Setup</a:t>
            </a:r>
          </a:p>
        </p:txBody>
      </p:sp>
      <p:sp>
        <p:nvSpPr>
          <p:cNvPr id="3" name="내용 개체 틀 2">
            <a:extLst>
              <a:ext uri="{FF2B5EF4-FFF2-40B4-BE49-F238E27FC236}">
                <a16:creationId xmlns:a16="http://schemas.microsoft.com/office/drawing/2014/main" id="{3C525816-DAEC-65ED-C5EE-0D288DF929CC}"/>
              </a:ext>
            </a:extLst>
          </p:cNvPr>
          <p:cNvSpPr>
            <a:spLocks noGrp="1"/>
          </p:cNvSpPr>
          <p:nvPr>
            <p:ph idx="1"/>
          </p:nvPr>
        </p:nvSpPr>
        <p:spPr>
          <a:xfrm>
            <a:off x="838200" y="1825625"/>
            <a:ext cx="6029325" cy="4351338"/>
          </a:xfrm>
        </p:spPr>
        <p:txBody>
          <a:bodyPr>
            <a:normAutofit/>
          </a:bodyPr>
          <a:lstStyle/>
          <a:p>
            <a:r>
              <a:rPr lang="en-US" sz="2000"/>
              <a:t>Experimental cell: </a:t>
            </a:r>
          </a:p>
          <a:p>
            <a:pPr marL="0" indent="0">
              <a:buNone/>
            </a:pPr>
            <a:r>
              <a:rPr lang="en-US" sz="2000"/>
              <a:t>Stainless steel with a diameter of 43mm and a length of 150mm</a:t>
            </a:r>
          </a:p>
          <a:p>
            <a:endParaRPr lang="en-US" sz="2000"/>
          </a:p>
          <a:p>
            <a:r>
              <a:rPr lang="en-US" sz="2000"/>
              <a:t>Platinum wire: </a:t>
            </a:r>
          </a:p>
          <a:p>
            <a:pPr marL="0" indent="0">
              <a:buNone/>
            </a:pPr>
            <a:r>
              <a:rPr lang="en-US" sz="2000"/>
              <a:t>Radius of 25μm, length of 95.33mm, and 99.99% purity</a:t>
            </a:r>
          </a:p>
          <a:p>
            <a:endParaRPr lang="en-US" sz="2000"/>
          </a:p>
          <a:p>
            <a:r>
              <a:rPr lang="en-US" sz="2000"/>
              <a:t>Measurement equipment: </a:t>
            </a:r>
          </a:p>
          <a:p>
            <a:pPr marL="0" indent="0">
              <a:buNone/>
            </a:pPr>
            <a:r>
              <a:rPr lang="en-US" sz="2000"/>
              <a:t>Keithley 2440 Sourcemeter and 24-bit A/D converter</a:t>
            </a:r>
          </a:p>
        </p:txBody>
      </p:sp>
      <p:pic>
        <p:nvPicPr>
          <p:cNvPr id="7" name="그림 6" descr="스케치, 디자인이(가) 표시된 사진&#10;&#10;자동 생성된 설명">
            <a:extLst>
              <a:ext uri="{FF2B5EF4-FFF2-40B4-BE49-F238E27FC236}">
                <a16:creationId xmlns:a16="http://schemas.microsoft.com/office/drawing/2014/main" id="{9995BF3E-02BF-907C-4661-53E94DC49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7287" y="933101"/>
            <a:ext cx="4505954" cy="4991797"/>
          </a:xfrm>
          <a:prstGeom prst="rect">
            <a:avLst/>
          </a:prstGeom>
        </p:spPr>
      </p:pic>
    </p:spTree>
    <p:extLst>
      <p:ext uri="{BB962C8B-B14F-4D97-AF65-F5344CB8AC3E}">
        <p14:creationId xmlns:p14="http://schemas.microsoft.com/office/powerpoint/2010/main" val="248668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1EBEC5-D29A-5ECA-06F1-62E0D204CCEF}"/>
              </a:ext>
            </a:extLst>
          </p:cNvPr>
          <p:cNvSpPr>
            <a:spLocks noGrp="1"/>
          </p:cNvSpPr>
          <p:nvPr>
            <p:ph type="title"/>
          </p:nvPr>
        </p:nvSpPr>
        <p:spPr/>
        <p:txBody>
          <a:bodyPr/>
          <a:lstStyle/>
          <a:p>
            <a:r>
              <a:rPr lang="en-US"/>
              <a:t>Measurement Procedure</a:t>
            </a:r>
          </a:p>
        </p:txBody>
      </p:sp>
      <p:sp>
        <p:nvSpPr>
          <p:cNvPr id="3" name="내용 개체 틀 2">
            <a:extLst>
              <a:ext uri="{FF2B5EF4-FFF2-40B4-BE49-F238E27FC236}">
                <a16:creationId xmlns:a16="http://schemas.microsoft.com/office/drawing/2014/main" id="{C8A28B3F-FE6D-8105-34EA-C125939CAD5F}"/>
              </a:ext>
            </a:extLst>
          </p:cNvPr>
          <p:cNvSpPr>
            <a:spLocks noGrp="1"/>
          </p:cNvSpPr>
          <p:nvPr>
            <p:ph idx="1"/>
          </p:nvPr>
        </p:nvSpPr>
        <p:spPr/>
        <p:txBody>
          <a:bodyPr>
            <a:normAutofit/>
          </a:bodyPr>
          <a:lstStyle/>
          <a:p>
            <a:pPr marL="457200" indent="-457200">
              <a:buFont typeface="+mj-lt"/>
              <a:buAutoNum type="arabicPeriod"/>
            </a:pPr>
            <a:r>
              <a:rPr lang="en-US" sz="2000"/>
              <a:t>Submerge the platinum wire completely in the experimental cell filled with distilled water.</a:t>
            </a:r>
          </a:p>
          <a:p>
            <a:pPr marL="457200" indent="-457200">
              <a:buFont typeface="+mj-lt"/>
              <a:buAutoNum type="arabicPeriod"/>
            </a:pPr>
            <a:endParaRPr lang="en-US" sz="2000"/>
          </a:p>
          <a:p>
            <a:pPr marL="457200" indent="-457200">
              <a:buFont typeface="+mj-lt"/>
              <a:buAutoNum type="arabicPeriod"/>
            </a:pPr>
            <a:r>
              <a:rPr lang="en-US" sz="2000"/>
              <a:t>Place the experimental cell in a temperature-controlled bath and allow it to stabilize at the initial temperature.</a:t>
            </a:r>
          </a:p>
          <a:p>
            <a:pPr marL="457200" indent="-457200">
              <a:buFont typeface="+mj-lt"/>
              <a:buAutoNum type="arabicPeriod"/>
            </a:pPr>
            <a:endParaRPr lang="en-US" sz="2000"/>
          </a:p>
          <a:p>
            <a:pPr marL="457200" indent="-457200">
              <a:buFont typeface="+mj-lt"/>
              <a:buAutoNum type="arabicPeriod"/>
            </a:pPr>
            <a:r>
              <a:rPr lang="en-US" sz="2000"/>
              <a:t>Apply a constant current to the wire to initiate heating.</a:t>
            </a:r>
          </a:p>
          <a:p>
            <a:pPr marL="457200" indent="-457200">
              <a:buFont typeface="+mj-lt"/>
              <a:buAutoNum type="arabicPeriod"/>
            </a:pPr>
            <a:endParaRPr lang="en-US" sz="2000"/>
          </a:p>
          <a:p>
            <a:pPr marL="457200" indent="-457200">
              <a:buFont typeface="+mj-lt"/>
              <a:buAutoNum type="arabicPeriod"/>
            </a:pPr>
            <a:r>
              <a:rPr lang="en-US" sz="2000"/>
              <a:t>Record the temperature rise on the wire surface over time.</a:t>
            </a:r>
          </a:p>
          <a:p>
            <a:pPr marL="457200" indent="-457200">
              <a:buFont typeface="+mj-lt"/>
              <a:buAutoNum type="arabicPeriod"/>
            </a:pPr>
            <a:endParaRPr lang="en-US" sz="2000"/>
          </a:p>
          <a:p>
            <a:pPr marL="457200" indent="-457200">
              <a:buFont typeface="+mj-lt"/>
              <a:buAutoNum type="arabicPeriod"/>
            </a:pPr>
            <a:r>
              <a:rPr lang="en-US" sz="2000"/>
              <a:t>Analyze the collected data to calculate the thermal conductivity.</a:t>
            </a:r>
          </a:p>
        </p:txBody>
      </p:sp>
    </p:spTree>
    <p:extLst>
      <p:ext uri="{BB962C8B-B14F-4D97-AF65-F5344CB8AC3E}">
        <p14:creationId xmlns:p14="http://schemas.microsoft.com/office/powerpoint/2010/main" val="314939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9E3908-E19C-1C29-4E76-2EF87A3CB326}"/>
              </a:ext>
            </a:extLst>
          </p:cNvPr>
          <p:cNvSpPr>
            <a:spLocks noGrp="1"/>
          </p:cNvSpPr>
          <p:nvPr>
            <p:ph type="title"/>
          </p:nvPr>
        </p:nvSpPr>
        <p:spPr/>
        <p:txBody>
          <a:bodyPr/>
          <a:lstStyle/>
          <a:p>
            <a:r>
              <a:rPr lang="en-US"/>
              <a:t>Experimental Specifications </a:t>
            </a:r>
          </a:p>
        </p:txBody>
      </p:sp>
      <p:sp>
        <p:nvSpPr>
          <p:cNvPr id="3" name="내용 개체 틀 2">
            <a:extLst>
              <a:ext uri="{FF2B5EF4-FFF2-40B4-BE49-F238E27FC236}">
                <a16:creationId xmlns:a16="http://schemas.microsoft.com/office/drawing/2014/main" id="{B2B990F6-3ECE-6181-8671-45597DCEFC70}"/>
              </a:ext>
            </a:extLst>
          </p:cNvPr>
          <p:cNvSpPr>
            <a:spLocks noGrp="1"/>
          </p:cNvSpPr>
          <p:nvPr>
            <p:ph idx="1"/>
          </p:nvPr>
        </p:nvSpPr>
        <p:spPr>
          <a:xfrm>
            <a:off x="838200" y="1825624"/>
            <a:ext cx="10515600" cy="4765675"/>
          </a:xfrm>
        </p:spPr>
        <p:txBody>
          <a:bodyPr>
            <a:normAutofit fontScale="92500" lnSpcReduction="20000"/>
          </a:bodyPr>
          <a:lstStyle/>
          <a:p>
            <a:pPr marL="0" indent="0">
              <a:buNone/>
            </a:pPr>
            <a:r>
              <a:rPr lang="en-US" b="1"/>
              <a:t>Temperature Calibration:</a:t>
            </a:r>
          </a:p>
          <a:p>
            <a:pPr marL="0" indent="0">
              <a:buNone/>
            </a:pPr>
            <a:endParaRPr lang="en-US" b="1"/>
          </a:p>
          <a:p>
            <a:r>
              <a:rPr lang="en-US" sz="2100"/>
              <a:t>The experimental setup uses two temperature sensors for precise temperature control.</a:t>
            </a:r>
          </a:p>
          <a:p>
            <a:r>
              <a:rPr lang="en-US" sz="2100"/>
              <a:t>A standard sensor and one attached to the experimental cell ensure the temperature is maintained within ±0.01°C accuracy.</a:t>
            </a:r>
          </a:p>
          <a:p>
            <a:r>
              <a:rPr lang="en-US" sz="2100"/>
              <a:t>Prior to the experiment, the temperature of the bath is set to 25°C and adjusted to remain constant throughout the experiment.</a:t>
            </a:r>
          </a:p>
          <a:p>
            <a:endParaRPr lang="en-US"/>
          </a:p>
          <a:p>
            <a:pPr marL="0" indent="0">
              <a:buNone/>
            </a:pPr>
            <a:r>
              <a:rPr lang="en-US" b="1"/>
              <a:t>Data Acquisition:</a:t>
            </a:r>
          </a:p>
          <a:p>
            <a:pPr marL="0" indent="0">
              <a:buNone/>
            </a:pPr>
            <a:endParaRPr lang="en-US" b="1"/>
          </a:p>
          <a:p>
            <a:r>
              <a:rPr lang="en-US" sz="1700"/>
              <a:t>Data is collected using a high-speed analog-to-digital converter (A/D converter).</a:t>
            </a:r>
          </a:p>
          <a:p>
            <a:r>
              <a:rPr lang="en-US" sz="1700"/>
              <a:t>Voltage and temperature data are sampled every second to precisely track the temperature change during the experiment.</a:t>
            </a:r>
          </a:p>
          <a:p>
            <a:r>
              <a:rPr lang="en-US" sz="1700"/>
              <a:t>Each experiment lasts a minimum of 10 minutes, and the collected data is used to calculate thermal conductivity.</a:t>
            </a:r>
          </a:p>
          <a:p>
            <a:endParaRPr lang="en-US"/>
          </a:p>
        </p:txBody>
      </p:sp>
    </p:spTree>
    <p:extLst>
      <p:ext uri="{BB962C8B-B14F-4D97-AF65-F5344CB8AC3E}">
        <p14:creationId xmlns:p14="http://schemas.microsoft.com/office/powerpoint/2010/main" val="326902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1BE7C9-412F-DC2A-490F-BCEF2EE10C7B}"/>
              </a:ext>
            </a:extLst>
          </p:cNvPr>
          <p:cNvSpPr>
            <a:spLocks noGrp="1"/>
          </p:cNvSpPr>
          <p:nvPr>
            <p:ph type="title"/>
          </p:nvPr>
        </p:nvSpPr>
        <p:spPr/>
        <p:txBody>
          <a:bodyPr>
            <a:normAutofit/>
          </a:bodyPr>
          <a:lstStyle/>
          <a:p>
            <a:r>
              <a:rPr lang="en-US" sz="3600"/>
              <a:t>Determination of Temperature Coefficient of Resistance</a:t>
            </a:r>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93B2EF38-13BE-23B6-EF9A-13BF759AC8D6}"/>
                  </a:ext>
                </a:extLst>
              </p:cNvPr>
              <p:cNvSpPr>
                <a:spLocks noGrp="1"/>
              </p:cNvSpPr>
              <p:nvPr>
                <p:ph idx="1"/>
              </p:nvPr>
            </p:nvSpPr>
            <p:spPr>
              <a:xfrm>
                <a:off x="838199" y="1825625"/>
                <a:ext cx="4944293" cy="4351338"/>
              </a:xfrm>
            </p:spPr>
            <p:txBody>
              <a:bodyPr/>
              <a:lstStyle/>
              <a:p>
                <a:r>
                  <a:rPr lang="en-US" sz="2400"/>
                  <a:t>Platinum wire's temperature coefficient of resistance (𝛼) was determined for accurate data calibration.</a:t>
                </a:r>
              </a:p>
              <a:p>
                <a:pPr marL="0" indent="0">
                  <a:buNone/>
                </a:pPr>
                <a:endParaRPr lang="en-US" sz="240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𝛼</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𝑅</m:t>
                              </m:r>
                            </m:e>
                            <m:sub>
                              <m:r>
                                <a:rPr lang="en-US" i="0">
                                  <a:latin typeface="Cambria Math" panose="02040503050406030204" pitchFamily="18" charset="0"/>
                                </a:rPr>
                                <m:t>0</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𝑅</m:t>
                              </m:r>
                            </m:e>
                            <m:sub>
                              <m:r>
                                <a:rPr lang="en-US" i="0">
                                  <a:latin typeface="Cambria Math" panose="02040503050406030204" pitchFamily="18" charset="0"/>
                                </a:rPr>
                                <m:t>0</m:t>
                              </m:r>
                            </m:sub>
                          </m:sSub>
                          <m:r>
                            <m:rPr>
                              <m:sty m:val="p"/>
                            </m:rPr>
                            <a:rPr lang="en-US" i="0">
                              <a:latin typeface="Cambria Math" panose="02040503050406030204" pitchFamily="18" charset="0"/>
                            </a:rPr>
                            <m:t>Δ</m:t>
                          </m:r>
                          <m:r>
                            <a:rPr lang="en-US" i="1">
                              <a:latin typeface="Cambria Math" panose="02040503050406030204" pitchFamily="18" charset="0"/>
                            </a:rPr>
                            <m:t>𝑇</m:t>
                          </m:r>
                        </m:den>
                      </m:f>
                    </m:oMath>
                  </m:oMathPara>
                </a14:m>
                <a:endParaRPr lang="en-US"/>
              </a:p>
              <a:p>
                <a:pPr marL="0" indent="0">
                  <a:buNone/>
                </a:pPr>
                <a:endParaRPr lang="en-US"/>
              </a:p>
            </p:txBody>
          </p:sp>
        </mc:Choice>
        <mc:Fallback>
          <p:sp>
            <p:nvSpPr>
              <p:cNvPr id="3" name="내용 개체 틀 2">
                <a:extLst>
                  <a:ext uri="{FF2B5EF4-FFF2-40B4-BE49-F238E27FC236}">
                    <a16:creationId xmlns:a16="http://schemas.microsoft.com/office/drawing/2014/main" id="{93B2EF38-13BE-23B6-EF9A-13BF759AC8D6}"/>
                  </a:ext>
                </a:extLst>
              </p:cNvPr>
              <p:cNvSpPr>
                <a:spLocks noGrp="1" noRot="1" noChangeAspect="1" noMove="1" noResize="1" noEditPoints="1" noAdjustHandles="1" noChangeArrowheads="1" noChangeShapeType="1" noTextEdit="1"/>
              </p:cNvSpPr>
              <p:nvPr>
                <p:ph idx="1"/>
              </p:nvPr>
            </p:nvSpPr>
            <p:spPr>
              <a:xfrm>
                <a:off x="838199" y="1825625"/>
                <a:ext cx="4944293" cy="4351338"/>
              </a:xfrm>
              <a:blipFill>
                <a:blip r:embed="rId3"/>
                <a:stretch>
                  <a:fillRect l="-1601" t="-1821"/>
                </a:stretch>
              </a:blipFill>
            </p:spPr>
            <p:txBody>
              <a:bodyPr/>
              <a:lstStyle/>
              <a:p>
                <a:r>
                  <a:rPr lang="en-US">
                    <a:noFill/>
                  </a:rPr>
                  <a:t> </a:t>
                </a:r>
              </a:p>
            </p:txBody>
          </p:sp>
        </mc:Fallback>
      </mc:AlternateContent>
      <p:pic>
        <p:nvPicPr>
          <p:cNvPr id="5" name="그림 4" descr="텍스트, 라인, 폰트, 도표이(가) 표시된 사진&#10;&#10;자동 생성된 설명">
            <a:extLst>
              <a:ext uri="{FF2B5EF4-FFF2-40B4-BE49-F238E27FC236}">
                <a16:creationId xmlns:a16="http://schemas.microsoft.com/office/drawing/2014/main" id="{6F46B155-0CBC-3579-762B-0466B27F0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107" y="1813249"/>
            <a:ext cx="4944293" cy="4228777"/>
          </a:xfrm>
          <a:prstGeom prst="rect">
            <a:avLst/>
          </a:prstGeom>
        </p:spPr>
      </p:pic>
    </p:spTree>
    <p:extLst>
      <p:ext uri="{BB962C8B-B14F-4D97-AF65-F5344CB8AC3E}">
        <p14:creationId xmlns:p14="http://schemas.microsoft.com/office/powerpoint/2010/main" val="165556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C77516-D3E3-94E9-DE8D-48ACC41884D1}"/>
              </a:ext>
            </a:extLst>
          </p:cNvPr>
          <p:cNvSpPr>
            <a:spLocks noGrp="1"/>
          </p:cNvSpPr>
          <p:nvPr>
            <p:ph type="title"/>
          </p:nvPr>
        </p:nvSpPr>
        <p:spPr/>
        <p:txBody>
          <a:bodyPr/>
          <a:lstStyle/>
          <a:p>
            <a:r>
              <a:rPr lang="en-US"/>
              <a:t>Thermal Conductivity Calculation</a:t>
            </a:r>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270CA58C-44A5-D656-12DC-2693695C0987}"/>
                  </a:ext>
                </a:extLst>
              </p:cNvPr>
              <p:cNvSpPr>
                <a:spLocks noGrp="1"/>
              </p:cNvSpPr>
              <p:nvPr>
                <p:ph idx="1"/>
              </p:nvPr>
            </p:nvSpPr>
            <p:spPr>
              <a:xfrm>
                <a:off x="838200" y="1825625"/>
                <a:ext cx="3819525" cy="4351338"/>
              </a:xfrm>
            </p:spPr>
            <p:txBody>
              <a:bodyPr/>
              <a:lstStyle/>
              <a:p>
                <a:r>
                  <a:rPr lang="en-US"/>
                  <a:t>Thermal Conductivity Calculation</a:t>
                </a:r>
              </a:p>
              <a:p>
                <a:endParaRPr lang="en-US"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𝑘</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𝑞</m:t>
                          </m:r>
                        </m:num>
                        <m:den>
                          <m:r>
                            <a:rPr lang="en-US" i="0">
                              <a:latin typeface="Cambria Math" panose="02040503050406030204" pitchFamily="18" charset="0"/>
                            </a:rPr>
                            <m:t>4</m:t>
                          </m:r>
                          <m:r>
                            <a:rPr lang="en-US" i="1">
                              <a:latin typeface="Cambria Math" panose="02040503050406030204" pitchFamily="18" charset="0"/>
                            </a:rPr>
                            <m:t>𝜋</m:t>
                          </m:r>
                          <m:r>
                            <a:rPr lang="en-US" b="0" i="1" smtClean="0">
                              <a:latin typeface="Cambria Math" panose="02040503050406030204" pitchFamily="18" charset="0"/>
                            </a:rPr>
                            <m:t>𝑆</m:t>
                          </m:r>
                        </m:den>
                      </m:f>
                    </m:oMath>
                  </m:oMathPara>
                </a14:m>
                <a:endParaRPr lang="en-US"/>
              </a:p>
            </p:txBody>
          </p:sp>
        </mc:Choice>
        <mc:Fallback>
          <p:sp>
            <p:nvSpPr>
              <p:cNvPr id="3" name="내용 개체 틀 2">
                <a:extLst>
                  <a:ext uri="{FF2B5EF4-FFF2-40B4-BE49-F238E27FC236}">
                    <a16:creationId xmlns:a16="http://schemas.microsoft.com/office/drawing/2014/main" id="{270CA58C-44A5-D656-12DC-2693695C0987}"/>
                  </a:ext>
                </a:extLst>
              </p:cNvPr>
              <p:cNvSpPr>
                <a:spLocks noGrp="1" noRot="1" noChangeAspect="1" noMove="1" noResize="1" noEditPoints="1" noAdjustHandles="1" noChangeArrowheads="1" noChangeShapeType="1" noTextEdit="1"/>
              </p:cNvSpPr>
              <p:nvPr>
                <p:ph idx="1"/>
              </p:nvPr>
            </p:nvSpPr>
            <p:spPr>
              <a:xfrm>
                <a:off x="838200" y="1825625"/>
                <a:ext cx="3819525" cy="4351338"/>
              </a:xfrm>
              <a:blipFill>
                <a:blip r:embed="rId3"/>
                <a:stretch>
                  <a:fillRect l="-2875" t="-2381" r="-1597"/>
                </a:stretch>
              </a:blipFill>
            </p:spPr>
            <p:txBody>
              <a:bodyPr/>
              <a:lstStyle/>
              <a:p>
                <a:r>
                  <a:rPr lang="en-US">
                    <a:noFill/>
                  </a:rPr>
                  <a:t> </a:t>
                </a:r>
              </a:p>
            </p:txBody>
          </p:sp>
        </mc:Fallback>
      </mc:AlternateContent>
      <p:pic>
        <p:nvPicPr>
          <p:cNvPr id="7" name="그림 6" descr="텍스트, 라인, 폰트, 도표이(가) 표시된 사진&#10;&#10;자동 생성된 설명">
            <a:extLst>
              <a:ext uri="{FF2B5EF4-FFF2-40B4-BE49-F238E27FC236}">
                <a16:creationId xmlns:a16="http://schemas.microsoft.com/office/drawing/2014/main" id="{8000D3C3-08B8-8AD2-E50C-D20D94752D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9849" y="1690688"/>
            <a:ext cx="5210902" cy="4410691"/>
          </a:xfrm>
          <a:prstGeom prst="rect">
            <a:avLst/>
          </a:prstGeom>
        </p:spPr>
      </p:pic>
    </p:spTree>
    <p:extLst>
      <p:ext uri="{BB962C8B-B14F-4D97-AF65-F5344CB8AC3E}">
        <p14:creationId xmlns:p14="http://schemas.microsoft.com/office/powerpoint/2010/main" val="95988915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TotalTime>
  <Words>2200</Words>
  <Application>Microsoft Office PowerPoint</Application>
  <PresentationFormat>와이드스크린</PresentationFormat>
  <Paragraphs>149</Paragraphs>
  <Slides>20</Slides>
  <Notes>19</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20</vt:i4>
      </vt:variant>
    </vt:vector>
  </HeadingPairs>
  <TitlesOfParts>
    <vt:vector size="25" baseType="lpstr">
      <vt:lpstr>Aptos</vt:lpstr>
      <vt:lpstr>Aptos Display</vt:lpstr>
      <vt:lpstr>Arial</vt:lpstr>
      <vt:lpstr>Cambria Math</vt:lpstr>
      <vt:lpstr>Office 테마</vt:lpstr>
      <vt:lpstr>Temperature Dependence of Thermal Conductivity for Water Using the Transient Hot-Wire Method</vt:lpstr>
      <vt:lpstr>Introduction</vt:lpstr>
      <vt:lpstr>Methodology</vt:lpstr>
      <vt:lpstr>Methodology</vt:lpstr>
      <vt:lpstr>Experimental Setup</vt:lpstr>
      <vt:lpstr>Measurement Procedure</vt:lpstr>
      <vt:lpstr>Experimental Specifications </vt:lpstr>
      <vt:lpstr>Determination of Temperature Coefficient of Resistance</vt:lpstr>
      <vt:lpstr>Thermal Conductivity Calculation</vt:lpstr>
      <vt:lpstr>Relationship Between Temperature and Temperature Coefficient of Resistance</vt:lpstr>
      <vt:lpstr>Temperature-Time History</vt:lpstr>
      <vt:lpstr>Three Distinct Regions in Temperature Rise</vt:lpstr>
      <vt:lpstr>Slope Determination for Thermal Conductivity</vt:lpstr>
      <vt:lpstr>Thermal Conductivity Variation with Temperature</vt:lpstr>
      <vt:lpstr>Consolidated Thermal Conductivity Data</vt:lpstr>
      <vt:lpstr>Residual Analysis</vt:lpstr>
      <vt:lpstr>Comparison with Literature Data</vt:lpstr>
      <vt:lpstr>Summary of Key Experimental Data</vt:lpstr>
      <vt:lpstr>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SeongJu Choi</dc:creator>
  <cp:lastModifiedBy>SeongJu Choi</cp:lastModifiedBy>
  <cp:revision>28</cp:revision>
  <dcterms:created xsi:type="dcterms:W3CDTF">2024-11-26T13:29:04Z</dcterms:created>
  <dcterms:modified xsi:type="dcterms:W3CDTF">2024-11-26T16:36:09Z</dcterms:modified>
</cp:coreProperties>
</file>