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091EE-1A7A-4887-964A-57B65080826F}" v="27" dt="2024-11-19T07:31:08.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anh Phuong" userId="fabba691e6accf3e" providerId="LiveId" clId="{335091EE-1A7A-4887-964A-57B65080826F}"/>
    <pc:docChg chg="undo custSel addSld modSld modMainMaster">
      <pc:chgData name="Nguyen Thanh Phuong" userId="fabba691e6accf3e" providerId="LiveId" clId="{335091EE-1A7A-4887-964A-57B65080826F}" dt="2024-11-19T07:31:17.279" v="345" actId="1076"/>
      <pc:docMkLst>
        <pc:docMk/>
      </pc:docMkLst>
      <pc:sldChg chg="addSp delSp modSp mod setBg">
        <pc:chgData name="Nguyen Thanh Phuong" userId="fabba691e6accf3e" providerId="LiveId" clId="{335091EE-1A7A-4887-964A-57B65080826F}" dt="2024-11-19T07:23:38.141" v="10"/>
        <pc:sldMkLst>
          <pc:docMk/>
          <pc:sldMk cId="571455887" sldId="256"/>
        </pc:sldMkLst>
        <pc:spChg chg="add del">
          <ac:chgData name="Nguyen Thanh Phuong" userId="fabba691e6accf3e" providerId="LiveId" clId="{335091EE-1A7A-4887-964A-57B65080826F}" dt="2024-11-19T07:22:47.066" v="3"/>
          <ac:spMkLst>
            <pc:docMk/>
            <pc:sldMk cId="571455887" sldId="256"/>
            <ac:spMk id="5" creationId="{B2F652B1-D1CF-2CD6-C087-56253A97F195}"/>
          </ac:spMkLst>
        </pc:spChg>
        <pc:spChg chg="add mod">
          <ac:chgData name="Nguyen Thanh Phuong" userId="fabba691e6accf3e" providerId="LiveId" clId="{335091EE-1A7A-4887-964A-57B65080826F}" dt="2024-11-19T07:22:56.567" v="4"/>
          <ac:spMkLst>
            <pc:docMk/>
            <pc:sldMk cId="571455887" sldId="256"/>
            <ac:spMk id="6" creationId="{A74E9FC0-44A7-5BD9-6C37-7A6A384A5652}"/>
          </ac:spMkLst>
        </pc:spChg>
        <pc:spChg chg="add mod">
          <ac:chgData name="Nguyen Thanh Phuong" userId="fabba691e6accf3e" providerId="LiveId" clId="{335091EE-1A7A-4887-964A-57B65080826F}" dt="2024-11-19T07:22:56.567" v="4"/>
          <ac:spMkLst>
            <pc:docMk/>
            <pc:sldMk cId="571455887" sldId="256"/>
            <ac:spMk id="7" creationId="{218FF1D8-E885-C978-49D1-0CF12880F6AC}"/>
          </ac:spMkLst>
        </pc:spChg>
        <pc:picChg chg="add mod">
          <ac:chgData name="Nguyen Thanh Phuong" userId="fabba691e6accf3e" providerId="LiveId" clId="{335091EE-1A7A-4887-964A-57B65080826F}" dt="2024-11-19T07:22:56.567" v="4"/>
          <ac:picMkLst>
            <pc:docMk/>
            <pc:sldMk cId="571455887" sldId="256"/>
            <ac:picMk id="8" creationId="{879C9C86-3486-D7C6-AADD-8CD1B708058E}"/>
          </ac:picMkLst>
        </pc:picChg>
        <pc:picChg chg="add mod">
          <ac:chgData name="Nguyen Thanh Phuong" userId="fabba691e6accf3e" providerId="LiveId" clId="{335091EE-1A7A-4887-964A-57B65080826F}" dt="2024-11-19T07:22:56.567" v="4"/>
          <ac:picMkLst>
            <pc:docMk/>
            <pc:sldMk cId="571455887" sldId="256"/>
            <ac:picMk id="9" creationId="{E550FE21-B22D-7339-17ED-5C17693A1E48}"/>
          </ac:picMkLst>
        </pc:picChg>
      </pc:sldChg>
      <pc:sldChg chg="modSp mod modClrScheme chgLayout">
        <pc:chgData name="Nguyen Thanh Phuong" userId="fabba691e6accf3e" providerId="LiveId" clId="{335091EE-1A7A-4887-964A-57B65080826F}" dt="2024-11-19T07:26:02.462" v="105" actId="14100"/>
        <pc:sldMkLst>
          <pc:docMk/>
          <pc:sldMk cId="4079752424" sldId="258"/>
        </pc:sldMkLst>
        <pc:spChg chg="mod">
          <ac:chgData name="Nguyen Thanh Phuong" userId="fabba691e6accf3e" providerId="LiveId" clId="{335091EE-1A7A-4887-964A-57B65080826F}" dt="2024-11-19T07:26:02.462" v="105" actId="14100"/>
          <ac:spMkLst>
            <pc:docMk/>
            <pc:sldMk cId="4079752424" sldId="258"/>
            <ac:spMk id="3" creationId="{D1BC26C2-BBAB-4BD5-1A74-1444E063E3CC}"/>
          </ac:spMkLst>
        </pc:spChg>
      </pc:sldChg>
      <pc:sldChg chg="addSp modSp mod modClrScheme chgLayout">
        <pc:chgData name="Nguyen Thanh Phuong" userId="fabba691e6accf3e" providerId="LiveId" clId="{335091EE-1A7A-4887-964A-57B65080826F}" dt="2024-11-19T07:26:10.467" v="107"/>
        <pc:sldMkLst>
          <pc:docMk/>
          <pc:sldMk cId="2988274602" sldId="259"/>
        </pc:sldMkLst>
        <pc:spChg chg="add mod">
          <ac:chgData name="Nguyen Thanh Phuong" userId="fabba691e6accf3e" providerId="LiveId" clId="{335091EE-1A7A-4887-964A-57B65080826F}" dt="2024-11-19T07:26:10.467" v="107"/>
          <ac:spMkLst>
            <pc:docMk/>
            <pc:sldMk cId="2988274602" sldId="259"/>
            <ac:spMk id="3" creationId="{A4C4C156-88ED-B528-2FF1-362227F5F3D7}"/>
          </ac:spMkLst>
        </pc:spChg>
      </pc:sldChg>
      <pc:sldChg chg="addSp modSp mod modClrScheme chgLayout">
        <pc:chgData name="Nguyen Thanh Phuong" userId="fabba691e6accf3e" providerId="LiveId" clId="{335091EE-1A7A-4887-964A-57B65080826F}" dt="2024-11-19T07:27:09.702" v="119" actId="1076"/>
        <pc:sldMkLst>
          <pc:docMk/>
          <pc:sldMk cId="1726381994" sldId="260"/>
        </pc:sldMkLst>
        <pc:spChg chg="mod">
          <ac:chgData name="Nguyen Thanh Phuong" userId="fabba691e6accf3e" providerId="LiveId" clId="{335091EE-1A7A-4887-964A-57B65080826F}" dt="2024-11-19T07:27:05.332" v="116" actId="1076"/>
          <ac:spMkLst>
            <pc:docMk/>
            <pc:sldMk cId="1726381994" sldId="260"/>
            <ac:spMk id="4" creationId="{96EE48B6-2979-1E98-4CF5-659B9D2A0DB7}"/>
          </ac:spMkLst>
        </pc:spChg>
        <pc:spChg chg="add mod">
          <ac:chgData name="Nguyen Thanh Phuong" userId="fabba691e6accf3e" providerId="LiveId" clId="{335091EE-1A7A-4887-964A-57B65080826F}" dt="2024-11-19T07:27:09.702" v="119" actId="1076"/>
          <ac:spMkLst>
            <pc:docMk/>
            <pc:sldMk cId="1726381994" sldId="260"/>
            <ac:spMk id="10" creationId="{DDFCBA7B-FB5D-01E7-3350-A448C6C449B1}"/>
          </ac:spMkLst>
        </pc:spChg>
      </pc:sldChg>
      <pc:sldChg chg="addSp modSp mod modClrScheme chgLayout">
        <pc:chgData name="Nguyen Thanh Phuong" userId="fabba691e6accf3e" providerId="LiveId" clId="{335091EE-1A7A-4887-964A-57B65080826F}" dt="2024-11-19T07:27:44.847" v="129" actId="1076"/>
        <pc:sldMkLst>
          <pc:docMk/>
          <pc:sldMk cId="2680451005" sldId="261"/>
        </pc:sldMkLst>
        <pc:spChg chg="mod">
          <ac:chgData name="Nguyen Thanh Phuong" userId="fabba691e6accf3e" providerId="LiveId" clId="{335091EE-1A7A-4887-964A-57B65080826F}" dt="2024-11-19T07:27:44.847" v="129" actId="1076"/>
          <ac:spMkLst>
            <pc:docMk/>
            <pc:sldMk cId="2680451005" sldId="261"/>
            <ac:spMk id="4" creationId="{AB685ED9-49C8-9FE9-53B3-44F162F9382F}"/>
          </ac:spMkLst>
        </pc:spChg>
        <pc:spChg chg="mod">
          <ac:chgData name="Nguyen Thanh Phuong" userId="fabba691e6accf3e" providerId="LiveId" clId="{335091EE-1A7A-4887-964A-57B65080826F}" dt="2024-11-19T07:27:41.653" v="127" actId="1076"/>
          <ac:spMkLst>
            <pc:docMk/>
            <pc:sldMk cId="2680451005" sldId="261"/>
            <ac:spMk id="7" creationId="{75E0F250-F0F2-3F8D-5105-404C67AD5A0C}"/>
          </ac:spMkLst>
        </pc:spChg>
        <pc:spChg chg="mod">
          <ac:chgData name="Nguyen Thanh Phuong" userId="fabba691e6accf3e" providerId="LiveId" clId="{335091EE-1A7A-4887-964A-57B65080826F}" dt="2024-11-19T07:27:41.653" v="127" actId="1076"/>
          <ac:spMkLst>
            <pc:docMk/>
            <pc:sldMk cId="2680451005" sldId="261"/>
            <ac:spMk id="9" creationId="{FAF3050D-A942-0181-E9D7-D670E19BFF25}"/>
          </ac:spMkLst>
        </pc:spChg>
        <pc:spChg chg="add mod">
          <ac:chgData name="Nguyen Thanh Phuong" userId="fabba691e6accf3e" providerId="LiveId" clId="{335091EE-1A7A-4887-964A-57B65080826F}" dt="2024-11-19T07:27:31.148" v="125" actId="1076"/>
          <ac:spMkLst>
            <pc:docMk/>
            <pc:sldMk cId="2680451005" sldId="261"/>
            <ac:spMk id="11" creationId="{E3E493B0-BB92-16EB-E249-16D255B33AB4}"/>
          </ac:spMkLst>
        </pc:spChg>
        <pc:picChg chg="mod">
          <ac:chgData name="Nguyen Thanh Phuong" userId="fabba691e6accf3e" providerId="LiveId" clId="{335091EE-1A7A-4887-964A-57B65080826F}" dt="2024-11-19T07:27:41.653" v="127" actId="1076"/>
          <ac:picMkLst>
            <pc:docMk/>
            <pc:sldMk cId="2680451005" sldId="261"/>
            <ac:picMk id="5" creationId="{663AAB49-6E7F-617A-C5E2-90D485A9FAD8}"/>
          </ac:picMkLst>
        </pc:picChg>
      </pc:sldChg>
      <pc:sldChg chg="addSp modSp mod modClrScheme chgLayout">
        <pc:chgData name="Nguyen Thanh Phuong" userId="fabba691e6accf3e" providerId="LiveId" clId="{335091EE-1A7A-4887-964A-57B65080826F}" dt="2024-11-19T07:27:51.945" v="130"/>
        <pc:sldMkLst>
          <pc:docMk/>
          <pc:sldMk cId="2432227348" sldId="262"/>
        </pc:sldMkLst>
        <pc:spChg chg="add mod">
          <ac:chgData name="Nguyen Thanh Phuong" userId="fabba691e6accf3e" providerId="LiveId" clId="{335091EE-1A7A-4887-964A-57B65080826F}" dt="2024-11-19T07:27:51.945" v="130"/>
          <ac:spMkLst>
            <pc:docMk/>
            <pc:sldMk cId="2432227348" sldId="262"/>
            <ac:spMk id="22" creationId="{891A3AD8-D97A-072B-766E-9CFA29EF757D}"/>
          </ac:spMkLst>
        </pc:spChg>
      </pc:sldChg>
      <pc:sldChg chg="addSp modSp mod modClrScheme chgLayout">
        <pc:chgData name="Nguyen Thanh Phuong" userId="fabba691e6accf3e" providerId="LiveId" clId="{335091EE-1A7A-4887-964A-57B65080826F}" dt="2024-11-19T07:28:15.840" v="135"/>
        <pc:sldMkLst>
          <pc:docMk/>
          <pc:sldMk cId="1375446872" sldId="263"/>
        </pc:sldMkLst>
        <pc:spChg chg="mod">
          <ac:chgData name="Nguyen Thanh Phuong" userId="fabba691e6accf3e" providerId="LiveId" clId="{335091EE-1A7A-4887-964A-57B65080826F}" dt="2024-11-19T07:28:12.646" v="134" actId="1076"/>
          <ac:spMkLst>
            <pc:docMk/>
            <pc:sldMk cId="1375446872" sldId="263"/>
            <ac:spMk id="3" creationId="{C67AF84A-9D45-04D1-DB73-EFB8253FDDD8}"/>
          </ac:spMkLst>
        </pc:spChg>
        <pc:spChg chg="mod">
          <ac:chgData name="Nguyen Thanh Phuong" userId="fabba691e6accf3e" providerId="LiveId" clId="{335091EE-1A7A-4887-964A-57B65080826F}" dt="2024-11-19T07:28:06.676" v="132" actId="1076"/>
          <ac:spMkLst>
            <pc:docMk/>
            <pc:sldMk cId="1375446872" sldId="263"/>
            <ac:spMk id="7" creationId="{3767259C-230A-B043-58F8-4262E1D69DB0}"/>
          </ac:spMkLst>
        </pc:spChg>
        <pc:spChg chg="add mod">
          <ac:chgData name="Nguyen Thanh Phuong" userId="fabba691e6accf3e" providerId="LiveId" clId="{335091EE-1A7A-4887-964A-57B65080826F}" dt="2024-11-19T07:28:15.840" v="135"/>
          <ac:spMkLst>
            <pc:docMk/>
            <pc:sldMk cId="1375446872" sldId="263"/>
            <ac:spMk id="8" creationId="{63E79DE0-ACCB-B819-D5E0-31F86053055B}"/>
          </ac:spMkLst>
        </pc:spChg>
        <pc:picChg chg="mod">
          <ac:chgData name="Nguyen Thanh Phuong" userId="fabba691e6accf3e" providerId="LiveId" clId="{335091EE-1A7A-4887-964A-57B65080826F}" dt="2024-11-19T07:28:09.701" v="133" actId="1076"/>
          <ac:picMkLst>
            <pc:docMk/>
            <pc:sldMk cId="1375446872" sldId="263"/>
            <ac:picMk id="4" creationId="{7CE4B682-3473-C4B5-E201-0EC9BA672195}"/>
          </ac:picMkLst>
        </pc:picChg>
        <pc:picChg chg="mod">
          <ac:chgData name="Nguyen Thanh Phuong" userId="fabba691e6accf3e" providerId="LiveId" clId="{335091EE-1A7A-4887-964A-57B65080826F}" dt="2024-11-19T07:28:09.701" v="133" actId="1076"/>
          <ac:picMkLst>
            <pc:docMk/>
            <pc:sldMk cId="1375446872" sldId="263"/>
            <ac:picMk id="5" creationId="{9F97F8C6-7378-F7EC-B9CD-4DCA83EB65CD}"/>
          </ac:picMkLst>
        </pc:picChg>
      </pc:sldChg>
      <pc:sldChg chg="addSp modSp mod modClrScheme chgLayout">
        <pc:chgData name="Nguyen Thanh Phuong" userId="fabba691e6accf3e" providerId="LiveId" clId="{335091EE-1A7A-4887-964A-57B65080826F}" dt="2024-11-19T07:28:27.422" v="154" actId="1036"/>
        <pc:sldMkLst>
          <pc:docMk/>
          <pc:sldMk cId="1836101821" sldId="264"/>
        </pc:sldMkLst>
        <pc:spChg chg="mod">
          <ac:chgData name="Nguyen Thanh Phuong" userId="fabba691e6accf3e" providerId="LiveId" clId="{335091EE-1A7A-4887-964A-57B65080826F}" dt="2024-11-19T07:28:27.422" v="154" actId="1036"/>
          <ac:spMkLst>
            <pc:docMk/>
            <pc:sldMk cId="1836101821" sldId="264"/>
            <ac:spMk id="3" creationId="{B40C77FF-1A1E-3F78-E106-F5C7673CED94}"/>
          </ac:spMkLst>
        </pc:spChg>
        <pc:spChg chg="mod">
          <ac:chgData name="Nguyen Thanh Phuong" userId="fabba691e6accf3e" providerId="LiveId" clId="{335091EE-1A7A-4887-964A-57B65080826F}" dt="2024-11-19T07:28:27.422" v="154" actId="1036"/>
          <ac:spMkLst>
            <pc:docMk/>
            <pc:sldMk cId="1836101821" sldId="264"/>
            <ac:spMk id="6" creationId="{DA978B40-4A4F-789E-ACB8-6CF4F2FDC333}"/>
          </ac:spMkLst>
        </pc:spChg>
        <pc:spChg chg="mod">
          <ac:chgData name="Nguyen Thanh Phuong" userId="fabba691e6accf3e" providerId="LiveId" clId="{335091EE-1A7A-4887-964A-57B65080826F}" dt="2024-11-19T07:28:27.422" v="154" actId="1036"/>
          <ac:spMkLst>
            <pc:docMk/>
            <pc:sldMk cId="1836101821" sldId="264"/>
            <ac:spMk id="9" creationId="{8B8AA64F-68C9-1EB8-A61F-A8D3615C42E9}"/>
          </ac:spMkLst>
        </pc:spChg>
        <pc:spChg chg="add mod">
          <ac:chgData name="Nguyen Thanh Phuong" userId="fabba691e6accf3e" providerId="LiveId" clId="{335091EE-1A7A-4887-964A-57B65080826F}" dt="2024-11-19T07:28:18.733" v="136"/>
          <ac:spMkLst>
            <pc:docMk/>
            <pc:sldMk cId="1836101821" sldId="264"/>
            <ac:spMk id="10" creationId="{7B4C89F4-650C-3705-BE66-133BFE5C4325}"/>
          </ac:spMkLst>
        </pc:spChg>
        <pc:picChg chg="mod">
          <ac:chgData name="Nguyen Thanh Phuong" userId="fabba691e6accf3e" providerId="LiveId" clId="{335091EE-1A7A-4887-964A-57B65080826F}" dt="2024-11-19T07:28:27.422" v="154" actId="1036"/>
          <ac:picMkLst>
            <pc:docMk/>
            <pc:sldMk cId="1836101821" sldId="264"/>
            <ac:picMk id="4" creationId="{7344C48C-A5A1-D6CB-AEC8-E66D01FA6A0C}"/>
          </ac:picMkLst>
        </pc:picChg>
        <pc:picChg chg="mod">
          <ac:chgData name="Nguyen Thanh Phuong" userId="fabba691e6accf3e" providerId="LiveId" clId="{335091EE-1A7A-4887-964A-57B65080826F}" dt="2024-11-19T07:28:27.422" v="154" actId="1036"/>
          <ac:picMkLst>
            <pc:docMk/>
            <pc:sldMk cId="1836101821" sldId="264"/>
            <ac:picMk id="7" creationId="{65B63C12-1953-804C-870D-2B812ACDEA95}"/>
          </ac:picMkLst>
        </pc:picChg>
      </pc:sldChg>
      <pc:sldChg chg="addSp modSp mod modClrScheme chgLayout">
        <pc:chgData name="Nguyen Thanh Phuong" userId="fabba691e6accf3e" providerId="LiveId" clId="{335091EE-1A7A-4887-964A-57B65080826F}" dt="2024-11-19T07:28:54.022" v="163" actId="1076"/>
        <pc:sldMkLst>
          <pc:docMk/>
          <pc:sldMk cId="2874233842" sldId="265"/>
        </pc:sldMkLst>
        <pc:spChg chg="mod">
          <ac:chgData name="Nguyen Thanh Phuong" userId="fabba691e6accf3e" providerId="LiveId" clId="{335091EE-1A7A-4887-964A-57B65080826F}" dt="2024-11-19T07:28:47.862" v="162" actId="1076"/>
          <ac:spMkLst>
            <pc:docMk/>
            <pc:sldMk cId="2874233842" sldId="265"/>
            <ac:spMk id="3" creationId="{5557B361-8096-646F-27D3-9A063431E04B}"/>
          </ac:spMkLst>
        </pc:spChg>
        <pc:spChg chg="mod">
          <ac:chgData name="Nguyen Thanh Phuong" userId="fabba691e6accf3e" providerId="LiveId" clId="{335091EE-1A7A-4887-964A-57B65080826F}" dt="2024-11-19T07:28:54.022" v="163" actId="1076"/>
          <ac:spMkLst>
            <pc:docMk/>
            <pc:sldMk cId="2874233842" sldId="265"/>
            <ac:spMk id="9" creationId="{A4374366-F5DF-79F9-4228-0FBA79F110D9}"/>
          </ac:spMkLst>
        </pc:spChg>
        <pc:spChg chg="add mod">
          <ac:chgData name="Nguyen Thanh Phuong" userId="fabba691e6accf3e" providerId="LiveId" clId="{335091EE-1A7A-4887-964A-57B65080826F}" dt="2024-11-19T07:28:30.505" v="155"/>
          <ac:spMkLst>
            <pc:docMk/>
            <pc:sldMk cId="2874233842" sldId="265"/>
            <ac:spMk id="10" creationId="{FE455CF4-89EE-C23A-ECE2-EFC1ACB2DBC5}"/>
          </ac:spMkLst>
        </pc:spChg>
        <pc:spChg chg="add mod">
          <ac:chgData name="Nguyen Thanh Phuong" userId="fabba691e6accf3e" providerId="LiveId" clId="{335091EE-1A7A-4887-964A-57B65080826F}" dt="2024-11-19T07:28:40.861" v="160" actId="1076"/>
          <ac:spMkLst>
            <pc:docMk/>
            <pc:sldMk cId="2874233842" sldId="265"/>
            <ac:spMk id="12" creationId="{81EFE861-0CB7-A32E-53C6-2DF8F2872AE5}"/>
          </ac:spMkLst>
        </pc:spChg>
        <pc:picChg chg="mod">
          <ac:chgData name="Nguyen Thanh Phuong" userId="fabba691e6accf3e" providerId="LiveId" clId="{335091EE-1A7A-4887-964A-57B65080826F}" dt="2024-11-19T07:28:44.917" v="161" actId="1076"/>
          <ac:picMkLst>
            <pc:docMk/>
            <pc:sldMk cId="2874233842" sldId="265"/>
            <ac:picMk id="4" creationId="{2063C97B-798C-3EF4-7C42-5AB394477430}"/>
          </ac:picMkLst>
        </pc:picChg>
      </pc:sldChg>
      <pc:sldChg chg="addSp modSp mod modClrScheme chgLayout">
        <pc:chgData name="Nguyen Thanh Phuong" userId="fabba691e6accf3e" providerId="LiveId" clId="{335091EE-1A7A-4887-964A-57B65080826F}" dt="2024-11-19T07:28:59.418" v="164"/>
        <pc:sldMkLst>
          <pc:docMk/>
          <pc:sldMk cId="3830646884" sldId="266"/>
        </pc:sldMkLst>
        <pc:spChg chg="add mod">
          <ac:chgData name="Nguyen Thanh Phuong" userId="fabba691e6accf3e" providerId="LiveId" clId="{335091EE-1A7A-4887-964A-57B65080826F}" dt="2024-11-19T07:28:59.418" v="164"/>
          <ac:spMkLst>
            <pc:docMk/>
            <pc:sldMk cId="3830646884" sldId="266"/>
            <ac:spMk id="7" creationId="{759480A8-8DA3-76FA-816E-01D3C7818885}"/>
          </ac:spMkLst>
        </pc:spChg>
      </pc:sldChg>
      <pc:sldChg chg="addSp modSp mod modClrScheme chgLayout">
        <pc:chgData name="Nguyen Thanh Phuong" userId="fabba691e6accf3e" providerId="LiveId" clId="{335091EE-1A7A-4887-964A-57B65080826F}" dt="2024-11-19T07:29:12.131" v="168" actId="12"/>
        <pc:sldMkLst>
          <pc:docMk/>
          <pc:sldMk cId="3044448865" sldId="267"/>
        </pc:sldMkLst>
        <pc:spChg chg="mod">
          <ac:chgData name="Nguyen Thanh Phuong" userId="fabba691e6accf3e" providerId="LiveId" clId="{335091EE-1A7A-4887-964A-57B65080826F}" dt="2024-11-19T07:29:05.878" v="166" actId="1076"/>
          <ac:spMkLst>
            <pc:docMk/>
            <pc:sldMk cId="3044448865" sldId="267"/>
            <ac:spMk id="4" creationId="{1924D149-5963-292F-3B0F-AB2DD22D8B2A}"/>
          </ac:spMkLst>
        </pc:spChg>
        <pc:spChg chg="mod">
          <ac:chgData name="Nguyen Thanh Phuong" userId="fabba691e6accf3e" providerId="LiveId" clId="{335091EE-1A7A-4887-964A-57B65080826F}" dt="2024-11-19T07:29:12.131" v="168" actId="12"/>
          <ac:spMkLst>
            <pc:docMk/>
            <pc:sldMk cId="3044448865" sldId="267"/>
            <ac:spMk id="8" creationId="{6386411A-A9C9-A790-CA25-5F42165C22B6}"/>
          </ac:spMkLst>
        </pc:spChg>
        <pc:spChg chg="add mod">
          <ac:chgData name="Nguyen Thanh Phuong" userId="fabba691e6accf3e" providerId="LiveId" clId="{335091EE-1A7A-4887-964A-57B65080826F}" dt="2024-11-19T07:29:01.802" v="165"/>
          <ac:spMkLst>
            <pc:docMk/>
            <pc:sldMk cId="3044448865" sldId="267"/>
            <ac:spMk id="9" creationId="{FB6AF5C9-2C55-C29D-D5B5-B13B95DDDAC4}"/>
          </ac:spMkLst>
        </pc:spChg>
        <pc:picChg chg="mod">
          <ac:chgData name="Nguyen Thanh Phuong" userId="fabba691e6accf3e" providerId="LiveId" clId="{335091EE-1A7A-4887-964A-57B65080826F}" dt="2024-11-19T07:29:05.878" v="166" actId="1076"/>
          <ac:picMkLst>
            <pc:docMk/>
            <pc:sldMk cId="3044448865" sldId="267"/>
            <ac:picMk id="2" creationId="{E098C267-F213-2564-34C7-5A7F42574DE7}"/>
          </ac:picMkLst>
        </pc:picChg>
      </pc:sldChg>
      <pc:sldChg chg="addSp modSp mod modClrScheme chgLayout">
        <pc:chgData name="Nguyen Thanh Phuong" userId="fabba691e6accf3e" providerId="LiveId" clId="{335091EE-1A7A-4887-964A-57B65080826F}" dt="2024-11-19T07:29:35.453" v="175"/>
        <pc:sldMkLst>
          <pc:docMk/>
          <pc:sldMk cId="1809485213" sldId="268"/>
        </pc:sldMkLst>
        <pc:spChg chg="mod">
          <ac:chgData name="Nguyen Thanh Phuong" userId="fabba691e6accf3e" providerId="LiveId" clId="{335091EE-1A7A-4887-964A-57B65080826F}" dt="2024-11-19T07:29:31.237" v="174" actId="1076"/>
          <ac:spMkLst>
            <pc:docMk/>
            <pc:sldMk cId="1809485213" sldId="268"/>
            <ac:spMk id="3" creationId="{D797C2E5-4DB6-61F0-D69E-B9BF9E13806F}"/>
          </ac:spMkLst>
        </pc:spChg>
        <pc:spChg chg="mod">
          <ac:chgData name="Nguyen Thanh Phuong" userId="fabba691e6accf3e" providerId="LiveId" clId="{335091EE-1A7A-4887-964A-57B65080826F}" dt="2024-11-19T07:29:26.351" v="173" actId="1076"/>
          <ac:spMkLst>
            <pc:docMk/>
            <pc:sldMk cId="1809485213" sldId="268"/>
            <ac:spMk id="6" creationId="{AF8225B0-F9FE-7C59-D0D7-0126F75AB00B}"/>
          </ac:spMkLst>
        </pc:spChg>
        <pc:spChg chg="add mod">
          <ac:chgData name="Nguyen Thanh Phuong" userId="fabba691e6accf3e" providerId="LiveId" clId="{335091EE-1A7A-4887-964A-57B65080826F}" dt="2024-11-19T07:29:35.453" v="175"/>
          <ac:spMkLst>
            <pc:docMk/>
            <pc:sldMk cId="1809485213" sldId="268"/>
            <ac:spMk id="9" creationId="{CE814C95-ADD7-8738-432C-2E5C02D80456}"/>
          </ac:spMkLst>
        </pc:spChg>
        <pc:picChg chg="mod">
          <ac:chgData name="Nguyen Thanh Phuong" userId="fabba691e6accf3e" providerId="LiveId" clId="{335091EE-1A7A-4887-964A-57B65080826F}" dt="2024-11-19T07:29:26.351" v="173" actId="1076"/>
          <ac:picMkLst>
            <pc:docMk/>
            <pc:sldMk cId="1809485213" sldId="268"/>
            <ac:picMk id="4" creationId="{4CA631B9-6037-7EB2-61D7-77E087C15180}"/>
          </ac:picMkLst>
        </pc:picChg>
      </pc:sldChg>
      <pc:sldChg chg="addSp modSp mod modClrScheme chgLayout">
        <pc:chgData name="Nguyen Thanh Phuong" userId="fabba691e6accf3e" providerId="LiveId" clId="{335091EE-1A7A-4887-964A-57B65080826F}" dt="2024-11-19T07:29:44.269" v="193" actId="1036"/>
        <pc:sldMkLst>
          <pc:docMk/>
          <pc:sldMk cId="2908539854" sldId="269"/>
        </pc:sldMkLst>
        <pc:spChg chg="mod">
          <ac:chgData name="Nguyen Thanh Phuong" userId="fabba691e6accf3e" providerId="LiveId" clId="{335091EE-1A7A-4887-964A-57B65080826F}" dt="2024-11-19T07:29:44.269" v="193" actId="1036"/>
          <ac:spMkLst>
            <pc:docMk/>
            <pc:sldMk cId="2908539854" sldId="269"/>
            <ac:spMk id="4" creationId="{0A08B1D2-134D-53E2-9127-BD2624BD627F}"/>
          </ac:spMkLst>
        </pc:spChg>
        <pc:spChg chg="add mod">
          <ac:chgData name="Nguyen Thanh Phuong" userId="fabba691e6accf3e" providerId="LiveId" clId="{335091EE-1A7A-4887-964A-57B65080826F}" dt="2024-11-19T07:29:38.410" v="176"/>
          <ac:spMkLst>
            <pc:docMk/>
            <pc:sldMk cId="2908539854" sldId="269"/>
            <ac:spMk id="7" creationId="{40085D62-A5FE-829E-D057-16CC5BDBD028}"/>
          </ac:spMkLst>
        </pc:spChg>
        <pc:picChg chg="mod">
          <ac:chgData name="Nguyen Thanh Phuong" userId="fabba691e6accf3e" providerId="LiveId" clId="{335091EE-1A7A-4887-964A-57B65080826F}" dt="2024-11-19T07:29:44.269" v="193" actId="1036"/>
          <ac:picMkLst>
            <pc:docMk/>
            <pc:sldMk cId="2908539854" sldId="269"/>
            <ac:picMk id="2" creationId="{261F0C39-549C-FB8A-59EA-2E52451D2D3B}"/>
          </ac:picMkLst>
        </pc:picChg>
      </pc:sldChg>
      <pc:sldChg chg="addSp modSp mod modClrScheme chgLayout">
        <pc:chgData name="Nguyen Thanh Phuong" userId="fabba691e6accf3e" providerId="LiveId" clId="{335091EE-1A7A-4887-964A-57B65080826F}" dt="2024-11-19T07:30:12.694" v="273" actId="1035"/>
        <pc:sldMkLst>
          <pc:docMk/>
          <pc:sldMk cId="3796265757" sldId="270"/>
        </pc:sldMkLst>
        <pc:spChg chg="mod">
          <ac:chgData name="Nguyen Thanh Phuong" userId="fabba691e6accf3e" providerId="LiveId" clId="{335091EE-1A7A-4887-964A-57B65080826F}" dt="2024-11-19T07:30:01.926" v="245" actId="1036"/>
          <ac:spMkLst>
            <pc:docMk/>
            <pc:sldMk cId="3796265757" sldId="270"/>
            <ac:spMk id="3" creationId="{232ED6A7-84DD-32D1-AC92-7336CEC7FFAE}"/>
          </ac:spMkLst>
        </pc:spChg>
        <pc:spChg chg="mod">
          <ac:chgData name="Nguyen Thanh Phuong" userId="fabba691e6accf3e" providerId="LiveId" clId="{335091EE-1A7A-4887-964A-57B65080826F}" dt="2024-11-19T07:29:54.550" v="217" actId="1035"/>
          <ac:spMkLst>
            <pc:docMk/>
            <pc:sldMk cId="3796265757" sldId="270"/>
            <ac:spMk id="6" creationId="{A6CAEC71-5499-5C35-8121-2980B492803D}"/>
          </ac:spMkLst>
        </pc:spChg>
        <pc:spChg chg="mod">
          <ac:chgData name="Nguyen Thanh Phuong" userId="fabba691e6accf3e" providerId="LiveId" clId="{335091EE-1A7A-4887-964A-57B65080826F}" dt="2024-11-19T07:30:12.694" v="273" actId="1035"/>
          <ac:spMkLst>
            <pc:docMk/>
            <pc:sldMk cId="3796265757" sldId="270"/>
            <ac:spMk id="9" creationId="{3ACB6E7E-583C-73E2-C525-07B9A87EDDDC}"/>
          </ac:spMkLst>
        </pc:spChg>
        <pc:spChg chg="mod">
          <ac:chgData name="Nguyen Thanh Phuong" userId="fabba691e6accf3e" providerId="LiveId" clId="{335091EE-1A7A-4887-964A-57B65080826F}" dt="2024-11-19T07:29:56.870" v="224" actId="1035"/>
          <ac:spMkLst>
            <pc:docMk/>
            <pc:sldMk cId="3796265757" sldId="270"/>
            <ac:spMk id="11" creationId="{44DD53E1-1547-3F99-314B-A51C5255B8FD}"/>
          </ac:spMkLst>
        </pc:spChg>
        <pc:spChg chg="add mod">
          <ac:chgData name="Nguyen Thanh Phuong" userId="fabba691e6accf3e" providerId="LiveId" clId="{335091EE-1A7A-4887-964A-57B65080826F}" dt="2024-11-19T07:30:03.708" v="246"/>
          <ac:spMkLst>
            <pc:docMk/>
            <pc:sldMk cId="3796265757" sldId="270"/>
            <ac:spMk id="12" creationId="{A4DC5636-D7E8-3832-389A-59BEE688F9B1}"/>
          </ac:spMkLst>
        </pc:spChg>
        <pc:picChg chg="mod">
          <ac:chgData name="Nguyen Thanh Phuong" userId="fabba691e6accf3e" providerId="LiveId" clId="{335091EE-1A7A-4887-964A-57B65080826F}" dt="2024-11-19T07:29:54.550" v="217" actId="1035"/>
          <ac:picMkLst>
            <pc:docMk/>
            <pc:sldMk cId="3796265757" sldId="270"/>
            <ac:picMk id="4" creationId="{5DB7B540-569A-F636-7F65-241AAB6A5D06}"/>
          </ac:picMkLst>
        </pc:picChg>
        <pc:picChg chg="mod">
          <ac:chgData name="Nguyen Thanh Phuong" userId="fabba691e6accf3e" providerId="LiveId" clId="{335091EE-1A7A-4887-964A-57B65080826F}" dt="2024-11-19T07:30:10.390" v="266" actId="1035"/>
          <ac:picMkLst>
            <pc:docMk/>
            <pc:sldMk cId="3796265757" sldId="270"/>
            <ac:picMk id="7" creationId="{9F19FD31-2639-B7BB-2D96-A921BAD83889}"/>
          </ac:picMkLst>
        </pc:picChg>
      </pc:sldChg>
      <pc:sldChg chg="addSp modSp mod modClrScheme chgLayout">
        <pc:chgData name="Nguyen Thanh Phuong" userId="fabba691e6accf3e" providerId="LiveId" clId="{335091EE-1A7A-4887-964A-57B65080826F}" dt="2024-11-19T07:30:24.398" v="274"/>
        <pc:sldMkLst>
          <pc:docMk/>
          <pc:sldMk cId="1491661144" sldId="271"/>
        </pc:sldMkLst>
        <pc:spChg chg="add mod">
          <ac:chgData name="Nguyen Thanh Phuong" userId="fabba691e6accf3e" providerId="LiveId" clId="{335091EE-1A7A-4887-964A-57B65080826F}" dt="2024-11-19T07:30:24.398" v="274"/>
          <ac:spMkLst>
            <pc:docMk/>
            <pc:sldMk cId="1491661144" sldId="271"/>
            <ac:spMk id="10" creationId="{A6D7F6AB-364E-116F-B902-EA52A0CB9F2E}"/>
          </ac:spMkLst>
        </pc:spChg>
      </pc:sldChg>
      <pc:sldChg chg="addSp modSp mod modClrScheme chgLayout">
        <pc:chgData name="Nguyen Thanh Phuong" userId="fabba691e6accf3e" providerId="LiveId" clId="{335091EE-1A7A-4887-964A-57B65080826F}" dt="2024-11-19T07:30:36.630" v="315" actId="1035"/>
        <pc:sldMkLst>
          <pc:docMk/>
          <pc:sldMk cId="3990894961" sldId="272"/>
        </pc:sldMkLst>
        <pc:spChg chg="mod">
          <ac:chgData name="Nguyen Thanh Phuong" userId="fabba691e6accf3e" providerId="LiveId" clId="{335091EE-1A7A-4887-964A-57B65080826F}" dt="2024-11-19T07:30:36.630" v="315" actId="1035"/>
          <ac:spMkLst>
            <pc:docMk/>
            <pc:sldMk cId="3990894961" sldId="272"/>
            <ac:spMk id="3" creationId="{FC54680D-EDCC-6561-5473-B823A8BB7CFD}"/>
          </ac:spMkLst>
        </pc:spChg>
        <pc:spChg chg="mod">
          <ac:chgData name="Nguyen Thanh Phuong" userId="fabba691e6accf3e" providerId="LiveId" clId="{335091EE-1A7A-4887-964A-57B65080826F}" dt="2024-11-19T07:30:33.398" v="293" actId="1036"/>
          <ac:spMkLst>
            <pc:docMk/>
            <pc:sldMk cId="3990894961" sldId="272"/>
            <ac:spMk id="6" creationId="{4BCA301F-F702-1B82-2FC6-3AFE94C666CD}"/>
          </ac:spMkLst>
        </pc:spChg>
        <pc:spChg chg="mod">
          <ac:chgData name="Nguyen Thanh Phuong" userId="fabba691e6accf3e" providerId="LiveId" clId="{335091EE-1A7A-4887-964A-57B65080826F}" dt="2024-11-19T07:30:33.398" v="293" actId="1036"/>
          <ac:spMkLst>
            <pc:docMk/>
            <pc:sldMk cId="3990894961" sldId="272"/>
            <ac:spMk id="11" creationId="{7A5EF473-013C-398F-12A1-66FAE4AAE8A4}"/>
          </ac:spMkLst>
        </pc:spChg>
        <pc:spChg chg="add mod">
          <ac:chgData name="Nguyen Thanh Phuong" userId="fabba691e6accf3e" providerId="LiveId" clId="{335091EE-1A7A-4887-964A-57B65080826F}" dt="2024-11-19T07:30:28.381" v="275"/>
          <ac:spMkLst>
            <pc:docMk/>
            <pc:sldMk cId="3990894961" sldId="272"/>
            <ac:spMk id="14" creationId="{828B68C8-E42D-2D7E-D071-D2D49118968E}"/>
          </ac:spMkLst>
        </pc:spChg>
        <pc:picChg chg="mod">
          <ac:chgData name="Nguyen Thanh Phuong" userId="fabba691e6accf3e" providerId="LiveId" clId="{335091EE-1A7A-4887-964A-57B65080826F}" dt="2024-11-19T07:30:33.398" v="293" actId="1036"/>
          <ac:picMkLst>
            <pc:docMk/>
            <pc:sldMk cId="3990894961" sldId="272"/>
            <ac:picMk id="4" creationId="{3D0C5B63-F600-D399-4950-896A245255AC}"/>
          </ac:picMkLst>
        </pc:picChg>
        <pc:picChg chg="mod">
          <ac:chgData name="Nguyen Thanh Phuong" userId="fabba691e6accf3e" providerId="LiveId" clId="{335091EE-1A7A-4887-964A-57B65080826F}" dt="2024-11-19T07:30:33.398" v="293" actId="1036"/>
          <ac:picMkLst>
            <pc:docMk/>
            <pc:sldMk cId="3990894961" sldId="272"/>
            <ac:picMk id="9" creationId="{7F81FD9A-6F04-373D-ECDE-CC3157C34710}"/>
          </ac:picMkLst>
        </pc:picChg>
      </pc:sldChg>
      <pc:sldChg chg="addSp modSp mod modClrScheme chgLayout">
        <pc:chgData name="Nguyen Thanh Phuong" userId="fabba691e6accf3e" providerId="LiveId" clId="{335091EE-1A7A-4887-964A-57B65080826F}" dt="2024-11-19T07:31:08.721" v="342"/>
        <pc:sldMkLst>
          <pc:docMk/>
          <pc:sldMk cId="3518142549" sldId="273"/>
        </pc:sldMkLst>
        <pc:spChg chg="mod">
          <ac:chgData name="Nguyen Thanh Phuong" userId="fabba691e6accf3e" providerId="LiveId" clId="{335091EE-1A7A-4887-964A-57B65080826F}" dt="2024-11-19T07:31:00.725" v="337" actId="1036"/>
          <ac:spMkLst>
            <pc:docMk/>
            <pc:sldMk cId="3518142549" sldId="273"/>
            <ac:spMk id="4" creationId="{A742718E-7A16-A4B3-75C1-D2DE11135C37}"/>
          </ac:spMkLst>
        </pc:spChg>
        <pc:spChg chg="mod">
          <ac:chgData name="Nguyen Thanh Phuong" userId="fabba691e6accf3e" providerId="LiveId" clId="{335091EE-1A7A-4887-964A-57B65080826F}" dt="2024-11-19T07:30:58.343" v="333" actId="1035"/>
          <ac:spMkLst>
            <pc:docMk/>
            <pc:sldMk cId="3518142549" sldId="273"/>
            <ac:spMk id="6" creationId="{C3046DE8-2BBB-41A9-679F-08602B911C2A}"/>
          </ac:spMkLst>
        </pc:spChg>
        <pc:spChg chg="mod">
          <ac:chgData name="Nguyen Thanh Phuong" userId="fabba691e6accf3e" providerId="LiveId" clId="{335091EE-1A7A-4887-964A-57B65080826F}" dt="2024-11-19T07:30:58.343" v="333" actId="1035"/>
          <ac:spMkLst>
            <pc:docMk/>
            <pc:sldMk cId="3518142549" sldId="273"/>
            <ac:spMk id="8" creationId="{24AE3A27-014F-3305-679C-A203F3289C32}"/>
          </ac:spMkLst>
        </pc:spChg>
        <pc:spChg chg="add mod">
          <ac:chgData name="Nguyen Thanh Phuong" userId="fabba691e6accf3e" providerId="LiveId" clId="{335091EE-1A7A-4887-964A-57B65080826F}" dt="2024-11-19T07:31:08.721" v="342"/>
          <ac:spMkLst>
            <pc:docMk/>
            <pc:sldMk cId="3518142549" sldId="273"/>
            <ac:spMk id="9" creationId="{BA433106-4D1D-A3FF-D297-D732D554CAC7}"/>
          </ac:spMkLst>
        </pc:spChg>
        <pc:picChg chg="mod">
          <ac:chgData name="Nguyen Thanh Phuong" userId="fabba691e6accf3e" providerId="LiveId" clId="{335091EE-1A7A-4887-964A-57B65080826F}" dt="2024-11-19T07:31:06.758" v="341" actId="1076"/>
          <ac:picMkLst>
            <pc:docMk/>
            <pc:sldMk cId="3518142549" sldId="273"/>
            <ac:picMk id="2" creationId="{EFAA8B71-7D2F-15EC-8A83-19BA897A167E}"/>
          </ac:picMkLst>
        </pc:picChg>
      </pc:sldChg>
      <pc:sldChg chg="modSp mod modClrScheme chgLayout">
        <pc:chgData name="Nguyen Thanh Phuong" userId="fabba691e6accf3e" providerId="LiveId" clId="{335091EE-1A7A-4887-964A-57B65080826F}" dt="2024-11-19T07:31:17.279" v="345" actId="1076"/>
        <pc:sldMkLst>
          <pc:docMk/>
          <pc:sldMk cId="368112792" sldId="274"/>
        </pc:sldMkLst>
        <pc:spChg chg="mod">
          <ac:chgData name="Nguyen Thanh Phuong" userId="fabba691e6accf3e" providerId="LiveId" clId="{335091EE-1A7A-4887-964A-57B65080826F}" dt="2024-11-19T07:31:17.279" v="345" actId="1076"/>
          <ac:spMkLst>
            <pc:docMk/>
            <pc:sldMk cId="368112792" sldId="274"/>
            <ac:spMk id="3" creationId="{D9296421-56E8-331A-B4CC-3EA6C2D23CE7}"/>
          </ac:spMkLst>
        </pc:spChg>
      </pc:sldChg>
      <pc:sldChg chg="modSp add mod">
        <pc:chgData name="Nguyen Thanh Phuong" userId="fabba691e6accf3e" providerId="LiveId" clId="{335091EE-1A7A-4887-964A-57B65080826F}" dt="2024-11-19T07:25:23.863" v="102" actId="20577"/>
        <pc:sldMkLst>
          <pc:docMk/>
          <pc:sldMk cId="0" sldId="275"/>
        </pc:sldMkLst>
        <pc:spChg chg="mod">
          <ac:chgData name="Nguyen Thanh Phuong" userId="fabba691e6accf3e" providerId="LiveId" clId="{335091EE-1A7A-4887-964A-57B65080826F}" dt="2024-11-19T07:25:04.804" v="82" actId="20577"/>
          <ac:spMkLst>
            <pc:docMk/>
            <pc:sldMk cId="0" sldId="275"/>
            <ac:spMk id="104" creationId="{00000000-0000-0000-0000-000000000000}"/>
          </ac:spMkLst>
        </pc:spChg>
        <pc:spChg chg="mod">
          <ac:chgData name="Nguyen Thanh Phuong" userId="fabba691e6accf3e" providerId="LiveId" clId="{335091EE-1A7A-4887-964A-57B65080826F}" dt="2024-11-19T07:25:23.863" v="102" actId="20577"/>
          <ac:spMkLst>
            <pc:docMk/>
            <pc:sldMk cId="0" sldId="275"/>
            <ac:spMk id="107" creationId="{00000000-0000-0000-0000-000000000000}"/>
          </ac:spMkLst>
        </pc:spChg>
      </pc:sldChg>
      <pc:sldMasterChg chg="modSldLayout">
        <pc:chgData name="Nguyen Thanh Phuong" userId="fabba691e6accf3e" providerId="LiveId" clId="{335091EE-1A7A-4887-964A-57B65080826F}" dt="2024-11-19T07:24:45.821" v="62" actId="1076"/>
        <pc:sldMasterMkLst>
          <pc:docMk/>
          <pc:sldMasterMk cId="1906998899" sldId="2147483648"/>
        </pc:sldMasterMkLst>
        <pc:sldLayoutChg chg="delSp modSp mod">
          <pc:chgData name="Nguyen Thanh Phuong" userId="fabba691e6accf3e" providerId="LiveId" clId="{335091EE-1A7A-4887-964A-57B65080826F}" dt="2024-11-19T07:24:45.821" v="62" actId="1076"/>
          <pc:sldLayoutMkLst>
            <pc:docMk/>
            <pc:sldMasterMk cId="1906998899" sldId="2147483648"/>
            <pc:sldLayoutMk cId="631187110" sldId="2147483660"/>
          </pc:sldLayoutMkLst>
          <pc:spChg chg="mod">
            <ac:chgData name="Nguyen Thanh Phuong" userId="fabba691e6accf3e" providerId="LiveId" clId="{335091EE-1A7A-4887-964A-57B65080826F}" dt="2024-11-19T07:24:35.700" v="59" actId="20577"/>
            <ac:spMkLst>
              <pc:docMk/>
              <pc:sldMasterMk cId="1906998899" sldId="2147483648"/>
              <pc:sldLayoutMk cId="631187110" sldId="2147483660"/>
              <ac:spMk id="20" creationId="{00000000-0000-0000-0000-000000000000}"/>
            </ac:spMkLst>
          </pc:spChg>
          <pc:picChg chg="del">
            <ac:chgData name="Nguyen Thanh Phuong" userId="fabba691e6accf3e" providerId="LiveId" clId="{335091EE-1A7A-4887-964A-57B65080826F}" dt="2024-11-19T07:24:40.231" v="61" actId="478"/>
            <ac:picMkLst>
              <pc:docMk/>
              <pc:sldMasterMk cId="1906998899" sldId="2147483648"/>
              <pc:sldLayoutMk cId="631187110" sldId="2147483660"/>
              <ac:picMk id="21" creationId="{00000000-0000-0000-0000-000000000000}"/>
            </ac:picMkLst>
          </pc:picChg>
          <pc:picChg chg="del">
            <ac:chgData name="Nguyen Thanh Phuong" userId="fabba691e6accf3e" providerId="LiveId" clId="{335091EE-1A7A-4887-964A-57B65080826F}" dt="2024-11-19T07:24:39.668" v="60" actId="478"/>
            <ac:picMkLst>
              <pc:docMk/>
              <pc:sldMasterMk cId="1906998899" sldId="2147483648"/>
              <pc:sldLayoutMk cId="631187110" sldId="2147483660"/>
              <ac:picMk id="22" creationId="{00000000-0000-0000-0000-000000000000}"/>
            </ac:picMkLst>
          </pc:picChg>
          <pc:picChg chg="mod">
            <ac:chgData name="Nguyen Thanh Phuong" userId="fabba691e6accf3e" providerId="LiveId" clId="{335091EE-1A7A-4887-964A-57B65080826F}" dt="2024-11-19T07:24:45.821" v="62" actId="1076"/>
            <ac:picMkLst>
              <pc:docMk/>
              <pc:sldMasterMk cId="1906998899" sldId="2147483648"/>
              <pc:sldLayoutMk cId="631187110" sldId="2147483660"/>
              <ac:picMk id="2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281A6-CF67-4689-BAF6-23C820145DA5}" type="datetimeFigureOut">
              <a:rPr lang="en-GB" smtClean="0"/>
              <a:t>18/11/2024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05518-2C89-4203-B983-018EF55DC849}" type="slidenum">
              <a:rPr lang="en-GB" smtClean="0"/>
              <a:t>‹#›</a:t>
            </a:fld>
            <a:endParaRPr lang="en-GB"/>
          </a:p>
        </p:txBody>
      </p:sp>
    </p:spTree>
    <p:extLst>
      <p:ext uri="{BB962C8B-B14F-4D97-AF65-F5344CB8AC3E}">
        <p14:creationId xmlns:p14="http://schemas.microsoft.com/office/powerpoint/2010/main" val="65822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9930" y="4925407"/>
            <a:ext cx="5679440" cy="4029879"/>
          </a:xfrm>
          <a:prstGeom prst="rect">
            <a:avLst/>
          </a:prstGeom>
        </p:spPr>
        <p:txBody>
          <a:bodyPr spcFirstLastPara="1" wrap="square" lIns="99032" tIns="49502" rIns="99032" bIns="49502" anchor="t" anchorCtr="0">
            <a:noAutofit/>
          </a:bodyPr>
          <a:lstStyle/>
          <a:p>
            <a:pPr marL="0" indent="0"/>
            <a:endParaRPr>
              <a:latin typeface="Times New Roman" panose="02020603050405020304" pitchFamily="18" charset="0"/>
              <a:cs typeface="Times New Roman" panose="02020603050405020304" pitchFamily="18" charset="0"/>
            </a:endParaRPr>
          </a:p>
        </p:txBody>
      </p:sp>
      <p:sp>
        <p:nvSpPr>
          <p:cNvPr id="96" name="Google Shape;96;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ElsevierGulliver"/>
              </a:rPr>
              <a:t>At the quasi-steady state of 5–8 s with a total of 120 time points, the pressure difference distributions between 1 mm and 47 mm </a:t>
            </a:r>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18</a:t>
            </a:fld>
            <a:endParaRPr lang="en-GB"/>
          </a:p>
        </p:txBody>
      </p:sp>
    </p:spTree>
    <p:extLst>
      <p:ext uri="{BB962C8B-B14F-4D97-AF65-F5344CB8AC3E}">
        <p14:creationId xmlns:p14="http://schemas.microsoft.com/office/powerpoint/2010/main" val="345926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ElsevierGulliver"/>
              </a:rPr>
              <a:t>single-stage hybrid pulse-tube cryocooler </a:t>
            </a:r>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6</a:t>
            </a:fld>
            <a:endParaRPr lang="en-GB"/>
          </a:p>
        </p:txBody>
      </p:sp>
    </p:spTree>
    <p:extLst>
      <p:ext uri="{BB962C8B-B14F-4D97-AF65-F5344CB8AC3E}">
        <p14:creationId xmlns:p14="http://schemas.microsoft.com/office/powerpoint/2010/main" val="255833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 (source of phase change)</a:t>
            </a:r>
          </a:p>
          <a:p>
            <a:r>
              <a:rPr lang="en-GB" b="0" i="0" dirty="0">
                <a:solidFill>
                  <a:srgbClr val="1F1F1F"/>
                </a:solidFill>
                <a:effectLst/>
                <a:latin typeface="ElsevierGulliver"/>
              </a:rPr>
              <a:t>continuum surface force (CSF) model</a:t>
            </a:r>
          </a:p>
          <a:p>
            <a:r>
              <a:rPr lang="en-GB" b="0" i="0" dirty="0">
                <a:solidFill>
                  <a:srgbClr val="1F1F1F"/>
                </a:solidFill>
                <a:effectLst/>
                <a:latin typeface="ElsevierGulliver"/>
              </a:rPr>
              <a:t>K interfacial curvature</a:t>
            </a:r>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8</a:t>
            </a:fld>
            <a:endParaRPr lang="en-GB"/>
          </a:p>
        </p:txBody>
      </p:sp>
    </p:spTree>
    <p:extLst>
      <p:ext uri="{BB962C8B-B14F-4D97-AF65-F5344CB8AC3E}">
        <p14:creationId xmlns:p14="http://schemas.microsoft.com/office/powerpoint/2010/main" val="79493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Sh</a:t>
            </a:r>
            <a:r>
              <a:rPr lang="en-GB" dirty="0"/>
              <a:t> energy source</a:t>
            </a:r>
          </a:p>
        </p:txBody>
      </p:sp>
      <p:sp>
        <p:nvSpPr>
          <p:cNvPr id="4" name="Slide Number Placeholder 3"/>
          <p:cNvSpPr>
            <a:spLocks noGrp="1"/>
          </p:cNvSpPr>
          <p:nvPr>
            <p:ph type="sldNum" sz="quarter" idx="5"/>
          </p:nvPr>
        </p:nvSpPr>
        <p:spPr/>
        <p:txBody>
          <a:bodyPr/>
          <a:lstStyle/>
          <a:p>
            <a:fld id="{B5B05518-2C89-4203-B983-018EF55DC849}" type="slidenum">
              <a:rPr lang="en-GB" smtClean="0"/>
              <a:t>9</a:t>
            </a:fld>
            <a:endParaRPr lang="en-GB"/>
          </a:p>
        </p:txBody>
      </p:sp>
    </p:spTree>
    <p:extLst>
      <p:ext uri="{BB962C8B-B14F-4D97-AF65-F5344CB8AC3E}">
        <p14:creationId xmlns:p14="http://schemas.microsoft.com/office/powerpoint/2010/main" val="370757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ElsevierGulliver"/>
              </a:rPr>
              <a:t>1:130 gas-liquid density ratio at </a:t>
            </a:r>
            <a:r>
              <a:rPr lang="en-GB" b="0" i="1" dirty="0">
                <a:solidFill>
                  <a:srgbClr val="1F1F1F"/>
                </a:solidFill>
                <a:effectLst/>
                <a:latin typeface="ElsevierGulliver"/>
              </a:rPr>
              <a:t>T</a:t>
            </a:r>
            <a:r>
              <a:rPr lang="en-GB" b="0" i="0" dirty="0">
                <a:solidFill>
                  <a:srgbClr val="1F1F1F"/>
                </a:solidFill>
                <a:effectLst/>
                <a:latin typeface="ElsevierGulliver"/>
              </a:rPr>
              <a:t> = 80 K</a:t>
            </a:r>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11</a:t>
            </a:fld>
            <a:endParaRPr lang="en-GB"/>
          </a:p>
        </p:txBody>
      </p:sp>
    </p:spTree>
    <p:extLst>
      <p:ext uri="{BB962C8B-B14F-4D97-AF65-F5344CB8AC3E}">
        <p14:creationId xmlns:p14="http://schemas.microsoft.com/office/powerpoint/2010/main" val="157628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ElsevierGulliver"/>
              </a:rPr>
              <a:t>CFD model is unable to predict the dry-out phenomenon, and the stagnant long liquid slug due to the absence of gasification nucleation points and turbulence phenomena</a:t>
            </a:r>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14</a:t>
            </a:fld>
            <a:endParaRPr lang="en-GB"/>
          </a:p>
        </p:txBody>
      </p:sp>
    </p:spTree>
    <p:extLst>
      <p:ext uri="{BB962C8B-B14F-4D97-AF65-F5344CB8AC3E}">
        <p14:creationId xmlns:p14="http://schemas.microsoft.com/office/powerpoint/2010/main" val="294155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1" dirty="0">
                <a:solidFill>
                  <a:srgbClr val="1F1F1F"/>
                </a:solidFill>
                <a:effectLst/>
                <a:latin typeface="ElsevierGulliver"/>
              </a:rPr>
              <a:t>FR</a:t>
            </a:r>
            <a:r>
              <a:rPr lang="en-GB" b="0" i="0" dirty="0">
                <a:solidFill>
                  <a:srgbClr val="1F1F1F"/>
                </a:solidFill>
                <a:effectLst/>
                <a:latin typeface="ElsevierGulliver"/>
              </a:rPr>
              <a:t> = 53 % are set to 5 s</a:t>
            </a:r>
            <a:r>
              <a:rPr lang="en-GB" b="0" i="0" baseline="30000" dirty="0">
                <a:solidFill>
                  <a:srgbClr val="1F1F1F"/>
                </a:solidFill>
                <a:effectLst/>
                <a:latin typeface="ElsevierGulliver"/>
              </a:rPr>
              <a:t>−1</a:t>
            </a:r>
            <a:r>
              <a:rPr lang="en-GB" b="0" i="0" dirty="0">
                <a:solidFill>
                  <a:srgbClr val="1F1F1F"/>
                </a:solidFill>
                <a:effectLst/>
                <a:latin typeface="ElsevierGulliver"/>
              </a:rPr>
              <a:t> and 550 s</a:t>
            </a:r>
            <a:r>
              <a:rPr lang="en-GB" b="0" i="0" baseline="30000" dirty="0">
                <a:solidFill>
                  <a:srgbClr val="1F1F1F"/>
                </a:solidFill>
                <a:effectLst/>
                <a:latin typeface="ElsevierGulliver"/>
              </a:rPr>
              <a:t>−1</a:t>
            </a:r>
          </a:p>
          <a:p>
            <a:r>
              <a:rPr lang="en-GB" b="0" i="0" dirty="0">
                <a:solidFill>
                  <a:srgbClr val="1F1F1F"/>
                </a:solidFill>
                <a:effectLst/>
                <a:latin typeface="ElsevierGulliver"/>
              </a:rPr>
              <a:t>disparity between ideal and actual gas density.</a:t>
            </a:r>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15</a:t>
            </a:fld>
            <a:endParaRPr lang="en-GB"/>
          </a:p>
        </p:txBody>
      </p:sp>
    </p:spTree>
    <p:extLst>
      <p:ext uri="{BB962C8B-B14F-4D97-AF65-F5344CB8AC3E}">
        <p14:creationId xmlns:p14="http://schemas.microsoft.com/office/powerpoint/2010/main" val="789992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16</a:t>
            </a:fld>
            <a:endParaRPr lang="en-GB"/>
          </a:p>
        </p:txBody>
      </p:sp>
    </p:spTree>
    <p:extLst>
      <p:ext uri="{BB962C8B-B14F-4D97-AF65-F5344CB8AC3E}">
        <p14:creationId xmlns:p14="http://schemas.microsoft.com/office/powerpoint/2010/main" val="385931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B05518-2C89-4203-B983-018EF55DC849}" type="slidenum">
              <a:rPr lang="en-GB" smtClean="0"/>
              <a:t>17</a:t>
            </a:fld>
            <a:endParaRPr lang="en-GB"/>
          </a:p>
        </p:txBody>
      </p:sp>
    </p:spTree>
    <p:extLst>
      <p:ext uri="{BB962C8B-B14F-4D97-AF65-F5344CB8AC3E}">
        <p14:creationId xmlns:p14="http://schemas.microsoft.com/office/powerpoint/2010/main" val="376893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7F1E-5ABB-85CB-CF5B-1274C1B76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9A0138-2213-2D90-E65E-23439F895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2DE65E-0D93-743B-53B8-530E7AA44207}"/>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5" name="Footer Placeholder 4">
            <a:extLst>
              <a:ext uri="{FF2B5EF4-FFF2-40B4-BE49-F238E27FC236}">
                <a16:creationId xmlns:a16="http://schemas.microsoft.com/office/drawing/2014/main" id="{3D4EA833-E79B-54C7-AFE2-352C13172C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2F5535-6B02-D06F-489C-FF091CFEADE1}"/>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303188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9784-79E8-F3B8-E211-62B0DCDF39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3485F4-858E-809D-D429-E197E43A2B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8D648-E766-28A9-014F-7C71F6F82057}"/>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5" name="Footer Placeholder 4">
            <a:extLst>
              <a:ext uri="{FF2B5EF4-FFF2-40B4-BE49-F238E27FC236}">
                <a16:creationId xmlns:a16="http://schemas.microsoft.com/office/drawing/2014/main" id="{6B3F4269-9794-B6D2-3C81-0B8E30F265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407ACB-D001-613E-CF90-1A2FCBCDB267}"/>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387149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DD621-224B-7BC7-5F86-654FC9085E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3DEBF7-E572-1C3B-509D-C8E55A0F9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FE2CFC-B638-CB27-F6F4-C6EAA69E3EFD}"/>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5" name="Footer Placeholder 4">
            <a:extLst>
              <a:ext uri="{FF2B5EF4-FFF2-40B4-BE49-F238E27FC236}">
                <a16:creationId xmlns:a16="http://schemas.microsoft.com/office/drawing/2014/main" id="{41E7F4E8-3311-D783-9A9D-72FAF22104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9AD640-1B3E-33D7-5BBD-9D6DFE19CB4C}"/>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407700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
        <p:cNvGrpSpPr/>
        <p:nvPr/>
      </p:nvGrpSpPr>
      <p:grpSpPr>
        <a:xfrm>
          <a:off x="0" y="0"/>
          <a:ext cx="0" cy="0"/>
          <a:chOff x="0" y="0"/>
          <a:chExt cx="0" cy="0"/>
        </a:xfrm>
      </p:grpSpPr>
      <p:grpSp>
        <p:nvGrpSpPr>
          <p:cNvPr id="17" name="Google Shape;17;p19"/>
          <p:cNvGrpSpPr/>
          <p:nvPr/>
        </p:nvGrpSpPr>
        <p:grpSpPr>
          <a:xfrm>
            <a:off x="3316224" y="1"/>
            <a:ext cx="5559552" cy="614434"/>
            <a:chOff x="3447288" y="9037"/>
            <a:chExt cx="5559552" cy="749915"/>
          </a:xfrm>
        </p:grpSpPr>
        <p:sp>
          <p:nvSpPr>
            <p:cNvPr id="18" name="Google Shape;18;p19"/>
            <p:cNvSpPr/>
            <p:nvPr/>
          </p:nvSpPr>
          <p:spPr>
            <a:xfrm>
              <a:off x="3447288" y="301752"/>
              <a:ext cx="5559552" cy="457200"/>
            </a:xfrm>
            <a:prstGeom prst="ellipse">
              <a:avLst/>
            </a:prstGeom>
            <a:solidFill>
              <a:srgbClr val="BEF2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Arial"/>
                <a:cs typeface="Times New Roman" panose="02020603050405020304" pitchFamily="18" charset="0"/>
                <a:sym typeface="Arial"/>
              </a:endParaRPr>
            </a:p>
          </p:txBody>
        </p:sp>
        <p:sp>
          <p:nvSpPr>
            <p:cNvPr id="19" name="Google Shape;19;p19"/>
            <p:cNvSpPr/>
            <p:nvPr/>
          </p:nvSpPr>
          <p:spPr>
            <a:xfrm>
              <a:off x="3447288" y="9037"/>
              <a:ext cx="5559552" cy="576072"/>
            </a:xfrm>
            <a:prstGeom prst="roundRect">
              <a:avLst>
                <a:gd name="adj" fmla="val 16667"/>
              </a:avLst>
            </a:prstGeom>
            <a:solidFill>
              <a:srgbClr val="BEF2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Arial"/>
                <a:cs typeface="Times New Roman" panose="02020603050405020304" pitchFamily="18" charset="0"/>
                <a:sym typeface="Arial"/>
              </a:endParaRPr>
            </a:p>
          </p:txBody>
        </p:sp>
      </p:grpSp>
      <p:sp>
        <p:nvSpPr>
          <p:cNvPr id="20" name="Google Shape;20;p19"/>
          <p:cNvSpPr/>
          <p:nvPr/>
        </p:nvSpPr>
        <p:spPr>
          <a:xfrm>
            <a:off x="0" y="6245664"/>
            <a:ext cx="12192000" cy="612335"/>
          </a:xfrm>
          <a:prstGeom prst="rect">
            <a:avLst/>
          </a:prstGeom>
          <a:solidFill>
            <a:srgbClr val="BEF2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chemeClr val="dk1"/>
                </a:solidFill>
                <a:latin typeface="Times New Roman" panose="02020603050405020304" pitchFamily="18" charset="0"/>
                <a:ea typeface="Arial"/>
                <a:cs typeface="Times New Roman" panose="02020603050405020304" pitchFamily="18" charset="0"/>
                <a:sym typeface="Arial"/>
              </a:rPr>
              <a:t>Computational Fluid Dynamic Class</a:t>
            </a:r>
            <a:endParaRPr dirty="0">
              <a:latin typeface="Times New Roman" panose="02020603050405020304" pitchFamily="18" charset="0"/>
              <a:cs typeface="Times New Roman" panose="02020603050405020304" pitchFamily="18" charset="0"/>
            </a:endParaRPr>
          </a:p>
        </p:txBody>
      </p:sp>
      <p:pic>
        <p:nvPicPr>
          <p:cNvPr id="23" name="Google Shape;23;p19"/>
          <p:cNvPicPr preferRelativeResize="0"/>
          <p:nvPr/>
        </p:nvPicPr>
        <p:blipFill rotWithShape="1">
          <a:blip r:embed="rId2">
            <a:alphaModFix/>
          </a:blip>
          <a:srcRect/>
          <a:stretch/>
        </p:blipFill>
        <p:spPr>
          <a:xfrm>
            <a:off x="0" y="6245771"/>
            <a:ext cx="885825" cy="612335"/>
          </a:xfrm>
          <a:prstGeom prst="rect">
            <a:avLst/>
          </a:prstGeom>
          <a:noFill/>
          <a:ln>
            <a:noFill/>
          </a:ln>
        </p:spPr>
      </p:pic>
      <p:pic>
        <p:nvPicPr>
          <p:cNvPr id="24" name="Google Shape;24;p19" descr="A logo of a university&#10;&#10;Description automatically generated"/>
          <p:cNvPicPr preferRelativeResize="0"/>
          <p:nvPr/>
        </p:nvPicPr>
        <p:blipFill rotWithShape="1">
          <a:blip r:embed="rId3">
            <a:alphaModFix/>
          </a:blip>
          <a:srcRect/>
          <a:stretch/>
        </p:blipFill>
        <p:spPr>
          <a:xfrm>
            <a:off x="11527732" y="6245772"/>
            <a:ext cx="585471" cy="612228"/>
          </a:xfrm>
          <a:prstGeom prst="rect">
            <a:avLst/>
          </a:prstGeom>
          <a:noFill/>
          <a:ln>
            <a:noFill/>
          </a:ln>
        </p:spPr>
      </p:pic>
    </p:spTree>
    <p:extLst>
      <p:ext uri="{BB962C8B-B14F-4D97-AF65-F5344CB8AC3E}">
        <p14:creationId xmlns:p14="http://schemas.microsoft.com/office/powerpoint/2010/main" val="63118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D88A-49B4-6D36-64A4-09DB15B5C1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707848-4EE0-832B-2C0A-5B21E66A7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139224-66C9-3392-E770-75D53F8EF07F}"/>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5" name="Footer Placeholder 4">
            <a:extLst>
              <a:ext uri="{FF2B5EF4-FFF2-40B4-BE49-F238E27FC236}">
                <a16:creationId xmlns:a16="http://schemas.microsoft.com/office/drawing/2014/main" id="{767BFB2A-4B1C-7A39-8429-AEAA1C135C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8A75FD-14BB-F6BD-8D83-A2500467CF73}"/>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359982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4A9F-E68F-9477-A02E-201660405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18CB1F-0B11-EC48-2D26-54FF4E06EF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9E87C-9E4E-A54E-7242-DD3E710206DA}"/>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5" name="Footer Placeholder 4">
            <a:extLst>
              <a:ext uri="{FF2B5EF4-FFF2-40B4-BE49-F238E27FC236}">
                <a16:creationId xmlns:a16="http://schemas.microsoft.com/office/drawing/2014/main" id="{845CCA4E-C398-B7EE-57FF-D006E421AA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EEED01-C1E0-D3E8-4435-0505A6513345}"/>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393470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DBAE-7689-0999-301D-3F229B76DB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74E6F6-510D-0D78-E69A-16D5D3BD26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3EE5C80-0B1C-B41A-7D32-113EE4727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B6AA7C-3918-4046-992C-7F834528737D}"/>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6" name="Footer Placeholder 5">
            <a:extLst>
              <a:ext uri="{FF2B5EF4-FFF2-40B4-BE49-F238E27FC236}">
                <a16:creationId xmlns:a16="http://schemas.microsoft.com/office/drawing/2014/main" id="{3C5959A8-5179-EE7C-9691-49872F03D6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D0217A-E32A-9DCA-1731-2AB2CBF9784D}"/>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1916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AAF8-9B20-3DA4-DA1F-882BC2C0ABC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A32ECC-E825-7442-F6B8-D7ECCB55ED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AA641-626D-AD9D-84D1-8E5569CB5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C47AC5B-3962-CC9B-92AC-EDEC82FD2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A8E30-B92F-51BA-5ED3-8581BB6B30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E25BAA-F447-64B1-A878-0E686BB2CACA}"/>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8" name="Footer Placeholder 7">
            <a:extLst>
              <a:ext uri="{FF2B5EF4-FFF2-40B4-BE49-F238E27FC236}">
                <a16:creationId xmlns:a16="http://schemas.microsoft.com/office/drawing/2014/main" id="{1F1110F0-825B-4475-1FAE-CC49AA790E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87137BB-CF0D-6BC2-7FA8-B5C88E37ED54}"/>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105841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BF79-801D-1CD6-DE52-4D44173A2E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818AB1-1433-573C-F272-D6983D0AFA0E}"/>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4" name="Footer Placeholder 3">
            <a:extLst>
              <a:ext uri="{FF2B5EF4-FFF2-40B4-BE49-F238E27FC236}">
                <a16:creationId xmlns:a16="http://schemas.microsoft.com/office/drawing/2014/main" id="{73C976BA-8D43-172F-AC57-0C822496A94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F5E172-B667-44CA-AABC-806718C49CE5}"/>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383565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A8BDC-7C13-DB92-F846-86B517D6B935}"/>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3" name="Footer Placeholder 2">
            <a:extLst>
              <a:ext uri="{FF2B5EF4-FFF2-40B4-BE49-F238E27FC236}">
                <a16:creationId xmlns:a16="http://schemas.microsoft.com/office/drawing/2014/main" id="{3E22DE1A-D5E1-6581-000D-1D55CB1D5D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35450A-E56D-89AF-1451-0BB34519AB10}"/>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214767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A346-938E-06D0-507E-1C8197870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8CC1887-B0BB-5390-47EB-B2A48AA93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B776F6-99F3-62C9-C7E7-38FE43E9F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22EF0-0729-EF93-CFF7-37EF06AF1F0F}"/>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6" name="Footer Placeholder 5">
            <a:extLst>
              <a:ext uri="{FF2B5EF4-FFF2-40B4-BE49-F238E27FC236}">
                <a16:creationId xmlns:a16="http://schemas.microsoft.com/office/drawing/2014/main" id="{B6F96CFD-BFFD-B382-1FF5-E1FD4C74A5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5D3811-E1C9-8CA4-3A69-6617B6544F5B}"/>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287006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BEB5-5977-97CB-4D30-C367626C4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94323B-63B5-61E1-44B7-C184F6A05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1F55AE-E1F3-B488-ED9F-DB3F65CB9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6D4FA-A808-1572-AE34-44D83015B41A}"/>
              </a:ext>
            </a:extLst>
          </p:cNvPr>
          <p:cNvSpPr>
            <a:spLocks noGrp="1"/>
          </p:cNvSpPr>
          <p:nvPr>
            <p:ph type="dt" sz="half" idx="10"/>
          </p:nvPr>
        </p:nvSpPr>
        <p:spPr/>
        <p:txBody>
          <a:bodyPr/>
          <a:lstStyle/>
          <a:p>
            <a:fld id="{76E6D92B-6480-4E46-BCB3-335BCE280A3E}" type="datetimeFigureOut">
              <a:rPr lang="en-GB" smtClean="0"/>
              <a:t>18/11/2024</a:t>
            </a:fld>
            <a:endParaRPr lang="en-GB"/>
          </a:p>
        </p:txBody>
      </p:sp>
      <p:sp>
        <p:nvSpPr>
          <p:cNvPr id="6" name="Footer Placeholder 5">
            <a:extLst>
              <a:ext uri="{FF2B5EF4-FFF2-40B4-BE49-F238E27FC236}">
                <a16:creationId xmlns:a16="http://schemas.microsoft.com/office/drawing/2014/main" id="{9E907E77-552C-9EA7-5F3F-B6FDA9C9AF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53054F-0331-918E-31EA-7209B79AC8BE}"/>
              </a:ext>
            </a:extLst>
          </p:cNvPr>
          <p:cNvSpPr>
            <a:spLocks noGrp="1"/>
          </p:cNvSpPr>
          <p:nvPr>
            <p:ph type="sldNum" sz="quarter" idx="12"/>
          </p:nvPr>
        </p:nvSpPr>
        <p:spPr/>
        <p:txBody>
          <a:bodyPr/>
          <a:lstStyle/>
          <a:p>
            <a:fld id="{23106234-E648-419E-9449-6F414048FE0C}" type="slidenum">
              <a:rPr lang="en-GB" smtClean="0"/>
              <a:t>‹#›</a:t>
            </a:fld>
            <a:endParaRPr lang="en-GB"/>
          </a:p>
        </p:txBody>
      </p:sp>
    </p:spTree>
    <p:extLst>
      <p:ext uri="{BB962C8B-B14F-4D97-AF65-F5344CB8AC3E}">
        <p14:creationId xmlns:p14="http://schemas.microsoft.com/office/powerpoint/2010/main" val="268767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06F2D-5F30-E7B0-AFB1-E8D1EC3CB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5859E-8665-CA34-7D75-691AA86A4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8561D4-9558-A580-830F-8722ADD2B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6D92B-6480-4E46-BCB3-335BCE280A3E}" type="datetimeFigureOut">
              <a:rPr lang="en-GB" smtClean="0"/>
              <a:t>18/11/2024</a:t>
            </a:fld>
            <a:endParaRPr lang="en-GB"/>
          </a:p>
        </p:txBody>
      </p:sp>
      <p:sp>
        <p:nvSpPr>
          <p:cNvPr id="5" name="Footer Placeholder 4">
            <a:extLst>
              <a:ext uri="{FF2B5EF4-FFF2-40B4-BE49-F238E27FC236}">
                <a16:creationId xmlns:a16="http://schemas.microsoft.com/office/drawing/2014/main" id="{8A17D760-FDDA-17DB-DA49-717B6E02C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F3F9E89-4CA4-DD50-95AE-682D22805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106234-E648-419E-9449-6F414048FE0C}" type="slidenum">
              <a:rPr lang="en-GB" smtClean="0"/>
              <a:t>‹#›</a:t>
            </a:fld>
            <a:endParaRPr lang="en-GB"/>
          </a:p>
        </p:txBody>
      </p:sp>
    </p:spTree>
    <p:extLst>
      <p:ext uri="{BB962C8B-B14F-4D97-AF65-F5344CB8AC3E}">
        <p14:creationId xmlns:p14="http://schemas.microsoft.com/office/powerpoint/2010/main" val="190699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F24E-2765-B352-89B6-1E7D7405057C}"/>
              </a:ext>
            </a:extLst>
          </p:cNvPr>
          <p:cNvSpPr>
            <a:spLocks noGrp="1"/>
          </p:cNvSpPr>
          <p:nvPr>
            <p:ph type="ctrTitle"/>
          </p:nvPr>
        </p:nvSpPr>
        <p:spPr/>
        <p:txBody>
          <a:bodyPr/>
          <a:lstStyle/>
          <a:p>
            <a:r>
              <a:rPr lang="en-GB" dirty="0"/>
              <a:t>Mid-term Presentation</a:t>
            </a:r>
          </a:p>
        </p:txBody>
      </p:sp>
      <p:sp>
        <p:nvSpPr>
          <p:cNvPr id="3" name="Subtitle 2">
            <a:extLst>
              <a:ext uri="{FF2B5EF4-FFF2-40B4-BE49-F238E27FC236}">
                <a16:creationId xmlns:a16="http://schemas.microsoft.com/office/drawing/2014/main" id="{F41134A1-BCD9-F507-6E4A-716E33DDDD6D}"/>
              </a:ext>
            </a:extLst>
          </p:cNvPr>
          <p:cNvSpPr>
            <a:spLocks noGrp="1"/>
          </p:cNvSpPr>
          <p:nvPr>
            <p:ph type="subTitle" idx="1"/>
          </p:nvPr>
        </p:nvSpPr>
        <p:spPr/>
        <p:txBody>
          <a:bodyPr/>
          <a:lstStyle/>
          <a:p>
            <a:r>
              <a:rPr lang="en-GB" dirty="0"/>
              <a:t>CFD class</a:t>
            </a:r>
          </a:p>
          <a:p>
            <a:r>
              <a:rPr lang="en-GB" dirty="0"/>
              <a:t>NGUYEN THANH PHUONG</a:t>
            </a:r>
          </a:p>
          <a:p>
            <a:r>
              <a:rPr lang="en-GB" dirty="0"/>
              <a:t>20.11.2024</a:t>
            </a:r>
          </a:p>
        </p:txBody>
      </p:sp>
      <p:sp>
        <p:nvSpPr>
          <p:cNvPr id="6" name="Half Frame 5">
            <a:extLst>
              <a:ext uri="{FF2B5EF4-FFF2-40B4-BE49-F238E27FC236}">
                <a16:creationId xmlns:a16="http://schemas.microsoft.com/office/drawing/2014/main" id="{A74E9FC0-44A7-5BD9-6C37-7A6A384A5652}"/>
              </a:ext>
            </a:extLst>
          </p:cNvPr>
          <p:cNvSpPr/>
          <p:nvPr/>
        </p:nvSpPr>
        <p:spPr>
          <a:xfrm rot="10800000">
            <a:off x="10179581" y="4995323"/>
            <a:ext cx="1938528" cy="1779549"/>
          </a:xfrm>
          <a:prstGeom prst="halfFrame">
            <a:avLst>
              <a:gd name="adj1" fmla="val 6932"/>
              <a:gd name="adj2" fmla="val 6510"/>
            </a:avLst>
          </a:prstGeom>
          <a:solidFill>
            <a:srgbClr val="000066"/>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solidFill>
                <a:schemeClr val="tx1"/>
              </a:solidFill>
              <a:latin typeface="Times New Roman" panose="02020603050405020304" pitchFamily="18" charset="0"/>
            </a:endParaRPr>
          </a:p>
        </p:txBody>
      </p:sp>
      <p:sp>
        <p:nvSpPr>
          <p:cNvPr id="7" name="Half Frame 6">
            <a:extLst>
              <a:ext uri="{FF2B5EF4-FFF2-40B4-BE49-F238E27FC236}">
                <a16:creationId xmlns:a16="http://schemas.microsoft.com/office/drawing/2014/main" id="{218FF1D8-E885-C978-49D1-0CF12880F6AC}"/>
              </a:ext>
            </a:extLst>
          </p:cNvPr>
          <p:cNvSpPr/>
          <p:nvPr/>
        </p:nvSpPr>
        <p:spPr>
          <a:xfrm>
            <a:off x="73891" y="74810"/>
            <a:ext cx="1938528" cy="1779549"/>
          </a:xfrm>
          <a:prstGeom prst="halfFrame">
            <a:avLst>
              <a:gd name="adj1" fmla="val 5375"/>
              <a:gd name="adj2" fmla="val 5991"/>
            </a:avLst>
          </a:prstGeom>
          <a:solidFill>
            <a:srgbClr val="CC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solidFill>
                <a:schemeClr val="tx1"/>
              </a:solidFill>
              <a:latin typeface="Times New Roman" panose="02020603050405020304" pitchFamily="18" charset="0"/>
            </a:endParaRPr>
          </a:p>
        </p:txBody>
      </p:sp>
      <p:pic>
        <p:nvPicPr>
          <p:cNvPr id="8" name="Google Shape;23;p19">
            <a:extLst>
              <a:ext uri="{FF2B5EF4-FFF2-40B4-BE49-F238E27FC236}">
                <a16:creationId xmlns:a16="http://schemas.microsoft.com/office/drawing/2014/main" id="{879C9C86-3486-D7C6-AADD-8CD1B708058E}"/>
              </a:ext>
            </a:extLst>
          </p:cNvPr>
          <p:cNvPicPr preferRelativeResize="0"/>
          <p:nvPr/>
        </p:nvPicPr>
        <p:blipFill rotWithShape="1">
          <a:blip r:embed="rId2">
            <a:alphaModFix/>
          </a:blip>
          <a:srcRect/>
          <a:stretch/>
        </p:blipFill>
        <p:spPr>
          <a:xfrm>
            <a:off x="73891" y="5975927"/>
            <a:ext cx="1219200" cy="820601"/>
          </a:xfrm>
          <a:prstGeom prst="rect">
            <a:avLst/>
          </a:prstGeom>
          <a:noFill/>
          <a:ln>
            <a:noFill/>
          </a:ln>
        </p:spPr>
      </p:pic>
      <p:pic>
        <p:nvPicPr>
          <p:cNvPr id="9" name="Picture 8">
            <a:extLst>
              <a:ext uri="{FF2B5EF4-FFF2-40B4-BE49-F238E27FC236}">
                <a16:creationId xmlns:a16="http://schemas.microsoft.com/office/drawing/2014/main" id="{E550FE21-B22D-7339-17ED-5C17693A1E48}"/>
              </a:ext>
            </a:extLst>
          </p:cNvPr>
          <p:cNvPicPr>
            <a:picLocks noChangeAspect="1"/>
          </p:cNvPicPr>
          <p:nvPr/>
        </p:nvPicPr>
        <p:blipFill>
          <a:blip r:embed="rId3"/>
          <a:stretch>
            <a:fillRect/>
          </a:stretch>
        </p:blipFill>
        <p:spPr>
          <a:xfrm>
            <a:off x="4690173" y="5980704"/>
            <a:ext cx="3530990" cy="815824"/>
          </a:xfrm>
          <a:prstGeom prst="rect">
            <a:avLst/>
          </a:prstGeom>
        </p:spPr>
      </p:pic>
    </p:spTree>
    <p:extLst>
      <p:ext uri="{BB962C8B-B14F-4D97-AF65-F5344CB8AC3E}">
        <p14:creationId xmlns:p14="http://schemas.microsoft.com/office/powerpoint/2010/main" val="57145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0C77FF-1A1E-3F78-E106-F5C7673CED94}"/>
              </a:ext>
            </a:extLst>
          </p:cNvPr>
          <p:cNvSpPr txBox="1"/>
          <p:nvPr/>
        </p:nvSpPr>
        <p:spPr>
          <a:xfrm>
            <a:off x="249174" y="522189"/>
            <a:ext cx="6094476" cy="369332"/>
          </a:xfrm>
          <a:prstGeom prst="rect">
            <a:avLst/>
          </a:prstGeom>
          <a:noFill/>
        </p:spPr>
        <p:txBody>
          <a:bodyPr wrap="square">
            <a:spAutoFit/>
          </a:bodyPr>
          <a:lstStyle/>
          <a:p>
            <a:pPr algn="l">
              <a:spcBef>
                <a:spcPts val="1800"/>
              </a:spcBef>
              <a:spcAft>
                <a:spcPts val="600"/>
              </a:spcAft>
            </a:pPr>
            <a:r>
              <a:rPr lang="en-GB" b="1" i="0" dirty="0">
                <a:solidFill>
                  <a:srgbClr val="1F1F1F"/>
                </a:solidFill>
                <a:effectLst/>
                <a:latin typeface="ElsevierGulliver"/>
              </a:rPr>
              <a:t>3.3. Grid independence</a:t>
            </a:r>
          </a:p>
        </p:txBody>
      </p:sp>
      <p:pic>
        <p:nvPicPr>
          <p:cNvPr id="4" name="Picture 3">
            <a:extLst>
              <a:ext uri="{FF2B5EF4-FFF2-40B4-BE49-F238E27FC236}">
                <a16:creationId xmlns:a16="http://schemas.microsoft.com/office/drawing/2014/main" id="{7344C48C-A5A1-D6CB-AEC8-E66D01FA6A0C}"/>
              </a:ext>
            </a:extLst>
          </p:cNvPr>
          <p:cNvPicPr>
            <a:picLocks noChangeAspect="1"/>
          </p:cNvPicPr>
          <p:nvPr/>
        </p:nvPicPr>
        <p:blipFill>
          <a:blip r:embed="rId2"/>
          <a:stretch>
            <a:fillRect/>
          </a:stretch>
        </p:blipFill>
        <p:spPr>
          <a:xfrm>
            <a:off x="351446" y="1524558"/>
            <a:ext cx="5691179" cy="2775889"/>
          </a:xfrm>
          <a:prstGeom prst="rect">
            <a:avLst/>
          </a:prstGeom>
        </p:spPr>
      </p:pic>
      <p:sp>
        <p:nvSpPr>
          <p:cNvPr id="6" name="TextBox 5">
            <a:extLst>
              <a:ext uri="{FF2B5EF4-FFF2-40B4-BE49-F238E27FC236}">
                <a16:creationId xmlns:a16="http://schemas.microsoft.com/office/drawing/2014/main" id="{DA978B40-4A4F-789E-ACB8-6CF4F2FDC333}"/>
              </a:ext>
            </a:extLst>
          </p:cNvPr>
          <p:cNvSpPr txBox="1"/>
          <p:nvPr/>
        </p:nvSpPr>
        <p:spPr>
          <a:xfrm>
            <a:off x="351446" y="5689789"/>
            <a:ext cx="11025378" cy="369332"/>
          </a:xfrm>
          <a:prstGeom prst="rect">
            <a:avLst/>
          </a:prstGeom>
          <a:noFill/>
        </p:spPr>
        <p:txBody>
          <a:bodyPr wrap="square">
            <a:spAutoFit/>
          </a:bodyPr>
          <a:lstStyle/>
          <a:p>
            <a:r>
              <a:rPr lang="en-GB" b="0" i="0" dirty="0">
                <a:solidFill>
                  <a:srgbClr val="1F1F1F"/>
                </a:solidFill>
                <a:effectLst/>
                <a:latin typeface="ElsevierGulliver"/>
              </a:rPr>
              <a:t>Mesh fluid domain key parameters: height of first grid layer, number of radial grids and height of vertical grids</a:t>
            </a:r>
            <a:endParaRPr lang="en-GB" dirty="0"/>
          </a:p>
        </p:txBody>
      </p:sp>
      <p:pic>
        <p:nvPicPr>
          <p:cNvPr id="7" name="Picture 6">
            <a:extLst>
              <a:ext uri="{FF2B5EF4-FFF2-40B4-BE49-F238E27FC236}">
                <a16:creationId xmlns:a16="http://schemas.microsoft.com/office/drawing/2014/main" id="{65B63C12-1953-804C-870D-2B812ACDEA95}"/>
              </a:ext>
            </a:extLst>
          </p:cNvPr>
          <p:cNvPicPr>
            <a:picLocks noChangeAspect="1"/>
          </p:cNvPicPr>
          <p:nvPr/>
        </p:nvPicPr>
        <p:blipFill>
          <a:blip r:embed="rId3"/>
          <a:stretch>
            <a:fillRect/>
          </a:stretch>
        </p:blipFill>
        <p:spPr>
          <a:xfrm>
            <a:off x="6547103" y="1353053"/>
            <a:ext cx="5393649" cy="3118898"/>
          </a:xfrm>
          <a:prstGeom prst="rect">
            <a:avLst/>
          </a:prstGeom>
        </p:spPr>
      </p:pic>
      <p:sp>
        <p:nvSpPr>
          <p:cNvPr id="9" name="TextBox 8">
            <a:extLst>
              <a:ext uri="{FF2B5EF4-FFF2-40B4-BE49-F238E27FC236}">
                <a16:creationId xmlns:a16="http://schemas.microsoft.com/office/drawing/2014/main" id="{8B8AA64F-68C9-1EB8-A61F-A8D3615C42E9}"/>
              </a:ext>
            </a:extLst>
          </p:cNvPr>
          <p:cNvSpPr txBox="1"/>
          <p:nvPr/>
        </p:nvSpPr>
        <p:spPr>
          <a:xfrm>
            <a:off x="6196689" y="4733508"/>
            <a:ext cx="6094476" cy="523220"/>
          </a:xfrm>
          <a:prstGeom prst="rect">
            <a:avLst/>
          </a:prstGeom>
          <a:noFill/>
        </p:spPr>
        <p:txBody>
          <a:bodyPr wrap="square">
            <a:spAutoFit/>
          </a:bodyPr>
          <a:lstStyle/>
          <a:p>
            <a:pPr algn="ctr"/>
            <a:r>
              <a:rPr lang="en-GB" sz="1400" b="0" i="0" dirty="0">
                <a:solidFill>
                  <a:srgbClr val="1F1F1F"/>
                </a:solidFill>
                <a:effectLst/>
                <a:latin typeface="ElsevierGulliver"/>
              </a:rPr>
              <a:t>Comparison of liquid-vapor distribution comparison and </a:t>
            </a:r>
            <a:r>
              <a:rPr lang="en-GB" sz="1400" b="0" i="0" dirty="0" err="1">
                <a:solidFill>
                  <a:srgbClr val="1F1F1F"/>
                </a:solidFill>
                <a:effectLst/>
                <a:latin typeface="ElsevierGulliver"/>
              </a:rPr>
              <a:t>therm</a:t>
            </a:r>
            <a:r>
              <a:rPr lang="en-GB" sz="1400" b="0" i="0" dirty="0">
                <a:solidFill>
                  <a:srgbClr val="1F1F1F"/>
                </a:solidFill>
                <a:effectLst/>
                <a:latin typeface="ElsevierGulliver"/>
              </a:rPr>
              <a:t> resistance for different numbers of radial grids</a:t>
            </a:r>
            <a:endParaRPr lang="en-GB" sz="1400" dirty="0"/>
          </a:p>
        </p:txBody>
      </p:sp>
      <p:sp>
        <p:nvSpPr>
          <p:cNvPr id="10" name="TextBox 9">
            <a:extLst>
              <a:ext uri="{FF2B5EF4-FFF2-40B4-BE49-F238E27FC236}">
                <a16:creationId xmlns:a16="http://schemas.microsoft.com/office/drawing/2014/main" id="{7B4C89F4-650C-3705-BE66-133BFE5C4325}"/>
              </a:ext>
            </a:extLst>
          </p:cNvPr>
          <p:cNvSpPr txBox="1"/>
          <p:nvPr/>
        </p:nvSpPr>
        <p:spPr>
          <a:xfrm>
            <a:off x="4890654" y="112627"/>
            <a:ext cx="2410691" cy="369332"/>
          </a:xfrm>
          <a:prstGeom prst="rect">
            <a:avLst/>
          </a:prstGeom>
          <a:noFill/>
        </p:spPr>
        <p:txBody>
          <a:bodyPr wrap="square">
            <a:spAutoFit/>
          </a:bodyPr>
          <a:lstStyle/>
          <a:p>
            <a:pPr algn="ctr">
              <a:spcBef>
                <a:spcPts val="600"/>
              </a:spcBef>
              <a:spcAft>
                <a:spcPts val="600"/>
              </a:spcAft>
            </a:pPr>
            <a:r>
              <a:rPr lang="en-GB" b="1" i="0" dirty="0">
                <a:solidFill>
                  <a:srgbClr val="1F1F1F"/>
                </a:solidFill>
                <a:effectLst/>
                <a:latin typeface="ElsevierGulliver"/>
              </a:rPr>
              <a:t>3. Numerical </a:t>
            </a:r>
            <a:r>
              <a:rPr lang="en-GB" b="1" i="0" dirty="0" err="1">
                <a:solidFill>
                  <a:srgbClr val="1F1F1F"/>
                </a:solidFill>
                <a:effectLst/>
                <a:latin typeface="ElsevierGulliver"/>
              </a:rPr>
              <a:t>modeling</a:t>
            </a:r>
            <a:endParaRPr lang="en-GB" b="1" i="0" dirty="0">
              <a:solidFill>
                <a:srgbClr val="1F1F1F"/>
              </a:solidFill>
              <a:effectLst/>
              <a:latin typeface="ElsevierGulliver"/>
            </a:endParaRPr>
          </a:p>
        </p:txBody>
      </p:sp>
    </p:spTree>
    <p:extLst>
      <p:ext uri="{BB962C8B-B14F-4D97-AF65-F5344CB8AC3E}">
        <p14:creationId xmlns:p14="http://schemas.microsoft.com/office/powerpoint/2010/main" val="183610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7B361-8096-646F-27D3-9A063431E04B}"/>
              </a:ext>
            </a:extLst>
          </p:cNvPr>
          <p:cNvSpPr txBox="1"/>
          <p:nvPr/>
        </p:nvSpPr>
        <p:spPr>
          <a:xfrm>
            <a:off x="112014" y="1004783"/>
            <a:ext cx="6094476" cy="369332"/>
          </a:xfrm>
          <a:prstGeom prst="rect">
            <a:avLst/>
          </a:prstGeom>
          <a:noFill/>
        </p:spPr>
        <p:txBody>
          <a:bodyPr wrap="square">
            <a:spAutoFit/>
          </a:bodyPr>
          <a:lstStyle/>
          <a:p>
            <a:pPr>
              <a:spcBef>
                <a:spcPts val="600"/>
              </a:spcBef>
              <a:spcAft>
                <a:spcPts val="600"/>
              </a:spcAft>
            </a:pPr>
            <a:r>
              <a:rPr lang="en-GB" b="1" dirty="0">
                <a:effectLst/>
              </a:rPr>
              <a:t>4.1. Determination of phase change coefficients</a:t>
            </a:r>
          </a:p>
        </p:txBody>
      </p:sp>
      <p:pic>
        <p:nvPicPr>
          <p:cNvPr id="4" name="Picture 3">
            <a:extLst>
              <a:ext uri="{FF2B5EF4-FFF2-40B4-BE49-F238E27FC236}">
                <a16:creationId xmlns:a16="http://schemas.microsoft.com/office/drawing/2014/main" id="{2063C97B-798C-3EF4-7C42-5AB394477430}"/>
              </a:ext>
            </a:extLst>
          </p:cNvPr>
          <p:cNvPicPr>
            <a:picLocks noChangeAspect="1"/>
          </p:cNvPicPr>
          <p:nvPr/>
        </p:nvPicPr>
        <p:blipFill>
          <a:blip r:embed="rId3"/>
          <a:stretch>
            <a:fillRect/>
          </a:stretch>
        </p:blipFill>
        <p:spPr>
          <a:xfrm>
            <a:off x="285974" y="2470404"/>
            <a:ext cx="3315163" cy="752580"/>
          </a:xfrm>
          <a:prstGeom prst="rect">
            <a:avLst/>
          </a:prstGeom>
        </p:spPr>
      </p:pic>
      <p:pic>
        <p:nvPicPr>
          <p:cNvPr id="5" name="Picture 4">
            <a:extLst>
              <a:ext uri="{FF2B5EF4-FFF2-40B4-BE49-F238E27FC236}">
                <a16:creationId xmlns:a16="http://schemas.microsoft.com/office/drawing/2014/main" id="{8A85BC65-66CA-285E-D9CC-4F4A549BEDA9}"/>
              </a:ext>
            </a:extLst>
          </p:cNvPr>
          <p:cNvPicPr>
            <a:picLocks noChangeAspect="1"/>
          </p:cNvPicPr>
          <p:nvPr/>
        </p:nvPicPr>
        <p:blipFill>
          <a:blip r:embed="rId4"/>
          <a:stretch>
            <a:fillRect/>
          </a:stretch>
        </p:blipFill>
        <p:spPr>
          <a:xfrm>
            <a:off x="3904488" y="1762505"/>
            <a:ext cx="6343956" cy="2955418"/>
          </a:xfrm>
          <a:prstGeom prst="rect">
            <a:avLst/>
          </a:prstGeom>
        </p:spPr>
      </p:pic>
      <p:sp>
        <p:nvSpPr>
          <p:cNvPr id="7" name="TextBox 6">
            <a:extLst>
              <a:ext uri="{FF2B5EF4-FFF2-40B4-BE49-F238E27FC236}">
                <a16:creationId xmlns:a16="http://schemas.microsoft.com/office/drawing/2014/main" id="{A9C27035-F2C0-F9E5-D1EF-C676F71257A2}"/>
              </a:ext>
            </a:extLst>
          </p:cNvPr>
          <p:cNvSpPr txBox="1"/>
          <p:nvPr/>
        </p:nvSpPr>
        <p:spPr>
          <a:xfrm>
            <a:off x="2289429" y="4683462"/>
            <a:ext cx="9022842" cy="307777"/>
          </a:xfrm>
          <a:prstGeom prst="rect">
            <a:avLst/>
          </a:prstGeom>
          <a:noFill/>
        </p:spPr>
        <p:txBody>
          <a:bodyPr wrap="square">
            <a:spAutoFit/>
          </a:bodyPr>
          <a:lstStyle/>
          <a:p>
            <a:pPr algn="ctr"/>
            <a:r>
              <a:rPr lang="en-GB" sz="1400" b="0" i="0" dirty="0">
                <a:solidFill>
                  <a:srgbClr val="1F1F1F"/>
                </a:solidFill>
                <a:effectLst/>
                <a:latin typeface="ElsevierGulliver"/>
              </a:rPr>
              <a:t>Fig. 7. Effect of the coefficient magnitude on (a) evaporator temperature and (b) pressure.</a:t>
            </a:r>
            <a:endParaRPr lang="en-GB" sz="1400" dirty="0"/>
          </a:p>
        </p:txBody>
      </p:sp>
      <p:sp>
        <p:nvSpPr>
          <p:cNvPr id="9" name="TextBox 8">
            <a:extLst>
              <a:ext uri="{FF2B5EF4-FFF2-40B4-BE49-F238E27FC236}">
                <a16:creationId xmlns:a16="http://schemas.microsoft.com/office/drawing/2014/main" id="{A4374366-F5DF-79F9-4228-0FBA79F110D9}"/>
              </a:ext>
            </a:extLst>
          </p:cNvPr>
          <p:cNvSpPr txBox="1"/>
          <p:nvPr/>
        </p:nvSpPr>
        <p:spPr>
          <a:xfrm>
            <a:off x="193940" y="5412134"/>
            <a:ext cx="11189970" cy="646331"/>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F1F1F"/>
                </a:solidFill>
                <a:effectLst/>
                <a:latin typeface="ElsevierGulliver"/>
              </a:rPr>
              <a:t>Pressure remains constant while temperature decreases as </a:t>
            </a:r>
            <a:r>
              <a:rPr lang="en-GB" b="0" dirty="0">
                <a:solidFill>
                  <a:srgbClr val="1F1F1F"/>
                </a:solidFill>
                <a:effectLst/>
                <a:latin typeface="ElsevierGulliver"/>
              </a:rPr>
              <a:t>coefficient</a:t>
            </a:r>
            <a:r>
              <a:rPr lang="en-GB" b="0" i="0" dirty="0">
                <a:solidFill>
                  <a:srgbClr val="1F1F1F"/>
                </a:solidFill>
                <a:effectLst/>
                <a:latin typeface="ElsevierGulliver"/>
              </a:rPr>
              <a:t> increases</a:t>
            </a:r>
          </a:p>
          <a:p>
            <a:pPr marL="285750" indent="-285750">
              <a:buFont typeface="Arial" panose="020B0604020202020204" pitchFamily="34" charset="0"/>
              <a:buChar char="•"/>
            </a:pPr>
            <a:r>
              <a:rPr lang="en-GB" b="0" i="0" dirty="0">
                <a:solidFill>
                  <a:srgbClr val="1F1F1F"/>
                </a:solidFill>
                <a:effectLst/>
                <a:latin typeface="ElsevierGulliver"/>
              </a:rPr>
              <a:t>Higher </a:t>
            </a:r>
            <a:r>
              <a:rPr lang="en-GB" b="0" i="1" dirty="0">
                <a:solidFill>
                  <a:srgbClr val="1F1F1F"/>
                </a:solidFill>
                <a:effectLst/>
                <a:latin typeface="ElsevierGulliver"/>
              </a:rPr>
              <a:t>β</a:t>
            </a:r>
            <a:r>
              <a:rPr lang="en-GB" b="0" i="0" baseline="-25000" dirty="0">
                <a:solidFill>
                  <a:srgbClr val="1F1F1F"/>
                </a:solidFill>
                <a:effectLst/>
                <a:latin typeface="ElsevierGulliver"/>
              </a:rPr>
              <a:t>mag</a:t>
            </a:r>
            <a:r>
              <a:rPr lang="en-GB" b="0" i="0" dirty="0">
                <a:solidFill>
                  <a:srgbClr val="1F1F1F"/>
                </a:solidFill>
                <a:effectLst/>
                <a:latin typeface="ElsevierGulliver"/>
              </a:rPr>
              <a:t> values reach the quasi-steady state more rapidly.</a:t>
            </a:r>
            <a:endParaRPr lang="en-GB" dirty="0"/>
          </a:p>
        </p:txBody>
      </p:sp>
      <p:sp>
        <p:nvSpPr>
          <p:cNvPr id="12" name="TextBox 11">
            <a:extLst>
              <a:ext uri="{FF2B5EF4-FFF2-40B4-BE49-F238E27FC236}">
                <a16:creationId xmlns:a16="http://schemas.microsoft.com/office/drawing/2014/main" id="{81EFE861-0CB7-A32E-53C6-2DF8F2872AE5}"/>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287423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39E33A-EA91-2B34-43A5-0C4450162F2A}"/>
              </a:ext>
            </a:extLst>
          </p:cNvPr>
          <p:cNvPicPr>
            <a:picLocks noChangeAspect="1"/>
          </p:cNvPicPr>
          <p:nvPr/>
        </p:nvPicPr>
        <p:blipFill>
          <a:blip r:embed="rId2"/>
          <a:stretch>
            <a:fillRect/>
          </a:stretch>
        </p:blipFill>
        <p:spPr>
          <a:xfrm>
            <a:off x="2529417" y="911107"/>
            <a:ext cx="7133166" cy="3468869"/>
          </a:xfrm>
          <a:prstGeom prst="rect">
            <a:avLst/>
          </a:prstGeom>
        </p:spPr>
      </p:pic>
      <p:sp>
        <p:nvSpPr>
          <p:cNvPr id="4" name="TextBox 3">
            <a:extLst>
              <a:ext uri="{FF2B5EF4-FFF2-40B4-BE49-F238E27FC236}">
                <a16:creationId xmlns:a16="http://schemas.microsoft.com/office/drawing/2014/main" id="{3B08B3BD-9C6A-A848-3CEC-C50F42FBDBD1}"/>
              </a:ext>
            </a:extLst>
          </p:cNvPr>
          <p:cNvSpPr txBox="1"/>
          <p:nvPr/>
        </p:nvSpPr>
        <p:spPr>
          <a:xfrm>
            <a:off x="1785747" y="4379976"/>
            <a:ext cx="8437626" cy="307777"/>
          </a:xfrm>
          <a:prstGeom prst="rect">
            <a:avLst/>
          </a:prstGeom>
          <a:noFill/>
        </p:spPr>
        <p:txBody>
          <a:bodyPr wrap="square">
            <a:spAutoFit/>
          </a:bodyPr>
          <a:lstStyle/>
          <a:p>
            <a:pPr algn="ctr"/>
            <a:r>
              <a:rPr lang="en-GB" sz="1400" b="0" i="0" dirty="0">
                <a:solidFill>
                  <a:srgbClr val="1F1F1F"/>
                </a:solidFill>
                <a:effectLst/>
                <a:latin typeface="ElsevierGulliver"/>
              </a:rPr>
              <a:t>Fig. 8. Effect of the coefficient ratio on (a) evaporator temperature and (b) pressure.</a:t>
            </a:r>
            <a:endParaRPr lang="en-GB" sz="1400" dirty="0"/>
          </a:p>
        </p:txBody>
      </p:sp>
      <p:sp>
        <p:nvSpPr>
          <p:cNvPr id="6" name="TextBox 5">
            <a:extLst>
              <a:ext uri="{FF2B5EF4-FFF2-40B4-BE49-F238E27FC236}">
                <a16:creationId xmlns:a16="http://schemas.microsoft.com/office/drawing/2014/main" id="{330D0FA0-28E6-C585-DC7C-B4A9439CA896}"/>
              </a:ext>
            </a:extLst>
          </p:cNvPr>
          <p:cNvSpPr txBox="1"/>
          <p:nvPr/>
        </p:nvSpPr>
        <p:spPr>
          <a:xfrm>
            <a:off x="244983" y="4925491"/>
            <a:ext cx="11702034" cy="923330"/>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F1F1F"/>
                </a:solidFill>
                <a:effectLst/>
                <a:latin typeface="ElsevierGulliver"/>
              </a:rPr>
              <a:t>Increase in </a:t>
            </a:r>
            <a:r>
              <a:rPr lang="en-GB" b="0" i="1" dirty="0">
                <a:solidFill>
                  <a:srgbClr val="1F1F1F"/>
                </a:solidFill>
                <a:effectLst/>
                <a:latin typeface="ElsevierGulliver"/>
              </a:rPr>
              <a:t>γ</a:t>
            </a:r>
            <a:r>
              <a:rPr lang="en-GB" b="0" i="0" dirty="0">
                <a:solidFill>
                  <a:srgbClr val="1F1F1F"/>
                </a:solidFill>
                <a:effectLst/>
                <a:latin typeface="ElsevierGulliver"/>
              </a:rPr>
              <a:t> correlates with an increase in pressure, while there is no substantial change in average temperature </a:t>
            </a:r>
          </a:p>
          <a:p>
            <a:pPr marL="285750" indent="-285750">
              <a:buFont typeface="Arial" panose="020B0604020202020204" pitchFamily="34" charset="0"/>
              <a:buChar char="•"/>
            </a:pPr>
            <a:r>
              <a:rPr lang="en-GB" b="0" i="0" dirty="0">
                <a:solidFill>
                  <a:srgbClr val="1F1F1F"/>
                </a:solidFill>
                <a:effectLst/>
                <a:latin typeface="ElsevierGulliver"/>
              </a:rPr>
              <a:t>Cases with higher </a:t>
            </a:r>
            <a:r>
              <a:rPr lang="en-GB" b="0" i="1" dirty="0">
                <a:solidFill>
                  <a:srgbClr val="1F1F1F"/>
                </a:solidFill>
                <a:effectLst/>
                <a:latin typeface="ElsevierGulliver"/>
              </a:rPr>
              <a:t>γ</a:t>
            </a:r>
            <a:r>
              <a:rPr lang="en-GB" b="0" i="0" dirty="0">
                <a:solidFill>
                  <a:srgbClr val="1F1F1F"/>
                </a:solidFill>
                <a:effectLst/>
                <a:latin typeface="ElsevierGulliver"/>
              </a:rPr>
              <a:t> exhibit more pronounced amplitudes in both temperature and pressure.</a:t>
            </a:r>
          </a:p>
          <a:p>
            <a:pPr marL="285750" indent="-285750">
              <a:buFont typeface="Arial" panose="020B0604020202020204" pitchFamily="34" charset="0"/>
              <a:buChar char="•"/>
            </a:pPr>
            <a:r>
              <a:rPr lang="en-GB" b="0" i="1" dirty="0">
                <a:solidFill>
                  <a:srgbClr val="1F1F1F"/>
                </a:solidFill>
                <a:effectLst/>
                <a:latin typeface="ElsevierGulliver"/>
              </a:rPr>
              <a:t>β</a:t>
            </a:r>
            <a:r>
              <a:rPr lang="en-GB" b="0" i="0" baseline="-25000" dirty="0">
                <a:solidFill>
                  <a:srgbClr val="1F1F1F"/>
                </a:solidFill>
                <a:effectLst/>
                <a:latin typeface="ElsevierGulliver"/>
              </a:rPr>
              <a:t>mag</a:t>
            </a:r>
            <a:r>
              <a:rPr lang="en-GB" b="0" i="0" dirty="0">
                <a:solidFill>
                  <a:srgbClr val="1F1F1F"/>
                </a:solidFill>
                <a:effectLst/>
                <a:latin typeface="ElsevierGulliver"/>
              </a:rPr>
              <a:t> influences evaporator temperature, while </a:t>
            </a:r>
            <a:r>
              <a:rPr lang="en-GB" b="0" i="1" dirty="0">
                <a:solidFill>
                  <a:srgbClr val="1F1F1F"/>
                </a:solidFill>
                <a:effectLst/>
                <a:latin typeface="ElsevierGulliver"/>
              </a:rPr>
              <a:t>γ</a:t>
            </a:r>
            <a:r>
              <a:rPr lang="en-GB" b="0" i="0" dirty="0">
                <a:solidFill>
                  <a:srgbClr val="1F1F1F"/>
                </a:solidFill>
                <a:effectLst/>
                <a:latin typeface="ElsevierGulliver"/>
              </a:rPr>
              <a:t> impacts pressure. </a:t>
            </a:r>
            <a:endParaRPr lang="en-GB" dirty="0"/>
          </a:p>
        </p:txBody>
      </p:sp>
      <p:sp>
        <p:nvSpPr>
          <p:cNvPr id="7" name="TextBox 6">
            <a:extLst>
              <a:ext uri="{FF2B5EF4-FFF2-40B4-BE49-F238E27FC236}">
                <a16:creationId xmlns:a16="http://schemas.microsoft.com/office/drawing/2014/main" id="{759480A8-8DA3-76FA-816E-01D3C7818885}"/>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383064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8C267-F213-2564-34C7-5A7F42574DE7}"/>
              </a:ext>
            </a:extLst>
          </p:cNvPr>
          <p:cNvPicPr>
            <a:picLocks noChangeAspect="1"/>
          </p:cNvPicPr>
          <p:nvPr/>
        </p:nvPicPr>
        <p:blipFill>
          <a:blip r:embed="rId2"/>
          <a:stretch>
            <a:fillRect/>
          </a:stretch>
        </p:blipFill>
        <p:spPr>
          <a:xfrm>
            <a:off x="3766060" y="905531"/>
            <a:ext cx="4659880" cy="3515900"/>
          </a:xfrm>
          <a:prstGeom prst="rect">
            <a:avLst/>
          </a:prstGeom>
        </p:spPr>
      </p:pic>
      <p:sp>
        <p:nvSpPr>
          <p:cNvPr id="4" name="TextBox 3">
            <a:extLst>
              <a:ext uri="{FF2B5EF4-FFF2-40B4-BE49-F238E27FC236}">
                <a16:creationId xmlns:a16="http://schemas.microsoft.com/office/drawing/2014/main" id="{1924D149-5963-292F-3B0F-AB2DD22D8B2A}"/>
              </a:ext>
            </a:extLst>
          </p:cNvPr>
          <p:cNvSpPr txBox="1"/>
          <p:nvPr/>
        </p:nvSpPr>
        <p:spPr>
          <a:xfrm>
            <a:off x="2709291" y="4579255"/>
            <a:ext cx="6773418" cy="307777"/>
          </a:xfrm>
          <a:prstGeom prst="rect">
            <a:avLst/>
          </a:prstGeom>
          <a:noFill/>
        </p:spPr>
        <p:txBody>
          <a:bodyPr wrap="square">
            <a:spAutoFit/>
          </a:bodyPr>
          <a:lstStyle/>
          <a:p>
            <a:pPr algn="ctr"/>
            <a:r>
              <a:rPr lang="en-GB" sz="1400" b="0" i="0" dirty="0">
                <a:solidFill>
                  <a:srgbClr val="1F1F1F"/>
                </a:solidFill>
                <a:effectLst/>
                <a:latin typeface="ElsevierGulliver"/>
              </a:rPr>
              <a:t>Fig. 9. Comparison of pressure between experiment and simulation.</a:t>
            </a:r>
            <a:endParaRPr lang="en-GB" sz="1400" dirty="0"/>
          </a:p>
        </p:txBody>
      </p:sp>
      <p:pic>
        <p:nvPicPr>
          <p:cNvPr id="6" name="Picture 5">
            <a:extLst>
              <a:ext uri="{FF2B5EF4-FFF2-40B4-BE49-F238E27FC236}">
                <a16:creationId xmlns:a16="http://schemas.microsoft.com/office/drawing/2014/main" id="{F7BFC0AC-5080-84EC-D46F-BA5E3A669648}"/>
              </a:ext>
            </a:extLst>
          </p:cNvPr>
          <p:cNvPicPr>
            <a:picLocks noChangeAspect="1"/>
          </p:cNvPicPr>
          <p:nvPr/>
        </p:nvPicPr>
        <p:blipFill>
          <a:blip r:embed="rId3"/>
          <a:stretch>
            <a:fillRect/>
          </a:stretch>
        </p:blipFill>
        <p:spPr>
          <a:xfrm>
            <a:off x="451730" y="4191154"/>
            <a:ext cx="2090911" cy="563726"/>
          </a:xfrm>
          <a:prstGeom prst="rect">
            <a:avLst/>
          </a:prstGeom>
        </p:spPr>
      </p:pic>
      <p:sp>
        <p:nvSpPr>
          <p:cNvPr id="8" name="TextBox 7">
            <a:extLst>
              <a:ext uri="{FF2B5EF4-FFF2-40B4-BE49-F238E27FC236}">
                <a16:creationId xmlns:a16="http://schemas.microsoft.com/office/drawing/2014/main" id="{6386411A-A9C9-A790-CA25-5F42165C22B6}"/>
              </a:ext>
            </a:extLst>
          </p:cNvPr>
          <p:cNvSpPr txBox="1"/>
          <p:nvPr/>
        </p:nvSpPr>
        <p:spPr>
          <a:xfrm>
            <a:off x="451730" y="5173718"/>
            <a:ext cx="7622422" cy="646331"/>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F1F1F"/>
                </a:solidFill>
                <a:effectLst/>
                <a:latin typeface="ElsevierGulliver"/>
              </a:rPr>
              <a:t>The pressure error for Method V is comparatively smaller. </a:t>
            </a:r>
          </a:p>
          <a:p>
            <a:pPr marL="285750" indent="-285750">
              <a:buFont typeface="Arial" panose="020B0604020202020204" pitchFamily="34" charset="0"/>
              <a:buChar char="•"/>
            </a:pPr>
            <a:r>
              <a:rPr lang="en-GB" b="0" i="0" dirty="0">
                <a:solidFill>
                  <a:srgbClr val="1F1F1F"/>
                </a:solidFill>
                <a:effectLst/>
                <a:latin typeface="ElsevierGulliver"/>
              </a:rPr>
              <a:t>Followed by selecting an appropriate </a:t>
            </a:r>
            <a:r>
              <a:rPr lang="en-GB" b="0" i="1" dirty="0">
                <a:solidFill>
                  <a:srgbClr val="1F1F1F"/>
                </a:solidFill>
                <a:effectLst/>
                <a:latin typeface="ElsevierGulliver"/>
              </a:rPr>
              <a:t>β</a:t>
            </a:r>
            <a:r>
              <a:rPr lang="en-GB" b="0" i="0" baseline="-25000" dirty="0">
                <a:solidFill>
                  <a:srgbClr val="1F1F1F"/>
                </a:solidFill>
                <a:effectLst/>
                <a:latin typeface="ElsevierGulliver"/>
              </a:rPr>
              <a:t>mag</a:t>
            </a:r>
            <a:r>
              <a:rPr lang="en-GB" b="0" i="0" dirty="0">
                <a:solidFill>
                  <a:srgbClr val="1F1F1F"/>
                </a:solidFill>
                <a:effectLst/>
                <a:latin typeface="ElsevierGulliver"/>
              </a:rPr>
              <a:t> within a reasonable range.</a:t>
            </a:r>
            <a:endParaRPr lang="en-GB" dirty="0"/>
          </a:p>
        </p:txBody>
      </p:sp>
      <p:sp>
        <p:nvSpPr>
          <p:cNvPr id="9" name="TextBox 8">
            <a:extLst>
              <a:ext uri="{FF2B5EF4-FFF2-40B4-BE49-F238E27FC236}">
                <a16:creationId xmlns:a16="http://schemas.microsoft.com/office/drawing/2014/main" id="{FB6AF5C9-2C55-C29D-D5B5-B13B95DDDAC4}"/>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304444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7C2E5-4DB6-61F0-D69E-B9BF9E13806F}"/>
              </a:ext>
            </a:extLst>
          </p:cNvPr>
          <p:cNvSpPr txBox="1"/>
          <p:nvPr/>
        </p:nvSpPr>
        <p:spPr>
          <a:xfrm>
            <a:off x="395478" y="873267"/>
            <a:ext cx="8199882" cy="369332"/>
          </a:xfrm>
          <a:prstGeom prst="rect">
            <a:avLst/>
          </a:prstGeom>
          <a:noFill/>
        </p:spPr>
        <p:txBody>
          <a:bodyPr wrap="square">
            <a:spAutoFit/>
          </a:bodyPr>
          <a:lstStyle/>
          <a:p>
            <a:pPr algn="l">
              <a:spcBef>
                <a:spcPts val="1800"/>
              </a:spcBef>
              <a:spcAft>
                <a:spcPts val="600"/>
              </a:spcAft>
            </a:pPr>
            <a:r>
              <a:rPr lang="en-GB" b="1" i="0" dirty="0">
                <a:solidFill>
                  <a:srgbClr val="1F1F1F"/>
                </a:solidFill>
                <a:effectLst/>
                <a:latin typeface="ElsevierGulliver"/>
              </a:rPr>
              <a:t>4.2. Analysis of thermal resistance in experiments and simulations</a:t>
            </a:r>
          </a:p>
        </p:txBody>
      </p:sp>
      <p:pic>
        <p:nvPicPr>
          <p:cNvPr id="4" name="Picture 3">
            <a:extLst>
              <a:ext uri="{FF2B5EF4-FFF2-40B4-BE49-F238E27FC236}">
                <a16:creationId xmlns:a16="http://schemas.microsoft.com/office/drawing/2014/main" id="{4CA631B9-6037-7EB2-61D7-77E087C15180}"/>
              </a:ext>
            </a:extLst>
          </p:cNvPr>
          <p:cNvPicPr>
            <a:picLocks noChangeAspect="1"/>
          </p:cNvPicPr>
          <p:nvPr/>
        </p:nvPicPr>
        <p:blipFill>
          <a:blip r:embed="rId3"/>
          <a:stretch>
            <a:fillRect/>
          </a:stretch>
        </p:blipFill>
        <p:spPr>
          <a:xfrm>
            <a:off x="3176180" y="1356993"/>
            <a:ext cx="5839640" cy="3162741"/>
          </a:xfrm>
          <a:prstGeom prst="rect">
            <a:avLst/>
          </a:prstGeom>
        </p:spPr>
      </p:pic>
      <p:sp>
        <p:nvSpPr>
          <p:cNvPr id="6" name="TextBox 5">
            <a:extLst>
              <a:ext uri="{FF2B5EF4-FFF2-40B4-BE49-F238E27FC236}">
                <a16:creationId xmlns:a16="http://schemas.microsoft.com/office/drawing/2014/main" id="{AF8225B0-F9FE-7C59-D0D7-0126F75AB00B}"/>
              </a:ext>
            </a:extLst>
          </p:cNvPr>
          <p:cNvSpPr txBox="1"/>
          <p:nvPr/>
        </p:nvSpPr>
        <p:spPr>
          <a:xfrm>
            <a:off x="1996059" y="4605243"/>
            <a:ext cx="8199882" cy="307777"/>
          </a:xfrm>
          <a:prstGeom prst="rect">
            <a:avLst/>
          </a:prstGeom>
          <a:noFill/>
        </p:spPr>
        <p:txBody>
          <a:bodyPr wrap="square">
            <a:spAutoFit/>
          </a:bodyPr>
          <a:lstStyle/>
          <a:p>
            <a:pPr algn="ctr"/>
            <a:r>
              <a:rPr lang="en-GB" sz="1400" b="0" i="0">
                <a:solidFill>
                  <a:srgbClr val="1F1F1F"/>
                </a:solidFill>
                <a:effectLst/>
                <a:latin typeface="ElsevierGulliver"/>
              </a:rPr>
              <a:t>Fig. 10. Gas-liquid interface distribution images at the quasi-steady state (</a:t>
            </a:r>
            <a:r>
              <a:rPr lang="en-GB" sz="1400" b="0" i="1">
                <a:solidFill>
                  <a:srgbClr val="1F1F1F"/>
                </a:solidFill>
                <a:effectLst/>
                <a:latin typeface="ElsevierGulliver"/>
              </a:rPr>
              <a:t>Q</a:t>
            </a:r>
            <a:r>
              <a:rPr lang="en-GB" sz="1400" b="0" i="0">
                <a:solidFill>
                  <a:srgbClr val="1F1F1F"/>
                </a:solidFill>
                <a:effectLst/>
                <a:latin typeface="ElsevierGulliver"/>
              </a:rPr>
              <a:t> = 6 W).</a:t>
            </a:r>
            <a:endParaRPr lang="en-GB" sz="1400" dirty="0"/>
          </a:p>
        </p:txBody>
      </p:sp>
      <p:sp>
        <p:nvSpPr>
          <p:cNvPr id="8" name="TextBox 7">
            <a:extLst>
              <a:ext uri="{FF2B5EF4-FFF2-40B4-BE49-F238E27FC236}">
                <a16:creationId xmlns:a16="http://schemas.microsoft.com/office/drawing/2014/main" id="{D3E63D1B-8AFF-3568-1153-FFC60D3E87DD}"/>
              </a:ext>
            </a:extLst>
          </p:cNvPr>
          <p:cNvSpPr txBox="1"/>
          <p:nvPr/>
        </p:nvSpPr>
        <p:spPr>
          <a:xfrm>
            <a:off x="880110" y="5027414"/>
            <a:ext cx="9809226" cy="923330"/>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F1F1F"/>
                </a:solidFill>
                <a:effectLst/>
                <a:latin typeface="ElsevierGulliver"/>
              </a:rPr>
              <a:t>At </a:t>
            </a:r>
            <a:r>
              <a:rPr lang="en-GB" b="0" i="1" dirty="0">
                <a:solidFill>
                  <a:srgbClr val="1F1F1F"/>
                </a:solidFill>
                <a:effectLst/>
                <a:latin typeface="ElsevierGulliver"/>
              </a:rPr>
              <a:t>FR</a:t>
            </a:r>
            <a:r>
              <a:rPr lang="en-GB" b="0" i="0" dirty="0">
                <a:solidFill>
                  <a:srgbClr val="1F1F1F"/>
                </a:solidFill>
                <a:effectLst/>
                <a:latin typeface="ElsevierGulliver"/>
              </a:rPr>
              <a:t> = 29 %, </a:t>
            </a:r>
            <a:r>
              <a:rPr lang="en-GB" b="0" i="0" dirty="0" err="1">
                <a:solidFill>
                  <a:srgbClr val="1F1F1F"/>
                </a:solidFill>
                <a:effectLst/>
                <a:latin typeface="ElsevierGulliver"/>
              </a:rPr>
              <a:t>dryout</a:t>
            </a:r>
            <a:r>
              <a:rPr lang="en-GB" b="0" i="0" dirty="0">
                <a:solidFill>
                  <a:srgbClr val="1F1F1F"/>
                </a:solidFill>
                <a:effectLst/>
                <a:latin typeface="ElsevierGulliver"/>
              </a:rPr>
              <a:t> appeared.</a:t>
            </a:r>
          </a:p>
          <a:p>
            <a:pPr marL="285750" indent="-285750">
              <a:buFont typeface="Arial" panose="020B0604020202020204" pitchFamily="34" charset="0"/>
              <a:buChar char="•"/>
            </a:pPr>
            <a:r>
              <a:rPr lang="en-GB" b="0" i="0" dirty="0">
                <a:solidFill>
                  <a:srgbClr val="1F1F1F"/>
                </a:solidFill>
                <a:effectLst/>
                <a:latin typeface="ElsevierGulliver"/>
              </a:rPr>
              <a:t>At </a:t>
            </a:r>
            <a:r>
              <a:rPr lang="en-GB" b="0" i="1" dirty="0">
                <a:solidFill>
                  <a:srgbClr val="1F1F1F"/>
                </a:solidFill>
                <a:effectLst/>
                <a:latin typeface="ElsevierGulliver"/>
              </a:rPr>
              <a:t>FR</a:t>
            </a:r>
            <a:r>
              <a:rPr lang="en-GB" b="0" i="0" dirty="0">
                <a:solidFill>
                  <a:srgbClr val="1F1F1F"/>
                </a:solidFill>
                <a:effectLst/>
                <a:latin typeface="ElsevierGulliver"/>
              </a:rPr>
              <a:t> = 53 %, all flow channels are activated and a stable flow is formed.</a:t>
            </a:r>
          </a:p>
          <a:p>
            <a:pPr marL="285750" indent="-285750">
              <a:buFont typeface="Arial" panose="020B0604020202020204" pitchFamily="34" charset="0"/>
              <a:buChar char="•"/>
            </a:pPr>
            <a:r>
              <a:rPr lang="en-GB" b="0" i="0" dirty="0">
                <a:solidFill>
                  <a:srgbClr val="1F1F1F"/>
                </a:solidFill>
                <a:effectLst/>
                <a:latin typeface="ElsevierGulliver"/>
              </a:rPr>
              <a:t>At </a:t>
            </a:r>
            <a:r>
              <a:rPr lang="en-GB" b="0" i="1" dirty="0">
                <a:solidFill>
                  <a:srgbClr val="1F1F1F"/>
                </a:solidFill>
                <a:effectLst/>
                <a:latin typeface="ElsevierGulliver"/>
              </a:rPr>
              <a:t>FR</a:t>
            </a:r>
            <a:r>
              <a:rPr lang="en-GB" b="0" i="0" dirty="0">
                <a:solidFill>
                  <a:srgbClr val="1F1F1F"/>
                </a:solidFill>
                <a:effectLst/>
                <a:latin typeface="ElsevierGulliver"/>
              </a:rPr>
              <a:t> = 76 %, a stagnant long liquid slug obstructs global activation.  </a:t>
            </a:r>
            <a:endParaRPr lang="en-GB" dirty="0"/>
          </a:p>
        </p:txBody>
      </p:sp>
      <p:sp>
        <p:nvSpPr>
          <p:cNvPr id="9" name="TextBox 8">
            <a:extLst>
              <a:ext uri="{FF2B5EF4-FFF2-40B4-BE49-F238E27FC236}">
                <a16:creationId xmlns:a16="http://schemas.microsoft.com/office/drawing/2014/main" id="{CE814C95-ADD7-8738-432C-2E5C02D80456}"/>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180948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1F0C39-549C-FB8A-59EA-2E52451D2D3B}"/>
              </a:ext>
            </a:extLst>
          </p:cNvPr>
          <p:cNvPicPr>
            <a:picLocks noChangeAspect="1"/>
          </p:cNvPicPr>
          <p:nvPr/>
        </p:nvPicPr>
        <p:blipFill>
          <a:blip r:embed="rId3"/>
          <a:stretch>
            <a:fillRect/>
          </a:stretch>
        </p:blipFill>
        <p:spPr>
          <a:xfrm>
            <a:off x="3771700" y="825451"/>
            <a:ext cx="4648600" cy="4134181"/>
          </a:xfrm>
          <a:prstGeom prst="rect">
            <a:avLst/>
          </a:prstGeom>
        </p:spPr>
      </p:pic>
      <p:sp>
        <p:nvSpPr>
          <p:cNvPr id="4" name="TextBox 3">
            <a:extLst>
              <a:ext uri="{FF2B5EF4-FFF2-40B4-BE49-F238E27FC236}">
                <a16:creationId xmlns:a16="http://schemas.microsoft.com/office/drawing/2014/main" id="{0A08B1D2-134D-53E2-9127-BD2624BD627F}"/>
              </a:ext>
            </a:extLst>
          </p:cNvPr>
          <p:cNvSpPr txBox="1"/>
          <p:nvPr/>
        </p:nvSpPr>
        <p:spPr>
          <a:xfrm>
            <a:off x="2014347" y="5027829"/>
            <a:ext cx="8163306" cy="307777"/>
          </a:xfrm>
          <a:prstGeom prst="rect">
            <a:avLst/>
          </a:prstGeom>
          <a:noFill/>
        </p:spPr>
        <p:txBody>
          <a:bodyPr wrap="square">
            <a:spAutoFit/>
          </a:bodyPr>
          <a:lstStyle/>
          <a:p>
            <a:pPr algn="ctr"/>
            <a:r>
              <a:rPr lang="en-GB" sz="1400" b="0" i="0" dirty="0">
                <a:solidFill>
                  <a:srgbClr val="1F1F1F"/>
                </a:solidFill>
                <a:effectLst/>
                <a:latin typeface="ElsevierGulliver"/>
              </a:rPr>
              <a:t>Fig. 11. Comparison of experimental and numerical results under quasi-steady state.</a:t>
            </a:r>
            <a:endParaRPr lang="en-GB" sz="1400" dirty="0"/>
          </a:p>
        </p:txBody>
      </p:sp>
      <p:sp>
        <p:nvSpPr>
          <p:cNvPr id="6" name="TextBox 5">
            <a:extLst>
              <a:ext uri="{FF2B5EF4-FFF2-40B4-BE49-F238E27FC236}">
                <a16:creationId xmlns:a16="http://schemas.microsoft.com/office/drawing/2014/main" id="{2F00BB9A-8F3A-6768-7D1E-156D96EBA929}"/>
              </a:ext>
            </a:extLst>
          </p:cNvPr>
          <p:cNvSpPr txBox="1"/>
          <p:nvPr/>
        </p:nvSpPr>
        <p:spPr>
          <a:xfrm>
            <a:off x="221742" y="5446699"/>
            <a:ext cx="10687050" cy="646331"/>
          </a:xfrm>
          <a:prstGeom prst="rect">
            <a:avLst/>
          </a:prstGeom>
          <a:noFill/>
        </p:spPr>
        <p:txBody>
          <a:bodyPr wrap="square">
            <a:spAutoFit/>
          </a:bodyPr>
          <a:lstStyle/>
          <a:p>
            <a:r>
              <a:rPr lang="en-GB" b="0" i="0" dirty="0">
                <a:solidFill>
                  <a:srgbClr val="1F1F1F"/>
                </a:solidFill>
                <a:effectLst/>
                <a:latin typeface="ElsevierGulliver"/>
              </a:rPr>
              <a:t>The temperature error remains under 1 % and thermal resistance error is within 5 %.</a:t>
            </a:r>
          </a:p>
          <a:p>
            <a:r>
              <a:rPr lang="en-GB" b="0" i="0" dirty="0">
                <a:solidFill>
                  <a:srgbClr val="1F1F1F"/>
                </a:solidFill>
                <a:effectLst/>
                <a:latin typeface="ElsevierGulliver"/>
              </a:rPr>
              <a:t>The pressure error stays below 20 %. </a:t>
            </a:r>
            <a:endParaRPr lang="en-GB" dirty="0"/>
          </a:p>
        </p:txBody>
      </p:sp>
      <p:sp>
        <p:nvSpPr>
          <p:cNvPr id="7" name="TextBox 6">
            <a:extLst>
              <a:ext uri="{FF2B5EF4-FFF2-40B4-BE49-F238E27FC236}">
                <a16:creationId xmlns:a16="http://schemas.microsoft.com/office/drawing/2014/main" id="{40085D62-A5FE-829E-D057-16CC5BDBD028}"/>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290853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2ED6A7-84DD-32D1-AC92-7336CEC7FFAE}"/>
              </a:ext>
            </a:extLst>
          </p:cNvPr>
          <p:cNvSpPr txBox="1"/>
          <p:nvPr/>
        </p:nvSpPr>
        <p:spPr>
          <a:xfrm>
            <a:off x="267462" y="643001"/>
            <a:ext cx="6094476" cy="369332"/>
          </a:xfrm>
          <a:prstGeom prst="rect">
            <a:avLst/>
          </a:prstGeom>
          <a:noFill/>
        </p:spPr>
        <p:txBody>
          <a:bodyPr wrap="square">
            <a:spAutoFit/>
          </a:bodyPr>
          <a:lstStyle/>
          <a:p>
            <a:pPr algn="l">
              <a:spcBef>
                <a:spcPts val="1800"/>
              </a:spcBef>
              <a:spcAft>
                <a:spcPts val="600"/>
              </a:spcAft>
            </a:pPr>
            <a:r>
              <a:rPr lang="en-GB" b="1" i="0" dirty="0">
                <a:solidFill>
                  <a:srgbClr val="1F1F1F"/>
                </a:solidFill>
                <a:effectLst/>
                <a:latin typeface="ElsevierGulliver"/>
              </a:rPr>
              <a:t>4.3. The velocity and flow characteristics</a:t>
            </a:r>
          </a:p>
        </p:txBody>
      </p:sp>
      <p:pic>
        <p:nvPicPr>
          <p:cNvPr id="4" name="Picture 3">
            <a:extLst>
              <a:ext uri="{FF2B5EF4-FFF2-40B4-BE49-F238E27FC236}">
                <a16:creationId xmlns:a16="http://schemas.microsoft.com/office/drawing/2014/main" id="{5DB7B540-569A-F636-7F65-241AAB6A5D06}"/>
              </a:ext>
            </a:extLst>
          </p:cNvPr>
          <p:cNvPicPr>
            <a:picLocks noChangeAspect="1"/>
          </p:cNvPicPr>
          <p:nvPr/>
        </p:nvPicPr>
        <p:blipFill>
          <a:blip r:embed="rId3"/>
          <a:stretch>
            <a:fillRect/>
          </a:stretch>
        </p:blipFill>
        <p:spPr>
          <a:xfrm>
            <a:off x="91440" y="1559561"/>
            <a:ext cx="5783651" cy="2226902"/>
          </a:xfrm>
          <a:prstGeom prst="rect">
            <a:avLst/>
          </a:prstGeom>
        </p:spPr>
      </p:pic>
      <p:sp>
        <p:nvSpPr>
          <p:cNvPr id="6" name="TextBox 5">
            <a:extLst>
              <a:ext uri="{FF2B5EF4-FFF2-40B4-BE49-F238E27FC236}">
                <a16:creationId xmlns:a16="http://schemas.microsoft.com/office/drawing/2014/main" id="{A6CAEC71-5499-5C35-8121-2980B492803D}"/>
              </a:ext>
            </a:extLst>
          </p:cNvPr>
          <p:cNvSpPr txBox="1"/>
          <p:nvPr/>
        </p:nvSpPr>
        <p:spPr>
          <a:xfrm>
            <a:off x="558231" y="4012513"/>
            <a:ext cx="4518362" cy="954107"/>
          </a:xfrm>
          <a:prstGeom prst="rect">
            <a:avLst/>
          </a:prstGeom>
          <a:noFill/>
        </p:spPr>
        <p:txBody>
          <a:bodyPr wrap="square">
            <a:spAutoFit/>
          </a:bodyPr>
          <a:lstStyle/>
          <a:p>
            <a:pPr algn="just"/>
            <a:r>
              <a:rPr lang="en-GB" sz="1400" b="0" i="0" dirty="0">
                <a:solidFill>
                  <a:srgbClr val="1F1F1F"/>
                </a:solidFill>
                <a:effectLst/>
                <a:latin typeface="ElsevierGulliver"/>
              </a:rPr>
              <a:t>Fig. 12. Construction stacked </a:t>
            </a:r>
            <a:r>
              <a:rPr lang="en-GB" sz="1400" b="0" i="0" dirty="0" err="1">
                <a:solidFill>
                  <a:srgbClr val="1F1F1F"/>
                </a:solidFill>
                <a:effectLst/>
                <a:latin typeface="ElsevierGulliver"/>
              </a:rPr>
              <a:t>coutour</a:t>
            </a:r>
            <a:r>
              <a:rPr lang="en-GB" sz="1400" b="0" i="0" dirty="0">
                <a:solidFill>
                  <a:srgbClr val="1F1F1F"/>
                </a:solidFill>
                <a:effectLst/>
                <a:latin typeface="ElsevierGulliver"/>
              </a:rPr>
              <a:t> of </a:t>
            </a:r>
            <a:r>
              <a:rPr lang="en-GB" sz="1400" b="0" i="1" dirty="0">
                <a:solidFill>
                  <a:srgbClr val="1F1F1F"/>
                </a:solidFill>
                <a:effectLst/>
                <a:latin typeface="ElsevierGulliver"/>
              </a:rPr>
              <a:t>α</a:t>
            </a:r>
            <a:r>
              <a:rPr lang="en-GB" sz="1400" b="0" i="0" baseline="-25000" dirty="0">
                <a:solidFill>
                  <a:srgbClr val="1F1F1F"/>
                </a:solidFill>
                <a:effectLst/>
                <a:latin typeface="ElsevierGulliver"/>
              </a:rPr>
              <a:t>v</a:t>
            </a:r>
            <a:r>
              <a:rPr lang="en-GB" sz="1400" b="0" i="0" dirty="0">
                <a:solidFill>
                  <a:srgbClr val="1F1F1F"/>
                </a:solidFill>
                <a:effectLst/>
                <a:latin typeface="ElsevierGulliver"/>
              </a:rPr>
              <a:t> </a:t>
            </a:r>
            <a:r>
              <a:rPr lang="en-GB" sz="1400" b="0" i="0" dirty="0" err="1">
                <a:solidFill>
                  <a:srgbClr val="1F1F1F"/>
                </a:solidFill>
                <a:effectLst/>
                <a:latin typeface="ElsevierGulliver"/>
              </a:rPr>
              <a:t>isosurfaces</a:t>
            </a:r>
            <a:r>
              <a:rPr lang="en-GB" sz="1400" b="0" i="0" dirty="0">
                <a:solidFill>
                  <a:srgbClr val="1F1F1F"/>
                </a:solidFill>
                <a:effectLst/>
                <a:latin typeface="ElsevierGulliver"/>
              </a:rPr>
              <a:t> (for example </a:t>
            </a:r>
            <a:r>
              <a:rPr lang="en-GB" sz="1400" b="0" i="1" dirty="0">
                <a:solidFill>
                  <a:srgbClr val="1F1F1F"/>
                </a:solidFill>
                <a:effectLst/>
                <a:latin typeface="ElsevierGulliver"/>
              </a:rPr>
              <a:t>FR</a:t>
            </a:r>
            <a:r>
              <a:rPr lang="en-GB" sz="1400" b="0" i="0" dirty="0">
                <a:solidFill>
                  <a:srgbClr val="1F1F1F"/>
                </a:solidFill>
                <a:effectLst/>
                <a:latin typeface="ElsevierGulliver"/>
              </a:rPr>
              <a:t> = 53 %, </a:t>
            </a:r>
            <a:r>
              <a:rPr lang="en-GB" sz="1400" b="0" i="1" dirty="0">
                <a:solidFill>
                  <a:srgbClr val="1F1F1F"/>
                </a:solidFill>
                <a:effectLst/>
                <a:latin typeface="ElsevierGulliver"/>
              </a:rPr>
              <a:t>t</a:t>
            </a:r>
            <a:r>
              <a:rPr lang="en-GB" sz="1400" b="0" i="0" dirty="0">
                <a:solidFill>
                  <a:srgbClr val="1F1F1F"/>
                </a:solidFill>
                <a:effectLst/>
                <a:latin typeface="ElsevierGulliver"/>
              </a:rPr>
              <a:t> = 8.00s, </a:t>
            </a:r>
            <a:r>
              <a:rPr lang="en-GB" sz="1400" b="0" i="1" dirty="0">
                <a:solidFill>
                  <a:srgbClr val="1F1F1F"/>
                </a:solidFill>
                <a:effectLst/>
                <a:latin typeface="ElsevierGulliver"/>
              </a:rPr>
              <a:t>Q</a:t>
            </a:r>
            <a:r>
              <a:rPr lang="en-GB" sz="1400" b="0" i="0" dirty="0">
                <a:solidFill>
                  <a:srgbClr val="1F1F1F"/>
                </a:solidFill>
                <a:effectLst/>
                <a:latin typeface="ElsevierGulliver"/>
              </a:rPr>
              <a:t> = 6 W): (a) a 3-layer stacked </a:t>
            </a:r>
            <a:r>
              <a:rPr lang="en-GB" sz="1400" b="0" i="0" dirty="0" err="1">
                <a:solidFill>
                  <a:srgbClr val="1F1F1F"/>
                </a:solidFill>
                <a:effectLst/>
                <a:latin typeface="ElsevierGulliver"/>
              </a:rPr>
              <a:t>coutour</a:t>
            </a:r>
            <a:r>
              <a:rPr lang="en-GB" sz="1400" b="0" i="0" dirty="0">
                <a:solidFill>
                  <a:srgbClr val="1F1F1F"/>
                </a:solidFill>
                <a:effectLst/>
                <a:latin typeface="ElsevierGulliver"/>
              </a:rPr>
              <a:t> of </a:t>
            </a:r>
            <a:r>
              <a:rPr lang="en-GB" sz="1400" b="0" i="1" dirty="0">
                <a:solidFill>
                  <a:srgbClr val="1F1F1F"/>
                </a:solidFill>
                <a:effectLst/>
                <a:latin typeface="ElsevierGulliver"/>
              </a:rPr>
              <a:t>α</a:t>
            </a:r>
            <a:r>
              <a:rPr lang="en-GB" sz="1400" b="0" i="0" baseline="-25000" dirty="0">
                <a:solidFill>
                  <a:srgbClr val="1F1F1F"/>
                </a:solidFill>
                <a:effectLst/>
                <a:latin typeface="ElsevierGulliver"/>
              </a:rPr>
              <a:t>v</a:t>
            </a:r>
            <a:r>
              <a:rPr lang="en-GB" sz="1400" b="0" i="0" dirty="0">
                <a:solidFill>
                  <a:srgbClr val="1F1F1F"/>
                </a:solidFill>
                <a:effectLst/>
                <a:latin typeface="ElsevierGulliver"/>
              </a:rPr>
              <a:t> </a:t>
            </a:r>
            <a:r>
              <a:rPr lang="en-GB" sz="1400" b="0" i="0" dirty="0" err="1">
                <a:solidFill>
                  <a:srgbClr val="1F1F1F"/>
                </a:solidFill>
                <a:effectLst/>
                <a:latin typeface="ElsevierGulliver"/>
              </a:rPr>
              <a:t>isosurfaces</a:t>
            </a:r>
            <a:r>
              <a:rPr lang="en-GB" sz="1400" b="0" i="0" dirty="0">
                <a:solidFill>
                  <a:srgbClr val="1F1F1F"/>
                </a:solidFill>
                <a:effectLst/>
                <a:latin typeface="ElsevierGulliver"/>
              </a:rPr>
              <a:t> representing a single bubble; (b) a 20-layer stacked </a:t>
            </a:r>
            <a:r>
              <a:rPr lang="en-GB" sz="1400" b="0" i="0" dirty="0" err="1">
                <a:solidFill>
                  <a:srgbClr val="1F1F1F"/>
                </a:solidFill>
                <a:effectLst/>
                <a:latin typeface="ElsevierGulliver"/>
              </a:rPr>
              <a:t>coutour</a:t>
            </a:r>
            <a:r>
              <a:rPr lang="en-GB" sz="1400" b="0" i="0" dirty="0">
                <a:solidFill>
                  <a:srgbClr val="1F1F1F"/>
                </a:solidFill>
                <a:effectLst/>
                <a:latin typeface="ElsevierGulliver"/>
              </a:rPr>
              <a:t> in the fluid domain.</a:t>
            </a:r>
            <a:endParaRPr lang="en-GB" sz="1400" dirty="0"/>
          </a:p>
        </p:txBody>
      </p:sp>
      <p:pic>
        <p:nvPicPr>
          <p:cNvPr id="7" name="Picture 6">
            <a:extLst>
              <a:ext uri="{FF2B5EF4-FFF2-40B4-BE49-F238E27FC236}">
                <a16:creationId xmlns:a16="http://schemas.microsoft.com/office/drawing/2014/main" id="{9F19FD31-2639-B7BB-2D96-A921BAD83889}"/>
              </a:ext>
            </a:extLst>
          </p:cNvPr>
          <p:cNvPicPr>
            <a:picLocks noChangeAspect="1"/>
          </p:cNvPicPr>
          <p:nvPr/>
        </p:nvPicPr>
        <p:blipFill>
          <a:blip r:embed="rId4"/>
          <a:stretch>
            <a:fillRect/>
          </a:stretch>
        </p:blipFill>
        <p:spPr>
          <a:xfrm>
            <a:off x="5980833" y="1030811"/>
            <a:ext cx="6211167" cy="3562847"/>
          </a:xfrm>
          <a:prstGeom prst="rect">
            <a:avLst/>
          </a:prstGeom>
        </p:spPr>
      </p:pic>
      <p:sp>
        <p:nvSpPr>
          <p:cNvPr id="9" name="TextBox 8">
            <a:extLst>
              <a:ext uri="{FF2B5EF4-FFF2-40B4-BE49-F238E27FC236}">
                <a16:creationId xmlns:a16="http://schemas.microsoft.com/office/drawing/2014/main" id="{3ACB6E7E-583C-73E2-C525-07B9A87EDDDC}"/>
              </a:ext>
            </a:extLst>
          </p:cNvPr>
          <p:cNvSpPr txBox="1"/>
          <p:nvPr/>
        </p:nvSpPr>
        <p:spPr>
          <a:xfrm>
            <a:off x="5980833" y="4664437"/>
            <a:ext cx="6094476" cy="523220"/>
          </a:xfrm>
          <a:prstGeom prst="rect">
            <a:avLst/>
          </a:prstGeom>
          <a:noFill/>
        </p:spPr>
        <p:txBody>
          <a:bodyPr wrap="square">
            <a:spAutoFit/>
          </a:bodyPr>
          <a:lstStyle/>
          <a:p>
            <a:pPr algn="ctr"/>
            <a:r>
              <a:rPr lang="en-GB" sz="1400" b="0" i="0" dirty="0">
                <a:solidFill>
                  <a:srgbClr val="1F1F1F"/>
                </a:solidFill>
                <a:effectLst/>
                <a:latin typeface="ElsevierGulliver"/>
              </a:rPr>
              <a:t>Fig. 13. The velocity </a:t>
            </a:r>
            <a:r>
              <a:rPr lang="en-GB" sz="1400" b="0" i="0" dirty="0" err="1">
                <a:solidFill>
                  <a:srgbClr val="1F1F1F"/>
                </a:solidFill>
                <a:effectLst/>
                <a:latin typeface="ElsevierGulliver"/>
              </a:rPr>
              <a:t>coutour</a:t>
            </a:r>
            <a:r>
              <a:rPr lang="en-GB" sz="1400" b="0" i="0" dirty="0">
                <a:solidFill>
                  <a:srgbClr val="1F1F1F"/>
                </a:solidFill>
                <a:effectLst/>
                <a:latin typeface="ElsevierGulliver"/>
              </a:rPr>
              <a:t> at the </a:t>
            </a:r>
            <a:r>
              <a:rPr lang="en-GB" sz="1400" b="0" i="0" dirty="0" err="1">
                <a:solidFill>
                  <a:srgbClr val="1F1F1F"/>
                </a:solidFill>
                <a:effectLst/>
                <a:latin typeface="ElsevierGulliver"/>
              </a:rPr>
              <a:t>center</a:t>
            </a:r>
            <a:r>
              <a:rPr lang="en-GB" sz="1400" b="0" i="0" dirty="0">
                <a:solidFill>
                  <a:srgbClr val="1F1F1F"/>
                </a:solidFill>
                <a:effectLst/>
                <a:latin typeface="ElsevierGulliver"/>
              </a:rPr>
              <a:t> section(a), the 20-layer stacked </a:t>
            </a:r>
            <a:r>
              <a:rPr lang="en-GB" sz="1400" b="0" i="0" dirty="0" err="1">
                <a:solidFill>
                  <a:srgbClr val="1F1F1F"/>
                </a:solidFill>
                <a:effectLst/>
                <a:latin typeface="ElsevierGulliver"/>
              </a:rPr>
              <a:t>coutour</a:t>
            </a:r>
            <a:r>
              <a:rPr lang="en-GB" sz="1400" b="0" i="0" dirty="0">
                <a:solidFill>
                  <a:srgbClr val="1F1F1F"/>
                </a:solidFill>
                <a:effectLst/>
                <a:latin typeface="ElsevierGulliver"/>
              </a:rPr>
              <a:t> of </a:t>
            </a:r>
            <a:r>
              <a:rPr lang="en-GB" sz="1400" b="0" i="1" dirty="0">
                <a:solidFill>
                  <a:srgbClr val="1F1F1F"/>
                </a:solidFill>
                <a:effectLst/>
                <a:latin typeface="ElsevierGulliver"/>
              </a:rPr>
              <a:t>α</a:t>
            </a:r>
            <a:r>
              <a:rPr lang="en-GB" sz="1400" b="0" i="0" baseline="-25000" dirty="0">
                <a:solidFill>
                  <a:srgbClr val="1F1F1F"/>
                </a:solidFill>
                <a:effectLst/>
                <a:latin typeface="ElsevierGulliver"/>
              </a:rPr>
              <a:t>v</a:t>
            </a:r>
            <a:r>
              <a:rPr lang="en-GB" sz="1400" b="0" i="0" dirty="0">
                <a:solidFill>
                  <a:srgbClr val="1F1F1F"/>
                </a:solidFill>
                <a:effectLst/>
                <a:latin typeface="ElsevierGulliver"/>
              </a:rPr>
              <a:t> </a:t>
            </a:r>
            <a:r>
              <a:rPr lang="en-GB" sz="1400" b="0" i="0" dirty="0" err="1">
                <a:solidFill>
                  <a:srgbClr val="1F1F1F"/>
                </a:solidFill>
                <a:effectLst/>
                <a:latin typeface="ElsevierGulliver"/>
              </a:rPr>
              <a:t>isosurfaces</a:t>
            </a:r>
            <a:r>
              <a:rPr lang="en-GB" sz="1400" b="0" i="0" dirty="0">
                <a:solidFill>
                  <a:srgbClr val="1F1F1F"/>
                </a:solidFill>
                <a:effectLst/>
                <a:latin typeface="ElsevierGulliver"/>
              </a:rPr>
              <a:t> (b), and visualization experimental image(c).</a:t>
            </a:r>
            <a:endParaRPr lang="en-GB" sz="1400" dirty="0"/>
          </a:p>
        </p:txBody>
      </p:sp>
      <p:sp>
        <p:nvSpPr>
          <p:cNvPr id="11" name="TextBox 10">
            <a:extLst>
              <a:ext uri="{FF2B5EF4-FFF2-40B4-BE49-F238E27FC236}">
                <a16:creationId xmlns:a16="http://schemas.microsoft.com/office/drawing/2014/main" id="{44DD53E1-1547-3F99-314B-A51C5255B8FD}"/>
              </a:ext>
            </a:extLst>
          </p:cNvPr>
          <p:cNvSpPr txBox="1"/>
          <p:nvPr/>
        </p:nvSpPr>
        <p:spPr>
          <a:xfrm>
            <a:off x="368808" y="5336327"/>
            <a:ext cx="11986260" cy="923330"/>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F1F1F"/>
                </a:solidFill>
                <a:effectLst/>
                <a:latin typeface="ElsevierGulliver"/>
              </a:rPr>
              <a:t>The working fluid downward flows in the odd-number channels and upward in the even-number channels, represent counterclockwise circulation.</a:t>
            </a:r>
          </a:p>
          <a:p>
            <a:pPr marL="285750" indent="-285750">
              <a:buFont typeface="Arial" panose="020B0604020202020204" pitchFamily="34" charset="0"/>
              <a:buChar char="•"/>
            </a:pPr>
            <a:r>
              <a:rPr lang="en-GB" dirty="0">
                <a:solidFill>
                  <a:srgbClr val="1F1F1F"/>
                </a:solidFill>
                <a:latin typeface="ElsevierGulliver"/>
              </a:rPr>
              <a:t>T</a:t>
            </a:r>
            <a:r>
              <a:rPr lang="en-GB" b="0" i="0" dirty="0">
                <a:solidFill>
                  <a:srgbClr val="1F1F1F"/>
                </a:solidFill>
                <a:effectLst/>
                <a:latin typeface="ElsevierGulliver"/>
              </a:rPr>
              <a:t>he flow patterns in the simulation results closely resemble those observed in the experimental results. </a:t>
            </a:r>
            <a:endParaRPr lang="en-GB" dirty="0"/>
          </a:p>
        </p:txBody>
      </p:sp>
      <p:sp>
        <p:nvSpPr>
          <p:cNvPr id="12" name="TextBox 11">
            <a:extLst>
              <a:ext uri="{FF2B5EF4-FFF2-40B4-BE49-F238E27FC236}">
                <a16:creationId xmlns:a16="http://schemas.microsoft.com/office/drawing/2014/main" id="{A4DC5636-D7E8-3832-389A-59BEE688F9B1}"/>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3796265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956376-723E-68BF-71BF-E4334E49E3F3}"/>
              </a:ext>
            </a:extLst>
          </p:cNvPr>
          <p:cNvPicPr>
            <a:picLocks noChangeAspect="1"/>
          </p:cNvPicPr>
          <p:nvPr/>
        </p:nvPicPr>
        <p:blipFill>
          <a:blip r:embed="rId3"/>
          <a:stretch>
            <a:fillRect/>
          </a:stretch>
        </p:blipFill>
        <p:spPr>
          <a:xfrm>
            <a:off x="961341" y="634297"/>
            <a:ext cx="3985563" cy="3399965"/>
          </a:xfrm>
          <a:prstGeom prst="rect">
            <a:avLst/>
          </a:prstGeom>
        </p:spPr>
      </p:pic>
      <p:sp>
        <p:nvSpPr>
          <p:cNvPr id="4" name="TextBox 3">
            <a:extLst>
              <a:ext uri="{FF2B5EF4-FFF2-40B4-BE49-F238E27FC236}">
                <a16:creationId xmlns:a16="http://schemas.microsoft.com/office/drawing/2014/main" id="{EF00EF04-1D40-B3D3-F968-B84C375844A8}"/>
              </a:ext>
            </a:extLst>
          </p:cNvPr>
          <p:cNvSpPr txBox="1"/>
          <p:nvPr/>
        </p:nvSpPr>
        <p:spPr>
          <a:xfrm>
            <a:off x="1524" y="4034262"/>
            <a:ext cx="6094476" cy="307777"/>
          </a:xfrm>
          <a:prstGeom prst="rect">
            <a:avLst/>
          </a:prstGeom>
          <a:noFill/>
        </p:spPr>
        <p:txBody>
          <a:bodyPr wrap="square">
            <a:spAutoFit/>
          </a:bodyPr>
          <a:lstStyle/>
          <a:p>
            <a:pPr algn="ctr"/>
            <a:r>
              <a:rPr lang="en-GB" sz="1400" b="0" i="0" dirty="0">
                <a:solidFill>
                  <a:srgbClr val="1F1F1F"/>
                </a:solidFill>
                <a:effectLst/>
                <a:latin typeface="ElsevierGulliver"/>
              </a:rPr>
              <a:t>Fig. 14. Gas proportion curves at the quasi-steady state.</a:t>
            </a:r>
            <a:endParaRPr lang="en-GB" sz="1400" dirty="0"/>
          </a:p>
        </p:txBody>
      </p:sp>
      <p:sp>
        <p:nvSpPr>
          <p:cNvPr id="6" name="TextBox 5">
            <a:extLst>
              <a:ext uri="{FF2B5EF4-FFF2-40B4-BE49-F238E27FC236}">
                <a16:creationId xmlns:a16="http://schemas.microsoft.com/office/drawing/2014/main" id="{E4F15750-EBAA-E9CC-DDAE-CF4AA92114B9}"/>
              </a:ext>
            </a:extLst>
          </p:cNvPr>
          <p:cNvSpPr txBox="1"/>
          <p:nvPr/>
        </p:nvSpPr>
        <p:spPr>
          <a:xfrm>
            <a:off x="382143" y="4898059"/>
            <a:ext cx="11427714" cy="923330"/>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1F1F1F"/>
                </a:solidFill>
                <a:latin typeface="ElsevierGulliver"/>
              </a:rPr>
              <a:t>G</a:t>
            </a:r>
            <a:r>
              <a:rPr lang="en-GB" b="0" i="0" dirty="0">
                <a:solidFill>
                  <a:srgbClr val="1F1F1F"/>
                </a:solidFill>
                <a:effectLst/>
                <a:latin typeface="ElsevierGulliver"/>
              </a:rPr>
              <a:t>as proportion ranges between 50 % to 70 %, indicating the presence of liquid film throughout the quasi-steady state.</a:t>
            </a:r>
          </a:p>
          <a:p>
            <a:pPr marL="285750" indent="-285750">
              <a:buFont typeface="Arial" panose="020B0604020202020204" pitchFamily="34" charset="0"/>
              <a:buChar char="•"/>
            </a:pPr>
            <a:r>
              <a:rPr lang="en-GB" dirty="0">
                <a:solidFill>
                  <a:srgbClr val="1F1F1F"/>
                </a:solidFill>
                <a:latin typeface="ElsevierGulliver"/>
              </a:rPr>
              <a:t>L</a:t>
            </a:r>
            <a:r>
              <a:rPr lang="en-GB" b="0" i="0" dirty="0">
                <a:solidFill>
                  <a:srgbClr val="1F1F1F"/>
                </a:solidFill>
                <a:effectLst/>
                <a:latin typeface="ElsevierGulliver"/>
              </a:rPr>
              <a:t>onger liquid slug within tube 1 compared to other downward pipes.</a:t>
            </a:r>
          </a:p>
          <a:p>
            <a:pPr marL="285750" indent="-285750">
              <a:buFont typeface="Arial" panose="020B0604020202020204" pitchFamily="34" charset="0"/>
              <a:buChar char="•"/>
            </a:pPr>
            <a:r>
              <a:rPr lang="en-GB" b="0" i="0" dirty="0">
                <a:solidFill>
                  <a:srgbClr val="1F1F1F"/>
                </a:solidFill>
                <a:effectLst/>
                <a:latin typeface="ElsevierGulliver"/>
              </a:rPr>
              <a:t>Liquid accumulates at the bend, resulting in the formation of a vortex.</a:t>
            </a:r>
            <a:endParaRPr lang="en-GB" dirty="0"/>
          </a:p>
        </p:txBody>
      </p:sp>
      <p:pic>
        <p:nvPicPr>
          <p:cNvPr id="7" name="Picture 6">
            <a:extLst>
              <a:ext uri="{FF2B5EF4-FFF2-40B4-BE49-F238E27FC236}">
                <a16:creationId xmlns:a16="http://schemas.microsoft.com/office/drawing/2014/main" id="{EB720690-3191-EE8B-45D5-3B7EA4BF080E}"/>
              </a:ext>
            </a:extLst>
          </p:cNvPr>
          <p:cNvPicPr>
            <a:picLocks noChangeAspect="1"/>
          </p:cNvPicPr>
          <p:nvPr/>
        </p:nvPicPr>
        <p:blipFill>
          <a:blip r:embed="rId4"/>
          <a:stretch>
            <a:fillRect/>
          </a:stretch>
        </p:blipFill>
        <p:spPr>
          <a:xfrm>
            <a:off x="4846860" y="838645"/>
            <a:ext cx="7049484" cy="2991267"/>
          </a:xfrm>
          <a:prstGeom prst="rect">
            <a:avLst/>
          </a:prstGeom>
        </p:spPr>
      </p:pic>
      <p:sp>
        <p:nvSpPr>
          <p:cNvPr id="9" name="TextBox 8">
            <a:extLst>
              <a:ext uri="{FF2B5EF4-FFF2-40B4-BE49-F238E27FC236}">
                <a16:creationId xmlns:a16="http://schemas.microsoft.com/office/drawing/2014/main" id="{BCC8BD4F-F1D6-EB0E-D46D-9579AE032C17}"/>
              </a:ext>
            </a:extLst>
          </p:cNvPr>
          <p:cNvSpPr txBox="1"/>
          <p:nvPr/>
        </p:nvSpPr>
        <p:spPr>
          <a:xfrm>
            <a:off x="5324364" y="4018073"/>
            <a:ext cx="6094476" cy="307777"/>
          </a:xfrm>
          <a:prstGeom prst="rect">
            <a:avLst/>
          </a:prstGeom>
          <a:noFill/>
        </p:spPr>
        <p:txBody>
          <a:bodyPr wrap="square">
            <a:spAutoFit/>
          </a:bodyPr>
          <a:lstStyle/>
          <a:p>
            <a:pPr algn="ctr"/>
            <a:r>
              <a:rPr lang="en-GB" sz="1400" b="0" i="0" dirty="0">
                <a:solidFill>
                  <a:srgbClr val="1F1F1F"/>
                </a:solidFill>
                <a:effectLst/>
                <a:latin typeface="ElsevierGulliver"/>
              </a:rPr>
              <a:t>Fig. 15. The flow dead zone during the quasi-steady state (</a:t>
            </a:r>
            <a:r>
              <a:rPr lang="en-GB" sz="1400" b="0" i="1" dirty="0">
                <a:solidFill>
                  <a:srgbClr val="1F1F1F"/>
                </a:solidFill>
                <a:effectLst/>
                <a:latin typeface="ElsevierGulliver"/>
              </a:rPr>
              <a:t>FR</a:t>
            </a:r>
            <a:r>
              <a:rPr lang="en-GB" sz="1400" b="0" i="0" dirty="0">
                <a:solidFill>
                  <a:srgbClr val="1F1F1F"/>
                </a:solidFill>
                <a:effectLst/>
                <a:latin typeface="ElsevierGulliver"/>
              </a:rPr>
              <a:t> = 53 %, </a:t>
            </a:r>
            <a:r>
              <a:rPr lang="en-GB" sz="1400" b="0" i="1" dirty="0">
                <a:solidFill>
                  <a:srgbClr val="1F1F1F"/>
                </a:solidFill>
                <a:effectLst/>
                <a:latin typeface="ElsevierGulliver"/>
              </a:rPr>
              <a:t>Q</a:t>
            </a:r>
            <a:r>
              <a:rPr lang="en-GB" sz="1400" b="0" i="0" dirty="0">
                <a:solidFill>
                  <a:srgbClr val="1F1F1F"/>
                </a:solidFill>
                <a:effectLst/>
                <a:latin typeface="ElsevierGulliver"/>
              </a:rPr>
              <a:t> = 8 W).</a:t>
            </a:r>
            <a:endParaRPr lang="en-GB" sz="1400" dirty="0"/>
          </a:p>
        </p:txBody>
      </p:sp>
      <p:sp>
        <p:nvSpPr>
          <p:cNvPr id="10" name="TextBox 9">
            <a:extLst>
              <a:ext uri="{FF2B5EF4-FFF2-40B4-BE49-F238E27FC236}">
                <a16:creationId xmlns:a16="http://schemas.microsoft.com/office/drawing/2014/main" id="{A6D7F6AB-364E-116F-B902-EA52A0CB9F2E}"/>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1491661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54680D-EDCC-6561-5473-B823A8BB7CFD}"/>
              </a:ext>
            </a:extLst>
          </p:cNvPr>
          <p:cNvSpPr txBox="1"/>
          <p:nvPr/>
        </p:nvSpPr>
        <p:spPr>
          <a:xfrm>
            <a:off x="212598" y="826807"/>
            <a:ext cx="6094476" cy="369332"/>
          </a:xfrm>
          <a:prstGeom prst="rect">
            <a:avLst/>
          </a:prstGeom>
          <a:noFill/>
        </p:spPr>
        <p:txBody>
          <a:bodyPr wrap="square">
            <a:spAutoFit/>
          </a:bodyPr>
          <a:lstStyle/>
          <a:p>
            <a:pPr algn="l">
              <a:spcBef>
                <a:spcPts val="1800"/>
              </a:spcBef>
              <a:spcAft>
                <a:spcPts val="600"/>
              </a:spcAft>
            </a:pPr>
            <a:r>
              <a:rPr lang="en-GB" b="1" i="0" dirty="0">
                <a:solidFill>
                  <a:srgbClr val="1F1F1F"/>
                </a:solidFill>
                <a:effectLst/>
                <a:latin typeface="ElsevierGulliver"/>
              </a:rPr>
              <a:t>4.4. The pressure difference characteristics</a:t>
            </a:r>
          </a:p>
        </p:txBody>
      </p:sp>
      <p:pic>
        <p:nvPicPr>
          <p:cNvPr id="4" name="Picture 3">
            <a:extLst>
              <a:ext uri="{FF2B5EF4-FFF2-40B4-BE49-F238E27FC236}">
                <a16:creationId xmlns:a16="http://schemas.microsoft.com/office/drawing/2014/main" id="{3D0C5B63-F600-D399-4950-896A245255AC}"/>
              </a:ext>
            </a:extLst>
          </p:cNvPr>
          <p:cNvPicPr>
            <a:picLocks noChangeAspect="1"/>
          </p:cNvPicPr>
          <p:nvPr/>
        </p:nvPicPr>
        <p:blipFill>
          <a:blip r:embed="rId3"/>
          <a:stretch>
            <a:fillRect/>
          </a:stretch>
        </p:blipFill>
        <p:spPr>
          <a:xfrm>
            <a:off x="1228051" y="1431700"/>
            <a:ext cx="3363427" cy="2790115"/>
          </a:xfrm>
          <a:prstGeom prst="rect">
            <a:avLst/>
          </a:prstGeom>
        </p:spPr>
      </p:pic>
      <p:sp>
        <p:nvSpPr>
          <p:cNvPr id="6" name="TextBox 5">
            <a:extLst>
              <a:ext uri="{FF2B5EF4-FFF2-40B4-BE49-F238E27FC236}">
                <a16:creationId xmlns:a16="http://schemas.microsoft.com/office/drawing/2014/main" id="{4BCA301F-F702-1B82-2FC6-3AFE94C666CD}"/>
              </a:ext>
            </a:extLst>
          </p:cNvPr>
          <p:cNvSpPr txBox="1"/>
          <p:nvPr/>
        </p:nvSpPr>
        <p:spPr>
          <a:xfrm>
            <a:off x="1529334" y="4221815"/>
            <a:ext cx="3188970" cy="523220"/>
          </a:xfrm>
          <a:prstGeom prst="rect">
            <a:avLst/>
          </a:prstGeom>
          <a:noFill/>
        </p:spPr>
        <p:txBody>
          <a:bodyPr wrap="square">
            <a:spAutoFit/>
          </a:bodyPr>
          <a:lstStyle/>
          <a:p>
            <a:pPr algn="ctr"/>
            <a:r>
              <a:rPr lang="en-GB" sz="1400" b="0" i="0" dirty="0">
                <a:solidFill>
                  <a:srgbClr val="1F1F1F"/>
                </a:solidFill>
                <a:effectLst/>
                <a:latin typeface="ElsevierGulliver"/>
              </a:rPr>
              <a:t>Fig. 16. Pressure difference distributions under the quasi-steady state.</a:t>
            </a:r>
            <a:endParaRPr lang="en-GB" sz="1400" dirty="0"/>
          </a:p>
        </p:txBody>
      </p:sp>
      <p:sp>
        <p:nvSpPr>
          <p:cNvPr id="8" name="TextBox 7">
            <a:extLst>
              <a:ext uri="{FF2B5EF4-FFF2-40B4-BE49-F238E27FC236}">
                <a16:creationId xmlns:a16="http://schemas.microsoft.com/office/drawing/2014/main" id="{7DA86398-A1E9-905C-D4C3-CEFC967FCBB8}"/>
              </a:ext>
            </a:extLst>
          </p:cNvPr>
          <p:cNvSpPr txBox="1"/>
          <p:nvPr/>
        </p:nvSpPr>
        <p:spPr>
          <a:xfrm>
            <a:off x="212598" y="5218099"/>
            <a:ext cx="11702034" cy="369332"/>
          </a:xfrm>
          <a:prstGeom prst="rect">
            <a:avLst/>
          </a:prstGeom>
          <a:noFill/>
        </p:spPr>
        <p:txBody>
          <a:bodyPr wrap="square">
            <a:spAutoFit/>
          </a:bodyPr>
          <a:lstStyle/>
          <a:p>
            <a:r>
              <a:rPr lang="en-GB" b="0" i="0" dirty="0">
                <a:solidFill>
                  <a:srgbClr val="1F1F1F"/>
                </a:solidFill>
                <a:effectLst/>
                <a:latin typeface="ElsevierGulliver"/>
              </a:rPr>
              <a:t>The average of pressure difference in the other tubes falls within the range of 150 Pa to 200 Pa.</a:t>
            </a:r>
            <a:endParaRPr lang="en-GB" dirty="0"/>
          </a:p>
        </p:txBody>
      </p:sp>
      <p:pic>
        <p:nvPicPr>
          <p:cNvPr id="9" name="Picture 8">
            <a:extLst>
              <a:ext uri="{FF2B5EF4-FFF2-40B4-BE49-F238E27FC236}">
                <a16:creationId xmlns:a16="http://schemas.microsoft.com/office/drawing/2014/main" id="{7F81FD9A-6F04-373D-ECDE-CC3157C34710}"/>
              </a:ext>
            </a:extLst>
          </p:cNvPr>
          <p:cNvPicPr>
            <a:picLocks noChangeAspect="1"/>
          </p:cNvPicPr>
          <p:nvPr/>
        </p:nvPicPr>
        <p:blipFill>
          <a:blip r:embed="rId4"/>
          <a:stretch>
            <a:fillRect/>
          </a:stretch>
        </p:blipFill>
        <p:spPr>
          <a:xfrm>
            <a:off x="4836569" y="1334609"/>
            <a:ext cx="7078063" cy="3410426"/>
          </a:xfrm>
          <a:prstGeom prst="rect">
            <a:avLst/>
          </a:prstGeom>
        </p:spPr>
      </p:pic>
      <p:sp>
        <p:nvSpPr>
          <p:cNvPr id="11" name="TextBox 10">
            <a:extLst>
              <a:ext uri="{FF2B5EF4-FFF2-40B4-BE49-F238E27FC236}">
                <a16:creationId xmlns:a16="http://schemas.microsoft.com/office/drawing/2014/main" id="{7A5EF473-013C-398F-12A1-66FAE4AAE8A4}"/>
              </a:ext>
            </a:extLst>
          </p:cNvPr>
          <p:cNvSpPr txBox="1"/>
          <p:nvPr/>
        </p:nvSpPr>
        <p:spPr>
          <a:xfrm>
            <a:off x="5328362" y="4781161"/>
            <a:ext cx="6094476" cy="307777"/>
          </a:xfrm>
          <a:prstGeom prst="rect">
            <a:avLst/>
          </a:prstGeom>
          <a:noFill/>
        </p:spPr>
        <p:txBody>
          <a:bodyPr wrap="square">
            <a:spAutoFit/>
          </a:bodyPr>
          <a:lstStyle/>
          <a:p>
            <a:pPr algn="ctr"/>
            <a:r>
              <a:rPr lang="en-GB" sz="1400" b="0" i="0" dirty="0">
                <a:solidFill>
                  <a:srgbClr val="1F1F1F"/>
                </a:solidFill>
                <a:effectLst/>
                <a:latin typeface="ElsevierGulliver"/>
              </a:rPr>
              <a:t>Fig. 17. The pressure contours at a specific moment (</a:t>
            </a:r>
            <a:r>
              <a:rPr lang="en-GB" sz="1400" b="0" i="1" dirty="0">
                <a:solidFill>
                  <a:srgbClr val="1F1F1F"/>
                </a:solidFill>
                <a:effectLst/>
                <a:latin typeface="ElsevierGulliver"/>
              </a:rPr>
              <a:t>FR</a:t>
            </a:r>
            <a:r>
              <a:rPr lang="en-GB" sz="1400" b="0" i="0" dirty="0">
                <a:solidFill>
                  <a:srgbClr val="1F1F1F"/>
                </a:solidFill>
                <a:effectLst/>
                <a:latin typeface="ElsevierGulliver"/>
              </a:rPr>
              <a:t> = 53 %, </a:t>
            </a:r>
            <a:r>
              <a:rPr lang="en-GB" sz="1400" b="0" i="1" dirty="0">
                <a:solidFill>
                  <a:srgbClr val="1F1F1F"/>
                </a:solidFill>
                <a:effectLst/>
                <a:latin typeface="ElsevierGulliver"/>
              </a:rPr>
              <a:t>Q</a:t>
            </a:r>
            <a:r>
              <a:rPr lang="en-GB" sz="1400" b="0" i="0" dirty="0">
                <a:solidFill>
                  <a:srgbClr val="1F1F1F"/>
                </a:solidFill>
                <a:effectLst/>
                <a:latin typeface="ElsevierGulliver"/>
              </a:rPr>
              <a:t> = 8 W).</a:t>
            </a:r>
            <a:endParaRPr lang="en-GB" sz="1400" dirty="0"/>
          </a:p>
        </p:txBody>
      </p:sp>
      <p:sp>
        <p:nvSpPr>
          <p:cNvPr id="13" name="TextBox 12">
            <a:extLst>
              <a:ext uri="{FF2B5EF4-FFF2-40B4-BE49-F238E27FC236}">
                <a16:creationId xmlns:a16="http://schemas.microsoft.com/office/drawing/2014/main" id="{48CFF144-FD6D-E2F3-34F0-E27070C42C36}"/>
              </a:ext>
            </a:extLst>
          </p:cNvPr>
          <p:cNvSpPr txBox="1"/>
          <p:nvPr/>
        </p:nvSpPr>
        <p:spPr>
          <a:xfrm>
            <a:off x="212598" y="5752913"/>
            <a:ext cx="11210240" cy="369332"/>
          </a:xfrm>
          <a:prstGeom prst="rect">
            <a:avLst/>
          </a:prstGeom>
          <a:noFill/>
        </p:spPr>
        <p:txBody>
          <a:bodyPr wrap="square">
            <a:spAutoFit/>
          </a:bodyPr>
          <a:lstStyle/>
          <a:p>
            <a:r>
              <a:rPr lang="en-GB" b="0" i="0" dirty="0">
                <a:solidFill>
                  <a:srgbClr val="1F1F1F"/>
                </a:solidFill>
                <a:effectLst/>
                <a:latin typeface="ElsevierGulliver"/>
              </a:rPr>
              <a:t>Peak pressure at different bends provide the main driving force at different moments.</a:t>
            </a:r>
            <a:endParaRPr lang="en-GB" dirty="0"/>
          </a:p>
        </p:txBody>
      </p:sp>
      <p:sp>
        <p:nvSpPr>
          <p:cNvPr id="14" name="TextBox 13">
            <a:extLst>
              <a:ext uri="{FF2B5EF4-FFF2-40B4-BE49-F238E27FC236}">
                <a16:creationId xmlns:a16="http://schemas.microsoft.com/office/drawing/2014/main" id="{828B68C8-E42D-2D7E-D071-D2D49118968E}"/>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399089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A8B71-7D2F-15EC-8A83-19BA897A167E}"/>
              </a:ext>
            </a:extLst>
          </p:cNvPr>
          <p:cNvPicPr>
            <a:picLocks noChangeAspect="1"/>
          </p:cNvPicPr>
          <p:nvPr/>
        </p:nvPicPr>
        <p:blipFill>
          <a:blip r:embed="rId2"/>
          <a:stretch>
            <a:fillRect/>
          </a:stretch>
        </p:blipFill>
        <p:spPr>
          <a:xfrm>
            <a:off x="4279844" y="987919"/>
            <a:ext cx="3632311" cy="3325912"/>
          </a:xfrm>
          <a:prstGeom prst="rect">
            <a:avLst/>
          </a:prstGeom>
        </p:spPr>
      </p:pic>
      <p:sp>
        <p:nvSpPr>
          <p:cNvPr id="4" name="TextBox 3">
            <a:extLst>
              <a:ext uri="{FF2B5EF4-FFF2-40B4-BE49-F238E27FC236}">
                <a16:creationId xmlns:a16="http://schemas.microsoft.com/office/drawing/2014/main" id="{A742718E-7A16-A4B3-75C1-D2DE11135C37}"/>
              </a:ext>
            </a:extLst>
          </p:cNvPr>
          <p:cNvSpPr txBox="1"/>
          <p:nvPr/>
        </p:nvSpPr>
        <p:spPr>
          <a:xfrm>
            <a:off x="2082926" y="4407777"/>
            <a:ext cx="8026146" cy="307777"/>
          </a:xfrm>
          <a:prstGeom prst="rect">
            <a:avLst/>
          </a:prstGeom>
          <a:noFill/>
        </p:spPr>
        <p:txBody>
          <a:bodyPr wrap="square">
            <a:spAutoFit/>
          </a:bodyPr>
          <a:lstStyle/>
          <a:p>
            <a:pPr algn="ctr"/>
            <a:r>
              <a:rPr lang="en-GB" sz="1400" b="0" i="0" dirty="0">
                <a:solidFill>
                  <a:srgbClr val="1F1F1F"/>
                </a:solidFill>
                <a:effectLst/>
                <a:latin typeface="ElsevierGulliver"/>
              </a:rPr>
              <a:t>Fig. 18. The pressure difference between the upward and downward pipes (</a:t>
            </a:r>
            <a:r>
              <a:rPr lang="en-GB" sz="1400" b="0" i="1" dirty="0">
                <a:solidFill>
                  <a:srgbClr val="1F1F1F"/>
                </a:solidFill>
                <a:effectLst/>
                <a:latin typeface="ElsevierGulliver"/>
              </a:rPr>
              <a:t>FR</a:t>
            </a:r>
            <a:r>
              <a:rPr lang="en-GB" sz="1400" b="0" i="0" dirty="0">
                <a:solidFill>
                  <a:srgbClr val="1F1F1F"/>
                </a:solidFill>
                <a:effectLst/>
                <a:latin typeface="ElsevierGulliver"/>
              </a:rPr>
              <a:t> = 53 %, </a:t>
            </a:r>
            <a:r>
              <a:rPr lang="en-GB" sz="1400" b="0" i="1" dirty="0">
                <a:solidFill>
                  <a:srgbClr val="1F1F1F"/>
                </a:solidFill>
                <a:effectLst/>
                <a:latin typeface="ElsevierGulliver"/>
              </a:rPr>
              <a:t>Q</a:t>
            </a:r>
            <a:r>
              <a:rPr lang="en-GB" sz="1400" b="0" i="0" dirty="0">
                <a:solidFill>
                  <a:srgbClr val="1F1F1F"/>
                </a:solidFill>
                <a:effectLst/>
                <a:latin typeface="ElsevierGulliver"/>
              </a:rPr>
              <a:t> = 8 W).</a:t>
            </a:r>
            <a:endParaRPr lang="en-GB" sz="1400" dirty="0"/>
          </a:p>
        </p:txBody>
      </p:sp>
      <p:sp>
        <p:nvSpPr>
          <p:cNvPr id="6" name="TextBox 5">
            <a:extLst>
              <a:ext uri="{FF2B5EF4-FFF2-40B4-BE49-F238E27FC236}">
                <a16:creationId xmlns:a16="http://schemas.microsoft.com/office/drawing/2014/main" id="{C3046DE8-2BBB-41A9-679F-08602B911C2A}"/>
              </a:ext>
            </a:extLst>
          </p:cNvPr>
          <p:cNvSpPr txBox="1"/>
          <p:nvPr/>
        </p:nvSpPr>
        <p:spPr>
          <a:xfrm>
            <a:off x="125843" y="4809500"/>
            <a:ext cx="11455089" cy="830997"/>
          </a:xfrm>
          <a:prstGeom prst="rect">
            <a:avLst/>
          </a:prstGeom>
          <a:noFill/>
        </p:spPr>
        <p:txBody>
          <a:bodyPr wrap="square">
            <a:spAutoFit/>
          </a:bodyPr>
          <a:lstStyle/>
          <a:p>
            <a:pPr marL="285750" indent="-285750">
              <a:buFont typeface="Arial" panose="020B0604020202020204" pitchFamily="34" charset="0"/>
              <a:buChar char="•"/>
            </a:pPr>
            <a:r>
              <a:rPr lang="en-GB" sz="1600" b="0" i="0" dirty="0">
                <a:solidFill>
                  <a:srgbClr val="1F1F1F"/>
                </a:solidFill>
                <a:effectLst/>
                <a:latin typeface="ElsevierGulliver"/>
              </a:rPr>
              <a:t>Pressure difference between the upward and downward pipes (a-d and a’-d’) are essentially equal, as well as are the pressure difference in the evaporator section (a-b and a’-b’).</a:t>
            </a:r>
          </a:p>
          <a:p>
            <a:pPr marL="285750" indent="-285750">
              <a:buFont typeface="Arial" panose="020B0604020202020204" pitchFamily="34" charset="0"/>
              <a:buChar char="•"/>
            </a:pPr>
            <a:r>
              <a:rPr lang="en-GB" sz="1600" b="0" i="0" dirty="0">
                <a:solidFill>
                  <a:srgbClr val="1F1F1F"/>
                </a:solidFill>
                <a:effectLst/>
                <a:latin typeface="ElsevierGulliver"/>
              </a:rPr>
              <a:t>There are variations in the pressure difference in the adiabatic section (b-c and b’-c’) and the condenser section (c-d and c’-d’).</a:t>
            </a:r>
            <a:endParaRPr lang="en-GB" sz="1600" dirty="0"/>
          </a:p>
        </p:txBody>
      </p:sp>
      <p:sp>
        <p:nvSpPr>
          <p:cNvPr id="8" name="TextBox 7">
            <a:extLst>
              <a:ext uri="{FF2B5EF4-FFF2-40B4-BE49-F238E27FC236}">
                <a16:creationId xmlns:a16="http://schemas.microsoft.com/office/drawing/2014/main" id="{24AE3A27-014F-3305-679C-A203F3289C32}"/>
              </a:ext>
            </a:extLst>
          </p:cNvPr>
          <p:cNvSpPr txBox="1"/>
          <p:nvPr/>
        </p:nvSpPr>
        <p:spPr>
          <a:xfrm>
            <a:off x="125843" y="5640497"/>
            <a:ext cx="12101266" cy="584775"/>
          </a:xfrm>
          <a:prstGeom prst="rect">
            <a:avLst/>
          </a:prstGeom>
          <a:noFill/>
        </p:spPr>
        <p:txBody>
          <a:bodyPr wrap="square">
            <a:spAutoFit/>
          </a:bodyPr>
          <a:lstStyle/>
          <a:p>
            <a:pPr marL="285750" indent="-285750">
              <a:buFont typeface="Arial" panose="020B0604020202020204" pitchFamily="34" charset="0"/>
              <a:buChar char="•"/>
            </a:pPr>
            <a:r>
              <a:rPr lang="en-GB" sz="1600" b="0" i="0" dirty="0">
                <a:solidFill>
                  <a:srgbClr val="1F1F1F"/>
                </a:solidFill>
                <a:effectLst/>
                <a:latin typeface="ElsevierGulliver"/>
              </a:rPr>
              <a:t>(a-a’) causes a pressure difference of about 13 Pa</a:t>
            </a:r>
          </a:p>
          <a:p>
            <a:pPr marL="285750" indent="-285750">
              <a:buFont typeface="Arial" panose="020B0604020202020204" pitchFamily="34" charset="0"/>
              <a:buChar char="•"/>
            </a:pPr>
            <a:r>
              <a:rPr lang="en-GB" sz="1600" b="0" i="0" dirty="0">
                <a:solidFill>
                  <a:srgbClr val="1F1F1F"/>
                </a:solidFill>
                <a:effectLst/>
                <a:latin typeface="ElsevierGulliver"/>
              </a:rPr>
              <a:t>The balance of the pressure difference between the pipes allows the working fluid to circulate and flow efficiently to achieve heat transfer.</a:t>
            </a:r>
            <a:endParaRPr lang="en-GB" sz="1600" dirty="0"/>
          </a:p>
        </p:txBody>
      </p:sp>
      <p:sp>
        <p:nvSpPr>
          <p:cNvPr id="9" name="TextBox 8">
            <a:extLst>
              <a:ext uri="{FF2B5EF4-FFF2-40B4-BE49-F238E27FC236}">
                <a16:creationId xmlns:a16="http://schemas.microsoft.com/office/drawing/2014/main" id="{BA433106-4D1D-A3FF-D297-D732D554CAC7}"/>
              </a:ext>
            </a:extLst>
          </p:cNvPr>
          <p:cNvSpPr txBox="1"/>
          <p:nvPr/>
        </p:nvSpPr>
        <p:spPr>
          <a:xfrm>
            <a:off x="3159252" y="117361"/>
            <a:ext cx="6096000"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rPr>
              <a:t>4. Results and discussions</a:t>
            </a:r>
          </a:p>
        </p:txBody>
      </p:sp>
    </p:spTree>
    <p:extLst>
      <p:ext uri="{BB962C8B-B14F-4D97-AF65-F5344CB8AC3E}">
        <p14:creationId xmlns:p14="http://schemas.microsoft.com/office/powerpoint/2010/main" val="351814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2"/>
          <p:cNvGrpSpPr/>
          <p:nvPr/>
        </p:nvGrpSpPr>
        <p:grpSpPr>
          <a:xfrm>
            <a:off x="2082800" y="943308"/>
            <a:ext cx="9166352" cy="4870800"/>
            <a:chOff x="0" y="3815"/>
            <a:chExt cx="9166352" cy="4870800"/>
          </a:xfrm>
        </p:grpSpPr>
        <p:sp>
          <p:nvSpPr>
            <p:cNvPr id="99" name="Google Shape;99;p2"/>
            <p:cNvSpPr/>
            <p:nvPr/>
          </p:nvSpPr>
          <p:spPr>
            <a:xfrm>
              <a:off x="0" y="328535"/>
              <a:ext cx="9166352" cy="554400"/>
            </a:xfrm>
            <a:prstGeom prst="rect">
              <a:avLst/>
            </a:prstGeom>
            <a:solidFill>
              <a:schemeClr val="lt1">
                <a:alpha val="89803"/>
              </a:schemeClr>
            </a:solidFill>
            <a:ln w="12700" cap="flat" cmpd="sng">
              <a:solidFill>
                <a:srgbClr val="E9713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 name="Google Shape;100;p2"/>
            <p:cNvSpPr/>
            <p:nvPr/>
          </p:nvSpPr>
          <p:spPr>
            <a:xfrm>
              <a:off x="458317" y="3815"/>
              <a:ext cx="6416446" cy="649440"/>
            </a:xfrm>
            <a:prstGeom prst="roundRect">
              <a:avLst>
                <a:gd name="adj" fmla="val 16667"/>
              </a:avLst>
            </a:prstGeom>
            <a:gradFill>
              <a:gsLst>
                <a:gs pos="0">
                  <a:srgbClr val="EC8154"/>
                </a:gs>
                <a:gs pos="50000">
                  <a:srgbClr val="F16E27"/>
                </a:gs>
                <a:gs pos="100000">
                  <a:srgbClr val="DF5D1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2"/>
            <p:cNvSpPr txBox="1"/>
            <p:nvPr/>
          </p:nvSpPr>
          <p:spPr>
            <a:xfrm>
              <a:off x="490020" y="35518"/>
              <a:ext cx="6353040" cy="586034"/>
            </a:xfrm>
            <a:prstGeom prst="rect">
              <a:avLst/>
            </a:prstGeom>
            <a:noFill/>
            <a:ln>
              <a:noFill/>
            </a:ln>
          </p:spPr>
          <p:txBody>
            <a:bodyPr spcFirstLastPara="1" wrap="square" lIns="242525" tIns="0" rIns="242525" bIns="0" anchor="ctr" anchorCtr="0">
              <a:noAutofit/>
            </a:bodyPr>
            <a:lstStyle/>
            <a:p>
              <a:pPr marL="0" marR="0" lvl="0" indent="0" algn="l" rtl="0">
                <a:lnSpc>
                  <a:spcPct val="90000"/>
                </a:lnSpc>
                <a:spcBef>
                  <a:spcPts val="0"/>
                </a:spcBef>
                <a:spcAft>
                  <a:spcPts val="0"/>
                </a:spcAft>
                <a:buClr>
                  <a:schemeClr val="lt1"/>
                </a:buClr>
                <a:buSzPts val="2200"/>
                <a:buFont typeface="Arial"/>
                <a:buNone/>
              </a:pPr>
              <a:r>
                <a:rPr lang="en-GB" sz="2200">
                  <a:solidFill>
                    <a:schemeClr val="lt1"/>
                  </a:solidFill>
                  <a:latin typeface="Times New Roman" panose="02020603050405020304" pitchFamily="18" charset="0"/>
                  <a:cs typeface="Times New Roman" panose="02020603050405020304" pitchFamily="18" charset="0"/>
                  <a:sym typeface="Arial"/>
                </a:rPr>
                <a:t>Introduction</a:t>
              </a:r>
              <a:endParaRPr>
                <a:latin typeface="Times New Roman" panose="02020603050405020304" pitchFamily="18" charset="0"/>
                <a:cs typeface="Times New Roman" panose="02020603050405020304" pitchFamily="18" charset="0"/>
              </a:endParaRPr>
            </a:p>
          </p:txBody>
        </p:sp>
        <p:sp>
          <p:nvSpPr>
            <p:cNvPr id="102" name="Google Shape;102;p2"/>
            <p:cNvSpPr/>
            <p:nvPr/>
          </p:nvSpPr>
          <p:spPr>
            <a:xfrm>
              <a:off x="0" y="1326455"/>
              <a:ext cx="9166352" cy="554400"/>
            </a:xfrm>
            <a:prstGeom prst="rect">
              <a:avLst/>
            </a:prstGeom>
            <a:solidFill>
              <a:schemeClr val="lt1">
                <a:alpha val="89803"/>
              </a:schemeClr>
            </a:solidFill>
            <a:ln w="12700" cap="flat" cmpd="sng">
              <a:solidFill>
                <a:srgbClr val="176B2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 name="Google Shape;103;p2"/>
            <p:cNvSpPr/>
            <p:nvPr/>
          </p:nvSpPr>
          <p:spPr>
            <a:xfrm>
              <a:off x="458317" y="1001735"/>
              <a:ext cx="6416446" cy="649440"/>
            </a:xfrm>
            <a:prstGeom prst="roundRect">
              <a:avLst>
                <a:gd name="adj" fmla="val 16667"/>
              </a:avLst>
            </a:prstGeom>
            <a:gradFill>
              <a:gsLst>
                <a:gs pos="0">
                  <a:srgbClr val="497D4C"/>
                </a:gs>
                <a:gs pos="50000">
                  <a:srgbClr val="116F1D"/>
                </a:gs>
                <a:gs pos="100000">
                  <a:srgbClr val="0B6417"/>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 name="Google Shape;104;p2"/>
            <p:cNvSpPr txBox="1"/>
            <p:nvPr/>
          </p:nvSpPr>
          <p:spPr>
            <a:xfrm>
              <a:off x="490020" y="1033438"/>
              <a:ext cx="6353040" cy="586034"/>
            </a:xfrm>
            <a:prstGeom prst="rect">
              <a:avLst/>
            </a:prstGeom>
            <a:noFill/>
            <a:ln>
              <a:noFill/>
            </a:ln>
          </p:spPr>
          <p:txBody>
            <a:bodyPr spcFirstLastPara="1" wrap="square" lIns="242525" tIns="0" rIns="242525" bIns="0" anchor="ctr" anchorCtr="0">
              <a:noAutofit/>
            </a:bodyPr>
            <a:lstStyle/>
            <a:p>
              <a:pPr marL="0" marR="0" lvl="0" indent="0" algn="l" rtl="0">
                <a:lnSpc>
                  <a:spcPct val="90000"/>
                </a:lnSpc>
                <a:spcBef>
                  <a:spcPts val="0"/>
                </a:spcBef>
                <a:spcAft>
                  <a:spcPts val="0"/>
                </a:spcAft>
                <a:buClr>
                  <a:schemeClr val="lt1"/>
                </a:buClr>
                <a:buSzPts val="2200"/>
                <a:buFont typeface="Arial"/>
                <a:buNone/>
              </a:pPr>
              <a:r>
                <a:rPr lang="en-GB" sz="2200" dirty="0">
                  <a:solidFill>
                    <a:schemeClr val="lt1"/>
                  </a:solidFill>
                  <a:latin typeface="Times New Roman" panose="02020603050405020304" pitchFamily="18" charset="0"/>
                  <a:cs typeface="Times New Roman" panose="02020603050405020304" pitchFamily="18" charset="0"/>
                  <a:sym typeface="Arial"/>
                </a:rPr>
                <a:t>Experiment setup</a:t>
              </a:r>
              <a:endParaRPr dirty="0">
                <a:latin typeface="Times New Roman" panose="02020603050405020304" pitchFamily="18" charset="0"/>
                <a:cs typeface="Times New Roman" panose="02020603050405020304" pitchFamily="18" charset="0"/>
              </a:endParaRPr>
            </a:p>
          </p:txBody>
        </p:sp>
        <p:sp>
          <p:nvSpPr>
            <p:cNvPr id="105" name="Google Shape;105;p2"/>
            <p:cNvSpPr/>
            <p:nvPr/>
          </p:nvSpPr>
          <p:spPr>
            <a:xfrm>
              <a:off x="0" y="2324375"/>
              <a:ext cx="9166352" cy="554400"/>
            </a:xfrm>
            <a:prstGeom prst="rect">
              <a:avLst/>
            </a:prstGeom>
            <a:solidFill>
              <a:schemeClr val="lt1">
                <a:alpha val="89803"/>
              </a:schemeClr>
            </a:solidFill>
            <a:ln w="12700" cap="flat" cmpd="sng">
              <a:solidFill>
                <a:srgbClr val="0C9E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 name="Google Shape;106;p2"/>
            <p:cNvSpPr/>
            <p:nvPr/>
          </p:nvSpPr>
          <p:spPr>
            <a:xfrm>
              <a:off x="458317" y="1999655"/>
              <a:ext cx="6416446" cy="649440"/>
            </a:xfrm>
            <a:prstGeom prst="roundRect">
              <a:avLst>
                <a:gd name="adj" fmla="val 16667"/>
              </a:avLst>
            </a:prstGeom>
            <a:gradFill>
              <a:gsLst>
                <a:gs pos="0">
                  <a:srgbClr val="47A9DE"/>
                </a:gs>
                <a:gs pos="50000">
                  <a:srgbClr val="00A2DF"/>
                </a:gs>
                <a:gs pos="100000">
                  <a:srgbClr val="0093C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 name="Google Shape;107;p2"/>
            <p:cNvSpPr txBox="1"/>
            <p:nvPr/>
          </p:nvSpPr>
          <p:spPr>
            <a:xfrm>
              <a:off x="490020" y="2031358"/>
              <a:ext cx="6353040" cy="586034"/>
            </a:xfrm>
            <a:prstGeom prst="rect">
              <a:avLst/>
            </a:prstGeom>
            <a:noFill/>
            <a:ln>
              <a:noFill/>
            </a:ln>
          </p:spPr>
          <p:txBody>
            <a:bodyPr spcFirstLastPara="1" wrap="square" lIns="242525" tIns="0" rIns="242525" bIns="0" anchor="ctr" anchorCtr="0">
              <a:noAutofit/>
            </a:bodyPr>
            <a:lstStyle/>
            <a:p>
              <a:pPr marL="0" marR="0" lvl="0" indent="0" algn="l" rtl="0">
                <a:lnSpc>
                  <a:spcPct val="90000"/>
                </a:lnSpc>
                <a:spcBef>
                  <a:spcPts val="0"/>
                </a:spcBef>
                <a:spcAft>
                  <a:spcPts val="0"/>
                </a:spcAft>
                <a:buClr>
                  <a:schemeClr val="lt1"/>
                </a:buClr>
                <a:buSzPts val="2200"/>
                <a:buFont typeface="Arial"/>
                <a:buNone/>
              </a:pPr>
              <a:r>
                <a:rPr lang="en-GB" sz="2200" dirty="0">
                  <a:solidFill>
                    <a:schemeClr val="lt1"/>
                  </a:solidFill>
                  <a:latin typeface="Times New Roman" panose="02020603050405020304" pitchFamily="18" charset="0"/>
                  <a:cs typeface="Times New Roman" panose="02020603050405020304" pitchFamily="18" charset="0"/>
                  <a:sym typeface="Arial"/>
                </a:rPr>
                <a:t>Numerical </a:t>
              </a:r>
              <a:r>
                <a:rPr lang="en-GB" sz="2200" dirty="0" err="1">
                  <a:solidFill>
                    <a:schemeClr val="lt1"/>
                  </a:solidFill>
                  <a:latin typeface="Times New Roman" panose="02020603050405020304" pitchFamily="18" charset="0"/>
                  <a:cs typeface="Times New Roman" panose="02020603050405020304" pitchFamily="18" charset="0"/>
                  <a:sym typeface="Arial"/>
                </a:rPr>
                <a:t>modeling</a:t>
              </a:r>
              <a:endParaRPr dirty="0">
                <a:latin typeface="Times New Roman" panose="02020603050405020304" pitchFamily="18" charset="0"/>
                <a:cs typeface="Times New Roman" panose="02020603050405020304" pitchFamily="18" charset="0"/>
              </a:endParaRPr>
            </a:p>
          </p:txBody>
        </p:sp>
        <p:sp>
          <p:nvSpPr>
            <p:cNvPr id="108" name="Google Shape;108;p2"/>
            <p:cNvSpPr/>
            <p:nvPr/>
          </p:nvSpPr>
          <p:spPr>
            <a:xfrm>
              <a:off x="0" y="3322295"/>
              <a:ext cx="9166352" cy="554400"/>
            </a:xfrm>
            <a:prstGeom prst="rect">
              <a:avLst/>
            </a:prstGeom>
            <a:solidFill>
              <a:schemeClr val="lt1">
                <a:alpha val="89803"/>
              </a:schemeClr>
            </a:solidFill>
            <a:ln w="12700" cap="flat" cmpd="sng">
              <a:solidFill>
                <a:srgbClr val="A0289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9" name="Google Shape;109;p2"/>
            <p:cNvSpPr/>
            <p:nvPr/>
          </p:nvSpPr>
          <p:spPr>
            <a:xfrm>
              <a:off x="458317" y="2997575"/>
              <a:ext cx="6416446" cy="649440"/>
            </a:xfrm>
            <a:prstGeom prst="roundRect">
              <a:avLst>
                <a:gd name="adj" fmla="val 16667"/>
              </a:avLst>
            </a:prstGeom>
            <a:gradFill>
              <a:gsLst>
                <a:gs pos="0">
                  <a:srgbClr val="AB4E9D"/>
                </a:gs>
                <a:gs pos="50000">
                  <a:srgbClr val="A62094"/>
                </a:gs>
                <a:gs pos="100000">
                  <a:srgbClr val="96188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0" name="Google Shape;110;p2"/>
            <p:cNvSpPr txBox="1"/>
            <p:nvPr/>
          </p:nvSpPr>
          <p:spPr>
            <a:xfrm>
              <a:off x="490020" y="3029278"/>
              <a:ext cx="6353040" cy="586034"/>
            </a:xfrm>
            <a:prstGeom prst="rect">
              <a:avLst/>
            </a:prstGeom>
            <a:noFill/>
            <a:ln>
              <a:noFill/>
            </a:ln>
          </p:spPr>
          <p:txBody>
            <a:bodyPr spcFirstLastPara="1" wrap="square" lIns="242525" tIns="0" rIns="242525" bIns="0" anchor="ctr" anchorCtr="0">
              <a:noAutofit/>
            </a:bodyPr>
            <a:lstStyle/>
            <a:p>
              <a:pPr marL="0" marR="0" lvl="0" indent="0" algn="l" rtl="0">
                <a:lnSpc>
                  <a:spcPct val="90000"/>
                </a:lnSpc>
                <a:spcBef>
                  <a:spcPts val="0"/>
                </a:spcBef>
                <a:spcAft>
                  <a:spcPts val="0"/>
                </a:spcAft>
                <a:buClr>
                  <a:schemeClr val="lt1"/>
                </a:buClr>
                <a:buSzPts val="2200"/>
                <a:buFont typeface="Arial"/>
                <a:buNone/>
              </a:pPr>
              <a:r>
                <a:rPr lang="en-GB" sz="2200">
                  <a:solidFill>
                    <a:schemeClr val="lt1"/>
                  </a:solidFill>
                  <a:latin typeface="Times New Roman" panose="02020603050405020304" pitchFamily="18" charset="0"/>
                  <a:cs typeface="Times New Roman" panose="02020603050405020304" pitchFamily="18" charset="0"/>
                  <a:sym typeface="Arial"/>
                </a:rPr>
                <a:t>Results and Discussion</a:t>
              </a:r>
              <a:endParaRPr>
                <a:latin typeface="Times New Roman" panose="02020603050405020304" pitchFamily="18" charset="0"/>
                <a:cs typeface="Times New Roman" panose="02020603050405020304" pitchFamily="18" charset="0"/>
              </a:endParaRPr>
            </a:p>
          </p:txBody>
        </p:sp>
        <p:sp>
          <p:nvSpPr>
            <p:cNvPr id="111" name="Google Shape;111;p2"/>
            <p:cNvSpPr/>
            <p:nvPr/>
          </p:nvSpPr>
          <p:spPr>
            <a:xfrm>
              <a:off x="0" y="4320215"/>
              <a:ext cx="9166352" cy="554400"/>
            </a:xfrm>
            <a:prstGeom prst="rect">
              <a:avLst/>
            </a:prstGeom>
            <a:solidFill>
              <a:schemeClr val="lt1">
                <a:alpha val="89803"/>
              </a:schemeClr>
            </a:solidFill>
            <a:ln w="12700" cap="flat" cmpd="sng">
              <a:solidFill>
                <a:srgbClr val="4EA62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2" name="Google Shape;112;p2"/>
            <p:cNvSpPr/>
            <p:nvPr/>
          </p:nvSpPr>
          <p:spPr>
            <a:xfrm>
              <a:off x="458317" y="3995495"/>
              <a:ext cx="6416446" cy="649440"/>
            </a:xfrm>
            <a:prstGeom prst="roundRect">
              <a:avLst>
                <a:gd name="adj" fmla="val 16667"/>
              </a:avLst>
            </a:prstGeom>
            <a:gradFill>
              <a:gsLst>
                <a:gs pos="0">
                  <a:srgbClr val="65B150"/>
                </a:gs>
                <a:gs pos="50000">
                  <a:srgbClr val="4AAC24"/>
                </a:gs>
                <a:gs pos="100000">
                  <a:srgbClr val="3F9D1A"/>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 name="Google Shape;113;p2"/>
            <p:cNvSpPr txBox="1"/>
            <p:nvPr/>
          </p:nvSpPr>
          <p:spPr>
            <a:xfrm>
              <a:off x="490020" y="4027198"/>
              <a:ext cx="6353040" cy="586034"/>
            </a:xfrm>
            <a:prstGeom prst="rect">
              <a:avLst/>
            </a:prstGeom>
            <a:noFill/>
            <a:ln>
              <a:noFill/>
            </a:ln>
          </p:spPr>
          <p:txBody>
            <a:bodyPr spcFirstLastPara="1" wrap="square" lIns="242525" tIns="0" rIns="242525" bIns="0" anchor="ctr" anchorCtr="0">
              <a:noAutofit/>
            </a:bodyPr>
            <a:lstStyle/>
            <a:p>
              <a:pPr marL="0" marR="0" lvl="0" indent="0" algn="l" rtl="0">
                <a:lnSpc>
                  <a:spcPct val="90000"/>
                </a:lnSpc>
                <a:spcBef>
                  <a:spcPts val="0"/>
                </a:spcBef>
                <a:spcAft>
                  <a:spcPts val="0"/>
                </a:spcAft>
                <a:buClr>
                  <a:schemeClr val="lt1"/>
                </a:buClr>
                <a:buSzPts val="2200"/>
                <a:buFont typeface="Arial"/>
                <a:buNone/>
              </a:pPr>
              <a:r>
                <a:rPr lang="en-GB" sz="2200">
                  <a:solidFill>
                    <a:schemeClr val="lt1"/>
                  </a:solidFill>
                  <a:latin typeface="Times New Roman" panose="02020603050405020304" pitchFamily="18" charset="0"/>
                  <a:cs typeface="Times New Roman" panose="02020603050405020304" pitchFamily="18" charset="0"/>
                  <a:sym typeface="Arial"/>
                </a:rPr>
                <a:t>Conclusion</a:t>
              </a:r>
              <a:endParaRPr>
                <a:latin typeface="Times New Roman" panose="02020603050405020304" pitchFamily="18" charset="0"/>
                <a:cs typeface="Times New Roman" panose="02020603050405020304" pitchFamily="18" charset="0"/>
              </a:endParaRPr>
            </a:p>
          </p:txBody>
        </p:sp>
      </p:grpSp>
      <p:sp>
        <p:nvSpPr>
          <p:cNvPr id="114" name="Google Shape;114;p2"/>
          <p:cNvSpPr txBox="1"/>
          <p:nvPr/>
        </p:nvSpPr>
        <p:spPr>
          <a:xfrm>
            <a:off x="5263896" y="0"/>
            <a:ext cx="1402080" cy="492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600" b="1">
                <a:solidFill>
                  <a:schemeClr val="dk1"/>
                </a:solidFill>
                <a:latin typeface="Times New Roman" panose="02020603050405020304" pitchFamily="18" charset="0"/>
                <a:cs typeface="Times New Roman" panose="02020603050405020304" pitchFamily="18" charset="0"/>
                <a:sym typeface="Arial"/>
              </a:rPr>
              <a:t>Outline</a:t>
            </a:r>
            <a:endParaRPr sz="2600" b="1">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96421-56E8-331A-B4CC-3EA6C2D23CE7}"/>
              </a:ext>
            </a:extLst>
          </p:cNvPr>
          <p:cNvSpPr txBox="1"/>
          <p:nvPr/>
        </p:nvSpPr>
        <p:spPr>
          <a:xfrm>
            <a:off x="3048762" y="84574"/>
            <a:ext cx="6094476" cy="369332"/>
          </a:xfrm>
          <a:prstGeom prst="rect">
            <a:avLst/>
          </a:prstGeom>
          <a:noFill/>
        </p:spPr>
        <p:txBody>
          <a:bodyPr wrap="square">
            <a:spAutoFit/>
          </a:bodyPr>
          <a:lstStyle/>
          <a:p>
            <a:pPr algn="ctr">
              <a:spcBef>
                <a:spcPts val="2400"/>
              </a:spcBef>
              <a:spcAft>
                <a:spcPts val="600"/>
              </a:spcAft>
            </a:pPr>
            <a:r>
              <a:rPr lang="en-GB" b="1" i="0" dirty="0">
                <a:solidFill>
                  <a:srgbClr val="1F1F1F"/>
                </a:solidFill>
                <a:effectLst/>
                <a:latin typeface="ElsevierGulliver"/>
              </a:rPr>
              <a:t>5. Conclusion</a:t>
            </a:r>
          </a:p>
        </p:txBody>
      </p:sp>
      <p:sp>
        <p:nvSpPr>
          <p:cNvPr id="5" name="TextBox 4">
            <a:extLst>
              <a:ext uri="{FF2B5EF4-FFF2-40B4-BE49-F238E27FC236}">
                <a16:creationId xmlns:a16="http://schemas.microsoft.com/office/drawing/2014/main" id="{8EC2E15E-0C93-2D19-87B0-312954BE1046}"/>
              </a:ext>
            </a:extLst>
          </p:cNvPr>
          <p:cNvSpPr txBox="1"/>
          <p:nvPr/>
        </p:nvSpPr>
        <p:spPr>
          <a:xfrm>
            <a:off x="313182" y="1146340"/>
            <a:ext cx="11747754" cy="33756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b="0" i="0" dirty="0">
                <a:solidFill>
                  <a:srgbClr val="1F1F1F"/>
                </a:solidFill>
                <a:effectLst/>
                <a:latin typeface="ElsevierGulliver"/>
              </a:rPr>
              <a:t>The </a:t>
            </a:r>
            <a:r>
              <a:rPr lang="en-GB" b="0" i="1" dirty="0">
                <a:solidFill>
                  <a:srgbClr val="1F1F1F"/>
                </a:solidFill>
                <a:effectLst/>
                <a:latin typeface="ElsevierGulliver"/>
              </a:rPr>
              <a:t>β</a:t>
            </a:r>
            <a:r>
              <a:rPr lang="en-GB" b="0" i="0" baseline="-25000" dirty="0">
                <a:solidFill>
                  <a:srgbClr val="1F1F1F"/>
                </a:solidFill>
                <a:effectLst/>
                <a:latin typeface="ElsevierGulliver"/>
              </a:rPr>
              <a:t>mag</a:t>
            </a:r>
            <a:r>
              <a:rPr lang="en-GB" b="0" i="0" dirty="0">
                <a:solidFill>
                  <a:srgbClr val="1F1F1F"/>
                </a:solidFill>
                <a:effectLst/>
                <a:latin typeface="ElsevierGulliver"/>
              </a:rPr>
              <a:t> influences temperature, while the </a:t>
            </a:r>
            <a:r>
              <a:rPr lang="en-GB" b="0" i="1" dirty="0">
                <a:solidFill>
                  <a:srgbClr val="1F1F1F"/>
                </a:solidFill>
                <a:effectLst/>
                <a:latin typeface="ElsevierGulliver"/>
              </a:rPr>
              <a:t>γ</a:t>
            </a:r>
            <a:r>
              <a:rPr lang="en-GB" b="0" i="0" dirty="0">
                <a:solidFill>
                  <a:srgbClr val="1F1F1F"/>
                </a:solidFill>
                <a:effectLst/>
                <a:latin typeface="ElsevierGulliver"/>
              </a:rPr>
              <a:t> impacts pressure. Moreover, the cases with higher </a:t>
            </a:r>
            <a:r>
              <a:rPr lang="en-GB" b="0" i="1" dirty="0">
                <a:solidFill>
                  <a:srgbClr val="1F1F1F"/>
                </a:solidFill>
                <a:effectLst/>
                <a:latin typeface="ElsevierGulliver"/>
              </a:rPr>
              <a:t>β</a:t>
            </a:r>
            <a:r>
              <a:rPr lang="en-GB" b="0" i="0" baseline="-25000" dirty="0">
                <a:solidFill>
                  <a:srgbClr val="1F1F1F"/>
                </a:solidFill>
                <a:effectLst/>
                <a:latin typeface="ElsevierGulliver"/>
              </a:rPr>
              <a:t>mag</a:t>
            </a:r>
            <a:r>
              <a:rPr lang="en-GB" b="0" i="0" dirty="0">
                <a:solidFill>
                  <a:srgbClr val="1F1F1F"/>
                </a:solidFill>
                <a:effectLst/>
                <a:latin typeface="ElsevierGulliver"/>
              </a:rPr>
              <a:t> values reach the quasi-steady state more rapidly, while the cases with higher </a:t>
            </a:r>
            <a:r>
              <a:rPr lang="en-GB" b="0" i="1" dirty="0">
                <a:solidFill>
                  <a:srgbClr val="1F1F1F"/>
                </a:solidFill>
                <a:effectLst/>
                <a:latin typeface="ElsevierGulliver"/>
              </a:rPr>
              <a:t>γ</a:t>
            </a:r>
            <a:r>
              <a:rPr lang="en-GB" b="0" i="0" dirty="0">
                <a:solidFill>
                  <a:srgbClr val="1F1F1F"/>
                </a:solidFill>
                <a:effectLst/>
                <a:latin typeface="ElsevierGulliver"/>
              </a:rPr>
              <a:t> exhibit larger temperature and pressure amplitudes.</a:t>
            </a:r>
          </a:p>
          <a:p>
            <a:pPr marL="285750" indent="-285750">
              <a:lnSpc>
                <a:spcPct val="150000"/>
              </a:lnSpc>
              <a:buFont typeface="Arial" panose="020B0604020202020204" pitchFamily="34" charset="0"/>
              <a:buChar char="•"/>
            </a:pPr>
            <a:r>
              <a:rPr lang="en-GB" b="0" i="0" dirty="0">
                <a:solidFill>
                  <a:srgbClr val="1F1F1F"/>
                </a:solidFill>
                <a:effectLst/>
                <a:latin typeface="ElsevierGulliver"/>
              </a:rPr>
              <a:t>To achieve more precise pressure values, the </a:t>
            </a:r>
            <a:r>
              <a:rPr lang="en-GB" b="0" i="1" dirty="0">
                <a:solidFill>
                  <a:srgbClr val="1F1F1F"/>
                </a:solidFill>
                <a:effectLst/>
                <a:latin typeface="ElsevierGulliver"/>
              </a:rPr>
              <a:t>γ</a:t>
            </a:r>
            <a:r>
              <a:rPr lang="en-GB" b="0" i="0" dirty="0">
                <a:solidFill>
                  <a:srgbClr val="1F1F1F"/>
                </a:solidFill>
                <a:effectLst/>
                <a:latin typeface="ElsevierGulliver"/>
              </a:rPr>
              <a:t> not only related to the density ratio, but also to the </a:t>
            </a:r>
            <a:r>
              <a:rPr lang="en-GB" b="0" i="1" dirty="0">
                <a:solidFill>
                  <a:srgbClr val="1F1F1F"/>
                </a:solidFill>
                <a:effectLst/>
                <a:latin typeface="ElsevierGulliver"/>
              </a:rPr>
              <a:t>FR</a:t>
            </a:r>
            <a:r>
              <a:rPr lang="en-GB" b="0" i="0" dirty="0">
                <a:solidFill>
                  <a:srgbClr val="1F1F1F"/>
                </a:solidFill>
                <a:effectLst/>
                <a:latin typeface="ElsevierGulliver"/>
              </a:rPr>
              <a:t>. Following this rule, the values of </a:t>
            </a:r>
            <a:r>
              <a:rPr lang="en-GB" b="0" i="1" dirty="0">
                <a:solidFill>
                  <a:srgbClr val="1F1F1F"/>
                </a:solidFill>
                <a:effectLst/>
                <a:latin typeface="ElsevierGulliver"/>
              </a:rPr>
              <a:t>β</a:t>
            </a:r>
            <a:r>
              <a:rPr lang="en-GB" b="0" i="0" baseline="-25000" dirty="0">
                <a:solidFill>
                  <a:srgbClr val="1F1F1F"/>
                </a:solidFill>
                <a:effectLst/>
                <a:latin typeface="ElsevierGulliver"/>
              </a:rPr>
              <a:t>e</a:t>
            </a:r>
            <a:r>
              <a:rPr lang="en-GB" b="0" i="0" dirty="0">
                <a:solidFill>
                  <a:srgbClr val="1F1F1F"/>
                </a:solidFill>
                <a:effectLst/>
                <a:latin typeface="ElsevierGulliver"/>
              </a:rPr>
              <a:t> and </a:t>
            </a:r>
            <a:r>
              <a:rPr lang="en-GB" b="0" i="1" dirty="0">
                <a:solidFill>
                  <a:srgbClr val="1F1F1F"/>
                </a:solidFill>
                <a:effectLst/>
                <a:latin typeface="ElsevierGulliver"/>
              </a:rPr>
              <a:t>β</a:t>
            </a:r>
            <a:r>
              <a:rPr lang="en-GB" b="0" i="0" baseline="-25000" dirty="0">
                <a:solidFill>
                  <a:srgbClr val="1F1F1F"/>
                </a:solidFill>
                <a:effectLst/>
                <a:latin typeface="ElsevierGulliver"/>
              </a:rPr>
              <a:t>c</a:t>
            </a:r>
            <a:r>
              <a:rPr lang="en-GB" b="0" i="0" dirty="0">
                <a:solidFill>
                  <a:srgbClr val="1F1F1F"/>
                </a:solidFill>
                <a:effectLst/>
                <a:latin typeface="ElsevierGulliver"/>
              </a:rPr>
              <a:t> are set to 5 s</a:t>
            </a:r>
            <a:r>
              <a:rPr lang="en-GB" b="0" i="0" baseline="30000" dirty="0">
                <a:solidFill>
                  <a:srgbClr val="1F1F1F"/>
                </a:solidFill>
                <a:effectLst/>
                <a:latin typeface="ElsevierGulliver"/>
              </a:rPr>
              <a:t>−1</a:t>
            </a:r>
            <a:r>
              <a:rPr lang="en-GB" b="0" i="0" dirty="0">
                <a:solidFill>
                  <a:srgbClr val="1F1F1F"/>
                </a:solidFill>
                <a:effectLst/>
                <a:latin typeface="ElsevierGulliver"/>
              </a:rPr>
              <a:t> and 550 s</a:t>
            </a:r>
            <a:r>
              <a:rPr lang="en-GB" b="0" i="0" baseline="30000" dirty="0">
                <a:solidFill>
                  <a:srgbClr val="1F1F1F"/>
                </a:solidFill>
                <a:effectLst/>
                <a:latin typeface="ElsevierGulliver"/>
              </a:rPr>
              <a:t>−1</a:t>
            </a:r>
            <a:r>
              <a:rPr lang="en-GB" b="0" i="0" dirty="0">
                <a:solidFill>
                  <a:srgbClr val="1F1F1F"/>
                </a:solidFill>
                <a:effectLst/>
                <a:latin typeface="ElsevierGulliver"/>
              </a:rPr>
              <a:t> at </a:t>
            </a:r>
            <a:r>
              <a:rPr lang="en-GB" b="0" i="1" dirty="0">
                <a:solidFill>
                  <a:srgbClr val="1F1F1F"/>
                </a:solidFill>
                <a:effectLst/>
                <a:latin typeface="ElsevierGulliver"/>
              </a:rPr>
              <a:t>FR</a:t>
            </a:r>
            <a:r>
              <a:rPr lang="en-GB" b="0" i="0" dirty="0">
                <a:solidFill>
                  <a:srgbClr val="1F1F1F"/>
                </a:solidFill>
                <a:effectLst/>
                <a:latin typeface="ElsevierGulliver"/>
              </a:rPr>
              <a:t> = 53 %. The temperature error remains below 5 %, while the pressure error stays within the range below 20 %.</a:t>
            </a:r>
            <a:endParaRPr lang="en-GB" dirty="0">
              <a:solidFill>
                <a:srgbClr val="1F1F1F"/>
              </a:solidFill>
              <a:latin typeface="ElsevierGulliver"/>
            </a:endParaRPr>
          </a:p>
          <a:p>
            <a:pPr marL="285750" indent="-285750">
              <a:lnSpc>
                <a:spcPct val="150000"/>
              </a:lnSpc>
              <a:buFont typeface="Arial" panose="020B0604020202020204" pitchFamily="34" charset="0"/>
              <a:buChar char="•"/>
            </a:pPr>
            <a:r>
              <a:rPr lang="en-GB" b="0" i="0" dirty="0">
                <a:solidFill>
                  <a:srgbClr val="1F1F1F"/>
                </a:solidFill>
                <a:effectLst/>
                <a:latin typeface="ElsevierGulliver"/>
              </a:rPr>
              <a:t>The pressure difference remains consistent across each pipe. The working of the PHP at different moments is influenced by the pressure in different bends, which serves as the primary driving force. Furthermore, alternating peaks in pressure difference ensure the sustained flow of the PHP.</a:t>
            </a:r>
            <a:endParaRPr lang="en-GB" dirty="0"/>
          </a:p>
        </p:txBody>
      </p:sp>
    </p:spTree>
    <p:extLst>
      <p:ext uri="{BB962C8B-B14F-4D97-AF65-F5344CB8AC3E}">
        <p14:creationId xmlns:p14="http://schemas.microsoft.com/office/powerpoint/2010/main" val="36811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DB4E3F-2C38-EA95-AA2E-421E1176A626}"/>
              </a:ext>
            </a:extLst>
          </p:cNvPr>
          <p:cNvPicPr>
            <a:picLocks noChangeAspect="1"/>
          </p:cNvPicPr>
          <p:nvPr/>
        </p:nvPicPr>
        <p:blipFill>
          <a:blip r:embed="rId2"/>
          <a:stretch>
            <a:fillRect/>
          </a:stretch>
        </p:blipFill>
        <p:spPr>
          <a:xfrm>
            <a:off x="2514100" y="571101"/>
            <a:ext cx="7163800" cy="5715798"/>
          </a:xfrm>
          <a:prstGeom prst="rect">
            <a:avLst/>
          </a:prstGeom>
        </p:spPr>
      </p:pic>
    </p:spTree>
    <p:extLst>
      <p:ext uri="{BB962C8B-B14F-4D97-AF65-F5344CB8AC3E}">
        <p14:creationId xmlns:p14="http://schemas.microsoft.com/office/powerpoint/2010/main" val="236280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C26C2-BBAB-4BD5-1A74-1444E063E3CC}"/>
              </a:ext>
            </a:extLst>
          </p:cNvPr>
          <p:cNvSpPr txBox="1"/>
          <p:nvPr/>
        </p:nvSpPr>
        <p:spPr>
          <a:xfrm>
            <a:off x="5282531" y="70328"/>
            <a:ext cx="1801760" cy="400110"/>
          </a:xfrm>
          <a:prstGeom prst="rect">
            <a:avLst/>
          </a:prstGeom>
          <a:noFill/>
        </p:spPr>
        <p:txBody>
          <a:bodyPr wrap="square">
            <a:spAutoFit/>
          </a:bodyPr>
          <a:lstStyle/>
          <a:p>
            <a:pPr algn="l">
              <a:spcBef>
                <a:spcPts val="2400"/>
              </a:spcBef>
              <a:spcAft>
                <a:spcPts val="600"/>
              </a:spcAft>
            </a:pPr>
            <a:r>
              <a:rPr lang="en-GB" sz="2000" b="1" i="0" dirty="0">
                <a:solidFill>
                  <a:srgbClr val="1F1F1F"/>
                </a:solidFill>
                <a:effectLst/>
                <a:latin typeface="ElsevierGulliver"/>
              </a:rPr>
              <a:t>1. Introduction</a:t>
            </a:r>
          </a:p>
        </p:txBody>
      </p:sp>
      <p:sp>
        <p:nvSpPr>
          <p:cNvPr id="5" name="TextBox 4">
            <a:extLst>
              <a:ext uri="{FF2B5EF4-FFF2-40B4-BE49-F238E27FC236}">
                <a16:creationId xmlns:a16="http://schemas.microsoft.com/office/drawing/2014/main" id="{33405D00-D7ED-6C58-BC6E-E5972316AE1D}"/>
              </a:ext>
            </a:extLst>
          </p:cNvPr>
          <p:cNvSpPr txBox="1"/>
          <p:nvPr/>
        </p:nvSpPr>
        <p:spPr>
          <a:xfrm>
            <a:off x="294894" y="1299827"/>
            <a:ext cx="11299698" cy="33756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b="0" i="0" dirty="0">
                <a:solidFill>
                  <a:srgbClr val="1F1F1F"/>
                </a:solidFill>
                <a:effectLst/>
                <a:latin typeface="ElsevierGulliver"/>
              </a:rPr>
              <a:t>A three-dimensional computational fluid dynamics (CFD) model of the PHP was developed using ANSYS Fluent.</a:t>
            </a:r>
          </a:p>
          <a:p>
            <a:pPr marL="285750" indent="-285750">
              <a:lnSpc>
                <a:spcPct val="150000"/>
              </a:lnSpc>
              <a:buFont typeface="Arial" panose="020B0604020202020204" pitchFamily="34" charset="0"/>
              <a:buChar char="•"/>
            </a:pPr>
            <a:r>
              <a:rPr lang="en-GB" b="0" i="0" dirty="0">
                <a:solidFill>
                  <a:srgbClr val="1F1F1F"/>
                </a:solidFill>
                <a:effectLst/>
                <a:latin typeface="ElsevierGulliver"/>
              </a:rPr>
              <a:t>The evaporation and condensation coefficients in Lee model were transformed into coefficient magnitude and coefficient ratio</a:t>
            </a:r>
            <a:r>
              <a:rPr lang="en-GB" dirty="0">
                <a:solidFill>
                  <a:srgbClr val="1F1F1F"/>
                </a:solidFill>
                <a:latin typeface="ElsevierGulliver"/>
              </a:rPr>
              <a:t>.</a:t>
            </a:r>
          </a:p>
          <a:p>
            <a:pPr marL="285750" indent="-285750">
              <a:lnSpc>
                <a:spcPct val="150000"/>
              </a:lnSpc>
              <a:buFont typeface="Arial" panose="020B0604020202020204" pitchFamily="34" charset="0"/>
              <a:buChar char="•"/>
            </a:pPr>
            <a:r>
              <a:rPr lang="en-GB" b="0" i="0" dirty="0">
                <a:solidFill>
                  <a:srgbClr val="1F1F1F"/>
                </a:solidFill>
                <a:effectLst/>
                <a:latin typeface="ElsevierGulliver"/>
              </a:rPr>
              <a:t>The model considers the impact of surface tension based on the continuum surface force model and integrates the gas-liquid phase change based on the Lee model</a:t>
            </a:r>
            <a:endParaRPr lang="en-GB" dirty="0">
              <a:solidFill>
                <a:srgbClr val="1F1F1F"/>
              </a:solidFill>
              <a:latin typeface="ElsevierGulliver"/>
            </a:endParaRPr>
          </a:p>
          <a:p>
            <a:pPr marL="285750" indent="-285750">
              <a:lnSpc>
                <a:spcPct val="150000"/>
              </a:lnSpc>
              <a:buFont typeface="Arial" panose="020B0604020202020204" pitchFamily="34" charset="0"/>
              <a:buChar char="•"/>
            </a:pPr>
            <a:r>
              <a:rPr lang="en-GB" b="0" i="0" dirty="0">
                <a:solidFill>
                  <a:srgbClr val="1F1F1F"/>
                </a:solidFill>
                <a:effectLst/>
                <a:latin typeface="ElsevierGulliver"/>
              </a:rPr>
              <a:t>A correction factor related to filling ratio which determines the coefficient ratio through gas-liquid density ratio.</a:t>
            </a:r>
          </a:p>
          <a:p>
            <a:pPr marL="285750" indent="-285750">
              <a:lnSpc>
                <a:spcPct val="150000"/>
              </a:lnSpc>
              <a:buFont typeface="Arial" panose="020B0604020202020204" pitchFamily="34" charset="0"/>
              <a:buChar char="•"/>
            </a:pPr>
            <a:r>
              <a:rPr lang="en-GB" b="0" i="0" dirty="0">
                <a:solidFill>
                  <a:srgbClr val="1F1F1F"/>
                </a:solidFill>
                <a:effectLst/>
                <a:latin typeface="ElsevierGulliver"/>
              </a:rPr>
              <a:t>An analysis of the overall temperature and pressure fields was conducted. </a:t>
            </a:r>
          </a:p>
          <a:p>
            <a:pPr marL="285750" indent="-285750">
              <a:lnSpc>
                <a:spcPct val="150000"/>
              </a:lnSpc>
              <a:buFont typeface="Arial" panose="020B0604020202020204" pitchFamily="34" charset="0"/>
              <a:buChar char="•"/>
            </a:pPr>
            <a:r>
              <a:rPr lang="en-GB" b="0" i="0" dirty="0">
                <a:solidFill>
                  <a:srgbClr val="1F1F1F"/>
                </a:solidFill>
                <a:effectLst/>
                <a:latin typeface="ElsevierGulliver"/>
              </a:rPr>
              <a:t>Cryogenic PHPs </a:t>
            </a:r>
            <a:r>
              <a:rPr lang="en-GB" dirty="0">
                <a:solidFill>
                  <a:srgbClr val="1F1F1F"/>
                </a:solidFill>
                <a:latin typeface="ElsevierGulliver"/>
              </a:rPr>
              <a:t>nitrogen</a:t>
            </a:r>
            <a:r>
              <a:rPr lang="en-GB" b="0" i="0" dirty="0">
                <a:solidFill>
                  <a:srgbClr val="1F1F1F"/>
                </a:solidFill>
                <a:effectLst/>
                <a:latin typeface="ElsevierGulliver"/>
              </a:rPr>
              <a:t> </a:t>
            </a:r>
            <a:endParaRPr lang="en-GB" dirty="0"/>
          </a:p>
        </p:txBody>
      </p:sp>
    </p:spTree>
    <p:extLst>
      <p:ext uri="{BB962C8B-B14F-4D97-AF65-F5344CB8AC3E}">
        <p14:creationId xmlns:p14="http://schemas.microsoft.com/office/powerpoint/2010/main" val="407975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917AA1-79B0-36C4-95DE-C8705DAB5916}"/>
              </a:ext>
            </a:extLst>
          </p:cNvPr>
          <p:cNvPicPr>
            <a:picLocks noChangeAspect="1"/>
          </p:cNvPicPr>
          <p:nvPr/>
        </p:nvPicPr>
        <p:blipFill>
          <a:blip r:embed="rId2"/>
          <a:stretch>
            <a:fillRect/>
          </a:stretch>
        </p:blipFill>
        <p:spPr>
          <a:xfrm>
            <a:off x="2561732" y="1295102"/>
            <a:ext cx="7068536" cy="4267796"/>
          </a:xfrm>
          <a:prstGeom prst="rect">
            <a:avLst/>
          </a:prstGeom>
        </p:spPr>
      </p:pic>
      <p:sp>
        <p:nvSpPr>
          <p:cNvPr id="3" name="TextBox 2">
            <a:extLst>
              <a:ext uri="{FF2B5EF4-FFF2-40B4-BE49-F238E27FC236}">
                <a16:creationId xmlns:a16="http://schemas.microsoft.com/office/drawing/2014/main" id="{A4C4C156-88ED-B528-2FF1-362227F5F3D7}"/>
              </a:ext>
            </a:extLst>
          </p:cNvPr>
          <p:cNvSpPr txBox="1"/>
          <p:nvPr/>
        </p:nvSpPr>
        <p:spPr>
          <a:xfrm>
            <a:off x="5282531" y="70328"/>
            <a:ext cx="1801760" cy="400110"/>
          </a:xfrm>
          <a:prstGeom prst="rect">
            <a:avLst/>
          </a:prstGeom>
          <a:noFill/>
        </p:spPr>
        <p:txBody>
          <a:bodyPr wrap="square">
            <a:spAutoFit/>
          </a:bodyPr>
          <a:lstStyle/>
          <a:p>
            <a:pPr algn="l">
              <a:spcBef>
                <a:spcPts val="2400"/>
              </a:spcBef>
              <a:spcAft>
                <a:spcPts val="600"/>
              </a:spcAft>
            </a:pPr>
            <a:r>
              <a:rPr lang="en-GB" sz="2000" b="1" i="0" dirty="0">
                <a:solidFill>
                  <a:srgbClr val="1F1F1F"/>
                </a:solidFill>
                <a:effectLst/>
                <a:latin typeface="ElsevierGulliver"/>
              </a:rPr>
              <a:t>1. Introduction</a:t>
            </a:r>
          </a:p>
        </p:txBody>
      </p:sp>
    </p:spTree>
    <p:extLst>
      <p:ext uri="{BB962C8B-B14F-4D97-AF65-F5344CB8AC3E}">
        <p14:creationId xmlns:p14="http://schemas.microsoft.com/office/powerpoint/2010/main" val="298827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CBD0CA-B73E-75A1-B85F-70A71D9E4C06}"/>
              </a:ext>
            </a:extLst>
          </p:cNvPr>
          <p:cNvPicPr>
            <a:picLocks noChangeAspect="1"/>
          </p:cNvPicPr>
          <p:nvPr/>
        </p:nvPicPr>
        <p:blipFill>
          <a:blip r:embed="rId3"/>
          <a:stretch>
            <a:fillRect/>
          </a:stretch>
        </p:blipFill>
        <p:spPr>
          <a:xfrm>
            <a:off x="294577" y="1606524"/>
            <a:ext cx="6045865" cy="3644952"/>
          </a:xfrm>
          <a:prstGeom prst="rect">
            <a:avLst/>
          </a:prstGeom>
        </p:spPr>
      </p:pic>
      <p:sp>
        <p:nvSpPr>
          <p:cNvPr id="4" name="TextBox 3">
            <a:extLst>
              <a:ext uri="{FF2B5EF4-FFF2-40B4-BE49-F238E27FC236}">
                <a16:creationId xmlns:a16="http://schemas.microsoft.com/office/drawing/2014/main" id="{96EE48B6-2979-1E98-4CF5-659B9D2A0DB7}"/>
              </a:ext>
            </a:extLst>
          </p:cNvPr>
          <p:cNvSpPr txBox="1"/>
          <p:nvPr/>
        </p:nvSpPr>
        <p:spPr>
          <a:xfrm>
            <a:off x="4654338" y="45422"/>
            <a:ext cx="3372207" cy="369332"/>
          </a:xfrm>
          <a:prstGeom prst="rect">
            <a:avLst/>
          </a:prstGeom>
          <a:noFill/>
        </p:spPr>
        <p:txBody>
          <a:bodyPr wrap="square">
            <a:spAutoFit/>
          </a:bodyPr>
          <a:lstStyle/>
          <a:p>
            <a:pPr algn="ctr">
              <a:spcBef>
                <a:spcPts val="600"/>
              </a:spcBef>
              <a:spcAft>
                <a:spcPts val="600"/>
              </a:spcAft>
            </a:pPr>
            <a:r>
              <a:rPr lang="en-GB" b="1" i="0" dirty="0">
                <a:solidFill>
                  <a:srgbClr val="1F1F1F"/>
                </a:solidFill>
                <a:effectLst/>
                <a:latin typeface="ElsevierGulliver"/>
              </a:rPr>
              <a:t>2. Experimental method</a:t>
            </a:r>
            <a:endParaRPr lang="en-GB" b="1" dirty="0">
              <a:effectLst/>
            </a:endParaRPr>
          </a:p>
        </p:txBody>
      </p:sp>
      <p:sp>
        <p:nvSpPr>
          <p:cNvPr id="6" name="TextBox 5">
            <a:extLst>
              <a:ext uri="{FF2B5EF4-FFF2-40B4-BE49-F238E27FC236}">
                <a16:creationId xmlns:a16="http://schemas.microsoft.com/office/drawing/2014/main" id="{280834DD-6A7F-742E-A551-79B4DF2EBAB4}"/>
              </a:ext>
            </a:extLst>
          </p:cNvPr>
          <p:cNvSpPr txBox="1"/>
          <p:nvPr/>
        </p:nvSpPr>
        <p:spPr>
          <a:xfrm>
            <a:off x="3048761" y="5783240"/>
            <a:ext cx="6094476" cy="369332"/>
          </a:xfrm>
          <a:prstGeom prst="rect">
            <a:avLst/>
          </a:prstGeom>
          <a:noFill/>
        </p:spPr>
        <p:txBody>
          <a:bodyPr wrap="square">
            <a:spAutoFit/>
          </a:bodyPr>
          <a:lstStyle/>
          <a:p>
            <a:pPr algn="ctr"/>
            <a:r>
              <a:rPr lang="en-GB" b="0" i="0" dirty="0">
                <a:solidFill>
                  <a:srgbClr val="1F1F1F"/>
                </a:solidFill>
                <a:effectLst/>
                <a:latin typeface="ElsevierGulliver"/>
              </a:rPr>
              <a:t>Fig. 1. Schematic of the experimental apparatus.</a:t>
            </a:r>
            <a:endParaRPr lang="en-GB" dirty="0"/>
          </a:p>
        </p:txBody>
      </p:sp>
      <p:pic>
        <p:nvPicPr>
          <p:cNvPr id="7" name="Picture 6">
            <a:extLst>
              <a:ext uri="{FF2B5EF4-FFF2-40B4-BE49-F238E27FC236}">
                <a16:creationId xmlns:a16="http://schemas.microsoft.com/office/drawing/2014/main" id="{FA8CBCF6-D450-CA7C-8C3F-D28D7318F42E}"/>
              </a:ext>
            </a:extLst>
          </p:cNvPr>
          <p:cNvPicPr>
            <a:picLocks noChangeAspect="1"/>
          </p:cNvPicPr>
          <p:nvPr/>
        </p:nvPicPr>
        <p:blipFill>
          <a:blip r:embed="rId4"/>
          <a:stretch>
            <a:fillRect/>
          </a:stretch>
        </p:blipFill>
        <p:spPr>
          <a:xfrm>
            <a:off x="7252150" y="2022883"/>
            <a:ext cx="4645273" cy="3507027"/>
          </a:xfrm>
          <a:prstGeom prst="rect">
            <a:avLst/>
          </a:prstGeom>
        </p:spPr>
      </p:pic>
      <p:pic>
        <p:nvPicPr>
          <p:cNvPr id="8" name="Picture 7">
            <a:extLst>
              <a:ext uri="{FF2B5EF4-FFF2-40B4-BE49-F238E27FC236}">
                <a16:creationId xmlns:a16="http://schemas.microsoft.com/office/drawing/2014/main" id="{6B940F83-EEB0-4971-17FF-D9A1DF48A1E7}"/>
              </a:ext>
            </a:extLst>
          </p:cNvPr>
          <p:cNvPicPr>
            <a:picLocks noChangeAspect="1"/>
          </p:cNvPicPr>
          <p:nvPr/>
        </p:nvPicPr>
        <p:blipFill>
          <a:blip r:embed="rId5"/>
          <a:stretch>
            <a:fillRect/>
          </a:stretch>
        </p:blipFill>
        <p:spPr>
          <a:xfrm>
            <a:off x="8914637" y="230088"/>
            <a:ext cx="1920006" cy="1539465"/>
          </a:xfrm>
          <a:prstGeom prst="rect">
            <a:avLst/>
          </a:prstGeom>
        </p:spPr>
      </p:pic>
      <p:sp>
        <p:nvSpPr>
          <p:cNvPr id="10" name="TextBox 9">
            <a:extLst>
              <a:ext uri="{FF2B5EF4-FFF2-40B4-BE49-F238E27FC236}">
                <a16:creationId xmlns:a16="http://schemas.microsoft.com/office/drawing/2014/main" id="{DDFCBA7B-FB5D-01E7-3350-A448C6C449B1}"/>
              </a:ext>
            </a:extLst>
          </p:cNvPr>
          <p:cNvSpPr txBox="1"/>
          <p:nvPr/>
        </p:nvSpPr>
        <p:spPr>
          <a:xfrm>
            <a:off x="229364" y="849486"/>
            <a:ext cx="6096000" cy="369332"/>
          </a:xfrm>
          <a:prstGeom prst="rect">
            <a:avLst/>
          </a:prstGeom>
          <a:noFill/>
        </p:spPr>
        <p:txBody>
          <a:bodyPr wrap="square">
            <a:spAutoFit/>
          </a:bodyPr>
          <a:lstStyle/>
          <a:p>
            <a:r>
              <a:rPr lang="en-GB" b="1" dirty="0">
                <a:effectLst/>
              </a:rPr>
              <a:t>2.1. Experimental apparatus</a:t>
            </a:r>
            <a:endParaRPr lang="en-GB" dirty="0"/>
          </a:p>
        </p:txBody>
      </p:sp>
    </p:spTree>
    <p:extLst>
      <p:ext uri="{BB962C8B-B14F-4D97-AF65-F5344CB8AC3E}">
        <p14:creationId xmlns:p14="http://schemas.microsoft.com/office/powerpoint/2010/main" val="172638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685ED9-49C8-9FE9-53B3-44F162F9382F}"/>
              </a:ext>
            </a:extLst>
          </p:cNvPr>
          <p:cNvSpPr txBox="1"/>
          <p:nvPr/>
        </p:nvSpPr>
        <p:spPr>
          <a:xfrm>
            <a:off x="1523" y="1023137"/>
            <a:ext cx="6094476" cy="369332"/>
          </a:xfrm>
          <a:prstGeom prst="rect">
            <a:avLst/>
          </a:prstGeom>
          <a:noFill/>
        </p:spPr>
        <p:txBody>
          <a:bodyPr wrap="square">
            <a:spAutoFit/>
          </a:bodyPr>
          <a:lstStyle/>
          <a:p>
            <a:pPr>
              <a:spcBef>
                <a:spcPts val="600"/>
              </a:spcBef>
              <a:spcAft>
                <a:spcPts val="600"/>
              </a:spcAft>
            </a:pPr>
            <a:r>
              <a:rPr lang="en-GB" b="1" dirty="0">
                <a:effectLst/>
              </a:rPr>
              <a:t>3.1. Geometry and boundary conditions</a:t>
            </a:r>
          </a:p>
        </p:txBody>
      </p:sp>
      <p:pic>
        <p:nvPicPr>
          <p:cNvPr id="5" name="Picture 4">
            <a:extLst>
              <a:ext uri="{FF2B5EF4-FFF2-40B4-BE49-F238E27FC236}">
                <a16:creationId xmlns:a16="http://schemas.microsoft.com/office/drawing/2014/main" id="{663AAB49-6E7F-617A-C5E2-90D485A9FAD8}"/>
              </a:ext>
            </a:extLst>
          </p:cNvPr>
          <p:cNvPicPr>
            <a:picLocks noChangeAspect="1"/>
          </p:cNvPicPr>
          <p:nvPr/>
        </p:nvPicPr>
        <p:blipFill>
          <a:blip r:embed="rId2"/>
          <a:stretch>
            <a:fillRect/>
          </a:stretch>
        </p:blipFill>
        <p:spPr>
          <a:xfrm>
            <a:off x="1570639" y="1651982"/>
            <a:ext cx="3647421" cy="3810866"/>
          </a:xfrm>
          <a:prstGeom prst="rect">
            <a:avLst/>
          </a:prstGeom>
        </p:spPr>
      </p:pic>
      <p:sp>
        <p:nvSpPr>
          <p:cNvPr id="7" name="TextBox 6">
            <a:extLst>
              <a:ext uri="{FF2B5EF4-FFF2-40B4-BE49-F238E27FC236}">
                <a16:creationId xmlns:a16="http://schemas.microsoft.com/office/drawing/2014/main" id="{75E0F250-F0F2-3F8D-5105-404C67AD5A0C}"/>
              </a:ext>
            </a:extLst>
          </p:cNvPr>
          <p:cNvSpPr txBox="1"/>
          <p:nvPr/>
        </p:nvSpPr>
        <p:spPr>
          <a:xfrm>
            <a:off x="347111" y="5612542"/>
            <a:ext cx="6094476" cy="338554"/>
          </a:xfrm>
          <a:prstGeom prst="rect">
            <a:avLst/>
          </a:prstGeom>
          <a:noFill/>
        </p:spPr>
        <p:txBody>
          <a:bodyPr wrap="square">
            <a:spAutoFit/>
          </a:bodyPr>
          <a:lstStyle/>
          <a:p>
            <a:pPr algn="ctr"/>
            <a:r>
              <a:rPr lang="en-GB" sz="1600" b="0" i="0" dirty="0">
                <a:solidFill>
                  <a:srgbClr val="1F1F1F"/>
                </a:solidFill>
                <a:effectLst/>
                <a:latin typeface="ElsevierGulliver"/>
              </a:rPr>
              <a:t>Fig. 3. Geometrical structure of the PHP</a:t>
            </a:r>
            <a:endParaRPr lang="en-GB" sz="1600" dirty="0"/>
          </a:p>
        </p:txBody>
      </p:sp>
      <p:sp>
        <p:nvSpPr>
          <p:cNvPr id="9" name="TextBox 8">
            <a:extLst>
              <a:ext uri="{FF2B5EF4-FFF2-40B4-BE49-F238E27FC236}">
                <a16:creationId xmlns:a16="http://schemas.microsoft.com/office/drawing/2014/main" id="{FAF3050D-A942-0181-E9D7-D670E19BFF25}"/>
              </a:ext>
            </a:extLst>
          </p:cNvPr>
          <p:cNvSpPr txBox="1"/>
          <p:nvPr/>
        </p:nvSpPr>
        <p:spPr>
          <a:xfrm>
            <a:off x="5668195" y="2357086"/>
            <a:ext cx="6094476" cy="2308324"/>
          </a:xfrm>
          <a:prstGeom prst="rect">
            <a:avLst/>
          </a:prstGeom>
          <a:noFill/>
        </p:spPr>
        <p:txBody>
          <a:bodyPr wrap="square">
            <a:spAutoFit/>
          </a:bodyPr>
          <a:lstStyle/>
          <a:p>
            <a:r>
              <a:rPr lang="en-GB" b="0" i="0" dirty="0">
                <a:solidFill>
                  <a:srgbClr val="1F1F1F"/>
                </a:solidFill>
                <a:effectLst/>
                <a:latin typeface="ElsevierGulliver"/>
              </a:rPr>
              <a:t>Nitrogen fluid domain (blue) and the silicon solid domain (</a:t>
            </a:r>
            <a:r>
              <a:rPr lang="en-GB" b="0" i="0" dirty="0" err="1">
                <a:solidFill>
                  <a:srgbClr val="1F1F1F"/>
                </a:solidFill>
                <a:effectLst/>
                <a:latin typeface="ElsevierGulliver"/>
              </a:rPr>
              <a:t>gray</a:t>
            </a:r>
            <a:r>
              <a:rPr lang="en-GB" b="0" i="0" dirty="0">
                <a:solidFill>
                  <a:srgbClr val="1F1F1F"/>
                </a:solidFill>
                <a:effectLst/>
                <a:latin typeface="ElsevierGulliver"/>
              </a:rPr>
              <a:t>)</a:t>
            </a:r>
          </a:p>
          <a:p>
            <a:r>
              <a:rPr lang="en-GB" b="0" i="0" dirty="0">
                <a:solidFill>
                  <a:srgbClr val="1F1F1F"/>
                </a:solidFill>
                <a:effectLst/>
                <a:latin typeface="ElsevierGulliver"/>
              </a:rPr>
              <a:t>Glass front cover is omitted</a:t>
            </a:r>
            <a:endParaRPr lang="en-GB" dirty="0">
              <a:solidFill>
                <a:srgbClr val="1F1F1F"/>
              </a:solidFill>
              <a:latin typeface="ElsevierGulliver"/>
            </a:endParaRPr>
          </a:p>
          <a:p>
            <a:r>
              <a:rPr lang="en-GB" b="0" i="0" dirty="0">
                <a:solidFill>
                  <a:srgbClr val="1F1F1F"/>
                </a:solidFill>
                <a:effectLst/>
                <a:latin typeface="ElsevierGulliver"/>
              </a:rPr>
              <a:t>Solid domain behind the flow channel is retained in the condenser section.</a:t>
            </a:r>
          </a:p>
          <a:p>
            <a:r>
              <a:rPr lang="en-GB" dirty="0">
                <a:solidFill>
                  <a:srgbClr val="1F1F1F"/>
                </a:solidFill>
                <a:latin typeface="ElsevierGulliver"/>
              </a:rPr>
              <a:t>Boundary condition:</a:t>
            </a:r>
          </a:p>
          <a:p>
            <a:r>
              <a:rPr lang="en-GB" dirty="0">
                <a:solidFill>
                  <a:srgbClr val="1F1F1F"/>
                </a:solidFill>
                <a:latin typeface="ElsevierGulliver"/>
              </a:rPr>
              <a:t>At beginning: </a:t>
            </a:r>
          </a:p>
          <a:p>
            <a:pPr marL="285750" indent="-285750">
              <a:buFontTx/>
              <a:buChar char="-"/>
            </a:pPr>
            <a:r>
              <a:rPr lang="en-GB" dirty="0">
                <a:solidFill>
                  <a:srgbClr val="1F1F1F"/>
                </a:solidFill>
                <a:latin typeface="ElsevierGulliver"/>
              </a:rPr>
              <a:t>Evaporator: T=</a:t>
            </a:r>
            <a:r>
              <a:rPr lang="en-GB" dirty="0" err="1">
                <a:solidFill>
                  <a:srgbClr val="1F1F1F"/>
                </a:solidFill>
                <a:latin typeface="ElsevierGulliver"/>
              </a:rPr>
              <a:t>const</a:t>
            </a:r>
            <a:r>
              <a:rPr lang="en-GB" dirty="0">
                <a:solidFill>
                  <a:srgbClr val="1F1F1F"/>
                </a:solidFill>
                <a:latin typeface="ElsevierGulliver"/>
              </a:rPr>
              <a:t>, after 1 s q’ = </a:t>
            </a:r>
            <a:r>
              <a:rPr lang="en-GB" dirty="0" err="1">
                <a:solidFill>
                  <a:srgbClr val="1F1F1F"/>
                </a:solidFill>
                <a:latin typeface="ElsevierGulliver"/>
              </a:rPr>
              <a:t>const</a:t>
            </a:r>
            <a:endParaRPr lang="en-GB" dirty="0">
              <a:solidFill>
                <a:srgbClr val="1F1F1F"/>
              </a:solidFill>
              <a:latin typeface="ElsevierGulliver"/>
            </a:endParaRPr>
          </a:p>
          <a:p>
            <a:pPr marL="285750" indent="-285750">
              <a:buFontTx/>
              <a:buChar char="-"/>
            </a:pPr>
            <a:r>
              <a:rPr lang="en-GB" dirty="0">
                <a:solidFill>
                  <a:srgbClr val="1F1F1F"/>
                </a:solidFill>
                <a:latin typeface="ElsevierGulliver"/>
              </a:rPr>
              <a:t>Condenser: </a:t>
            </a:r>
            <a:r>
              <a:rPr lang="en-GB" dirty="0" err="1">
                <a:solidFill>
                  <a:srgbClr val="1F1F1F"/>
                </a:solidFill>
                <a:latin typeface="ElsevierGulliver"/>
              </a:rPr>
              <a:t>Tcond</a:t>
            </a:r>
            <a:r>
              <a:rPr lang="en-GB" dirty="0">
                <a:solidFill>
                  <a:srgbClr val="1F1F1F"/>
                </a:solidFill>
                <a:latin typeface="ElsevierGulliver"/>
              </a:rPr>
              <a:t> = 80K</a:t>
            </a:r>
            <a:endParaRPr lang="en-GB" dirty="0"/>
          </a:p>
        </p:txBody>
      </p:sp>
      <p:sp>
        <p:nvSpPr>
          <p:cNvPr id="11" name="TextBox 10">
            <a:extLst>
              <a:ext uri="{FF2B5EF4-FFF2-40B4-BE49-F238E27FC236}">
                <a16:creationId xmlns:a16="http://schemas.microsoft.com/office/drawing/2014/main" id="{E3E493B0-BB92-16EB-E249-16D255B33AB4}"/>
              </a:ext>
            </a:extLst>
          </p:cNvPr>
          <p:cNvSpPr txBox="1"/>
          <p:nvPr/>
        </p:nvSpPr>
        <p:spPr>
          <a:xfrm>
            <a:off x="4890654" y="112627"/>
            <a:ext cx="2410691" cy="369332"/>
          </a:xfrm>
          <a:prstGeom prst="rect">
            <a:avLst/>
          </a:prstGeom>
          <a:noFill/>
        </p:spPr>
        <p:txBody>
          <a:bodyPr wrap="square">
            <a:spAutoFit/>
          </a:bodyPr>
          <a:lstStyle/>
          <a:p>
            <a:pPr algn="ctr">
              <a:spcBef>
                <a:spcPts val="600"/>
              </a:spcBef>
              <a:spcAft>
                <a:spcPts val="600"/>
              </a:spcAft>
            </a:pPr>
            <a:r>
              <a:rPr lang="en-GB" b="1" i="0" dirty="0">
                <a:solidFill>
                  <a:srgbClr val="1F1F1F"/>
                </a:solidFill>
                <a:effectLst/>
                <a:latin typeface="ElsevierGulliver"/>
              </a:rPr>
              <a:t>3. Numerical </a:t>
            </a:r>
            <a:r>
              <a:rPr lang="en-GB" b="1" i="0" dirty="0" err="1">
                <a:solidFill>
                  <a:srgbClr val="1F1F1F"/>
                </a:solidFill>
                <a:effectLst/>
                <a:latin typeface="ElsevierGulliver"/>
              </a:rPr>
              <a:t>modeling</a:t>
            </a:r>
            <a:endParaRPr lang="en-GB" b="1" i="0" dirty="0">
              <a:solidFill>
                <a:srgbClr val="1F1F1F"/>
              </a:solidFill>
              <a:effectLst/>
              <a:latin typeface="ElsevierGulliver"/>
            </a:endParaRPr>
          </a:p>
        </p:txBody>
      </p:sp>
    </p:spTree>
    <p:extLst>
      <p:ext uri="{BB962C8B-B14F-4D97-AF65-F5344CB8AC3E}">
        <p14:creationId xmlns:p14="http://schemas.microsoft.com/office/powerpoint/2010/main" val="268045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8589FE-4D1B-FC4B-FEC1-B0DBA85C218A}"/>
              </a:ext>
            </a:extLst>
          </p:cNvPr>
          <p:cNvSpPr txBox="1"/>
          <p:nvPr/>
        </p:nvSpPr>
        <p:spPr>
          <a:xfrm>
            <a:off x="230886" y="290822"/>
            <a:ext cx="6094476" cy="369332"/>
          </a:xfrm>
          <a:prstGeom prst="rect">
            <a:avLst/>
          </a:prstGeom>
          <a:noFill/>
        </p:spPr>
        <p:txBody>
          <a:bodyPr wrap="square">
            <a:spAutoFit/>
          </a:bodyPr>
          <a:lstStyle/>
          <a:p>
            <a:pPr algn="l">
              <a:spcBef>
                <a:spcPts val="1800"/>
              </a:spcBef>
              <a:spcAft>
                <a:spcPts val="600"/>
              </a:spcAft>
            </a:pPr>
            <a:r>
              <a:rPr lang="en-GB" b="1" i="0" dirty="0">
                <a:solidFill>
                  <a:srgbClr val="1F1F1F"/>
                </a:solidFill>
                <a:effectLst/>
                <a:latin typeface="ElsevierGulliver"/>
              </a:rPr>
              <a:t>3.2. Governing equations</a:t>
            </a:r>
          </a:p>
        </p:txBody>
      </p:sp>
      <p:sp>
        <p:nvSpPr>
          <p:cNvPr id="5" name="TextBox 4">
            <a:extLst>
              <a:ext uri="{FF2B5EF4-FFF2-40B4-BE49-F238E27FC236}">
                <a16:creationId xmlns:a16="http://schemas.microsoft.com/office/drawing/2014/main" id="{F31D7EEB-C6FD-1EF3-F405-689E6CEA5E12}"/>
              </a:ext>
            </a:extLst>
          </p:cNvPr>
          <p:cNvSpPr txBox="1"/>
          <p:nvPr/>
        </p:nvSpPr>
        <p:spPr>
          <a:xfrm>
            <a:off x="230886" y="740664"/>
            <a:ext cx="6094476" cy="369332"/>
          </a:xfrm>
          <a:prstGeom prst="rect">
            <a:avLst/>
          </a:prstGeom>
          <a:noFill/>
        </p:spPr>
        <p:txBody>
          <a:bodyPr wrap="square">
            <a:spAutoFit/>
          </a:bodyPr>
          <a:lstStyle/>
          <a:p>
            <a:r>
              <a:rPr lang="en-GB" b="0" i="0" dirty="0">
                <a:solidFill>
                  <a:srgbClr val="1F1F1F"/>
                </a:solidFill>
                <a:effectLst/>
                <a:latin typeface="ElsevierGulliver"/>
              </a:rPr>
              <a:t>Volume of fluid (VOF) method</a:t>
            </a:r>
            <a:endParaRPr lang="en-GB" dirty="0"/>
          </a:p>
        </p:txBody>
      </p:sp>
      <p:sp>
        <p:nvSpPr>
          <p:cNvPr id="7" name="TextBox 6">
            <a:extLst>
              <a:ext uri="{FF2B5EF4-FFF2-40B4-BE49-F238E27FC236}">
                <a16:creationId xmlns:a16="http://schemas.microsoft.com/office/drawing/2014/main" id="{32F23CDE-37CD-526D-FF6E-86A1391AF95A}"/>
              </a:ext>
            </a:extLst>
          </p:cNvPr>
          <p:cNvSpPr txBox="1"/>
          <p:nvPr/>
        </p:nvSpPr>
        <p:spPr>
          <a:xfrm>
            <a:off x="230886" y="1190506"/>
            <a:ext cx="6094476" cy="369332"/>
          </a:xfrm>
          <a:prstGeom prst="rect">
            <a:avLst/>
          </a:prstGeom>
          <a:noFill/>
        </p:spPr>
        <p:txBody>
          <a:bodyPr wrap="square">
            <a:spAutoFit/>
          </a:bodyPr>
          <a:lstStyle/>
          <a:p>
            <a:r>
              <a:rPr lang="en-GB" b="0" i="0" dirty="0">
                <a:solidFill>
                  <a:srgbClr val="1F1F1F"/>
                </a:solidFill>
                <a:effectLst/>
                <a:latin typeface="ElsevierGulliver"/>
              </a:rPr>
              <a:t>Volume fraction in each computational cell</a:t>
            </a:r>
            <a:endParaRPr lang="en-GB" dirty="0"/>
          </a:p>
        </p:txBody>
      </p:sp>
      <p:pic>
        <p:nvPicPr>
          <p:cNvPr id="8" name="Picture 7">
            <a:extLst>
              <a:ext uri="{FF2B5EF4-FFF2-40B4-BE49-F238E27FC236}">
                <a16:creationId xmlns:a16="http://schemas.microsoft.com/office/drawing/2014/main" id="{B82C4C89-DC37-4FD6-6659-816F4DC55547}"/>
              </a:ext>
            </a:extLst>
          </p:cNvPr>
          <p:cNvPicPr>
            <a:picLocks noChangeAspect="1"/>
          </p:cNvPicPr>
          <p:nvPr/>
        </p:nvPicPr>
        <p:blipFill>
          <a:blip r:embed="rId3"/>
          <a:stretch>
            <a:fillRect/>
          </a:stretch>
        </p:blipFill>
        <p:spPr>
          <a:xfrm>
            <a:off x="4626395" y="1146540"/>
            <a:ext cx="1238423" cy="457264"/>
          </a:xfrm>
          <a:prstGeom prst="rect">
            <a:avLst/>
          </a:prstGeom>
          <a:ln>
            <a:solidFill>
              <a:schemeClr val="tx1"/>
            </a:solidFill>
          </a:ln>
        </p:spPr>
      </p:pic>
      <p:sp>
        <p:nvSpPr>
          <p:cNvPr id="10" name="TextBox 9">
            <a:extLst>
              <a:ext uri="{FF2B5EF4-FFF2-40B4-BE49-F238E27FC236}">
                <a16:creationId xmlns:a16="http://schemas.microsoft.com/office/drawing/2014/main" id="{32B6254C-9B04-97DD-1CE8-F33B3F2876B1}"/>
              </a:ext>
            </a:extLst>
          </p:cNvPr>
          <p:cNvSpPr txBox="1"/>
          <p:nvPr/>
        </p:nvSpPr>
        <p:spPr>
          <a:xfrm>
            <a:off x="230886" y="1788470"/>
            <a:ext cx="6855714" cy="369332"/>
          </a:xfrm>
          <a:prstGeom prst="rect">
            <a:avLst/>
          </a:prstGeom>
          <a:noFill/>
        </p:spPr>
        <p:txBody>
          <a:bodyPr wrap="square">
            <a:spAutoFit/>
          </a:bodyPr>
          <a:lstStyle/>
          <a:p>
            <a:r>
              <a:rPr lang="en-GB" b="0" i="0" dirty="0">
                <a:solidFill>
                  <a:srgbClr val="1F1F1F"/>
                </a:solidFill>
                <a:effectLst/>
                <a:latin typeface="ElsevierGulliver"/>
              </a:rPr>
              <a:t>The continuity equations for the volume fractions of each phase</a:t>
            </a:r>
            <a:endParaRPr lang="en-GB" dirty="0"/>
          </a:p>
        </p:txBody>
      </p:sp>
      <p:pic>
        <p:nvPicPr>
          <p:cNvPr id="11" name="Picture 10">
            <a:extLst>
              <a:ext uri="{FF2B5EF4-FFF2-40B4-BE49-F238E27FC236}">
                <a16:creationId xmlns:a16="http://schemas.microsoft.com/office/drawing/2014/main" id="{6B801D15-A169-5FC8-4301-AEB1FE12914E}"/>
              </a:ext>
            </a:extLst>
          </p:cNvPr>
          <p:cNvPicPr>
            <a:picLocks noChangeAspect="1"/>
          </p:cNvPicPr>
          <p:nvPr/>
        </p:nvPicPr>
        <p:blipFill>
          <a:blip r:embed="rId4"/>
          <a:stretch>
            <a:fillRect/>
          </a:stretch>
        </p:blipFill>
        <p:spPr>
          <a:xfrm>
            <a:off x="7376621" y="1420609"/>
            <a:ext cx="2810267" cy="1105054"/>
          </a:xfrm>
          <a:prstGeom prst="rect">
            <a:avLst/>
          </a:prstGeom>
          <a:ln>
            <a:solidFill>
              <a:schemeClr val="tx1"/>
            </a:solidFill>
          </a:ln>
        </p:spPr>
      </p:pic>
      <p:pic>
        <p:nvPicPr>
          <p:cNvPr id="12" name="Picture 11">
            <a:extLst>
              <a:ext uri="{FF2B5EF4-FFF2-40B4-BE49-F238E27FC236}">
                <a16:creationId xmlns:a16="http://schemas.microsoft.com/office/drawing/2014/main" id="{B23E1C2C-0CE4-A5D6-9B6B-E1E95C56E766}"/>
              </a:ext>
            </a:extLst>
          </p:cNvPr>
          <p:cNvPicPr>
            <a:picLocks noChangeAspect="1"/>
          </p:cNvPicPr>
          <p:nvPr/>
        </p:nvPicPr>
        <p:blipFill>
          <a:blip r:embed="rId5"/>
          <a:stretch>
            <a:fillRect/>
          </a:stretch>
        </p:blipFill>
        <p:spPr>
          <a:xfrm>
            <a:off x="7376621" y="3101452"/>
            <a:ext cx="3991532" cy="1105054"/>
          </a:xfrm>
          <a:prstGeom prst="rect">
            <a:avLst/>
          </a:prstGeom>
          <a:ln>
            <a:solidFill>
              <a:schemeClr val="tx1"/>
            </a:solidFill>
          </a:ln>
        </p:spPr>
      </p:pic>
      <p:sp>
        <p:nvSpPr>
          <p:cNvPr id="14" name="TextBox 13">
            <a:extLst>
              <a:ext uri="{FF2B5EF4-FFF2-40B4-BE49-F238E27FC236}">
                <a16:creationId xmlns:a16="http://schemas.microsoft.com/office/drawing/2014/main" id="{55F25E4D-B101-FD33-97D6-839CC79AFF92}"/>
              </a:ext>
            </a:extLst>
          </p:cNvPr>
          <p:cNvSpPr txBox="1"/>
          <p:nvPr/>
        </p:nvSpPr>
        <p:spPr>
          <a:xfrm>
            <a:off x="230886" y="3469313"/>
            <a:ext cx="6389370" cy="369332"/>
          </a:xfrm>
          <a:prstGeom prst="rect">
            <a:avLst/>
          </a:prstGeom>
          <a:noFill/>
        </p:spPr>
        <p:txBody>
          <a:bodyPr wrap="square">
            <a:spAutoFit/>
          </a:bodyPr>
          <a:lstStyle/>
          <a:p>
            <a:r>
              <a:rPr lang="en-GB" b="0" i="0" dirty="0">
                <a:solidFill>
                  <a:srgbClr val="1F1F1F"/>
                </a:solidFill>
                <a:effectLst/>
                <a:latin typeface="ElsevierGulliver"/>
              </a:rPr>
              <a:t>The source of phase change for each phase using the Lee model</a:t>
            </a:r>
            <a:endParaRPr lang="en-GB" dirty="0"/>
          </a:p>
        </p:txBody>
      </p:sp>
      <p:sp>
        <p:nvSpPr>
          <p:cNvPr id="16" name="TextBox 15">
            <a:extLst>
              <a:ext uri="{FF2B5EF4-FFF2-40B4-BE49-F238E27FC236}">
                <a16:creationId xmlns:a16="http://schemas.microsoft.com/office/drawing/2014/main" id="{E1D18AFB-C03C-41BE-14E9-8E64F79DB91D}"/>
              </a:ext>
            </a:extLst>
          </p:cNvPr>
          <p:cNvSpPr txBox="1"/>
          <p:nvPr/>
        </p:nvSpPr>
        <p:spPr>
          <a:xfrm>
            <a:off x="230886" y="4515533"/>
            <a:ext cx="6094476" cy="369332"/>
          </a:xfrm>
          <a:prstGeom prst="rect">
            <a:avLst/>
          </a:prstGeom>
          <a:noFill/>
        </p:spPr>
        <p:txBody>
          <a:bodyPr wrap="square">
            <a:spAutoFit/>
          </a:bodyPr>
          <a:lstStyle/>
          <a:p>
            <a:r>
              <a:rPr lang="en-GB" b="0" i="0" dirty="0">
                <a:solidFill>
                  <a:srgbClr val="1F1F1F"/>
                </a:solidFill>
                <a:effectLst/>
                <a:latin typeface="ElsevierGulliver"/>
              </a:rPr>
              <a:t>The momentum equation</a:t>
            </a:r>
            <a:endParaRPr lang="en-GB" dirty="0"/>
          </a:p>
        </p:txBody>
      </p:sp>
      <p:pic>
        <p:nvPicPr>
          <p:cNvPr id="17" name="Picture 16">
            <a:extLst>
              <a:ext uri="{FF2B5EF4-FFF2-40B4-BE49-F238E27FC236}">
                <a16:creationId xmlns:a16="http://schemas.microsoft.com/office/drawing/2014/main" id="{E2143E73-AD65-3A74-F6D3-C805C96BEC78}"/>
              </a:ext>
            </a:extLst>
          </p:cNvPr>
          <p:cNvPicPr>
            <a:picLocks noChangeAspect="1"/>
          </p:cNvPicPr>
          <p:nvPr/>
        </p:nvPicPr>
        <p:blipFill>
          <a:blip r:embed="rId6"/>
          <a:stretch>
            <a:fillRect/>
          </a:stretch>
        </p:blipFill>
        <p:spPr>
          <a:xfrm>
            <a:off x="2921182" y="4971121"/>
            <a:ext cx="5887272" cy="590632"/>
          </a:xfrm>
          <a:prstGeom prst="rect">
            <a:avLst/>
          </a:prstGeom>
          <a:ln>
            <a:solidFill>
              <a:schemeClr val="tx1"/>
            </a:solidFill>
          </a:ln>
        </p:spPr>
      </p:pic>
      <p:sp>
        <p:nvSpPr>
          <p:cNvPr id="19" name="TextBox 18">
            <a:extLst>
              <a:ext uri="{FF2B5EF4-FFF2-40B4-BE49-F238E27FC236}">
                <a16:creationId xmlns:a16="http://schemas.microsoft.com/office/drawing/2014/main" id="{9A6ADAF5-51A0-8212-A880-3EA4D8899686}"/>
              </a:ext>
            </a:extLst>
          </p:cNvPr>
          <p:cNvSpPr txBox="1"/>
          <p:nvPr/>
        </p:nvSpPr>
        <p:spPr>
          <a:xfrm>
            <a:off x="230886" y="5667494"/>
            <a:ext cx="6094476" cy="369332"/>
          </a:xfrm>
          <a:prstGeom prst="rect">
            <a:avLst/>
          </a:prstGeom>
          <a:noFill/>
        </p:spPr>
        <p:txBody>
          <a:bodyPr wrap="square">
            <a:spAutoFit/>
          </a:bodyPr>
          <a:lstStyle/>
          <a:p>
            <a:r>
              <a:rPr lang="en-GB" b="0" i="0" dirty="0">
                <a:solidFill>
                  <a:srgbClr val="1F1F1F"/>
                </a:solidFill>
                <a:effectLst/>
                <a:latin typeface="ElsevierGulliver"/>
              </a:rPr>
              <a:t>Continuum surface force (CSF) model to calculate volume force</a:t>
            </a:r>
            <a:endParaRPr lang="en-GB" dirty="0"/>
          </a:p>
        </p:txBody>
      </p:sp>
      <p:pic>
        <p:nvPicPr>
          <p:cNvPr id="20" name="Picture 19">
            <a:extLst>
              <a:ext uri="{FF2B5EF4-FFF2-40B4-BE49-F238E27FC236}">
                <a16:creationId xmlns:a16="http://schemas.microsoft.com/office/drawing/2014/main" id="{9749F4A5-9E34-3C98-EA5E-CACA931C8259}"/>
              </a:ext>
            </a:extLst>
          </p:cNvPr>
          <p:cNvPicPr>
            <a:picLocks noChangeAspect="1"/>
          </p:cNvPicPr>
          <p:nvPr/>
        </p:nvPicPr>
        <p:blipFill>
          <a:blip r:embed="rId7"/>
          <a:stretch>
            <a:fillRect/>
          </a:stretch>
        </p:blipFill>
        <p:spPr>
          <a:xfrm>
            <a:off x="5352946" y="6142567"/>
            <a:ext cx="1486107" cy="619211"/>
          </a:xfrm>
          <a:prstGeom prst="rect">
            <a:avLst/>
          </a:prstGeom>
          <a:ln>
            <a:solidFill>
              <a:schemeClr val="tx1"/>
            </a:solidFill>
          </a:ln>
        </p:spPr>
      </p:pic>
      <p:pic>
        <p:nvPicPr>
          <p:cNvPr id="21" name="Picture 20">
            <a:extLst>
              <a:ext uri="{FF2B5EF4-FFF2-40B4-BE49-F238E27FC236}">
                <a16:creationId xmlns:a16="http://schemas.microsoft.com/office/drawing/2014/main" id="{CA4F815E-0EC3-5D1B-4A99-E80722C04234}"/>
              </a:ext>
            </a:extLst>
          </p:cNvPr>
          <p:cNvPicPr>
            <a:picLocks noChangeAspect="1"/>
          </p:cNvPicPr>
          <p:nvPr/>
        </p:nvPicPr>
        <p:blipFill>
          <a:blip r:embed="rId8"/>
          <a:stretch>
            <a:fillRect/>
          </a:stretch>
        </p:blipFill>
        <p:spPr>
          <a:xfrm>
            <a:off x="7550565" y="6180671"/>
            <a:ext cx="1333686" cy="543001"/>
          </a:xfrm>
          <a:prstGeom prst="rect">
            <a:avLst/>
          </a:prstGeom>
        </p:spPr>
      </p:pic>
      <p:sp>
        <p:nvSpPr>
          <p:cNvPr id="22" name="TextBox 21">
            <a:extLst>
              <a:ext uri="{FF2B5EF4-FFF2-40B4-BE49-F238E27FC236}">
                <a16:creationId xmlns:a16="http://schemas.microsoft.com/office/drawing/2014/main" id="{891A3AD8-D97A-072B-766E-9CFA29EF757D}"/>
              </a:ext>
            </a:extLst>
          </p:cNvPr>
          <p:cNvSpPr txBox="1"/>
          <p:nvPr/>
        </p:nvSpPr>
        <p:spPr>
          <a:xfrm>
            <a:off x="4890654" y="112627"/>
            <a:ext cx="2410691" cy="369332"/>
          </a:xfrm>
          <a:prstGeom prst="rect">
            <a:avLst/>
          </a:prstGeom>
          <a:noFill/>
        </p:spPr>
        <p:txBody>
          <a:bodyPr wrap="square">
            <a:spAutoFit/>
          </a:bodyPr>
          <a:lstStyle/>
          <a:p>
            <a:pPr algn="ctr">
              <a:spcBef>
                <a:spcPts val="600"/>
              </a:spcBef>
              <a:spcAft>
                <a:spcPts val="600"/>
              </a:spcAft>
            </a:pPr>
            <a:r>
              <a:rPr lang="en-GB" b="1" i="0" dirty="0">
                <a:solidFill>
                  <a:srgbClr val="1F1F1F"/>
                </a:solidFill>
                <a:effectLst/>
                <a:latin typeface="ElsevierGulliver"/>
              </a:rPr>
              <a:t>3. Numerical </a:t>
            </a:r>
            <a:r>
              <a:rPr lang="en-GB" b="1" i="0" dirty="0" err="1">
                <a:solidFill>
                  <a:srgbClr val="1F1F1F"/>
                </a:solidFill>
                <a:effectLst/>
                <a:latin typeface="ElsevierGulliver"/>
              </a:rPr>
              <a:t>modeling</a:t>
            </a:r>
            <a:endParaRPr lang="en-GB" b="1" i="0" dirty="0">
              <a:solidFill>
                <a:srgbClr val="1F1F1F"/>
              </a:solidFill>
              <a:effectLst/>
              <a:latin typeface="ElsevierGulliver"/>
            </a:endParaRPr>
          </a:p>
        </p:txBody>
      </p:sp>
    </p:spTree>
    <p:extLst>
      <p:ext uri="{BB962C8B-B14F-4D97-AF65-F5344CB8AC3E}">
        <p14:creationId xmlns:p14="http://schemas.microsoft.com/office/powerpoint/2010/main" val="243222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AF84A-9D45-04D1-DB73-EFB8253FDDD8}"/>
              </a:ext>
            </a:extLst>
          </p:cNvPr>
          <p:cNvSpPr txBox="1"/>
          <p:nvPr/>
        </p:nvSpPr>
        <p:spPr>
          <a:xfrm>
            <a:off x="340614" y="1006578"/>
            <a:ext cx="6094476" cy="369332"/>
          </a:xfrm>
          <a:prstGeom prst="rect">
            <a:avLst/>
          </a:prstGeom>
          <a:noFill/>
        </p:spPr>
        <p:txBody>
          <a:bodyPr wrap="square">
            <a:spAutoFit/>
          </a:bodyPr>
          <a:lstStyle/>
          <a:p>
            <a:r>
              <a:rPr lang="en-GB" b="0" i="0" dirty="0">
                <a:solidFill>
                  <a:srgbClr val="1F1F1F"/>
                </a:solidFill>
                <a:effectLst/>
                <a:latin typeface="ElsevierGulliver"/>
              </a:rPr>
              <a:t>The energy equation</a:t>
            </a:r>
            <a:endParaRPr lang="en-GB" dirty="0"/>
          </a:p>
        </p:txBody>
      </p:sp>
      <p:pic>
        <p:nvPicPr>
          <p:cNvPr id="4" name="Picture 3">
            <a:extLst>
              <a:ext uri="{FF2B5EF4-FFF2-40B4-BE49-F238E27FC236}">
                <a16:creationId xmlns:a16="http://schemas.microsoft.com/office/drawing/2014/main" id="{7CE4B682-3473-C4B5-E201-0EC9BA672195}"/>
              </a:ext>
            </a:extLst>
          </p:cNvPr>
          <p:cNvPicPr>
            <a:picLocks noChangeAspect="1"/>
          </p:cNvPicPr>
          <p:nvPr/>
        </p:nvPicPr>
        <p:blipFill>
          <a:blip r:embed="rId3"/>
          <a:stretch>
            <a:fillRect/>
          </a:stretch>
        </p:blipFill>
        <p:spPr>
          <a:xfrm>
            <a:off x="4359588" y="1375910"/>
            <a:ext cx="3858163" cy="657317"/>
          </a:xfrm>
          <a:prstGeom prst="rect">
            <a:avLst/>
          </a:prstGeom>
        </p:spPr>
      </p:pic>
      <p:pic>
        <p:nvPicPr>
          <p:cNvPr id="5" name="Picture 4">
            <a:extLst>
              <a:ext uri="{FF2B5EF4-FFF2-40B4-BE49-F238E27FC236}">
                <a16:creationId xmlns:a16="http://schemas.microsoft.com/office/drawing/2014/main" id="{9F97F8C6-7378-F7EC-B9CD-4DCA83EB65CD}"/>
              </a:ext>
            </a:extLst>
          </p:cNvPr>
          <p:cNvPicPr>
            <a:picLocks noChangeAspect="1"/>
          </p:cNvPicPr>
          <p:nvPr/>
        </p:nvPicPr>
        <p:blipFill>
          <a:blip r:embed="rId4"/>
          <a:stretch>
            <a:fillRect/>
          </a:stretch>
        </p:blipFill>
        <p:spPr>
          <a:xfrm>
            <a:off x="5423269" y="2033227"/>
            <a:ext cx="2152950" cy="476316"/>
          </a:xfrm>
          <a:prstGeom prst="rect">
            <a:avLst/>
          </a:prstGeom>
        </p:spPr>
      </p:pic>
      <p:sp>
        <p:nvSpPr>
          <p:cNvPr id="7" name="TextBox 6">
            <a:extLst>
              <a:ext uri="{FF2B5EF4-FFF2-40B4-BE49-F238E27FC236}">
                <a16:creationId xmlns:a16="http://schemas.microsoft.com/office/drawing/2014/main" id="{3767259C-230A-B043-58F8-4262E1D69DB0}"/>
              </a:ext>
            </a:extLst>
          </p:cNvPr>
          <p:cNvSpPr txBox="1"/>
          <p:nvPr/>
        </p:nvSpPr>
        <p:spPr>
          <a:xfrm>
            <a:off x="340614" y="2449691"/>
            <a:ext cx="11747754" cy="3416320"/>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F1F1F"/>
                </a:solidFill>
                <a:effectLst/>
                <a:latin typeface="ElsevierGulliver"/>
              </a:rPr>
              <a:t>Vapor is treated as an ideal gas </a:t>
            </a:r>
          </a:p>
          <a:p>
            <a:pPr marL="285750" indent="-285750">
              <a:buFont typeface="Arial" panose="020B0604020202020204" pitchFamily="34" charset="0"/>
              <a:buChar char="•"/>
            </a:pPr>
            <a:r>
              <a:rPr lang="en-GB" b="0" i="0" dirty="0">
                <a:solidFill>
                  <a:srgbClr val="1F1F1F"/>
                </a:solidFill>
                <a:effectLst/>
                <a:latin typeface="ElsevierGulliver"/>
              </a:rPr>
              <a:t>Liquid is assumed to be incompressible</a:t>
            </a:r>
          </a:p>
          <a:p>
            <a:pPr marL="285750" indent="-285750">
              <a:buFont typeface="Arial" panose="020B0604020202020204" pitchFamily="34" charset="0"/>
              <a:buChar char="•"/>
            </a:pPr>
            <a:r>
              <a:rPr lang="en-GB" dirty="0">
                <a:solidFill>
                  <a:srgbClr val="1F1F1F"/>
                </a:solidFill>
                <a:latin typeface="ElsevierGulliver"/>
              </a:rPr>
              <a:t>Thermophysical properties is fitted function of temperature</a:t>
            </a:r>
          </a:p>
          <a:p>
            <a:pPr marL="285750" indent="-285750">
              <a:buFont typeface="Arial" panose="020B0604020202020204" pitchFamily="34" charset="0"/>
              <a:buChar char="•"/>
            </a:pPr>
            <a:r>
              <a:rPr lang="en-GB" dirty="0" err="1">
                <a:solidFill>
                  <a:srgbClr val="1F1F1F"/>
                </a:solidFill>
                <a:latin typeface="ElsevierGulliver"/>
              </a:rPr>
              <a:t>Tsat</a:t>
            </a:r>
            <a:r>
              <a:rPr lang="en-GB" dirty="0">
                <a:solidFill>
                  <a:srgbClr val="1F1F1F"/>
                </a:solidFill>
                <a:latin typeface="ElsevierGulliver"/>
              </a:rPr>
              <a:t> correlation with pressure</a:t>
            </a:r>
          </a:p>
          <a:p>
            <a:pPr marL="285750" indent="-285750">
              <a:buFont typeface="Arial" panose="020B0604020202020204" pitchFamily="34" charset="0"/>
              <a:buChar char="•"/>
            </a:pPr>
            <a:r>
              <a:rPr lang="en-GB" dirty="0">
                <a:solidFill>
                  <a:srgbClr val="1F1F1F"/>
                </a:solidFill>
                <a:latin typeface="ElsevierGulliver"/>
              </a:rPr>
              <a:t>Ansys fluent 18.0</a:t>
            </a:r>
          </a:p>
          <a:p>
            <a:pPr marL="285750" indent="-285750">
              <a:buFont typeface="Arial" panose="020B0604020202020204" pitchFamily="34" charset="0"/>
              <a:buChar char="•"/>
            </a:pPr>
            <a:r>
              <a:rPr lang="en-GB" b="0" i="0" dirty="0">
                <a:solidFill>
                  <a:srgbClr val="1F1F1F"/>
                </a:solidFill>
                <a:effectLst/>
                <a:latin typeface="ElsevierGulliver"/>
              </a:rPr>
              <a:t>pressure-velocity coupling by PISO algorithm</a:t>
            </a:r>
          </a:p>
          <a:p>
            <a:pPr marL="285750" indent="-285750">
              <a:buFont typeface="Arial" panose="020B0604020202020204" pitchFamily="34" charset="0"/>
              <a:buChar char="•"/>
            </a:pPr>
            <a:r>
              <a:rPr lang="en-GB" b="0" i="0" dirty="0">
                <a:solidFill>
                  <a:srgbClr val="1F1F1F"/>
                </a:solidFill>
                <a:effectLst/>
                <a:latin typeface="ElsevierGulliver"/>
              </a:rPr>
              <a:t>PRESTO scheme</a:t>
            </a:r>
            <a:r>
              <a:rPr lang="en-GB" dirty="0">
                <a:solidFill>
                  <a:srgbClr val="1F1F1F"/>
                </a:solidFill>
                <a:latin typeface="ElsevierGulliver"/>
              </a:rPr>
              <a:t> for pressure interpolation</a:t>
            </a:r>
          </a:p>
          <a:p>
            <a:pPr marL="285750" indent="-285750">
              <a:buFont typeface="Arial" panose="020B0604020202020204" pitchFamily="34" charset="0"/>
              <a:buChar char="•"/>
            </a:pPr>
            <a:r>
              <a:rPr lang="en-GB" b="0" i="0" dirty="0">
                <a:solidFill>
                  <a:srgbClr val="1F1F1F"/>
                </a:solidFill>
                <a:effectLst/>
                <a:latin typeface="ElsevierGulliver"/>
              </a:rPr>
              <a:t>Second-order upwind scheme for discretizing the energy and momentum equations.</a:t>
            </a:r>
          </a:p>
          <a:p>
            <a:pPr marL="285750" indent="-285750">
              <a:buFont typeface="Arial" panose="020B0604020202020204" pitchFamily="34" charset="0"/>
              <a:buChar char="•"/>
            </a:pPr>
            <a:r>
              <a:rPr lang="en-GB" b="0" i="0" dirty="0">
                <a:solidFill>
                  <a:srgbClr val="1F1F1F"/>
                </a:solidFill>
                <a:effectLst/>
                <a:latin typeface="ElsevierGulliver"/>
              </a:rPr>
              <a:t>Geo-Reconstruct method</a:t>
            </a:r>
            <a:r>
              <a:rPr lang="en-GB" dirty="0">
                <a:solidFill>
                  <a:srgbClr val="1F1F1F"/>
                </a:solidFill>
                <a:latin typeface="ElsevierGulliver"/>
              </a:rPr>
              <a:t> is used for volume fraction solution to ensure sharp phase interface</a:t>
            </a:r>
          </a:p>
          <a:p>
            <a:pPr marL="285750" indent="-285750">
              <a:buFont typeface="Arial" panose="020B0604020202020204" pitchFamily="34" charset="0"/>
              <a:buChar char="•"/>
            </a:pPr>
            <a:r>
              <a:rPr lang="en-GB" dirty="0">
                <a:solidFill>
                  <a:srgbClr val="1F1F1F"/>
                </a:solidFill>
                <a:latin typeface="ElsevierGulliver"/>
              </a:rPr>
              <a:t>Time step 10^-4 s</a:t>
            </a:r>
          </a:p>
          <a:p>
            <a:pPr marL="285750" indent="-285750">
              <a:buFont typeface="Arial" panose="020B0604020202020204" pitchFamily="34" charset="0"/>
              <a:buChar char="•"/>
            </a:pPr>
            <a:r>
              <a:rPr lang="en-GB" dirty="0">
                <a:solidFill>
                  <a:srgbClr val="1F1F1F"/>
                </a:solidFill>
                <a:latin typeface="ElsevierGulliver"/>
              </a:rPr>
              <a:t>Convergence residuals for continuity and energy </a:t>
            </a:r>
            <a:r>
              <a:rPr lang="en-GB" dirty="0" err="1">
                <a:solidFill>
                  <a:srgbClr val="1F1F1F"/>
                </a:solidFill>
                <a:latin typeface="ElsevierGulliver"/>
              </a:rPr>
              <a:t>equas</a:t>
            </a:r>
            <a:r>
              <a:rPr lang="en-GB" dirty="0">
                <a:solidFill>
                  <a:srgbClr val="1F1F1F"/>
                </a:solidFill>
                <a:latin typeface="ElsevierGulliver"/>
              </a:rPr>
              <a:t> 5x10^-4 and 10^-7, for x velocity and y velocity 10^-4</a:t>
            </a:r>
          </a:p>
          <a:p>
            <a:pPr marL="285750" indent="-285750">
              <a:buFont typeface="Arial" panose="020B0604020202020204" pitchFamily="34" charset="0"/>
              <a:buChar char="•"/>
            </a:pPr>
            <a:endParaRPr lang="en-GB" dirty="0"/>
          </a:p>
        </p:txBody>
      </p:sp>
      <p:sp>
        <p:nvSpPr>
          <p:cNvPr id="8" name="TextBox 7">
            <a:extLst>
              <a:ext uri="{FF2B5EF4-FFF2-40B4-BE49-F238E27FC236}">
                <a16:creationId xmlns:a16="http://schemas.microsoft.com/office/drawing/2014/main" id="{63E79DE0-ACCB-B819-D5E0-31F86053055B}"/>
              </a:ext>
            </a:extLst>
          </p:cNvPr>
          <p:cNvSpPr txBox="1"/>
          <p:nvPr/>
        </p:nvSpPr>
        <p:spPr>
          <a:xfrm>
            <a:off x="4890654" y="112627"/>
            <a:ext cx="2410691" cy="369332"/>
          </a:xfrm>
          <a:prstGeom prst="rect">
            <a:avLst/>
          </a:prstGeom>
          <a:noFill/>
        </p:spPr>
        <p:txBody>
          <a:bodyPr wrap="square">
            <a:spAutoFit/>
          </a:bodyPr>
          <a:lstStyle/>
          <a:p>
            <a:pPr algn="ctr">
              <a:spcBef>
                <a:spcPts val="600"/>
              </a:spcBef>
              <a:spcAft>
                <a:spcPts val="600"/>
              </a:spcAft>
            </a:pPr>
            <a:r>
              <a:rPr lang="en-GB" b="1" i="0" dirty="0">
                <a:solidFill>
                  <a:srgbClr val="1F1F1F"/>
                </a:solidFill>
                <a:effectLst/>
                <a:latin typeface="ElsevierGulliver"/>
              </a:rPr>
              <a:t>3. Numerical </a:t>
            </a:r>
            <a:r>
              <a:rPr lang="en-GB" b="1" i="0" dirty="0" err="1">
                <a:solidFill>
                  <a:srgbClr val="1F1F1F"/>
                </a:solidFill>
                <a:effectLst/>
                <a:latin typeface="ElsevierGulliver"/>
              </a:rPr>
              <a:t>modeling</a:t>
            </a:r>
            <a:endParaRPr lang="en-GB" b="1" i="0" dirty="0">
              <a:solidFill>
                <a:srgbClr val="1F1F1F"/>
              </a:solidFill>
              <a:effectLst/>
              <a:latin typeface="ElsevierGulliver"/>
            </a:endParaRPr>
          </a:p>
        </p:txBody>
      </p:sp>
    </p:spTree>
    <p:extLst>
      <p:ext uri="{BB962C8B-B14F-4D97-AF65-F5344CB8AC3E}">
        <p14:creationId xmlns:p14="http://schemas.microsoft.com/office/powerpoint/2010/main" val="1375446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1185</TotalTime>
  <Words>1380</Words>
  <Application>Microsoft Office PowerPoint</Application>
  <PresentationFormat>Widescreen</PresentationFormat>
  <Paragraphs>127</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ElsevierGulliver</vt:lpstr>
      <vt:lpstr>Aptos</vt:lpstr>
      <vt:lpstr>Aptos Display</vt:lpstr>
      <vt:lpstr>Arial</vt:lpstr>
      <vt:lpstr>Times New Roman</vt:lpstr>
      <vt:lpstr>Office Theme</vt:lpstr>
      <vt:lpstr>Mid-term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Thanh Phuong</dc:creator>
  <cp:lastModifiedBy>Nguyen Thanh Phuong</cp:lastModifiedBy>
  <cp:revision>1</cp:revision>
  <dcterms:created xsi:type="dcterms:W3CDTF">2024-11-18T11:45:28Z</dcterms:created>
  <dcterms:modified xsi:type="dcterms:W3CDTF">2024-11-19T07:31:18Z</dcterms:modified>
</cp:coreProperties>
</file>