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29"/>
  </p:notesMasterIdLst>
  <p:handoutMasterIdLst>
    <p:handoutMasterId r:id="rId30"/>
  </p:handoutMasterIdLst>
  <p:sldIdLst>
    <p:sldId id="412" r:id="rId2"/>
    <p:sldId id="419" r:id="rId3"/>
    <p:sldId id="420" r:id="rId4"/>
    <p:sldId id="454" r:id="rId5"/>
    <p:sldId id="435" r:id="rId6"/>
    <p:sldId id="455" r:id="rId7"/>
    <p:sldId id="456" r:id="rId8"/>
    <p:sldId id="457" r:id="rId9"/>
    <p:sldId id="458" r:id="rId10"/>
    <p:sldId id="459" r:id="rId11"/>
    <p:sldId id="444" r:id="rId12"/>
    <p:sldId id="460" r:id="rId13"/>
    <p:sldId id="461" r:id="rId14"/>
    <p:sldId id="436" r:id="rId15"/>
    <p:sldId id="462" r:id="rId16"/>
    <p:sldId id="472" r:id="rId17"/>
    <p:sldId id="437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15" r:id="rId28"/>
  </p:sldIdLst>
  <p:sldSz cx="9144000" cy="6858000" type="screen4x3"/>
  <p:notesSz cx="6797675" cy="9928225"/>
  <p:embeddedFontLst>
    <p:embeddedFont>
      <p:font typeface="맑은 고딕" panose="020B0503020000020004" pitchFamily="34" charset="-127"/>
      <p:regular r:id="rId31"/>
      <p:bold r:id="rId32"/>
    </p:embeddedFont>
    <p:embeddedFont>
      <p:font typeface="나눔고딕 ExtraBold" panose="020D0904000000000000"/>
      <p:bold r:id="rId33"/>
    </p:embeddedFont>
    <p:embeddedFont>
      <p:font typeface="나눔고딕 Light" panose="020D0904000000000000"/>
      <p:regular r:id="rId34"/>
    </p:embeddedFont>
    <p:embeddedFont>
      <p:font typeface="나눔바른고딕" panose="020B0603020101020101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AB2F7F"/>
    <a:srgbClr val="003A96"/>
    <a:srgbClr val="D2DFEE"/>
    <a:srgbClr val="100A8E"/>
    <a:srgbClr val="502363"/>
    <a:srgbClr val="BB815D"/>
    <a:srgbClr val="56296F"/>
    <a:srgbClr val="A664CE"/>
    <a:srgbClr val="EFE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>
      <p:cViewPr varScale="1">
        <p:scale>
          <a:sx n="113" d="100"/>
          <a:sy n="113" d="100"/>
        </p:scale>
        <p:origin x="1950" y="114"/>
      </p:cViewPr>
      <p:guideLst>
        <p:guide orient="horz" pos="220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8F6B-3F51-4A8F-9F44-BC2A8AB3EEF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E2C0-677D-42B4-99BF-82F30FD35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AE56-7F63-4D94-8C88-A4D9F483D2F0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FE92-455A-4DA0-9131-57DAB90A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8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9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0" y="0"/>
            <a:ext cx="9144000" cy="620688"/>
            <a:chOff x="0" y="0"/>
            <a:chExt cx="9144000" cy="62068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620688"/>
            </a:xfrm>
            <a:prstGeom prst="rect">
              <a:avLst/>
            </a:prstGeom>
            <a:solidFill>
              <a:srgbClr val="003A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91888" y="171367"/>
              <a:ext cx="1949573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JEONBUK NATIONAL UNIVERSITY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78228"/>
              <a:ext cx="1728192" cy="432048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0" y="6768752"/>
            <a:ext cx="9144000" cy="116632"/>
          </a:xfrm>
          <a:prstGeom prst="rect">
            <a:avLst/>
          </a:prstGeom>
          <a:solidFill>
            <a:srgbClr val="003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ualreviews.org/doi/full/10.1146/annurev-fluid-010814-014644#eq-um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589240"/>
            <a:ext cx="9144000" cy="1272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2" y="0"/>
            <a:ext cx="9144000" cy="5589240"/>
          </a:xfrm>
          <a:prstGeom prst="rect">
            <a:avLst/>
          </a:prstGeom>
          <a:solidFill>
            <a:srgbClr val="003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4311" y="2160438"/>
            <a:ext cx="8616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Enhancing PV solar Panel efficiency through integration with a passive Multi-Layered PCMs cooling system: A numerical Study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19353" y="4126950"/>
            <a:ext cx="70679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3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MECHANICAL DESIGN ENGINEERING JEONBUK NATIONAL UNIVERSITY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96453"/>
            <a:ext cx="1843592" cy="431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92337" y="1836490"/>
            <a:ext cx="300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3200" b="1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75856" y="1894930"/>
            <a:ext cx="2664296" cy="0"/>
          </a:xfrm>
          <a:prstGeom prst="line">
            <a:avLst/>
          </a:prstGeom>
          <a:ln>
            <a:solidFill>
              <a:srgbClr val="D2DF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75856" y="3933056"/>
            <a:ext cx="2664296" cy="0"/>
          </a:xfrm>
          <a:prstGeom prst="line">
            <a:avLst/>
          </a:prstGeom>
          <a:ln>
            <a:solidFill>
              <a:srgbClr val="D2DF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1000"/>
                    </a14:imgEffect>
                    <a14:imgEffect>
                      <a14:brightnessContrast bright="76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98" y="-157708"/>
            <a:ext cx="2320331" cy="5904656"/>
          </a:xfrm>
          <a:prstGeom prst="rect">
            <a:avLst/>
          </a:prstGeom>
          <a:effectLst/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1000"/>
                    </a14:imgEffect>
                    <a14:imgEffect>
                      <a14:brightnessContrast bright="76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-99392"/>
            <a:ext cx="2097071" cy="5904656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790E71-F955-5FDA-EE51-56D98E52AE85}"/>
              </a:ext>
            </a:extLst>
          </p:cNvPr>
          <p:cNvSpPr/>
          <p:nvPr/>
        </p:nvSpPr>
        <p:spPr>
          <a:xfrm>
            <a:off x="5370977" y="5996453"/>
            <a:ext cx="37386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AB2F7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HTRF (Heat Transfer and Reacting flow Lab)</a:t>
            </a:r>
          </a:p>
        </p:txBody>
      </p:sp>
    </p:spTree>
    <p:extLst>
      <p:ext uri="{BB962C8B-B14F-4D97-AF65-F5344CB8AC3E}">
        <p14:creationId xmlns:p14="http://schemas.microsoft.com/office/powerpoint/2010/main" val="249217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59F97-D058-F488-F5DD-6223275A5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5B4AD-DAD5-7844-5061-EB8960E44B02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47AFA-EA7E-801B-457B-3F431D26B6F9}"/>
              </a:ext>
            </a:extLst>
          </p:cNvPr>
          <p:cNvSpPr txBox="1"/>
          <p:nvPr/>
        </p:nvSpPr>
        <p:spPr>
          <a:xfrm>
            <a:off x="298376" y="1410301"/>
            <a:ext cx="864096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Grid Independence test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5891A1-0085-906A-8828-88553D317608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D507D84E-6082-0B58-D480-12AF616A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D83B4BB-CCE8-4D76-44CC-B71D2B2688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2844E87-3A40-474B-80D2-AB85FAE9BC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6213954-E670-2480-6719-B924C6C29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2955313-3267-A5A0-29BA-503F40124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02CB712-081E-7E31-5733-E55A29DF9F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CC18C27-7C7C-492F-72A1-7ECAA43E8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2F013A6-830C-F204-B328-366699A341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D649ED2-1EBA-B932-7FDF-CFCF8ECD48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ADEAFE2-57F8-E293-60EC-299D6C8129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9DDDCFA-87CF-F28C-576B-51E4D273DD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DD40845-56F1-824E-F48B-45B45C484D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F876769-9AC0-D109-92D9-6B7B12262F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AFC2E8A-3191-4E58-1000-0F070CF4A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C0AF220-4EE2-96FE-184A-ED2C698CC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A843DA9-BA1A-9685-0A65-9C9D8D597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D164BC9B-D749-D331-D505-92B45A4FED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7931" y="4895720"/>
            <a:ext cx="176200" cy="1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A14860-0542-5F0E-EAAA-667C5CB718F4}"/>
              </a:ext>
            </a:extLst>
          </p:cNvPr>
          <p:cNvSpPr txBox="1"/>
          <p:nvPr/>
        </p:nvSpPr>
        <p:spPr>
          <a:xfrm>
            <a:off x="583940" y="537077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results become independent of mesh size after 112,000 elements, as there is no  significant alteration in the PV panel temperature profile beyond this number over 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51FB6D-CFA2-BA02-D812-74BF0028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32" y="2092742"/>
            <a:ext cx="4296462" cy="29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67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056" y="1450874"/>
            <a:ext cx="5733138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Validation</a:t>
            </a:r>
          </a:p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</a:t>
            </a:r>
          </a:p>
          <a:p>
            <a:pPr>
              <a:lnSpc>
                <a:spcPct val="130000"/>
              </a:lnSpc>
            </a:pP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12FA9-E5BB-4052-B941-8A8EEC73A245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8EE62223-2A94-4D1B-B44F-3AC52DCC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E7F6544-8907-4F25-B7FA-73DA3CB0B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13B91FE-06EC-4D40-884C-4A0ECD6D9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FC123B9-C0DD-4F4D-84CE-963911AA6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5FF505D-C9C6-4871-B3E0-DB94CE381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1C508FF-CE89-42D7-9066-CB43EDA3B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286C566-F50D-4445-9CB0-991484CFB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A94D165-7B20-46D5-BB8C-D41DCFDFB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70A1D1-FA4D-417E-93CF-C3B499563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D65A926-81DD-4E6F-B52F-7DE9C89E9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8B379DC-BD15-414A-B82C-F8D1A2F88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7B2703B-53B7-42F4-8008-5AAA28F09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7A97E88-A698-4766-A548-AC7B73AC98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33DBFE9-24D6-4DDD-A30C-339589E94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5CFC224-A31E-4470-97EB-768985C9A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CD32A2F-FD7D-4F17-A77A-C437EDC1F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B9EE2AAE-512A-414C-9C21-A1244405D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A399E0-97C3-470D-B93D-A37E86D911D4}"/>
              </a:ext>
            </a:extLst>
          </p:cNvPr>
          <p:cNvSpPr/>
          <p:nvPr/>
        </p:nvSpPr>
        <p:spPr>
          <a:xfrm>
            <a:off x="1847528" y="6021288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0C5D3-BEC2-5D87-31ED-8746A6AB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47" y="2265040"/>
            <a:ext cx="5953774" cy="38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825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CB12A-B8F0-94F0-1E96-A3A46570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83CE1E-304D-F746-96C8-B7D91F48A6F0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0EF98-38E6-CB15-9A77-27AE357D6554}"/>
              </a:ext>
            </a:extLst>
          </p:cNvPr>
          <p:cNvSpPr txBox="1"/>
          <p:nvPr/>
        </p:nvSpPr>
        <p:spPr>
          <a:xfrm>
            <a:off x="393056" y="1450874"/>
            <a:ext cx="5733138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Effect of different OPCMs</a:t>
            </a:r>
          </a:p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</a:t>
            </a:r>
          </a:p>
          <a:p>
            <a:pPr>
              <a:lnSpc>
                <a:spcPct val="130000"/>
              </a:lnSpc>
            </a:pP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E3A746-1AE6-7685-63A4-C99B2367D990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AD45D1CE-13DE-6325-5362-107931FF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1EB616E-3A6C-3F54-3966-6904082A1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3FD150D-B530-FF38-AF86-3510D7E8AA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CC99538-A549-FBF1-0EB5-EAE5ECC7AD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A1F78F0-4100-4A9A-1F6C-8FD531CA6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CB08380-DA27-9EE4-9BB8-FB02FC9DAB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BFFCF31-7629-F67E-695A-02FE97B3F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9400804-3E41-55FD-A4EF-0878868C8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9A1F5DE-3712-0CE2-E692-F41FA5915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53EDCAD-66C7-AC18-9446-73871A91B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082E48D-8F95-9964-68DA-61B43266C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F0D1FDB-8995-E081-8ACF-BBBA54DB5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5877AB8-60CC-2831-0D1E-98C06966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33AE035-3A67-D1DF-D796-C63F93AD3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3536FE7-EE08-C769-DC05-A024C00B9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50582FB-B0E2-CFAF-1460-0A1F47A33D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D9D7AAFE-A533-2739-8E41-3B162985C0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1A24E3-03DA-1B51-7E13-CF436A493AC9}"/>
              </a:ext>
            </a:extLst>
          </p:cNvPr>
          <p:cNvSpPr/>
          <p:nvPr/>
        </p:nvSpPr>
        <p:spPr>
          <a:xfrm>
            <a:off x="1847528" y="6021288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9BFF11-9426-D3E9-0BE9-FCE7A01E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33" y="2189031"/>
            <a:ext cx="6066897" cy="32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76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44BB7-6FCF-96D2-C45E-E0770906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32B233-06EC-9E02-F877-DD79128C4EDF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C8AEF-5D2F-7F12-D2FD-1D8527372A27}"/>
              </a:ext>
            </a:extLst>
          </p:cNvPr>
          <p:cNvSpPr txBox="1"/>
          <p:nvPr/>
        </p:nvSpPr>
        <p:spPr>
          <a:xfrm>
            <a:off x="393055" y="1450874"/>
            <a:ext cx="7330911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Effect of multi-layered PV/PCMs system</a:t>
            </a:r>
          </a:p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</a:t>
            </a:r>
          </a:p>
          <a:p>
            <a:pPr>
              <a:lnSpc>
                <a:spcPct val="130000"/>
              </a:lnSpc>
            </a:pP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DD17A-D69B-7E1E-5A1C-A1946CCAC8B2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24E0118A-1D3E-4746-504E-03D074FA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6D8CFD2-A34C-51D8-AFA8-3A64A2DE5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31BB341-0A4E-CED2-F22E-F2E87CC02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3E9093B-FD0F-A98B-E0D8-E86CD0BFED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0C741DF-32E5-9EF3-BA9B-E0400733E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9C7112B-78FE-D183-4C88-0E883FD7A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049C988-EA19-F3FB-4EC5-A8BA3FB7A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071BEFE-E8BC-1147-2BE7-4558ABE253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CC333F7-96B1-450C-E004-F8C8F5F260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52E9912-868E-8A11-4527-08BC490B0A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D74D298-42F9-6EB7-F58F-7E06062635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B4D42F8-A1DE-4264-0471-67380CCC7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E35144B-F6CA-EA24-FB51-5638EDF359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F1F2161-739C-93B7-DDE4-140A2B9CB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E547938-F4DE-A5E7-4336-00CC7EA5E6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D0EF4F9-0DBC-AAFE-2C5E-0A1CD0B48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227CED7C-3B73-C664-136B-66EF7141C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761523-0372-FD54-8BC8-25513A4F561A}"/>
              </a:ext>
            </a:extLst>
          </p:cNvPr>
          <p:cNvSpPr/>
          <p:nvPr/>
        </p:nvSpPr>
        <p:spPr>
          <a:xfrm>
            <a:off x="1847528" y="6021288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C67B3B-7D1D-649C-DE2C-C3E0C25B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2" y="2112640"/>
            <a:ext cx="4400088" cy="427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0E63350-6123-D882-C41C-196A6181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4" y="2112640"/>
            <a:ext cx="3488284" cy="44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23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792" y="1445999"/>
            <a:ext cx="8236416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Time taken for a PV panel to reach certain temperatures at  a heat flux of 1000 W/m^2</a:t>
            </a:r>
          </a:p>
          <a:p>
            <a:pPr>
              <a:lnSpc>
                <a:spcPct val="13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12FA9-E5BB-4052-B941-8A8EEC73A245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8EE62223-2A94-4D1B-B44F-3AC52DCC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E7F6544-8907-4F25-B7FA-73DA3CB0B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13B91FE-06EC-4D40-884C-4A0ECD6D9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FC123B9-C0DD-4F4D-84CE-963911AA6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5FF505D-C9C6-4871-B3E0-DB94CE381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1C508FF-CE89-42D7-9066-CB43EDA3B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286C566-F50D-4445-9CB0-991484CFB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A94D165-7B20-46D5-BB8C-D41DCFDFB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70A1D1-FA4D-417E-93CF-C3B499563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D65A926-81DD-4E6F-B52F-7DE9C89E9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8B379DC-BD15-414A-B82C-F8D1A2F88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7B2703B-53B7-42F4-8008-5AAA28F09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7A97E88-A698-4766-A548-AC7B73AC98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33DBFE9-24D6-4DDD-A30C-339589E94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5CFC224-A31E-4470-97EB-768985C9A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CD32A2F-FD7D-4F17-A77A-C437EDC1F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B9EE2AAE-512A-414C-9C21-A1244405D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CCE9AB-8AE2-4D5E-BD97-6DE12477620E}"/>
              </a:ext>
            </a:extLst>
          </p:cNvPr>
          <p:cNvSpPr/>
          <p:nvPr/>
        </p:nvSpPr>
        <p:spPr>
          <a:xfrm>
            <a:off x="4263127" y="5333853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459F07-866F-5E4F-EC7C-E3A15933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07" y="2615711"/>
            <a:ext cx="5817186" cy="33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44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10AA-C62A-512E-E56A-9BCE5CEA7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9C30A4-821D-9184-E107-2C3C35CF68E0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58C7A-5284-D97A-EC86-24160E97E1FD}"/>
              </a:ext>
            </a:extLst>
          </p:cNvPr>
          <p:cNvSpPr txBox="1"/>
          <p:nvPr/>
        </p:nvSpPr>
        <p:spPr>
          <a:xfrm>
            <a:off x="641997" y="5837909"/>
            <a:ext cx="8222664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Average percentages of heat removed from PV panels by multi-layered PCMs-based heat sinks before the left PCM layer fully melted and during the whole simulation period.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605717-FCF2-48F3-9266-1D05115C4236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2E7F8536-D948-EB24-1CE2-8D66CFD6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731002C-8600-CD9E-CC7F-9451DAF0E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F686080-811B-713E-6869-D65C3E1C2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1306BC4-6B50-766A-4C58-3BBB8BC94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BB5EBEA-C091-315E-7120-33B7E55795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EB052FE-B84F-9751-D7FC-3E68EB580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C4C792C-CFAA-7C2A-7E0C-F8815A0F1F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174D8E9-44D2-23E0-6EF7-0BD17780FD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2A4A37F-335F-468B-8246-2C68B418F7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B2C3B80-8C79-B561-A0F6-F728A892DC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53F0E33-057B-056F-2907-615737A064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AAB2533-3299-21B6-2041-DD1F766D2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53BFAD7-BE53-96D1-31F8-038D14B58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39F325F-2789-3F9C-40A5-D6539BB466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3DC68FF-93D0-332C-8F8B-873B03FC5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0DB85B8-678D-A288-E43D-E6AB03425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7FBCB5DE-ADA2-C0EA-EF3D-94D9D87CB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F61A61-097B-60FD-071D-9312D4D1CEF6}"/>
              </a:ext>
            </a:extLst>
          </p:cNvPr>
          <p:cNvSpPr/>
          <p:nvPr/>
        </p:nvSpPr>
        <p:spPr>
          <a:xfrm>
            <a:off x="4263127" y="5333853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E46DC0-3904-EA68-3294-2930B2091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21" y="1736541"/>
            <a:ext cx="6239072" cy="34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55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9EFDA-784F-4CF0-364C-FFEF93B6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6C08D9-69C7-E7ED-1EF8-A5BB66A88AB5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0C3A1-FA72-01EB-908A-9EA938863D34}"/>
              </a:ext>
            </a:extLst>
          </p:cNvPr>
          <p:cNvSpPr txBox="1"/>
          <p:nvPr/>
        </p:nvSpPr>
        <p:spPr>
          <a:xfrm>
            <a:off x="404425" y="1551612"/>
            <a:ext cx="8222664" cy="28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b="1" dirty="0"/>
              <a:t>The effect of different total PCMs thicknesses on the temperature of a </a:t>
            </a:r>
            <a:r>
              <a:rPr lang="en-US" sz="1050" b="1" dirty="0" err="1"/>
              <a:t>pv</a:t>
            </a:r>
            <a:r>
              <a:rPr lang="en-US" sz="1050" b="1" dirty="0"/>
              <a:t> panel </a:t>
            </a:r>
            <a:endParaRPr lang="en-US" altLang="ko-K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A36615-5A13-0FF3-379E-1BD6046C2108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A9A91F30-818F-4351-6D8F-AE21B3B2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7DE8710-A9E2-BFF1-E22E-B59773441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0867E6F-E3C1-F3E7-A099-1DFE14FF6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A1486EE-78CD-CBCF-0B0C-9C2DF94A8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F31EF3F-E331-9491-94AC-614524F0CD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3D8E036-2671-6756-9797-7246C8230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69E585F-6CE1-5DDB-EDE9-9FBAA2F6D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BE3BBBB-5185-F921-9BD4-4BF6DD7B1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30923AA-54FB-A753-1FB9-7852BA00B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F68FFA6-1DC9-E6F6-087A-95EF2BBA4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F58C69F-C7E6-5772-42BB-C4E117664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0D3C706-1392-C8F6-7374-9BF25956F6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4333D05-C389-CB86-13DA-A05F45C2A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12AEAF8-0C0A-4D4E-A2FB-982C31DC5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5277EC1-B693-43C5-55B4-EF0F11CCE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9CBA447-61A1-DC44-284E-6087ABA00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7DC90099-D81C-DF96-15E9-E641D5E33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33C00A-3AF1-B732-E50A-D8F285712A45}"/>
              </a:ext>
            </a:extLst>
          </p:cNvPr>
          <p:cNvSpPr/>
          <p:nvPr/>
        </p:nvSpPr>
        <p:spPr>
          <a:xfrm>
            <a:off x="4263127" y="5333853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AD2E84-D770-E39C-A060-77987118F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755" y="2804309"/>
            <a:ext cx="5472610" cy="26910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401E48-E2B1-8F56-EA60-5AB05369A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39" y="2168986"/>
            <a:ext cx="2307482" cy="40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5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518" y="659423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12FA9-E5BB-4052-B941-8A8EEC73A245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8EE62223-2A94-4D1B-B44F-3AC52DCC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E7F6544-8907-4F25-B7FA-73DA3CB0B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13B91FE-06EC-4D40-884C-4A0ECD6D9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FC123B9-C0DD-4F4D-84CE-963911AA6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5FF505D-C9C6-4871-B3E0-DB94CE381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1C508FF-CE89-42D7-9066-CB43EDA3B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286C566-F50D-4445-9CB0-991484CFB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A94D165-7B20-46D5-BB8C-D41DCFDFB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70A1D1-FA4D-417E-93CF-C3B499563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D65A926-81DD-4E6F-B52F-7DE9C89E9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8B379DC-BD15-414A-B82C-F8D1A2F88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7B2703B-53B7-42F4-8008-5AAA28F09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7A97E88-A698-4766-A548-AC7B73AC98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33DBFE9-24D6-4DDD-A30C-339589E94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5CFC224-A31E-4470-97EB-768985C9A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CD32A2F-FD7D-4F17-A77A-C437EDC1F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B9EE2AAE-512A-414C-9C21-A1244405D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2889D9-EF76-4A6E-8E21-65D05BE2BE1E}"/>
              </a:ext>
            </a:extLst>
          </p:cNvPr>
          <p:cNvSpPr/>
          <p:nvPr/>
        </p:nvSpPr>
        <p:spPr>
          <a:xfrm>
            <a:off x="4422965" y="4706172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98C7D53-4B25-1BB2-2735-FC1C4DEC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79004" y="2516869"/>
            <a:ext cx="5184576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C28534B-B9BD-9545-71C9-F723B32A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35" y="2026518"/>
            <a:ext cx="5079028" cy="23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1EA6F1-C921-2F67-8D75-02852443309C}"/>
              </a:ext>
            </a:extLst>
          </p:cNvPr>
          <p:cNvSpPr txBox="1"/>
          <p:nvPr/>
        </p:nvSpPr>
        <p:spPr>
          <a:xfrm>
            <a:off x="3992386" y="4499128"/>
            <a:ext cx="50441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 temperature profiles and b) temperature drop profiles of a PV panel integrated with various multi-PCMs-based cooling systems at a fixed MPCM-OPCM thickness ratio of 15:85, comparing Cases 5–10 with Case 0 (standalone PV panel). </a:t>
            </a:r>
          </a:p>
        </p:txBody>
      </p:sp>
    </p:spTree>
    <p:extLst>
      <p:ext uri="{BB962C8B-B14F-4D97-AF65-F5344CB8AC3E}">
        <p14:creationId xmlns:p14="http://schemas.microsoft.com/office/powerpoint/2010/main" val="185094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F57A-A4D7-D580-8FDB-D8BF80E6B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AACAF-B041-F87A-F704-9E069856B3B2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37B42-53B9-2FB9-2002-84CCBEFE69C4}"/>
              </a:ext>
            </a:extLst>
          </p:cNvPr>
          <p:cNvSpPr txBox="1"/>
          <p:nvPr/>
        </p:nvSpPr>
        <p:spPr>
          <a:xfrm>
            <a:off x="453792" y="1445999"/>
            <a:ext cx="8582704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Time taken for a PV panel integrated with various Multi-PCMs-based cooling system  to reach certain temperatures at  a heat flux of 1000 W/m^2</a:t>
            </a:r>
          </a:p>
          <a:p>
            <a:pPr>
              <a:lnSpc>
                <a:spcPct val="130000"/>
              </a:lnSpc>
            </a:pP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A485D0-3E27-9EE6-FCBF-EA58461B737C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0A744579-E241-4DFD-A24F-FE32A04E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6D9804E-D928-2606-B273-220A49B5E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99C3F41-46C2-DDC3-6501-6BC8B7FB0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13F50DA-405B-A7DB-3F84-464833FC9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F110FF-3433-933E-17A9-33FACCD40E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879084C-ACA3-62A5-8DE7-3D03CE2E0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F13FC61-7EE9-1060-B9B9-49120AEEB4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9631F5C-233D-06EA-526C-8B37052A2A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3F3F8DF-7C65-7B2C-0889-2B9315B5C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30E1C3B-1B4F-B33A-7BCC-D1709D6878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85EF3FC-DB97-E080-D504-0A32E7FED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32F0F5D-162C-77A8-0DE6-6A88903621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D6521D4-7C21-7A67-3186-69FCF0FEB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EC7222B-2E0C-2A21-FD05-579F3439E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EF7F024-1906-CBF7-9ED2-71F78C752C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891CC4E-B37A-2C3A-9A52-2A12997CF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4882053E-282F-C152-16DD-38180BC7C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FA8127-2524-343C-3C71-04B56E8EC652}"/>
              </a:ext>
            </a:extLst>
          </p:cNvPr>
          <p:cNvSpPr/>
          <p:nvPr/>
        </p:nvSpPr>
        <p:spPr>
          <a:xfrm>
            <a:off x="4263127" y="5333853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A639D34-EACE-D75D-8BC4-376D7A88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2" y="2896592"/>
            <a:ext cx="6213686" cy="34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98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6E368-7325-59AB-A1E3-624FB511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853F5-D44A-2D2E-E089-07358D0CAA77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C800-166D-211F-C44B-C7EE7062D5CA}"/>
              </a:ext>
            </a:extLst>
          </p:cNvPr>
          <p:cNvSpPr txBox="1"/>
          <p:nvPr/>
        </p:nvSpPr>
        <p:spPr>
          <a:xfrm>
            <a:off x="1370015" y="5753665"/>
            <a:ext cx="8222664" cy="27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average and maximum temperature drop of a PV panel integrated with PCMs, with case 0 as the reference</a:t>
            </a:r>
            <a:r>
              <a:rPr lang="en-US" sz="1000" dirty="0"/>
              <a:t>.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89A6F-E04C-F6F7-F6D7-0AC67CF2699D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191F3B75-5664-D5C2-624C-978A0C16C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906B54D-143F-10A8-01A7-F0B637BDA2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0CE2CF1-F326-4D76-5441-E1F831FF8C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33DA1A0-B06C-60A2-29E5-CE8BF07D6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5BD9F49-F114-E473-DC7E-636729993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6CD6F76-92BE-819B-3A89-72F532254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79C71A7-C7DD-8831-D03E-422EEFC166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CBEE578-329F-5909-ECAB-A96AE305AF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DDAAFA6-48E3-71BF-26AF-26E0EC6494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34BEB5A-5DF5-2C61-BFFD-19765BA73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EE3AE6C-CE58-3553-19E2-98F67C33A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6700C4F-CF88-9543-4974-3CFACAD890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4A297A8-7266-BF83-ED49-B06CB9DA1F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C3F7DD2-FB1A-B64A-10AE-6504F3BC6E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47FD70A-AF26-4264-9958-46370969E7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CD6ABE4-7B23-818E-A271-57A40F85B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28A12545-6CD3-A8B0-A45C-D28D3E6CBD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CF4DED-76DB-112C-5714-37D2B26A1317}"/>
              </a:ext>
            </a:extLst>
          </p:cNvPr>
          <p:cNvSpPr/>
          <p:nvPr/>
        </p:nvSpPr>
        <p:spPr>
          <a:xfrm>
            <a:off x="4263127" y="5333853"/>
            <a:ext cx="243644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21056B2-A2E3-3A79-8963-A25BC2FE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3" y="1650102"/>
            <a:ext cx="4752528" cy="355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51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A580F-EAAB-41EF-81CB-596B4AC1B99F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3824BF6C-EC54-4AE1-8D7E-B8AF6480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0AE08-FD82-492A-B484-841FAB22A029}"/>
              </a:ext>
            </a:extLst>
          </p:cNvPr>
          <p:cNvSpPr txBox="1"/>
          <p:nvPr/>
        </p:nvSpPr>
        <p:spPr>
          <a:xfrm>
            <a:off x="251520" y="792639"/>
            <a:ext cx="864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 To Solar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8A79B-F3C2-44D1-9F6B-67264358749A}"/>
              </a:ext>
            </a:extLst>
          </p:cNvPr>
          <p:cNvSpPr txBox="1"/>
          <p:nvPr/>
        </p:nvSpPr>
        <p:spPr>
          <a:xfrm>
            <a:off x="323528" y="1512161"/>
            <a:ext cx="8640960" cy="403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Global issues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Fossil fuel-based energy sources are depleting and contribute to environmental pollution and climate change.</a:t>
            </a:r>
          </a:p>
          <a:p>
            <a:pPr marL="1200150" lvl="2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Renewable energy, particularly solar energy, is essential due to its wide availability and inexhaustibility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Current Status of Solar Energy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Despite its potential, solar energy accounts for only about 3.6% of global electricity production.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Key challenge: Photovoltaic (PV) cells have low conversion efficiency, typically ranging from 5% to 20%.</a:t>
            </a:r>
          </a:p>
        </p:txBody>
      </p:sp>
    </p:spTree>
    <p:extLst>
      <p:ext uri="{BB962C8B-B14F-4D97-AF65-F5344CB8AC3E}">
        <p14:creationId xmlns:p14="http://schemas.microsoft.com/office/powerpoint/2010/main" val="3864528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514A3-E96B-84CF-CFB1-6EE970B18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43143-2C17-117B-6593-D7B93391EAA2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ABE21-BF0E-FBAF-8807-BC02A62643C3}"/>
              </a:ext>
            </a:extLst>
          </p:cNvPr>
          <p:cNvSpPr txBox="1"/>
          <p:nvPr/>
        </p:nvSpPr>
        <p:spPr>
          <a:xfrm>
            <a:off x="917868" y="5712479"/>
            <a:ext cx="7830596" cy="47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Average percentages of heat removed from PV panels by multi PCMs based heat sinks before the left PCM layer fully melted and during the whole simulation period, with Case 0 as the reference.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3FF8E-7776-1824-D1C1-960B36B1BF64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4D935C0D-AB8C-68C1-C5B6-2DF580C6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DB8E051-C2C7-D505-B46A-8A6393AB6B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F2F2E37-11CF-7B82-E7B9-A933EF45A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DC95232-6C73-BB6B-7E78-299C93092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9E9EC0D-9DC3-4C71-0F8E-4DF312262B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F8A5591-0EE9-1E84-E527-D96761E0B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34B70E5-238C-60DA-A70E-4F54B954B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9A4C292-5F6E-F74B-F8D8-1229F9CA3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55B7A12-A0DA-AF89-55E3-882E44B9DE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414C145-992D-BBAA-22B3-2D2A3DA03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A80D699-6DA3-2C32-60D2-AD2FCE60C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B200EFE-1108-EB75-B49E-089C18C63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40E24C9-99C4-52DA-A8BA-239AC41CE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7DE594A-295C-1757-9F1E-3572EC727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D540959-53E9-E7F3-39CD-1FA509962C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B2B1BC8-DD2D-1674-D91C-8E825308F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7791D568-F4D5-086B-F5BD-AEF5E5D5C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2D21E60-35B7-BB7E-F9CA-78EBB19F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71" y="1827264"/>
            <a:ext cx="5946244" cy="34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6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CE705-8428-ED58-463D-90ADA69DC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41EAF-32A2-036B-9631-957CE6B99ED4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4B03D-1F8B-5099-6F65-E245AAAE2919}"/>
              </a:ext>
            </a:extLst>
          </p:cNvPr>
          <p:cNvSpPr txBox="1"/>
          <p:nvPr/>
        </p:nvSpPr>
        <p:spPr>
          <a:xfrm>
            <a:off x="940068" y="5482414"/>
            <a:ext cx="7830596" cy="47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PV panel’s a) electrical efficiency and b) relative electrical efficiency variations over time, integrated with various multi-PCMs-based cooling systems at a fixed MPCM-OPCM thickness ratio of 15:85.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BC6EE-65D8-7BC9-5869-276139D4C60C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DDDC5A36-634A-85C5-F633-B967BDE3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F6358C3-E3E3-3CC8-0448-0EE2517DE6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0EB3923-2A8B-B981-38E7-3E57C5A464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30B524F-AA56-CB49-6670-99A24699BE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A1E7B25-17B8-2734-3A68-24A0EDBCC3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2D78982-F4C5-420F-C39B-6E178A80BA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1F9F148-3C06-C385-53E4-A603D317B4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FDEFFE9-CFE4-64BF-118D-FD8595B04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F008F7F-AFD0-BC5D-6C2B-985B1BD93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69F191B-2B7B-A85B-7B60-F1223E3B7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18722A0-C963-7BE0-FF5B-BC1FC63CBA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D8F8E45-940D-6D6D-2654-E8E77C478E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357236E-372B-DB0B-3CE4-E3FA6A20C6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7B7EDC5-D2E1-4DB2-258D-D1F0F5E895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A5A8547-3BFB-52F0-5321-3F632819F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000DC6-CDC3-3274-2135-1613C5149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CC44447B-7854-AE9C-0FF3-7D9BB25D85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0AC2CCF-C8C9-B0B5-08DB-765DF3C0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68" y="1691630"/>
            <a:ext cx="7231228" cy="316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69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9C41A-B7E3-8605-31D9-B569E2C1E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560E7-4229-91E9-2954-18E2FB0CCF5F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984B0-082B-563B-C14A-238B57B3086B}"/>
              </a:ext>
            </a:extLst>
          </p:cNvPr>
          <p:cNvSpPr txBox="1"/>
          <p:nvPr/>
        </p:nvSpPr>
        <p:spPr>
          <a:xfrm>
            <a:off x="917868" y="5712479"/>
            <a:ext cx="7830596" cy="27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average and maximum relative efficiency of a PV panel integrated with multi PCMs with case 0 as the reference.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E9D494-9370-3AAC-69B6-8EFAF3FE59C7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52CCD8CA-B955-8CAA-1001-415AE957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9F4D811-5FE0-5A0D-2660-0AD3187C8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5098632-A3A0-66CF-3DF2-740CC1D43F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9BE08BD-D5C4-9E30-D2F7-9EE4D471C5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1E077AC-D9B1-99D1-65FA-D30C640BD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DF92A7E-B4F3-D9A9-3C74-3C60B96A0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6758684-8B56-19DE-0222-178033FFE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AB0DAFB-8D74-43B3-F53C-6E54E4F2E9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7CA3802-6E9F-CCF2-FDC2-72D45520B7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0B75D41-F193-B3F8-9ED5-683AF0083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E8D867-9432-C184-57D0-72DD6583E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513C9D6-996B-F53C-A466-8EB1857B3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96BE61F-0DCD-4806-9630-43179A2D2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408202B-D84F-7FB4-047E-FCAD8B0CA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009BE23-AD03-AF1E-FA46-F28C693EC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D210D01-902C-EAEB-8150-F335FCF91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AE3496C3-6590-D960-94F0-90F3120D26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FDA1701-311A-3ABC-8976-56AF7D33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62079"/>
            <a:ext cx="4896544" cy="353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251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3E2A0-5964-3B76-443D-06C229530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A8872-D61D-4B50-BC57-487D562CD986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CDB5-8EDD-7F24-EB3A-02924E12CBDD}"/>
              </a:ext>
            </a:extLst>
          </p:cNvPr>
          <p:cNvSpPr txBox="1"/>
          <p:nvPr/>
        </p:nvSpPr>
        <p:spPr>
          <a:xfrm>
            <a:off x="917868" y="5712479"/>
            <a:ext cx="7830596" cy="47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Cross-sections and temperature contours of PV solar panels integrated with multi PCMs based cooling systems (Case 10) at different tilt angles at 100 min.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218E0E-9D26-3778-3A3B-8D9FCC955D0B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C848AD5E-03CD-074E-82D2-189B9E73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EF0B2EA-6F8F-547D-1752-6E5EB4D4E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7A71E1C-11F7-3997-5900-891DDB48D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CE870B2-9EB4-FCD9-BF0E-3E7D79D39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23C4876-4598-D0BC-4836-3695489B6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16F0A1D-3F33-0FA6-4119-E3B5A1926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7FA079E-0C0C-1043-FA7A-0B6C89385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05A2212-165D-DE28-FE34-C9FF1336A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4229261-0390-A26A-99DA-97FE62700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74AE911-6E5A-DD66-AC9A-AB1B8C865A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1804DCE-6447-3D84-9BAF-2496C06BD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2E6437A-3D1B-8947-B27C-8935542CD3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39729F9-CECE-821E-B86F-23CF97D92A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BD82FA8-D0B9-8CB2-FC7D-2BD550D56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CE13C58-243C-0448-3B89-D50248184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50B9500-6246-291D-0483-D55F3C456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9B8A6658-54BD-9DB3-8496-4AE9B3BF8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D29E5AD-8647-7431-6267-5B740E56C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84" y="1930872"/>
            <a:ext cx="5244546" cy="33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9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ADD30-6585-D15F-6733-E75FAB6E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377FA-BFA1-3CE0-C40F-981173A413B0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13990-8079-6660-16AC-BB0AAB8D0931}"/>
              </a:ext>
            </a:extLst>
          </p:cNvPr>
          <p:cNvSpPr txBox="1"/>
          <p:nvPr/>
        </p:nvSpPr>
        <p:spPr>
          <a:xfrm>
            <a:off x="679574" y="5067592"/>
            <a:ext cx="7830596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Temperature profiles of PV panels integrated with multi-based cooling systems (Case 10) with various tilt angles (a) and percentages of thermal energy absorbed by Case 10 at different tilt angles over time (b).</a:t>
            </a:r>
            <a:endParaRPr lang="en-US" altLang="ko-KR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1986A-572E-89BE-E6F5-43104B41ADEB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EEF0F3B3-C6C4-DC1C-BF27-746FDF36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6D5A355-EBBB-A4B8-982A-58F9C44F1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A53722-EA3A-EF6C-99DB-B8128F859A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949C7D5-CE5D-7ED5-D3B4-BBD5E139B2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09FBCB4-DFF9-0E83-4437-237B50F3D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9499DEA-9E08-B9B8-79CE-657A0CC363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373B63C-A32B-3562-C222-1497EC5B7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90FD9FB-15B8-EACC-6BBC-4F4EA555A9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ED36ED1-DDCB-F9E6-2A7A-2AAD1F1CD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6CC17C1-E5DF-74F5-C63E-ABAD35344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D6A63CF-25EB-6ADF-E03A-F6BDA7C341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0F4EB10-ED7E-D178-0262-EB57E611DC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1FE3DFC-A761-11C6-0D96-AE3806518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62975CC-96BB-4862-E1FC-EEAD68837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90E1B30-238D-2CF0-4BFD-C3A07DA69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A9C7F60-7FDF-4B70-F095-B7F272A43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78877483-37B4-58D8-00F5-588524A753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54F64AB-710C-B3BE-70B9-544EC505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8" y="1790408"/>
            <a:ext cx="735400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56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04163-8C85-A68B-9F2F-6C477B46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73352-521C-FA88-6226-F6F95072DEC9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and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DD635-8915-11CE-73E1-2B3075001810}"/>
              </a:ext>
            </a:extLst>
          </p:cNvPr>
          <p:cNvSpPr txBox="1"/>
          <p:nvPr/>
        </p:nvSpPr>
        <p:spPr>
          <a:xfrm>
            <a:off x="961502" y="5919066"/>
            <a:ext cx="7830596" cy="49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Temperature profiles of PV panels without cooling system (Case 0), and with multi PCMs based cooling systems (Case 10) with various heat fluxes (a) 1000 W/m2 , (b) 800 W/m2 and (c) 600 W/m2 .</a:t>
            </a:r>
            <a:endParaRPr lang="en-US" altLang="ko-KR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6E49FE-4684-5E81-5532-79CE42132D77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BA84197C-8ED7-E0BB-7CFE-C7979F58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CBCA018-01E7-50DF-6939-D2AEA92149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8C4736A-0C31-3D34-F073-6F77E5DFA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44AA659-C178-43D1-27A6-7BED855F4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2392A11-A5A8-449D-E96B-FE10F7EB7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032B5F0-4734-90DB-B8FD-EDAE18728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E98A435-9588-5FFE-8E77-5DF1A90E79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7BD9467-F042-6721-DEE9-329F38C6D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F2FFA31-E2B3-4C9A-B895-A55176058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FE16F5D-D325-B2AA-E3F3-F32ABF0643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75CE1B4-6515-7749-CCE3-AD6DDC662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9DC20F1-6DCD-5674-341E-B53C3A12A9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F531FA3-2347-D396-4715-B669BC96C8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18E76C1-A9B8-9771-63E8-75AD80F93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957326E-8C30-D4F1-40E8-C77DC6DA0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15E4D81-C807-E5D1-33AA-B86DE58EA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DE48CA10-C011-F2D8-EBEB-F69833849B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E9DCCC1-DF93-0EBF-7D5D-1AF53351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72" y="1409403"/>
            <a:ext cx="4174876" cy="44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9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337F8-4785-7192-6DD9-D033138B9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2641F-1944-762A-24B6-86EA1015B049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CA591-0FA9-5427-D10B-AF514D38B1B8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52CA463F-5C37-82FB-757E-6913433E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C7C1E47-22A0-3D3B-6D56-0307D00B8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A16F5F6-3A6B-CFA1-B954-DF2C27BB7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EE824A3-1D97-A701-A711-06566E108C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C1B9906-ADCA-76DD-14CA-8BCF15891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B04D493-9D36-62AE-49EF-9D00EC11F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B5577B2-146F-4F82-CF02-521AD3E65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1CD6918-1ACE-C1D2-0C85-3DB3D263EB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9929BFC-3117-C483-E11E-55FD503E9E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3220265-AAD9-12DA-F57A-3B698C9FD7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90AEBB4-0735-1E0D-F272-3EA273943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4BA3E46-61B1-6555-BA07-72DAB9B9B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E093B11-FD43-0ABD-2E87-95F4E5D682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DCCB1A1-4461-BD20-B994-0EBFBF0B2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09AACD0-37EA-E887-833D-6C1A3D6F4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CE9F623-7E6F-C716-6BB9-AEDFC7E198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73FF11C5-65E4-DEC2-5273-FD5CD3606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C3339F-9943-B0A2-5D6B-C0D807124628}"/>
              </a:ext>
            </a:extLst>
          </p:cNvPr>
          <p:cNvSpPr txBox="1"/>
          <p:nvPr/>
        </p:nvSpPr>
        <p:spPr>
          <a:xfrm>
            <a:off x="811819" y="1640557"/>
            <a:ext cx="80086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Efficiency Improvement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Multi-PCM cooling boosts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PV efficiency by 35.8%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during peak hours.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 drop: up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59.6°C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multi-PCMs.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MPCM-OPCM setups yield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5% higher efficiency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than OPCM alone.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Thermal energy transfer: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95.6% (pre-melting)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96.5% (overall)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Efficient cooling prevents overheating.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Tilt angle comparison: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90° optimal for vertical bifacial and BIPV systems.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Outperforms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25°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setups.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40627" y="3068960"/>
            <a:ext cx="301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3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</a:t>
            </a:r>
            <a:r>
              <a:rPr lang="ko-KR" altLang="en-US" sz="3600" b="1" spc="3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b="1" spc="3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You!</a:t>
            </a:r>
            <a:endParaRPr lang="en-US" altLang="ko-KR" sz="2800" b="1" spc="300" dirty="0">
              <a:solidFill>
                <a:srgbClr val="003A9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FD770B-82E9-45B1-99C5-740FF3788837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8AE743EC-078E-44C4-A300-9F656660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57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3" y="761280"/>
            <a:ext cx="864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PV Panel Efficiency and Heat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364268"/>
            <a:ext cx="8640960" cy="329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Heat Generation in PV Panel </a:t>
            </a:r>
            <a:r>
              <a:rPr lang="en-US" altLang="ko-KR" dirty="0">
                <a:latin typeface="+mn-ea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Most incident solar radiation converts to heat, raising PV cell temperature and reducing efficiency and power output.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 temperature increase of 1°C can lead to a 0.65–0.85% drop in power output.</a:t>
            </a:r>
            <a:endParaRPr lang="en-US" altLang="ko-KR" sz="2400" dirty="0">
              <a:latin typeface="+mn-ea"/>
            </a:endParaRP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Impact of Ambient Temperature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Increased temperatures decrease power output, open-circuit voltage, and maximum power, although short-circuit current rises.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Efficiency losses can reach 7.5–22.5% in high temperatures (up to 70°C in summer).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12FA9-E5BB-4052-B941-8A8EEC73A245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8EE62223-2A94-4D1B-B44F-3AC52DCC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E7F6544-8907-4F25-B7FA-73DA3CB0B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13B91FE-06EC-4D40-884C-4A0ECD6D9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FC123B9-C0DD-4F4D-84CE-963911AA6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5FF505D-C9C6-4871-B3E0-DB94CE381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1C508FF-CE89-42D7-9066-CB43EDA3B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286C566-F50D-4445-9CB0-991484CFB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A94D165-7B20-46D5-BB8C-D41DCFDFB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70A1D1-FA4D-417E-93CF-C3B499563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D65A926-81DD-4E6F-B52F-7DE9C89E9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8B379DC-BD15-414A-B82C-F8D1A2F88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7B2703B-53B7-42F4-8008-5AAA28F09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7A97E88-A698-4766-A548-AC7B73AC98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33DBFE9-24D6-4DDD-A30C-339589E94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5CFC224-A31E-4470-97EB-768985C9A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CD32A2F-FD7D-4F17-A77A-C437EDC1F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B9EE2AAE-512A-414C-9C21-A1244405D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92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655DD-BB9B-4BAD-129F-4EC2069C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2599C-A714-772F-A061-3225CE9E6E5C}"/>
              </a:ext>
            </a:extLst>
          </p:cNvPr>
          <p:cNvSpPr txBox="1"/>
          <p:nvPr/>
        </p:nvSpPr>
        <p:spPr>
          <a:xfrm>
            <a:off x="179513" y="761280"/>
            <a:ext cx="864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Cooling Methods for PV Panel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5D617-E401-7C86-2F00-BEF235935316}"/>
              </a:ext>
            </a:extLst>
          </p:cNvPr>
          <p:cNvSpPr txBox="1"/>
          <p:nvPr/>
        </p:nvSpPr>
        <p:spPr>
          <a:xfrm>
            <a:off x="251520" y="1364268"/>
            <a:ext cx="8640960" cy="477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Types of Cooling System</a:t>
            </a:r>
            <a:endParaRPr lang="en-US" altLang="ko-KR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Active Cooling: Uses fans or pumps; suitable when power output surpasses cooling system power requirements.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Passive Cooling: Relies on natural convection, air ventilation, or liquid immersion; no additional power is required.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Emerging Interest in Phase Change Materials (PCMs)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PCMs absorb and release thermal energy within a narrow temperature range, providing passive cooling.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Various studies demonstrate PCM's cooling benefits on PV panels with different materials and configurations.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Metal fins and nano-material additions (e.g.,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CuO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TiO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₂) improve PCM thermal conductivity, providing enhanced cooling for PV panels.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6A698-FAA9-39C3-EFC3-D7638170BAEA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F1F15C4C-B1A8-B730-8419-34FD0DCB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6C2F2C2-E8D4-B260-2A46-01FFC88F3C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D06390B-61F4-92DA-A7FB-9FD6830EE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38F4E77-EA04-19F0-6E43-C2CA3EA34B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8456BFE-CF40-5091-752D-56DFE10241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DB3483A-7101-5E0B-9847-289E47866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90E9CFD-586F-5B9D-ECC2-B39C88381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6A74430-524E-1595-51AD-2B7B92D49E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97A4856-279C-0D6E-5A5D-AF6BF39F6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6E8D8A6-FD09-58BC-050C-B03DF0761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FC6429B-382A-696B-2DCE-0CA7427D1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84DE8AD-CA9F-7DDF-7807-C2AC22BA12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666CE48-2F56-38E9-BC95-D020DB719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22CC85C-3984-53A6-7F2F-155518046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444C9C8-BEF6-D045-C2AD-6A1153E7C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F927DFF-99C6-2161-52B8-ECEFAE978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628D71E9-B586-EDC4-86AD-7115A77BF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20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69" y="1400319"/>
            <a:ext cx="8640960" cy="16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Geometrical Model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Multi-Layered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Working Fluids RT44 &amp; RT64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constant heat flux 1000 w/m^2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F12FA9-E5BB-4052-B941-8A8EEC73A245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8EE62223-2A94-4D1B-B44F-3AC52DCC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E7F6544-8907-4F25-B7FA-73DA3CB0B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13B91FE-06EC-4D40-884C-4A0ECD6D9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FC123B9-C0DD-4F4D-84CE-963911AA6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5FF505D-C9C6-4871-B3E0-DB94CE381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1C508FF-CE89-42D7-9066-CB43EDA3B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286C566-F50D-4445-9CB0-991484CFB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A94D165-7B20-46D5-BB8C-D41DCFDFB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E70A1D1-FA4D-417E-93CF-C3B499563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D65A926-81DD-4E6F-B52F-7DE9C89E9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8B379DC-BD15-414A-B82C-F8D1A2F88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7B2703B-53B7-42F4-8008-5AAA28F09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97A97E88-A698-4766-A548-AC7B73AC98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33DBFE9-24D6-4DDD-A30C-339589E94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5CFC224-A31E-4470-97EB-768985C9A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CD32A2F-FD7D-4F17-A77A-C437EDC1F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B9EE2AAE-512A-414C-9C21-A1244405D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12B005-B701-4D64-A780-6012F18F1DE7}"/>
              </a:ext>
            </a:extLst>
          </p:cNvPr>
          <p:cNvSpPr/>
          <p:nvPr/>
        </p:nvSpPr>
        <p:spPr>
          <a:xfrm>
            <a:off x="5508104" y="4251380"/>
            <a:ext cx="2436440" cy="38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EE37B0-85CA-4F0B-D136-04205A2B1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70662" y="977316"/>
            <a:ext cx="3581400" cy="3552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06BCD6-9050-7382-6E94-F2BE95DEF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83" y="3648365"/>
            <a:ext cx="4619987" cy="28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94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B20D5-FE85-22EE-11DA-B3DEAF6C1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00D3D-2BF8-D6F5-3D21-3003DD26F664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F4D68-4788-94EA-2A7E-7D53CCE6F34C}"/>
              </a:ext>
            </a:extLst>
          </p:cNvPr>
          <p:cNvSpPr txBox="1"/>
          <p:nvPr/>
        </p:nvSpPr>
        <p:spPr>
          <a:xfrm>
            <a:off x="299669" y="1400319"/>
            <a:ext cx="8640960" cy="377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Model assumptions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Thermo-physical properties, including density and thermal conductivity of the materials, are treated as constant and independent of temperature across the materials.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Radiation heat losses are assumed to be negligible, and the convection coefficients are assumed to be constant.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Adiabatic boundary condition is applied at the top and bottom walls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Uniform heat flux of 1000 W/m2 , initial temperature of 20 ◦C, and constant ambient temperature of 20 ◦C are assumed.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PV-PCM system’s contact resistances are assumed to be negligible.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flow is considered laminar, incompressible, unsteady, and two-dimensional.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6A1821-B72A-90A3-3E3E-3735637AA76D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E23CF529-112C-8383-69AC-D27E40D9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3E474D2-F826-3200-B512-5740FB0DD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DBDEE28-DCD4-84EA-6DD2-48C3793FB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86A4AB4-0301-8CFC-1A45-23C0C0E5A3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E381B66-E813-69F1-7D54-91EB08E9D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0DABF0C-B0E5-61C1-892A-8A59AB96EB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807079C-C03D-3FE2-CB70-45729A804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4F1A033-0BFC-4F06-6F52-8BFA747915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7B7312F-7EF0-53D8-CBCE-8CE81EEE0A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E2C0FCC-1585-8D32-3B79-0974ADFCF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C4DA914B-41DE-FE4A-6FC9-6DD44141F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2309609-01FF-91CD-F9D4-C0CD4246DC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F73C21F-F1EE-A155-992B-B285F4B8E4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EAA31CA-2EEB-23D8-E6AC-8BBADDB7D8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052A305-E3A5-DE08-83B2-026DC551D1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B964E71-6077-AA71-C699-A4422237AD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A42F14BC-62AD-A96F-C338-5AEB31B3B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35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4FCF0-AB8F-F912-9966-7F4F90765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0B20E8-F3D3-3DB1-76CF-601B6E837624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43D14-641E-66EE-D35E-85ECC0371556}"/>
              </a:ext>
            </a:extLst>
          </p:cNvPr>
          <p:cNvSpPr txBox="1"/>
          <p:nvPr/>
        </p:nvSpPr>
        <p:spPr>
          <a:xfrm>
            <a:off x="298376" y="1410301"/>
            <a:ext cx="864096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Governing Equations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16584F-A2D4-2790-0949-675F87BD09E4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89BEC06B-357E-B2A7-72E8-14829C76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15C1E88-3B04-BB90-29F0-0A8BA4D19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B26466F-374F-EA5A-2B07-2C8D47FD3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51D4101-F544-898A-BE2D-382F8C58E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02B5150-0754-1258-0EE8-419556DF45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87CF035-076C-D787-BACA-80AC2F906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3CCB90B-F69C-EA3E-0575-6CB9FA5A64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E7441A6-5E1D-6374-0901-2BBB9E8B3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05C1C12-84E5-BD3A-8E45-C48820FA8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E31604B-78CA-A44E-8144-F4E941B3F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6D8B57B-9344-9167-8C2E-33BBFE5CBD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F732AF7-BF55-798C-BA79-4DE85BA37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F07521B-D5AB-4814-9AFF-513583190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45A7AC11-AD86-6B56-9DE0-316F42A2A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A2A4477-4D49-7286-E73A-DC4777D26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D3B58D0-D89B-19D9-4422-A7938A391B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08A234D8-3D90-2D74-11F8-3791834D8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7FB24-D7F4-8195-73BB-40AD53E9F91B}"/>
              </a:ext>
            </a:extLst>
          </p:cNvPr>
          <p:cNvSpPr txBox="1"/>
          <p:nvPr/>
        </p:nvSpPr>
        <p:spPr>
          <a:xfrm>
            <a:off x="755576" y="211264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Continuity Equation (Mass conservation)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3ABF79-6787-8E6A-FEF3-DAA9146A8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520" y="2446569"/>
            <a:ext cx="3810452" cy="11521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6D07CB-8B6B-A3C9-C9B7-BCE7E59671FF}"/>
              </a:ext>
            </a:extLst>
          </p:cNvPr>
          <p:cNvSpPr txBox="1"/>
          <p:nvPr/>
        </p:nvSpPr>
        <p:spPr>
          <a:xfrm>
            <a:off x="736340" y="34241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Boussinesq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Approximation (Density Variation)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1B3889A-0A08-8DE1-68F6-2E7529B54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800540"/>
            <a:ext cx="3362672" cy="7706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72C607-4708-EFDC-D5CF-F57DE343DBE5}"/>
              </a:ext>
            </a:extLst>
          </p:cNvPr>
          <p:cNvSpPr txBox="1"/>
          <p:nvPr/>
        </p:nvSpPr>
        <p:spPr>
          <a:xfrm>
            <a:off x="755576" y="446139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Momentum Equations (x, y Components)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E08D79-9BFC-A9A9-B43B-A0C0A7026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520" y="4830730"/>
            <a:ext cx="6048672" cy="161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2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3CDF9-85C8-8905-F6B2-72815F9C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05936-E03C-5A4F-7C4E-B75F0B34D290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23B46-87F8-10DF-A7EB-4C7B553861CA}"/>
              </a:ext>
            </a:extLst>
          </p:cNvPr>
          <p:cNvSpPr txBox="1"/>
          <p:nvPr/>
        </p:nvSpPr>
        <p:spPr>
          <a:xfrm>
            <a:off x="298376" y="1410301"/>
            <a:ext cx="864096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Governing Equations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463C98-8B86-55BF-BA57-56D5EFFB151E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DFC97E55-C7F8-1DC4-D61A-13506509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9F4B537-EBFA-B9B5-11A4-48C14511B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7064D63-5EB6-289A-B87E-8F7300C42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A85BF16-26DA-F2B1-C08A-A258BF789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6F7D87A-F8F8-C958-D621-82C6F2E9AB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393A965-D0DF-2F0F-B196-1C5F580CA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D983A3FC-B46A-5E38-00AF-7A140D652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A7F3C32-39D2-C30E-8927-1A3ABB37D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3C62C872-2100-E52A-3784-19ECD8A9D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3C32755-F40F-5625-D0D5-6D806047E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6EA41CE5-98DC-E857-E5DC-C5E1F2D456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E45FD2F-2377-D8FE-5252-4B1D4830D3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05609A38-5E83-8E57-0325-A36BFEB78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2CD30F47-0A7B-B525-84EF-626EE594B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A2909CC-9292-7E43-8474-BF80DB295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3F712C7-FDF3-6D62-900C-D92606B83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4ACE1E96-4983-F32F-ACCA-8415971CD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2BB64-91FF-068B-2D8D-7FCB6283372C}"/>
              </a:ext>
            </a:extLst>
          </p:cNvPr>
          <p:cNvSpPr txBox="1"/>
          <p:nvPr/>
        </p:nvSpPr>
        <p:spPr>
          <a:xfrm>
            <a:off x="755576" y="211264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Resistance Term (Mushy Zone)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3FB46D-F8AF-DDF7-9C4D-8712308823E6}"/>
              </a:ext>
            </a:extLst>
          </p:cNvPr>
          <p:cNvSpPr txBox="1"/>
          <p:nvPr/>
        </p:nvSpPr>
        <p:spPr>
          <a:xfrm>
            <a:off x="736340" y="34241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Energy Equation (PCM)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BB3987D-72F7-E35E-BFC2-51836FA4B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2576383"/>
            <a:ext cx="2396726" cy="7303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7D3935F-EA22-AE96-1BF4-3D4EB049E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384" y="3816841"/>
            <a:ext cx="4802832" cy="9030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70B16C-6129-3BCD-64DF-D45C2E721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4643097"/>
            <a:ext cx="3190216" cy="10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62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1E8E-A0D2-3F8B-4AB7-B911B4439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CB4E77-C809-FFDE-4EEC-359C079455E6}"/>
              </a:ext>
            </a:extLst>
          </p:cNvPr>
          <p:cNvSpPr txBox="1"/>
          <p:nvPr/>
        </p:nvSpPr>
        <p:spPr>
          <a:xfrm>
            <a:off x="195278" y="674174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3A9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D8B49-B1A7-8F7A-3E59-12ADDA9455E2}"/>
              </a:ext>
            </a:extLst>
          </p:cNvPr>
          <p:cNvSpPr txBox="1"/>
          <p:nvPr/>
        </p:nvSpPr>
        <p:spPr>
          <a:xfrm>
            <a:off x="298376" y="1410301"/>
            <a:ext cx="864096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Governing Equations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F8DE44-0B9E-2649-0174-442254A92FA4}"/>
              </a:ext>
            </a:extLst>
          </p:cNvPr>
          <p:cNvSpPr/>
          <p:nvPr/>
        </p:nvSpPr>
        <p:spPr>
          <a:xfrm>
            <a:off x="195278" y="116632"/>
            <a:ext cx="1784434" cy="432048"/>
          </a:xfrm>
          <a:prstGeom prst="rect">
            <a:avLst/>
          </a:prstGeom>
          <a:solidFill>
            <a:srgbClr val="003A96"/>
          </a:solidFill>
          <a:ln>
            <a:solidFill>
              <a:srgbClr val="003A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File:Emblem of Jeonbuk National University.png - Wikimedia Commons">
            <a:extLst>
              <a:ext uri="{FF2B5EF4-FFF2-40B4-BE49-F238E27FC236}">
                <a16:creationId xmlns:a16="http://schemas.microsoft.com/office/drawing/2014/main" id="{6749ADBF-311E-75A3-FF78-5A1E7FAF5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237312"/>
            <a:ext cx="432048" cy="4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E7CEF33-F472-1F8F-7D20-4DC4DCD6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F3163C0-CA63-EDDC-4945-5B793579E4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450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70FC7B18-7251-449C-0E34-6D506E959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644080" y="1960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93E1BE6-41EA-FFF9-561D-380CFEBD91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491680" y="2112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7ED1A0A-3FB2-9984-46B9-E51414128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339280" y="2265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39BB6D5-2C6D-520D-6B5C-0CC31306B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86880" y="2417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5E824B1E-0010-DB7D-6B2F-578F809D5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034480" y="2569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A166959-EBD2-0DB5-65C2-D8DDC5498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82080" y="2722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E70D2958-5EDD-F701-40CE-6374202547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729680" y="2874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A84FB1C6-00F9-7140-2B0F-7661BDB45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77280" y="3027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2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C3B3AC7-BBC0-8F10-CE0D-254447F2C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24880" y="3179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4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1F35D1E4-873E-468D-0FBD-58C1A4EA2B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272480" y="33318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26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88DC7AAC-66DE-561D-3C73-474460E3E3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20080" y="34842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28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FA6EA822-7B8B-9B21-5E40-D4422CD46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967680" y="3636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0" descr="https://www.annualreviews.org/na101/home/literatum/publisher/ar/journals/content/fluid/2015/fluid.2015.47.issue-1/annurev-fluid-010814-014644/20141209/images/large/fl470021.f2.jpeg">
            <a:extLst>
              <a:ext uri="{FF2B5EF4-FFF2-40B4-BE49-F238E27FC236}">
                <a16:creationId xmlns:a16="http://schemas.microsoft.com/office/drawing/2014/main" id="{B1518FB0-9878-4629-AE4A-7E2C781E8D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815280" y="3789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2" descr="equation ">
            <a:hlinkClick r:id="rId3"/>
            <a:extLst>
              <a:ext uri="{FF2B5EF4-FFF2-40B4-BE49-F238E27FC236}">
                <a16:creationId xmlns:a16="http://schemas.microsoft.com/office/drawing/2014/main" id="{3077411F-7AE7-5D49-6764-DA29587549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324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86E3F-2061-E1AA-13C8-852DCE5AA8AD}"/>
              </a:ext>
            </a:extLst>
          </p:cNvPr>
          <p:cNvSpPr txBox="1"/>
          <p:nvPr/>
        </p:nvSpPr>
        <p:spPr>
          <a:xfrm>
            <a:off x="755576" y="211264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PV Panel Energy Equation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6CA274-8FBA-59C7-3E34-DFFCFBC14CCE}"/>
              </a:ext>
            </a:extLst>
          </p:cNvPr>
          <p:cNvSpPr txBox="1"/>
          <p:nvPr/>
        </p:nvSpPr>
        <p:spPr>
          <a:xfrm>
            <a:off x="736340" y="34241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Heat Transfer at PV-PCM Interface (Fourier’s Law)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215992-FDB9-22E7-0D4D-05F62E56E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618" y="2428066"/>
            <a:ext cx="3887598" cy="8964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E183F1-FD06-8651-C38C-1B977B8C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704" y="4119150"/>
            <a:ext cx="2642592" cy="8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21377</TotalTime>
  <Words>1029</Words>
  <Application>Microsoft Office PowerPoint</Application>
  <PresentationFormat>On-screen Show (4:3)</PresentationFormat>
  <Paragraphs>101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Wingdings</vt:lpstr>
      <vt:lpstr>맑은 고딕</vt:lpstr>
      <vt:lpstr>나눔바른고딕</vt:lpstr>
      <vt:lpstr>나눔고딕 ExtraBold</vt:lpstr>
      <vt:lpstr>Courier New</vt:lpstr>
      <vt:lpstr>나눔고딕 Light</vt:lpstr>
      <vt:lpstr>Arial</vt:lpstr>
      <vt:lpstr>1_전북대학교_01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HTRF</cp:lastModifiedBy>
  <cp:revision>593</cp:revision>
  <cp:lastPrinted>2024-11-18T02:08:51Z</cp:lastPrinted>
  <dcterms:created xsi:type="dcterms:W3CDTF">2015-12-17T06:17:50Z</dcterms:created>
  <dcterms:modified xsi:type="dcterms:W3CDTF">2024-11-18T06:10:36Z</dcterms:modified>
</cp:coreProperties>
</file>