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60EF46-A8FA-4AB6-953F-92929882C0A4}" v="4" dt="2024-11-24T06:17:22.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EL SPANDANA" userId="fcf869c4e28c2d60" providerId="LiveId" clId="{0760EF46-A8FA-4AB6-953F-92929882C0A4}"/>
    <pc:docChg chg="undo custSel addSld delSld modSld">
      <pc:chgData name="PATEL SPANDANA" userId="fcf869c4e28c2d60" providerId="LiveId" clId="{0760EF46-A8FA-4AB6-953F-92929882C0A4}" dt="2024-11-24T07:01:22.180" v="201" actId="20577"/>
      <pc:docMkLst>
        <pc:docMk/>
      </pc:docMkLst>
      <pc:sldChg chg="addSp delSp mod">
        <pc:chgData name="PATEL SPANDANA" userId="fcf869c4e28c2d60" providerId="LiveId" clId="{0760EF46-A8FA-4AB6-953F-92929882C0A4}" dt="2024-11-24T06:45:53.098" v="194" actId="478"/>
        <pc:sldMkLst>
          <pc:docMk/>
          <pc:sldMk cId="0" sldId="259"/>
        </pc:sldMkLst>
        <pc:spChg chg="add del">
          <ac:chgData name="PATEL SPANDANA" userId="fcf869c4e28c2d60" providerId="LiveId" clId="{0760EF46-A8FA-4AB6-953F-92929882C0A4}" dt="2024-11-24T06:45:53.098" v="194" actId="478"/>
          <ac:spMkLst>
            <pc:docMk/>
            <pc:sldMk cId="0" sldId="259"/>
            <ac:spMk id="2" creationId="{987A0A7B-7DA4-9B7D-DE45-429C62B50FF7}"/>
          </ac:spMkLst>
        </pc:spChg>
        <pc:spChg chg="add del">
          <ac:chgData name="PATEL SPANDANA" userId="fcf869c4e28c2d60" providerId="LiveId" clId="{0760EF46-A8FA-4AB6-953F-92929882C0A4}" dt="2024-11-24T06:45:50.066" v="193" actId="478"/>
          <ac:spMkLst>
            <pc:docMk/>
            <pc:sldMk cId="0" sldId="259"/>
            <ac:spMk id="3" creationId="{B6EBF18E-7130-48DF-D9BC-72BD3DB7BB42}"/>
          </ac:spMkLst>
        </pc:spChg>
      </pc:sldChg>
      <pc:sldChg chg="addSp delSp modSp mod">
        <pc:chgData name="PATEL SPANDANA" userId="fcf869c4e28c2d60" providerId="LiveId" clId="{0760EF46-A8FA-4AB6-953F-92929882C0A4}" dt="2024-11-24T06:17:57.721" v="77" actId="14100"/>
        <pc:sldMkLst>
          <pc:docMk/>
          <pc:sldMk cId="0" sldId="269"/>
        </pc:sldMkLst>
        <pc:spChg chg="add del">
          <ac:chgData name="PATEL SPANDANA" userId="fcf869c4e28c2d60" providerId="LiveId" clId="{0760EF46-A8FA-4AB6-953F-92929882C0A4}" dt="2024-11-24T06:09:08.045" v="8" actId="478"/>
          <ac:spMkLst>
            <pc:docMk/>
            <pc:sldMk cId="0" sldId="269"/>
            <ac:spMk id="5" creationId="{00000000-0000-0000-0000-000000000000}"/>
          </ac:spMkLst>
        </pc:spChg>
        <pc:spChg chg="del">
          <ac:chgData name="PATEL SPANDANA" userId="fcf869c4e28c2d60" providerId="LiveId" clId="{0760EF46-A8FA-4AB6-953F-92929882C0A4}" dt="2024-11-24T06:08:57.105" v="6" actId="478"/>
          <ac:spMkLst>
            <pc:docMk/>
            <pc:sldMk cId="0" sldId="269"/>
            <ac:spMk id="7" creationId="{00000000-0000-0000-0000-000000000000}"/>
          </ac:spMkLst>
        </pc:spChg>
        <pc:spChg chg="add mod">
          <ac:chgData name="PATEL SPANDANA" userId="fcf869c4e28c2d60" providerId="LiveId" clId="{0760EF46-A8FA-4AB6-953F-92929882C0A4}" dt="2024-11-24T06:11:01.238" v="17" actId="12"/>
          <ac:spMkLst>
            <pc:docMk/>
            <pc:sldMk cId="0" sldId="269"/>
            <ac:spMk id="10" creationId="{7C38CE0E-1D5E-E5CC-6790-DBDCB463486C}"/>
          </ac:spMkLst>
        </pc:spChg>
        <pc:spChg chg="add mod">
          <ac:chgData name="PATEL SPANDANA" userId="fcf869c4e28c2d60" providerId="LiveId" clId="{0760EF46-A8FA-4AB6-953F-92929882C0A4}" dt="2024-11-24T06:17:44.305" v="75" actId="1076"/>
          <ac:spMkLst>
            <pc:docMk/>
            <pc:sldMk cId="0" sldId="269"/>
            <ac:spMk id="14" creationId="{71D700F6-0397-F143-E024-B7F60A01EA3F}"/>
          </ac:spMkLst>
        </pc:spChg>
        <pc:spChg chg="add mod">
          <ac:chgData name="PATEL SPANDANA" userId="fcf869c4e28c2d60" providerId="LiveId" clId="{0760EF46-A8FA-4AB6-953F-92929882C0A4}" dt="2024-11-24T06:17:38.563" v="74" actId="14100"/>
          <ac:spMkLst>
            <pc:docMk/>
            <pc:sldMk cId="0" sldId="269"/>
            <ac:spMk id="15" creationId="{602E8059-D40D-1D36-B68F-5AA58F4346C3}"/>
          </ac:spMkLst>
        </pc:spChg>
        <pc:graphicFrameChg chg="add del mod">
          <ac:chgData name="PATEL SPANDANA" userId="fcf869c4e28c2d60" providerId="LiveId" clId="{0760EF46-A8FA-4AB6-953F-92929882C0A4}" dt="2024-11-24T06:05:31.332" v="2" actId="478"/>
          <ac:graphicFrameMkLst>
            <pc:docMk/>
            <pc:sldMk cId="0" sldId="269"/>
            <ac:graphicFrameMk id="2" creationId="{7B603174-3F31-132F-5790-DC1F0F62B629}"/>
          </ac:graphicFrameMkLst>
        </pc:graphicFrameChg>
        <pc:graphicFrameChg chg="add mod modGraphic">
          <ac:chgData name="PATEL SPANDANA" userId="fcf869c4e28c2d60" providerId="LiveId" clId="{0760EF46-A8FA-4AB6-953F-92929882C0A4}" dt="2024-11-24T06:14:22.766" v="56" actId="1076"/>
          <ac:graphicFrameMkLst>
            <pc:docMk/>
            <pc:sldMk cId="0" sldId="269"/>
            <ac:graphicFrameMk id="3" creationId="{4279862F-090D-E638-7460-E550363D0686}"/>
          </ac:graphicFrameMkLst>
        </pc:graphicFrameChg>
        <pc:picChg chg="mod">
          <ac:chgData name="PATEL SPANDANA" userId="fcf869c4e28c2d60" providerId="LiveId" clId="{0760EF46-A8FA-4AB6-953F-92929882C0A4}" dt="2024-11-24T06:14:15.672" v="55" actId="14100"/>
          <ac:picMkLst>
            <pc:docMk/>
            <pc:sldMk cId="0" sldId="269"/>
            <ac:picMk id="6" creationId="{00000000-0000-0000-0000-000000000000}"/>
          </ac:picMkLst>
        </pc:picChg>
        <pc:picChg chg="mod">
          <ac:chgData name="PATEL SPANDANA" userId="fcf869c4e28c2d60" providerId="LiveId" clId="{0760EF46-A8FA-4AB6-953F-92929882C0A4}" dt="2024-11-24T06:17:57.721" v="77" actId="14100"/>
          <ac:picMkLst>
            <pc:docMk/>
            <pc:sldMk cId="0" sldId="269"/>
            <ac:picMk id="8" creationId="{00000000-0000-0000-0000-000000000000}"/>
          </ac:picMkLst>
        </pc:picChg>
        <pc:picChg chg="add mod">
          <ac:chgData name="PATEL SPANDANA" userId="fcf869c4e28c2d60" providerId="LiveId" clId="{0760EF46-A8FA-4AB6-953F-92929882C0A4}" dt="2024-11-24T06:15:20.959" v="63" actId="1076"/>
          <ac:picMkLst>
            <pc:docMk/>
            <pc:sldMk cId="0" sldId="269"/>
            <ac:picMk id="12" creationId="{9294286E-FB28-3FB6-D1F5-FBC8C4A73172}"/>
          </ac:picMkLst>
        </pc:picChg>
      </pc:sldChg>
      <pc:sldChg chg="addSp modSp new mod">
        <pc:chgData name="PATEL SPANDANA" userId="fcf869c4e28c2d60" providerId="LiveId" clId="{0760EF46-A8FA-4AB6-953F-92929882C0A4}" dt="2024-11-24T06:38:09.146" v="183" actId="20577"/>
        <pc:sldMkLst>
          <pc:docMk/>
          <pc:sldMk cId="1342214272" sldId="270"/>
        </pc:sldMkLst>
        <pc:spChg chg="add mod">
          <ac:chgData name="PATEL SPANDANA" userId="fcf869c4e28c2d60" providerId="LiveId" clId="{0760EF46-A8FA-4AB6-953F-92929882C0A4}" dt="2024-11-24T06:33:37.429" v="134" actId="255"/>
          <ac:spMkLst>
            <pc:docMk/>
            <pc:sldMk cId="1342214272" sldId="270"/>
            <ac:spMk id="3" creationId="{86E13FCB-9C17-FBFA-3F9F-CDA464371930}"/>
          </ac:spMkLst>
        </pc:spChg>
        <pc:spChg chg="add mod">
          <ac:chgData name="PATEL SPANDANA" userId="fcf869c4e28c2d60" providerId="LiveId" clId="{0760EF46-A8FA-4AB6-953F-92929882C0A4}" dt="2024-11-24T06:33:54.091" v="136" actId="1076"/>
          <ac:spMkLst>
            <pc:docMk/>
            <pc:sldMk cId="1342214272" sldId="270"/>
            <ac:spMk id="5" creationId="{F6F7D0E8-5C74-AEB9-3E97-CE96EF874C74}"/>
          </ac:spMkLst>
        </pc:spChg>
        <pc:spChg chg="add mod">
          <ac:chgData name="PATEL SPANDANA" userId="fcf869c4e28c2d60" providerId="LiveId" clId="{0760EF46-A8FA-4AB6-953F-92929882C0A4}" dt="2024-11-24T06:34:35.779" v="141" actId="1076"/>
          <ac:spMkLst>
            <pc:docMk/>
            <pc:sldMk cId="1342214272" sldId="270"/>
            <ac:spMk id="7" creationId="{4A85F06E-A71E-3637-DA48-D0D504590C26}"/>
          </ac:spMkLst>
        </pc:spChg>
        <pc:spChg chg="add mod">
          <ac:chgData name="PATEL SPANDANA" userId="fcf869c4e28c2d60" providerId="LiveId" clId="{0760EF46-A8FA-4AB6-953F-92929882C0A4}" dt="2024-11-24T06:38:09.146" v="183" actId="20577"/>
          <ac:spMkLst>
            <pc:docMk/>
            <pc:sldMk cId="1342214272" sldId="270"/>
            <ac:spMk id="9" creationId="{4D4A9487-E801-A728-1C7B-B3E28DF22E1D}"/>
          </ac:spMkLst>
        </pc:spChg>
      </pc:sldChg>
      <pc:sldChg chg="new del">
        <pc:chgData name="PATEL SPANDANA" userId="fcf869c4e28c2d60" providerId="LiveId" clId="{0760EF46-A8FA-4AB6-953F-92929882C0A4}" dt="2024-11-24T06:21:59.806" v="79" actId="680"/>
        <pc:sldMkLst>
          <pc:docMk/>
          <pc:sldMk cId="3182060652" sldId="270"/>
        </pc:sldMkLst>
      </pc:sldChg>
      <pc:sldChg chg="addSp delSp modSp new mod">
        <pc:chgData name="PATEL SPANDANA" userId="fcf869c4e28c2d60" providerId="LiveId" clId="{0760EF46-A8FA-4AB6-953F-92929882C0A4}" dt="2024-11-24T07:01:22.180" v="201" actId="20577"/>
        <pc:sldMkLst>
          <pc:docMk/>
          <pc:sldMk cId="1944879321" sldId="271"/>
        </pc:sldMkLst>
        <pc:spChg chg="add mod">
          <ac:chgData name="PATEL SPANDANA" userId="fcf869c4e28c2d60" providerId="LiveId" clId="{0760EF46-A8FA-4AB6-953F-92929882C0A4}" dt="2024-11-24T07:01:22.180" v="201" actId="20577"/>
          <ac:spMkLst>
            <pc:docMk/>
            <pc:sldMk cId="1944879321" sldId="271"/>
            <ac:spMk id="5" creationId="{00605BB8-7111-0D19-9703-FCC8F29B811F}"/>
          </ac:spMkLst>
        </pc:spChg>
        <pc:picChg chg="add del mod">
          <ac:chgData name="PATEL SPANDANA" userId="fcf869c4e28c2d60" providerId="LiveId" clId="{0760EF46-A8FA-4AB6-953F-92929882C0A4}" dt="2024-11-24T06:43:05.463" v="190" actId="22"/>
          <ac:picMkLst>
            <pc:docMk/>
            <pc:sldMk cId="1944879321" sldId="271"/>
            <ac:picMk id="3" creationId="{70C966AF-BE6A-717D-C5AC-4795111CF8D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3A15B0-CE5E-40B4-B1EA-212CE94AB704}" type="datetimeFigureOut">
              <a:rPr lang="en-US" smtClean="0"/>
              <a:t>11/26/2024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2397A-2586-4B65-B307-2DA7220AE075}" type="slidenum">
              <a:rPr lang="en-US" smtClean="0"/>
              <a:t>‹#›</a:t>
            </a:fld>
            <a:endParaRPr lang="en-US"/>
          </a:p>
        </p:txBody>
      </p:sp>
    </p:spTree>
    <p:extLst>
      <p:ext uri="{BB962C8B-B14F-4D97-AF65-F5344CB8AC3E}">
        <p14:creationId xmlns:p14="http://schemas.microsoft.com/office/powerpoint/2010/main" val="1976507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62397A-2586-4B65-B307-2DA7220AE075}" type="slidenum">
              <a:rPr lang="en-US" smtClean="0"/>
              <a:t>1</a:t>
            </a:fld>
            <a:endParaRPr lang="en-US"/>
          </a:p>
        </p:txBody>
      </p:sp>
    </p:spTree>
    <p:extLst>
      <p:ext uri="{BB962C8B-B14F-4D97-AF65-F5344CB8AC3E}">
        <p14:creationId xmlns:p14="http://schemas.microsoft.com/office/powerpoint/2010/main" val="1112655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B2A1139-3CC7-4EE6-B104-95B05CF3E4A0}"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C78AD-4667-4720-9035-87F2397E461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B2A1139-3CC7-4EE6-B104-95B05CF3E4A0}"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C78AD-4667-4720-9035-87F2397E461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B2A1139-3CC7-4EE6-B104-95B05CF3E4A0}"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C78AD-4667-4720-9035-87F2397E4618}"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A1139-3CC7-4EE6-B104-95B05CF3E4A0}"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C78AD-4667-4720-9035-87F2397E461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B2A1139-3CC7-4EE6-B104-95B05CF3E4A0}"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C78AD-4667-4720-9035-87F2397E461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A1139-3CC7-4EE6-B104-95B05CF3E4A0}"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C78AD-4667-4720-9035-87F2397E461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B2A1139-3CC7-4EE6-B104-95B05CF3E4A0}"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C78AD-4667-4720-9035-87F2397E461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B2A1139-3CC7-4EE6-B104-95B05CF3E4A0}" type="datetimeFigureOut">
              <a:rPr lang="en-IN" smtClean="0"/>
              <a:t>26-11-2024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C78AD-4667-4720-9035-87F2397E461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B2A1139-3CC7-4EE6-B104-95B05CF3E4A0}" type="datetimeFigureOut">
              <a:rPr lang="en-IN" smtClean="0"/>
              <a:t>26-11-2024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C78AD-4667-4720-9035-87F2397E461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2A1139-3CC7-4EE6-B104-95B05CF3E4A0}" type="datetimeFigureOut">
              <a:rPr lang="en-IN" smtClean="0"/>
              <a:t>26-11-2024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C78AD-4667-4720-9035-87F2397E461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2A1139-3CC7-4EE6-B104-95B05CF3E4A0}"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C78AD-4667-4720-9035-87F2397E461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2A1139-3CC7-4EE6-B104-95B05CF3E4A0}"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C78AD-4667-4720-9035-87F2397E461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2A1139-3CC7-4EE6-B104-95B05CF3E4A0}" type="datetimeFigureOut">
              <a:rPr lang="en-IN" smtClean="0"/>
              <a:t>26-11-2024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EC78AD-4667-4720-9035-87F2397E461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53.png"/></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59.png"/><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57608" y="4507383"/>
            <a:ext cx="9144000" cy="1655762"/>
          </a:xfrm>
        </p:spPr>
        <p:txBody>
          <a:bodyPr/>
          <a:lstStyle/>
          <a:p>
            <a:r>
              <a:rPr lang="en-IN" b="1" dirty="0">
                <a:solidFill>
                  <a:srgbClr val="00B0F0"/>
                </a:solidFill>
                <a:latin typeface="Times New Roman" panose="02020603050405020304" pitchFamily="18" charset="0"/>
                <a:cs typeface="Times New Roman" panose="02020603050405020304" pitchFamily="18" charset="0"/>
              </a:rPr>
              <a:t>BY</a:t>
            </a:r>
          </a:p>
          <a:p>
            <a:r>
              <a:rPr lang="en-IN" b="1" dirty="0">
                <a:solidFill>
                  <a:srgbClr val="00B0F0"/>
                </a:solidFill>
                <a:latin typeface="Times New Roman" panose="02020603050405020304" pitchFamily="18" charset="0"/>
                <a:cs typeface="Times New Roman" panose="02020603050405020304" pitchFamily="18" charset="0"/>
              </a:rPr>
              <a:t>PATEL </a:t>
            </a:r>
            <a:r>
              <a:rPr lang="en-IN" b="1" dirty="0" err="1">
                <a:solidFill>
                  <a:srgbClr val="00B0F0"/>
                </a:solidFill>
                <a:latin typeface="Times New Roman" panose="02020603050405020304" pitchFamily="18" charset="0"/>
                <a:cs typeface="Times New Roman" panose="02020603050405020304" pitchFamily="18" charset="0"/>
              </a:rPr>
              <a:t>SPANDANA</a:t>
            </a:r>
            <a:endParaRPr lang="en-IN" b="1" dirty="0">
              <a:solidFill>
                <a:srgbClr val="00B0F0"/>
              </a:solidFill>
              <a:latin typeface="Times New Roman" panose="02020603050405020304" pitchFamily="18" charset="0"/>
              <a:cs typeface="Times New Roman" panose="02020603050405020304" pitchFamily="18" charset="0"/>
            </a:endParaRPr>
          </a:p>
          <a:p>
            <a:r>
              <a:rPr lang="en-IN" b="1" dirty="0">
                <a:solidFill>
                  <a:srgbClr val="00B0F0"/>
                </a:solidFill>
                <a:latin typeface="Times New Roman" panose="02020603050405020304" pitchFamily="18" charset="0"/>
                <a:cs typeface="Times New Roman" panose="02020603050405020304" pitchFamily="18" charset="0"/>
              </a:rPr>
              <a:t>(202455500)</a:t>
            </a:r>
          </a:p>
        </p:txBody>
      </p:sp>
      <p:pic>
        <p:nvPicPr>
          <p:cNvPr id="5" name="Picture 4">
            <a:extLst>
              <a:ext uri="{FF2B5EF4-FFF2-40B4-BE49-F238E27FC236}">
                <a16:creationId xmlns:a16="http://schemas.microsoft.com/office/drawing/2014/main" id="{32A7C578-622D-825D-BB82-83386F1A7A12}"/>
              </a:ext>
            </a:extLst>
          </p:cNvPr>
          <p:cNvPicPr>
            <a:picLocks noChangeAspect="1"/>
          </p:cNvPicPr>
          <p:nvPr/>
        </p:nvPicPr>
        <p:blipFill>
          <a:blip r:embed="rId3"/>
          <a:stretch>
            <a:fillRect/>
          </a:stretch>
        </p:blipFill>
        <p:spPr>
          <a:xfrm>
            <a:off x="914400" y="169753"/>
            <a:ext cx="10230416" cy="4086225"/>
          </a:xfrm>
          <a:prstGeom prst="rect">
            <a:avLst/>
          </a:prstGeom>
        </p:spPr>
      </p:pic>
      <p:cxnSp>
        <p:nvCxnSpPr>
          <p:cNvPr id="6" name="Straight Connector 5">
            <a:extLst>
              <a:ext uri="{FF2B5EF4-FFF2-40B4-BE49-F238E27FC236}">
                <a16:creationId xmlns:a16="http://schemas.microsoft.com/office/drawing/2014/main" id="{54B647B5-8406-6137-DC4E-CC6FE638A005}"/>
              </a:ext>
            </a:extLst>
          </p:cNvPr>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7" name="Picture 6" descr="A blue and white logo&#10;&#10;Description automatically generated with low confidence">
            <a:extLst>
              <a:ext uri="{FF2B5EF4-FFF2-40B4-BE49-F238E27FC236}">
                <a16:creationId xmlns:a16="http://schemas.microsoft.com/office/drawing/2014/main" id="{2598134B-3684-A45C-EB20-594DBD2865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4973" y="6376340"/>
            <a:ext cx="2019582" cy="471348"/>
          </a:xfrm>
          <a:prstGeom prst="rect">
            <a:avLst/>
          </a:prstGeom>
        </p:spPr>
      </p:pic>
      <p:sp>
        <p:nvSpPr>
          <p:cNvPr id="8" name="Slide Number Placeholder 5">
            <a:extLst>
              <a:ext uri="{FF2B5EF4-FFF2-40B4-BE49-F238E27FC236}">
                <a16:creationId xmlns:a16="http://schemas.microsoft.com/office/drawing/2014/main" id="{8B64764F-7640-21FA-1B00-F55340AB3CAB}"/>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1</a:t>
            </a:fld>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1B217D9-89BE-42BC-6363-BD1779B9D829}"/>
              </a:ext>
            </a:extLst>
          </p:cNvPr>
          <p:cNvSpPr>
            <a:spLocks noGrp="1"/>
          </p:cNvSpPr>
          <p:nvPr>
            <p:ph type="ftr" sz="quarter" idx="11"/>
          </p:nvPr>
        </p:nvSpPr>
        <p:spPr>
          <a:xfrm>
            <a:off x="855677" y="6356347"/>
            <a:ext cx="919929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Computational Fluid Dynamics Special Topics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56870" y="195263"/>
            <a:ext cx="5080000" cy="460375"/>
          </a:xfrm>
          <a:prstGeom prst="rect">
            <a:avLst/>
          </a:prstGeom>
        </p:spPr>
        <p:txBody>
          <a:bodyPr>
            <a:spAutoFit/>
          </a:bodyPr>
          <a:lstStyle/>
          <a:p>
            <a:r>
              <a:rPr sz="2400" b="1">
                <a:solidFill>
                  <a:srgbClr val="00B0F0"/>
                </a:solidFill>
                <a:latin typeface="Times New Roman" panose="02020603050405020304" pitchFamily="18" charset="0"/>
                <a:cs typeface="Times New Roman" panose="02020603050405020304" pitchFamily="18" charset="0"/>
              </a:rPr>
              <a:t>2.2. PIV system</a:t>
            </a:r>
            <a:r>
              <a:rPr lang="en-IN" sz="2400" b="1">
                <a:solidFill>
                  <a:srgbClr val="00B0F0"/>
                </a:solidFill>
                <a:latin typeface="Times New Roman" panose="02020603050405020304" pitchFamily="18" charset="0"/>
                <a:cs typeface="Times New Roman" panose="02020603050405020304" pitchFamily="18" charset="0"/>
              </a:rPr>
              <a:t>:</a:t>
            </a:r>
          </a:p>
        </p:txBody>
      </p:sp>
      <p:sp>
        <p:nvSpPr>
          <p:cNvPr id="5" name="Text Box 4"/>
          <p:cNvSpPr txBox="1"/>
          <p:nvPr/>
        </p:nvSpPr>
        <p:spPr>
          <a:xfrm>
            <a:off x="520065" y="655955"/>
            <a:ext cx="11266170" cy="5706110"/>
          </a:xfrm>
          <a:prstGeom prst="rect">
            <a:avLst/>
          </a:prstGeom>
        </p:spPr>
        <p:txBody>
          <a:bodyPr wrap="square">
            <a:noAutofit/>
          </a:bodyPr>
          <a:lstStyle/>
          <a:p>
            <a:pPr marL="342900" indent="-342900" algn="just">
              <a:buFont typeface="Wingdings" panose="05000000000000000000" charset="0"/>
              <a:buChar char="Ø"/>
            </a:pPr>
            <a:r>
              <a:rPr sz="2000">
                <a:latin typeface="Times New Roman" panose="02020603050405020304" pitchFamily="18" charset="0"/>
                <a:cs typeface="Times New Roman" panose="02020603050405020304" pitchFamily="18" charset="0"/>
              </a:rPr>
              <a:t>The system consisted of a double pulse Nd:YAG laser (</a:t>
            </a:r>
            <a:r>
              <a:rPr sz="2000" b="1">
                <a:solidFill>
                  <a:srgbClr val="FF0000"/>
                </a:solidFill>
                <a:latin typeface="Times New Roman" panose="02020603050405020304" pitchFamily="18" charset="0"/>
                <a:cs typeface="Times New Roman" panose="02020603050405020304" pitchFamily="18" charset="0"/>
              </a:rPr>
              <a:t>maximum energy of 120 mJ/pulse, 15 Hz, pulse width of 8 ns, BigSky laser Co., USA</a:t>
            </a:r>
            <a:r>
              <a:rPr sz="2000">
                <a:latin typeface="Times New Roman" panose="02020603050405020304" pitchFamily="18" charset="0"/>
                <a:cs typeface="Times New Roman" panose="02020603050405020304" pitchFamily="18" charset="0"/>
              </a:rPr>
              <a:t>), a CCD camera (</a:t>
            </a:r>
            <a:r>
              <a:rPr sz="2000" b="1">
                <a:solidFill>
                  <a:srgbClr val="FF0000"/>
                </a:solidFill>
                <a:latin typeface="Times New Roman" panose="02020603050405020304" pitchFamily="18" charset="0"/>
                <a:cs typeface="Times New Roman" panose="02020603050405020304" pitchFamily="18" charset="0"/>
              </a:rPr>
              <a:t>Power View Plus 4 with an MP resolution of 2.04 K × 2.04 K pixels and a speed of 16 fps in frame straddling mode, with a frame straddling time of 200 ns, Dantec Co., Denmark</a:t>
            </a:r>
            <a:r>
              <a:rPr sz="2000">
                <a:latin typeface="Times New Roman" panose="02020603050405020304" pitchFamily="18" charset="0"/>
                <a:cs typeface="Times New Roman" panose="02020603050405020304" pitchFamily="18" charset="0"/>
              </a:rPr>
              <a:t>), and a synchronizer controlling the laser pulse and camera shutter timing (</a:t>
            </a:r>
            <a:r>
              <a:rPr sz="2000" b="1">
                <a:solidFill>
                  <a:srgbClr val="FF0000"/>
                </a:solidFill>
                <a:latin typeface="Times New Roman" panose="02020603050405020304" pitchFamily="18" charset="0"/>
                <a:cs typeface="Times New Roman" panose="02020603050405020304" pitchFamily="18" charset="0"/>
              </a:rPr>
              <a:t>Laser Pulse Synchronizer 610034, Dantec Co., Denmark)</a:t>
            </a:r>
            <a:r>
              <a:rPr sz="2000">
                <a:latin typeface="Times New Roman" panose="02020603050405020304" pitchFamily="18" charset="0"/>
                <a:cs typeface="Times New Roman" panose="02020603050405020304" pitchFamily="18" charset="0"/>
              </a:rPr>
              <a:t> that triggers a signal to the controllers. </a:t>
            </a:r>
          </a:p>
          <a:p>
            <a:pPr marL="342900" indent="-342900" algn="just">
              <a:buFont typeface="Wingdings" panose="05000000000000000000" charset="0"/>
              <a:buChar char="Ø"/>
            </a:pPr>
            <a:r>
              <a:rPr sz="2000">
                <a:latin typeface="Times New Roman" panose="02020603050405020304" pitchFamily="18" charset="0"/>
                <a:cs typeface="Times New Roman" panose="02020603050405020304" pitchFamily="18" charset="0"/>
              </a:rPr>
              <a:t>The time interval between every-two consec utive pulses of the laser sheet was equal to </a:t>
            </a:r>
            <a:r>
              <a:rPr sz="2000" b="1">
                <a:solidFill>
                  <a:srgbClr val="FF0000"/>
                </a:solidFill>
                <a:latin typeface="Times New Roman" panose="02020603050405020304" pitchFamily="18" charset="0"/>
                <a:cs typeface="Times New Roman" panose="02020603050405020304" pitchFamily="18" charset="0"/>
              </a:rPr>
              <a:t>dt = 5 μs</a:t>
            </a:r>
            <a:r>
              <a:rPr sz="2000">
                <a:latin typeface="Times New Roman" panose="02020603050405020304" pitchFamily="18" charset="0"/>
                <a:cs typeface="Times New Roman" panose="02020603050405020304" pitchFamily="18" charset="0"/>
              </a:rPr>
              <a:t>, which was determined to limit the plane particle displacement between successive illuminations. </a:t>
            </a:r>
          </a:p>
          <a:p>
            <a:pPr marL="342900" indent="-342900" algn="just">
              <a:buFont typeface="Wingdings" panose="05000000000000000000" charset="0"/>
              <a:buChar char="Ø"/>
            </a:pPr>
            <a:r>
              <a:rPr sz="2000">
                <a:latin typeface="Times New Roman" panose="02020603050405020304" pitchFamily="18" charset="0"/>
                <a:cs typeface="Times New Roman" panose="02020603050405020304" pitchFamily="18" charset="0"/>
              </a:rPr>
              <a:t>The </a:t>
            </a:r>
            <a:r>
              <a:rPr sz="2000" b="1">
                <a:solidFill>
                  <a:srgbClr val="FF0000"/>
                </a:solidFill>
                <a:latin typeface="Times New Roman" panose="02020603050405020304" pitchFamily="18" charset="0"/>
                <a:cs typeface="Times New Roman" panose="02020603050405020304" pitchFamily="18" charset="0"/>
              </a:rPr>
              <a:t>thickness of the laser sheet </a:t>
            </a:r>
            <a:r>
              <a:rPr sz="2000">
                <a:latin typeface="Times New Roman" panose="02020603050405020304" pitchFamily="18" charset="0"/>
                <a:cs typeface="Times New Roman" panose="02020603050405020304" pitchFamily="18" charset="0"/>
              </a:rPr>
              <a:t>formed by the cylindrical lens was </a:t>
            </a:r>
            <a:r>
              <a:rPr sz="2000" b="1">
                <a:solidFill>
                  <a:srgbClr val="FF0000"/>
                </a:solidFill>
                <a:latin typeface="Times New Roman" panose="02020603050405020304" pitchFamily="18" charset="0"/>
                <a:cs typeface="Times New Roman" panose="02020603050405020304" pitchFamily="18" charset="0"/>
              </a:rPr>
              <a:t>1 mm.</a:t>
            </a:r>
            <a:r>
              <a:rPr sz="2000">
                <a:latin typeface="Times New Roman" panose="02020603050405020304" pitchFamily="18" charset="0"/>
                <a:cs typeface="Times New Roman" panose="02020603050405020304" pitchFamily="18" charset="0"/>
              </a:rPr>
              <a:t> </a:t>
            </a:r>
          </a:p>
          <a:p>
            <a:pPr marL="342900" indent="-342900" algn="just">
              <a:buFont typeface="Wingdings" panose="05000000000000000000" charset="0"/>
              <a:buChar char="Ø"/>
            </a:pPr>
            <a:r>
              <a:rPr sz="2000">
                <a:latin typeface="Times New Roman" panose="02020603050405020304" pitchFamily="18" charset="0"/>
                <a:cs typeface="Times New Roman" panose="02020603050405020304" pitchFamily="18" charset="0"/>
              </a:rPr>
              <a:t>The particles (</a:t>
            </a:r>
            <a:r>
              <a:rPr sz="2000" b="1">
                <a:solidFill>
                  <a:srgbClr val="FF0000"/>
                </a:solidFill>
                <a:latin typeface="Times New Roman" panose="02020603050405020304" pitchFamily="18" charset="0"/>
                <a:cs typeface="Times New Roman" panose="02020603050405020304" pitchFamily="18" charset="0"/>
              </a:rPr>
              <a:t>Di-Ethyl-Hexyl-Sebacat, DEHS</a:t>
            </a:r>
            <a:r>
              <a:rPr sz="2000">
                <a:latin typeface="Times New Roman" panose="02020603050405020304" pitchFamily="18" charset="0"/>
                <a:cs typeface="Times New Roman" panose="02020603050405020304" pitchFamily="18" charset="0"/>
              </a:rPr>
              <a:t>) with a </a:t>
            </a:r>
            <a:r>
              <a:rPr sz="2000" b="1">
                <a:solidFill>
                  <a:srgbClr val="FF0000"/>
                </a:solidFill>
                <a:latin typeface="Times New Roman" panose="02020603050405020304" pitchFamily="18" charset="0"/>
                <a:cs typeface="Times New Roman" panose="02020603050405020304" pitchFamily="18" charset="0"/>
              </a:rPr>
              <a:t>diameter of 1–3 µm and a relaxation time of 11 µs were seeded into a swirling flow field.</a:t>
            </a:r>
            <a:r>
              <a:rPr sz="2000">
                <a:latin typeface="Times New Roman" panose="02020603050405020304" pitchFamily="18" charset="0"/>
                <a:cs typeface="Times New Roman" panose="02020603050405020304" pitchFamily="18" charset="0"/>
              </a:rPr>
              <a:t> The </a:t>
            </a:r>
            <a:r>
              <a:rPr sz="2000" b="1">
                <a:solidFill>
                  <a:srgbClr val="FF0000"/>
                </a:solidFill>
                <a:latin typeface="Times New Roman" panose="02020603050405020304" pitchFamily="18" charset="0"/>
                <a:cs typeface="Times New Roman" panose="02020603050405020304" pitchFamily="18" charset="0"/>
              </a:rPr>
              <a:t>particle density and dynamic viscosity were 900 kg/m3 and 19–23 mPa.s</a:t>
            </a:r>
            <a:r>
              <a:rPr lang="en-IN" sz="2000" b="1">
                <a:solidFill>
                  <a:srgbClr val="FF0000"/>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charset="0"/>
              <a:buChar char="Ø"/>
            </a:pPr>
            <a:r>
              <a:rPr sz="2000">
                <a:latin typeface="Times New Roman" panose="02020603050405020304" pitchFamily="18" charset="0"/>
                <a:cs typeface="Times New Roman" panose="02020603050405020304" pitchFamily="18" charset="0"/>
              </a:rPr>
              <a:t>Here, the Stokes number of the seeded particles is important because if the Stokes number is large, the particles cannot follow the fluid due to their inertia.</a:t>
            </a:r>
          </a:p>
          <a:p>
            <a:pPr marL="342900" indent="-342900" algn="just">
              <a:buFont typeface="Wingdings" panose="05000000000000000000" charset="0"/>
              <a:buChar char="Ø"/>
            </a:pPr>
            <a:r>
              <a:rPr sz="2000">
                <a:latin typeface="Times New Roman" panose="02020603050405020304" pitchFamily="18" charset="0"/>
                <a:cs typeface="Times New Roman" panose="02020603050405020304" pitchFamily="18" charset="0"/>
              </a:rPr>
              <a:t> If the </a:t>
            </a:r>
            <a:r>
              <a:rPr sz="2000" b="1">
                <a:solidFill>
                  <a:srgbClr val="FF0000"/>
                </a:solidFill>
                <a:latin typeface="Times New Roman" panose="02020603050405020304" pitchFamily="18" charset="0"/>
                <a:cs typeface="Times New Roman" panose="02020603050405020304" pitchFamily="18" charset="0"/>
              </a:rPr>
              <a:t>Stokes number is&lt;1,</a:t>
            </a:r>
            <a:r>
              <a:rPr sz="2000">
                <a:latin typeface="Times New Roman" panose="02020603050405020304" pitchFamily="18" charset="0"/>
                <a:cs typeface="Times New Roman" panose="02020603050405020304" pitchFamily="18" charset="0"/>
              </a:rPr>
              <a:t> </a:t>
            </a:r>
            <a:r>
              <a:rPr sz="2000" b="1">
                <a:solidFill>
                  <a:srgbClr val="FF0000"/>
                </a:solidFill>
                <a:latin typeface="Times New Roman" panose="02020603050405020304" pitchFamily="18" charset="0"/>
                <a:cs typeface="Times New Roman" panose="02020603050405020304" pitchFamily="18" charset="0"/>
              </a:rPr>
              <a:t>the particle moves with the fluid</a:t>
            </a:r>
            <a:r>
              <a:rPr sz="2000">
                <a:latin typeface="Times New Roman" panose="02020603050405020304" pitchFamily="18" charset="0"/>
                <a:cs typeface="Times New Roman" panose="02020603050405020304" pitchFamily="18" charset="0"/>
              </a:rPr>
              <a:t>, and </a:t>
            </a:r>
            <a:r>
              <a:rPr sz="2000" b="1">
                <a:solidFill>
                  <a:srgbClr val="FF0000"/>
                </a:solidFill>
                <a:latin typeface="Times New Roman" panose="02020603050405020304" pitchFamily="18" charset="0"/>
                <a:cs typeface="Times New Roman" panose="02020603050405020304" pitchFamily="18" charset="0"/>
              </a:rPr>
              <a:t>if it is&lt;0.1, it is known that a tracing error of 1 % or less occurs. </a:t>
            </a:r>
          </a:p>
          <a:p>
            <a:pPr marL="342900" indent="-342900" algn="just">
              <a:buFont typeface="Wingdings" panose="05000000000000000000" charset="0"/>
              <a:buChar char="Ø"/>
            </a:pPr>
            <a:r>
              <a:rPr sz="2000">
                <a:latin typeface="Times New Roman" panose="02020603050405020304" pitchFamily="18" charset="0"/>
                <a:cs typeface="Times New Roman" panose="02020603050405020304" pitchFamily="18" charset="0"/>
              </a:rPr>
              <a:t>The </a:t>
            </a:r>
            <a:r>
              <a:rPr sz="2000" b="1">
                <a:solidFill>
                  <a:srgbClr val="FF0000"/>
                </a:solidFill>
                <a:latin typeface="Times New Roman" panose="02020603050405020304" pitchFamily="18" charset="0"/>
                <a:cs typeface="Times New Roman" panose="02020603050405020304" pitchFamily="18" charset="0"/>
              </a:rPr>
              <a:t>Stokes number of the tracer particles used in this study was 0.0003323</a:t>
            </a:r>
            <a:r>
              <a:rPr sz="2000">
                <a:latin typeface="Times New Roman" panose="02020603050405020304" pitchFamily="18" charset="0"/>
                <a:cs typeface="Times New Roman" panose="02020603050405020304" pitchFamily="18" charset="0"/>
              </a:rPr>
              <a:t>, which was significantly smaller than 0.1. </a:t>
            </a:r>
          </a:p>
        </p:txBody>
      </p:sp>
      <p:cxnSp>
        <p:nvCxnSpPr>
          <p:cNvPr id="2" name="Straight Connector 1">
            <a:extLst>
              <a:ext uri="{FF2B5EF4-FFF2-40B4-BE49-F238E27FC236}">
                <a16:creationId xmlns:a16="http://schemas.microsoft.com/office/drawing/2014/main" id="{8C8C683E-7AD6-1037-21DE-83CCDD8AA993}"/>
              </a:ext>
            </a:extLst>
          </p:cNvPr>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3" name="Picture 2" descr="A blue and white logo&#10;&#10;Description automatically generated with low confidence">
            <a:extLst>
              <a:ext uri="{FF2B5EF4-FFF2-40B4-BE49-F238E27FC236}">
                <a16:creationId xmlns:a16="http://schemas.microsoft.com/office/drawing/2014/main" id="{728396E7-9B7C-A42F-B68E-4D3F8E3C6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376340"/>
            <a:ext cx="2019582" cy="471348"/>
          </a:xfrm>
          <a:prstGeom prst="rect">
            <a:avLst/>
          </a:prstGeom>
        </p:spPr>
      </p:pic>
      <p:sp>
        <p:nvSpPr>
          <p:cNvPr id="6" name="Slide Number Placeholder 5">
            <a:extLst>
              <a:ext uri="{FF2B5EF4-FFF2-40B4-BE49-F238E27FC236}">
                <a16:creationId xmlns:a16="http://schemas.microsoft.com/office/drawing/2014/main" id="{24132D7A-2DBD-F7D0-19DD-39FD792351C5}"/>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10</a:t>
            </a:fld>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4">
            <a:extLst>
              <a:ext uri="{FF2B5EF4-FFF2-40B4-BE49-F238E27FC236}">
                <a16:creationId xmlns:a16="http://schemas.microsoft.com/office/drawing/2014/main" id="{CAA97431-5C32-9D4D-C684-826A50E8C130}"/>
              </a:ext>
            </a:extLst>
          </p:cNvPr>
          <p:cNvSpPr>
            <a:spLocks noGrp="1"/>
          </p:cNvSpPr>
          <p:nvPr>
            <p:ph type="ftr" sz="quarter" idx="11"/>
          </p:nvPr>
        </p:nvSpPr>
        <p:spPr>
          <a:xfrm>
            <a:off x="855677" y="6356347"/>
            <a:ext cx="919929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Computational Fluid Dynamics Special Topics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60985" y="176213"/>
            <a:ext cx="5080000" cy="460375"/>
          </a:xfrm>
          <a:prstGeom prst="rect">
            <a:avLst/>
          </a:prstGeom>
        </p:spPr>
        <p:txBody>
          <a:bodyPr>
            <a:spAutoFit/>
          </a:bodyPr>
          <a:lstStyle/>
          <a:p>
            <a:r>
              <a:rPr lang="en-US" altLang="en-US" sz="2400" b="1">
                <a:solidFill>
                  <a:srgbClr val="00B0F0"/>
                </a:solidFill>
                <a:latin typeface="Times New Roman" panose="02020603050405020304" pitchFamily="18" charset="0"/>
                <a:cs typeface="Times New Roman" panose="02020603050405020304" pitchFamily="18" charset="0"/>
              </a:rPr>
              <a:t>Numerical approaches </a:t>
            </a:r>
          </a:p>
        </p:txBody>
      </p:sp>
      <p:sp>
        <p:nvSpPr>
          <p:cNvPr id="5" name="Text Box 4"/>
          <p:cNvSpPr txBox="1"/>
          <p:nvPr/>
        </p:nvSpPr>
        <p:spPr>
          <a:xfrm>
            <a:off x="260985" y="636588"/>
            <a:ext cx="5080000" cy="460375"/>
          </a:xfrm>
          <a:prstGeom prst="rect">
            <a:avLst/>
          </a:prstGeom>
        </p:spPr>
        <p:txBody>
          <a:bodyPr>
            <a:spAutoFit/>
          </a:bodyPr>
          <a:lstStyle/>
          <a:p>
            <a:r>
              <a:rPr sz="2400" b="1">
                <a:solidFill>
                  <a:srgbClr val="00B0F0"/>
                </a:solidFill>
                <a:latin typeface="Times New Roman" panose="02020603050405020304" pitchFamily="18" charset="0"/>
                <a:cs typeface="Times New Roman" panose="02020603050405020304" pitchFamily="18" charset="0"/>
              </a:rPr>
              <a:t>3.1. Governing equations</a:t>
            </a:r>
            <a:r>
              <a:rPr lang="en-IN" sz="2400" b="1">
                <a:solidFill>
                  <a:srgbClr val="00B0F0"/>
                </a:solidFill>
                <a:latin typeface="Times New Roman" panose="02020603050405020304" pitchFamily="18" charset="0"/>
                <a:cs typeface="Times New Roman" panose="02020603050405020304" pitchFamily="18" charset="0"/>
              </a:rPr>
              <a:t>:</a:t>
            </a:r>
            <a:r>
              <a:rPr sz="2400" b="1">
                <a:solidFill>
                  <a:srgbClr val="00B0F0"/>
                </a:solidFill>
                <a:latin typeface="Times New Roman" panose="02020603050405020304" pitchFamily="18" charset="0"/>
                <a:cs typeface="Times New Roman" panose="02020603050405020304" pitchFamily="18" charset="0"/>
              </a:rPr>
              <a:t> </a:t>
            </a:r>
          </a:p>
        </p:txBody>
      </p:sp>
      <p:sp>
        <p:nvSpPr>
          <p:cNvPr id="8" name="Text Box 7"/>
          <p:cNvSpPr txBox="1"/>
          <p:nvPr/>
        </p:nvSpPr>
        <p:spPr>
          <a:xfrm>
            <a:off x="260985" y="1097280"/>
            <a:ext cx="13823950" cy="1416050"/>
          </a:xfrm>
          <a:prstGeom prst="rect">
            <a:avLst/>
          </a:prstGeom>
          <a:noFill/>
        </p:spPr>
        <p:txBody>
          <a:bodyPr wrap="square" rtlCol="0">
            <a:noAutofit/>
          </a:bodyPr>
          <a:lstStyle/>
          <a:p>
            <a:pPr marL="342900" indent="-342900">
              <a:buFont typeface="Wingdings" panose="05000000000000000000" charset="0"/>
              <a:buChar char="Ø"/>
            </a:pPr>
            <a:r>
              <a:rPr lang="en-US" altLang="en-US" sz="2400">
                <a:latin typeface="Times New Roman" panose="02020603050405020304" pitchFamily="18" charset="0"/>
                <a:cs typeface="Times New Roman" panose="02020603050405020304" pitchFamily="18" charset="0"/>
              </a:rPr>
              <a:t>The </a:t>
            </a:r>
            <a:r>
              <a:rPr lang="en-US" altLang="en-US" sz="2400" b="1">
                <a:solidFill>
                  <a:srgbClr val="FF0000"/>
                </a:solidFill>
                <a:latin typeface="Times New Roman" panose="02020603050405020304" pitchFamily="18" charset="0"/>
                <a:cs typeface="Times New Roman" panose="02020603050405020304" pitchFamily="18" charset="0"/>
              </a:rPr>
              <a:t>Mach</a:t>
            </a:r>
            <a:r>
              <a:rPr lang="en-IN" altLang="en-US" sz="2400" b="1">
                <a:solidFill>
                  <a:srgbClr val="FF0000"/>
                </a:solidFill>
                <a:latin typeface="Times New Roman" panose="02020603050405020304" pitchFamily="18" charset="0"/>
                <a:cs typeface="Times New Roman" panose="02020603050405020304" pitchFamily="18" charset="0"/>
              </a:rPr>
              <a:t> </a:t>
            </a:r>
            <a:r>
              <a:rPr lang="en-US" altLang="en-US" sz="2400" b="1">
                <a:solidFill>
                  <a:srgbClr val="FF0000"/>
                </a:solidFill>
                <a:latin typeface="Times New Roman" panose="02020603050405020304" pitchFamily="18" charset="0"/>
                <a:cs typeface="Times New Roman" panose="02020603050405020304" pitchFamily="18" charset="0"/>
              </a:rPr>
              <a:t>number</a:t>
            </a:r>
            <a:r>
              <a:rPr lang="en-US" altLang="en-US" sz="2400">
                <a:latin typeface="Times New Roman" panose="02020603050405020304" pitchFamily="18" charset="0"/>
                <a:cs typeface="Times New Roman" panose="02020603050405020304" pitchFamily="18" charset="0"/>
              </a:rPr>
              <a:t> is considered to be</a:t>
            </a:r>
            <a:r>
              <a:rPr lang="en-US" altLang="en-US" sz="2400" b="1">
                <a:solidFill>
                  <a:srgbClr val="FF0000"/>
                </a:solidFill>
                <a:latin typeface="Times New Roman" panose="02020603050405020304" pitchFamily="18" charset="0"/>
                <a:cs typeface="Times New Roman" panose="02020603050405020304" pitchFamily="18" charset="0"/>
              </a:rPr>
              <a:t>&lt;</a:t>
            </a:r>
            <a:r>
              <a:rPr lang="en-IN" altLang="en-US" sz="2400" b="1">
                <a:solidFill>
                  <a:srgbClr val="FF0000"/>
                </a:solidFill>
                <a:latin typeface="Times New Roman" panose="02020603050405020304" pitchFamily="18" charset="0"/>
                <a:cs typeface="Times New Roman" panose="02020603050405020304" pitchFamily="18" charset="0"/>
              </a:rPr>
              <a:t>0.15</a:t>
            </a:r>
            <a:r>
              <a:rPr lang="en-IN" altLang="en-US" sz="2400">
                <a:latin typeface="Times New Roman" panose="02020603050405020304" pitchFamily="18" charset="0"/>
                <a:cs typeface="Times New Roman" panose="02020603050405020304" pitchFamily="18" charset="0"/>
              </a:rPr>
              <a:t>.T</a:t>
            </a:r>
            <a:r>
              <a:rPr lang="en-US" altLang="en-US" sz="2400">
                <a:latin typeface="Times New Roman" panose="02020603050405020304" pitchFamily="18" charset="0"/>
                <a:cs typeface="Times New Roman" panose="02020603050405020304" pitchFamily="18" charset="0"/>
              </a:rPr>
              <a:t>he governing equations</a:t>
            </a:r>
            <a:r>
              <a:rPr lang="en-IN"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are approximated by the </a:t>
            </a:r>
          </a:p>
          <a:p>
            <a:r>
              <a:rPr lang="en-US" altLang="en-US" sz="2400">
                <a:latin typeface="Times New Roman" panose="02020603050405020304" pitchFamily="18" charset="0"/>
                <a:cs typeface="Times New Roman" panose="02020603050405020304" pitchFamily="18" charset="0"/>
              </a:rPr>
              <a:t>Navier–Stokes</a:t>
            </a:r>
            <a:r>
              <a:rPr lang="en-IN"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equations for incompressible</a:t>
            </a:r>
            <a:r>
              <a:rPr lang="en-IN"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flows.</a:t>
            </a:r>
          </a:p>
        </p:txBody>
      </p:sp>
      <p:sp>
        <p:nvSpPr>
          <p:cNvPr id="9" name="Text Box 8"/>
          <p:cNvSpPr txBox="1"/>
          <p:nvPr/>
        </p:nvSpPr>
        <p:spPr>
          <a:xfrm>
            <a:off x="260985" y="1980565"/>
            <a:ext cx="11680190" cy="460375"/>
          </a:xfrm>
          <a:prstGeom prst="rect">
            <a:avLst/>
          </a:prstGeom>
        </p:spPr>
        <p:txBody>
          <a:bodyPr wrap="square">
            <a:spAutoFit/>
          </a:bodyPr>
          <a:lstStyle/>
          <a:p>
            <a:pPr marL="342900" indent="-342900">
              <a:buFont typeface="Wingdings" panose="05000000000000000000" charset="0"/>
              <a:buChar char="Ø"/>
            </a:pPr>
            <a:r>
              <a:rPr sz="2400">
                <a:latin typeface="Times New Roman" panose="02020603050405020304" pitchFamily="18" charset="0"/>
                <a:cs typeface="Times New Roman" panose="02020603050405020304" pitchFamily="18" charset="0"/>
              </a:rPr>
              <a:t>In LES, the governing equations are spatially filtered and can be written as follows:</a:t>
            </a:r>
          </a:p>
        </p:txBody>
      </p:sp>
      <p:pic>
        <p:nvPicPr>
          <p:cNvPr id="10" name="Picture 9"/>
          <p:cNvPicPr>
            <a:picLocks noChangeAspect="1"/>
          </p:cNvPicPr>
          <p:nvPr/>
        </p:nvPicPr>
        <p:blipFill>
          <a:blip r:embed="rId2"/>
          <a:stretch>
            <a:fillRect/>
          </a:stretch>
        </p:blipFill>
        <p:spPr>
          <a:xfrm>
            <a:off x="1271905" y="2580640"/>
            <a:ext cx="5300345" cy="1610360"/>
          </a:xfrm>
          <a:prstGeom prst="rect">
            <a:avLst/>
          </a:prstGeom>
        </p:spPr>
      </p:pic>
      <p:sp>
        <p:nvSpPr>
          <p:cNvPr id="14" name="Right Brace 13"/>
          <p:cNvSpPr/>
          <p:nvPr/>
        </p:nvSpPr>
        <p:spPr>
          <a:xfrm>
            <a:off x="5766435" y="2648585"/>
            <a:ext cx="658495" cy="154241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1" name="Text Box 10"/>
          <p:cNvSpPr txBox="1"/>
          <p:nvPr/>
        </p:nvSpPr>
        <p:spPr>
          <a:xfrm>
            <a:off x="6217285" y="2456815"/>
            <a:ext cx="5620385" cy="2010410"/>
          </a:xfrm>
          <a:prstGeom prst="rect">
            <a:avLst/>
          </a:prstGeom>
        </p:spPr>
        <p:txBody>
          <a:bodyPr>
            <a:noAutofit/>
          </a:bodyPr>
          <a:lstStyle/>
          <a:p>
            <a:r>
              <a:rPr sz="2000">
                <a:latin typeface="Times New Roman" panose="02020603050405020304" pitchFamily="18" charset="0"/>
                <a:cs typeface="Times New Roman" panose="02020603050405020304" pitchFamily="18" charset="0"/>
              </a:rPr>
              <a:t>u</a:t>
            </a:r>
            <a:r>
              <a:rPr lang="en-IN" sz="2000" baseline="-25000">
                <a:latin typeface="Times New Roman" panose="02020603050405020304" pitchFamily="18" charset="0"/>
                <a:cs typeface="Times New Roman" panose="02020603050405020304" pitchFamily="18" charset="0"/>
              </a:rPr>
              <a:t>i</a:t>
            </a:r>
            <a:r>
              <a:rPr sz="2000">
                <a:latin typeface="Times New Roman" panose="02020603050405020304" pitchFamily="18" charset="0"/>
                <a:cs typeface="Times New Roman" panose="02020603050405020304" pitchFamily="18" charset="0"/>
              </a:rPr>
              <a:t>is the filtered velocity component along the Cartesian coordinatesxi, </a:t>
            </a:r>
          </a:p>
          <a:p>
            <a:r>
              <a:rPr sz="2000">
                <a:latin typeface="Times New Roman" panose="02020603050405020304" pitchFamily="18" charset="0"/>
                <a:cs typeface="Times New Roman" panose="02020603050405020304" pitchFamily="18" charset="0"/>
              </a:rPr>
              <a:t>p denotes the filtered pressure, </a:t>
            </a:r>
          </a:p>
          <a:p>
            <a:r>
              <a:rPr sz="2000">
                <a:latin typeface="Times New Roman" panose="02020603050405020304" pitchFamily="18" charset="0"/>
                <a:cs typeface="Times New Roman" panose="02020603050405020304" pitchFamily="18" charset="0"/>
              </a:rPr>
              <a:t>ρ is the fluid density, </a:t>
            </a:r>
          </a:p>
          <a:p>
            <a:r>
              <a:rPr sz="2000">
                <a:latin typeface="Times New Roman" panose="02020603050405020304" pitchFamily="18" charset="0"/>
                <a:cs typeface="Times New Roman" panose="02020603050405020304" pitchFamily="18" charset="0"/>
              </a:rPr>
              <a:t>v is the kinematic viscosity of the fluid and </a:t>
            </a:r>
          </a:p>
          <a:p>
            <a:r>
              <a:rPr sz="2000">
                <a:latin typeface="Times New Roman" panose="02020603050405020304" pitchFamily="18" charset="0"/>
                <a:cs typeface="Times New Roman" panose="02020603050405020304" pitchFamily="18" charset="0"/>
              </a:rPr>
              <a:t>τ</a:t>
            </a:r>
            <a:r>
              <a:rPr lang="en-IN" sz="2000" baseline="-25000">
                <a:latin typeface="Times New Roman" panose="02020603050405020304" pitchFamily="18" charset="0"/>
                <a:cs typeface="Times New Roman" panose="02020603050405020304" pitchFamily="18" charset="0"/>
              </a:rPr>
              <a:t>ij</a:t>
            </a:r>
            <a:r>
              <a:rPr sz="2000">
                <a:latin typeface="Times New Roman" panose="02020603050405020304" pitchFamily="18" charset="0"/>
                <a:cs typeface="Times New Roman" panose="02020603050405020304" pitchFamily="18" charset="0"/>
              </a:rPr>
              <a:t>is the </a:t>
            </a:r>
            <a:r>
              <a:rPr lang="en-IN" sz="2000">
                <a:latin typeface="Times New Roman" panose="02020603050405020304" pitchFamily="18" charset="0"/>
                <a:cs typeface="Times New Roman" panose="02020603050405020304" pitchFamily="18" charset="0"/>
              </a:rPr>
              <a:t>SGS </a:t>
            </a:r>
            <a:r>
              <a:rPr sz="2000">
                <a:latin typeface="Times New Roman" panose="02020603050405020304" pitchFamily="18" charset="0"/>
                <a:cs typeface="Times New Roman" panose="02020603050405020304" pitchFamily="18" charset="0"/>
              </a:rPr>
              <a:t>stress tensor component</a:t>
            </a:r>
          </a:p>
        </p:txBody>
      </p:sp>
      <p:pic>
        <p:nvPicPr>
          <p:cNvPr id="12" name="Picture 11"/>
          <p:cNvPicPr>
            <a:picLocks noChangeAspect="1"/>
          </p:cNvPicPr>
          <p:nvPr/>
        </p:nvPicPr>
        <p:blipFill>
          <a:blip r:embed="rId3"/>
          <a:stretch>
            <a:fillRect/>
          </a:stretch>
        </p:blipFill>
        <p:spPr>
          <a:xfrm>
            <a:off x="10228580" y="4007485"/>
            <a:ext cx="1533525" cy="330200"/>
          </a:xfrm>
          <a:prstGeom prst="rect">
            <a:avLst/>
          </a:prstGeom>
        </p:spPr>
      </p:pic>
      <p:sp>
        <p:nvSpPr>
          <p:cNvPr id="13" name="Text Box 12"/>
          <p:cNvSpPr txBox="1"/>
          <p:nvPr/>
        </p:nvSpPr>
        <p:spPr>
          <a:xfrm>
            <a:off x="344170" y="4467225"/>
            <a:ext cx="10151745" cy="829945"/>
          </a:xfrm>
          <a:prstGeom prst="rect">
            <a:avLst/>
          </a:prstGeom>
        </p:spPr>
        <p:txBody>
          <a:bodyPr wrap="square">
            <a:spAutoFit/>
          </a:bodyPr>
          <a:lstStyle/>
          <a:p>
            <a:pPr marL="342900" indent="-342900">
              <a:buFont typeface="Wingdings" panose="05000000000000000000" charset="0"/>
              <a:buChar char="Ø"/>
            </a:pPr>
            <a:r>
              <a:rPr lang="en-IN" sz="2400">
                <a:latin typeface="Times New Roman" panose="02020603050405020304" pitchFamily="18" charset="0"/>
                <a:cs typeface="Times New Roman" panose="02020603050405020304" pitchFamily="18" charset="0"/>
              </a:rPr>
              <a:t>T</a:t>
            </a:r>
            <a:r>
              <a:rPr sz="2400">
                <a:latin typeface="Times New Roman" panose="02020603050405020304" pitchFamily="18" charset="0"/>
                <a:cs typeface="Times New Roman" panose="02020603050405020304" pitchFamily="18" charset="0"/>
              </a:rPr>
              <a:t>he SGS stresses are linked to the eddy viscosity vt and the large-scale strain rate tensor Sij by the following equation: </a:t>
            </a:r>
          </a:p>
        </p:txBody>
      </p:sp>
      <p:pic>
        <p:nvPicPr>
          <p:cNvPr id="15" name="Picture 14"/>
          <p:cNvPicPr>
            <a:picLocks noChangeAspect="1"/>
          </p:cNvPicPr>
          <p:nvPr/>
        </p:nvPicPr>
        <p:blipFill>
          <a:blip r:embed="rId4"/>
          <a:stretch>
            <a:fillRect/>
          </a:stretch>
        </p:blipFill>
        <p:spPr>
          <a:xfrm>
            <a:off x="1979930" y="5297170"/>
            <a:ext cx="4592320" cy="821690"/>
          </a:xfrm>
          <a:prstGeom prst="rect">
            <a:avLst/>
          </a:prstGeom>
        </p:spPr>
      </p:pic>
      <p:cxnSp>
        <p:nvCxnSpPr>
          <p:cNvPr id="2" name="Straight Connector 1">
            <a:extLst>
              <a:ext uri="{FF2B5EF4-FFF2-40B4-BE49-F238E27FC236}">
                <a16:creationId xmlns:a16="http://schemas.microsoft.com/office/drawing/2014/main" id="{E1E51AFB-5BE0-4D16-6812-7752BBD294EA}"/>
              </a:ext>
            </a:extLst>
          </p:cNvPr>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3" name="Picture 2" descr="A blue and white logo&#10;&#10;Description automatically generated with low confidence">
            <a:extLst>
              <a:ext uri="{FF2B5EF4-FFF2-40B4-BE49-F238E27FC236}">
                <a16:creationId xmlns:a16="http://schemas.microsoft.com/office/drawing/2014/main" id="{8A25E54C-640E-3543-3D0C-B0E07AD5F9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54973" y="6376340"/>
            <a:ext cx="2019582" cy="471348"/>
          </a:xfrm>
          <a:prstGeom prst="rect">
            <a:avLst/>
          </a:prstGeom>
        </p:spPr>
      </p:pic>
      <p:sp>
        <p:nvSpPr>
          <p:cNvPr id="6" name="Slide Number Placeholder 5">
            <a:extLst>
              <a:ext uri="{FF2B5EF4-FFF2-40B4-BE49-F238E27FC236}">
                <a16:creationId xmlns:a16="http://schemas.microsoft.com/office/drawing/2014/main" id="{90B667CF-79AB-7E7A-CF69-D7769D95BCBA}"/>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11</a:t>
            </a:fld>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4">
            <a:extLst>
              <a:ext uri="{FF2B5EF4-FFF2-40B4-BE49-F238E27FC236}">
                <a16:creationId xmlns:a16="http://schemas.microsoft.com/office/drawing/2014/main" id="{FE84A15B-65A5-E556-9DC5-6E5AC7AB4A47}"/>
              </a:ext>
            </a:extLst>
          </p:cNvPr>
          <p:cNvSpPr>
            <a:spLocks noGrp="1"/>
          </p:cNvSpPr>
          <p:nvPr>
            <p:ph type="ftr" sz="quarter" idx="11"/>
          </p:nvPr>
        </p:nvSpPr>
        <p:spPr>
          <a:xfrm>
            <a:off x="855677" y="6356347"/>
            <a:ext cx="919929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Computational Fluid Dynamics Special Topics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33070" y="236220"/>
            <a:ext cx="11247755" cy="829945"/>
          </a:xfrm>
          <a:prstGeom prst="rect">
            <a:avLst/>
          </a:prstGeom>
        </p:spPr>
        <p:txBody>
          <a:bodyPr wrap="square">
            <a:spAutoFit/>
          </a:bodyPr>
          <a:lstStyle/>
          <a:p>
            <a:pPr marL="342900" indent="-342900">
              <a:buFont typeface="Wingdings" panose="05000000000000000000" charset="0"/>
              <a:buChar char="Ø"/>
            </a:pPr>
            <a:r>
              <a:rPr sz="2400">
                <a:latin typeface="Times New Roman" panose="02020603050405020304" pitchFamily="18" charset="0"/>
                <a:cs typeface="Times New Roman" panose="02020603050405020304" pitchFamily="18" charset="0"/>
              </a:rPr>
              <a:t>The </a:t>
            </a:r>
            <a:r>
              <a:rPr sz="2400" b="1">
                <a:solidFill>
                  <a:srgbClr val="FF0000"/>
                </a:solidFill>
                <a:latin typeface="Times New Roman" panose="02020603050405020304" pitchFamily="18" charset="0"/>
                <a:cs typeface="Times New Roman" panose="02020603050405020304" pitchFamily="18" charset="0"/>
              </a:rPr>
              <a:t>WALE (Wall-Adapting Local Eddy-viscosity) SGS model [30] is applied in this study, </a:t>
            </a:r>
            <a:r>
              <a:rPr sz="2400">
                <a:latin typeface="Times New Roman" panose="02020603050405020304" pitchFamily="18" charset="0"/>
                <a:cs typeface="Times New Roman" panose="02020603050405020304" pitchFamily="18" charset="0"/>
              </a:rPr>
              <a:t>which is considered one of the main SGS models.</a:t>
            </a:r>
          </a:p>
        </p:txBody>
      </p:sp>
      <p:pic>
        <p:nvPicPr>
          <p:cNvPr id="5" name="Picture 4"/>
          <p:cNvPicPr>
            <a:picLocks noChangeAspect="1"/>
          </p:cNvPicPr>
          <p:nvPr/>
        </p:nvPicPr>
        <p:blipFill>
          <a:blip r:embed="rId2"/>
          <a:stretch>
            <a:fillRect/>
          </a:stretch>
        </p:blipFill>
        <p:spPr>
          <a:xfrm>
            <a:off x="928053" y="2539189"/>
            <a:ext cx="6308090" cy="2580182"/>
          </a:xfrm>
          <a:prstGeom prst="rect">
            <a:avLst/>
          </a:prstGeom>
        </p:spPr>
      </p:pic>
      <p:sp>
        <p:nvSpPr>
          <p:cNvPr id="6" name="Text Box 5"/>
          <p:cNvSpPr txBox="1"/>
          <p:nvPr/>
        </p:nvSpPr>
        <p:spPr>
          <a:xfrm>
            <a:off x="777875" y="1278255"/>
            <a:ext cx="7072630" cy="460375"/>
          </a:xfrm>
          <a:prstGeom prst="rect">
            <a:avLst/>
          </a:prstGeom>
        </p:spPr>
        <p:txBody>
          <a:bodyPr wrap="square">
            <a:spAutoFit/>
          </a:bodyPr>
          <a:lstStyle/>
          <a:p>
            <a:r>
              <a:rPr lang="en-IN" sz="2400">
                <a:latin typeface="Times New Roman" panose="02020603050405020304" pitchFamily="18" charset="0"/>
                <a:cs typeface="Times New Roman" panose="02020603050405020304" pitchFamily="18" charset="0"/>
              </a:rPr>
              <a:t>T</a:t>
            </a:r>
            <a:r>
              <a:rPr sz="2400">
                <a:latin typeface="Times New Roman" panose="02020603050405020304" pitchFamily="18" charset="0"/>
                <a:cs typeface="Times New Roman" panose="02020603050405020304" pitchFamily="18" charset="0"/>
              </a:rPr>
              <a:t>he eddy viscosity is expressed by the following: </a:t>
            </a:r>
          </a:p>
        </p:txBody>
      </p:sp>
      <p:sp>
        <p:nvSpPr>
          <p:cNvPr id="14" name="Right Brace 13"/>
          <p:cNvSpPr/>
          <p:nvPr/>
        </p:nvSpPr>
        <p:spPr>
          <a:xfrm>
            <a:off x="7370445" y="2054860"/>
            <a:ext cx="983615" cy="382079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7" name="Text Box 6"/>
          <p:cNvSpPr txBox="1"/>
          <p:nvPr/>
        </p:nvSpPr>
        <p:spPr>
          <a:xfrm>
            <a:off x="8622665" y="2755265"/>
            <a:ext cx="2837815" cy="2840990"/>
          </a:xfrm>
          <a:prstGeom prst="rect">
            <a:avLst/>
          </a:prstGeom>
        </p:spPr>
        <p:txBody>
          <a:bodyPr>
            <a:noAutofit/>
          </a:bodyPr>
          <a:lstStyle/>
          <a:p>
            <a:r>
              <a:rPr sz="1600" dirty="0"/>
              <a:t> </a:t>
            </a:r>
            <a:r>
              <a:rPr sz="2000" dirty="0">
                <a:latin typeface="Times New Roman" panose="02020603050405020304" pitchFamily="18" charset="0"/>
                <a:cs typeface="Times New Roman" panose="02020603050405020304" pitchFamily="18" charset="0"/>
              </a:rPr>
              <a:t>C</a:t>
            </a:r>
            <a:r>
              <a:rPr lang="en-IN" sz="2000" baseline="-25000" dirty="0">
                <a:latin typeface="Times New Roman" panose="02020603050405020304" pitchFamily="18" charset="0"/>
                <a:cs typeface="Times New Roman" panose="02020603050405020304" pitchFamily="18" charset="0"/>
              </a:rPr>
              <a:t>w</a:t>
            </a:r>
            <a:r>
              <a:rPr sz="2000" dirty="0">
                <a:latin typeface="Times New Roman" panose="02020603050405020304" pitchFamily="18" charset="0"/>
                <a:cs typeface="Times New Roman" panose="02020603050405020304" pitchFamily="18" charset="0"/>
              </a:rPr>
              <a:t>is the WALE model coefficient, which equals 0.544 in this study,</a:t>
            </a:r>
          </a:p>
          <a:p>
            <a:r>
              <a:rPr sz="2000" dirty="0">
                <a:latin typeface="Times New Roman" panose="02020603050405020304" pitchFamily="18" charset="0"/>
                <a:cs typeface="Times New Roman" panose="02020603050405020304" pitchFamily="18" charset="0"/>
              </a:rPr>
              <a:t>Δ is the cell size,</a:t>
            </a:r>
          </a:p>
          <a:p>
            <a:r>
              <a:rPr sz="2000" dirty="0">
                <a:latin typeface="Times New Roman" panose="02020603050405020304" pitchFamily="18" charset="0"/>
                <a:cs typeface="Times New Roman" panose="02020603050405020304" pitchFamily="18" charset="0"/>
              </a:rPr>
              <a:t>Δ = (</a:t>
            </a:r>
            <a:r>
              <a:rPr sz="2000" dirty="0" err="1">
                <a:latin typeface="Times New Roman" panose="02020603050405020304" pitchFamily="18" charset="0"/>
                <a:cs typeface="Times New Roman" panose="02020603050405020304" pitchFamily="18" charset="0"/>
              </a:rPr>
              <a:t>ΔxΔyΔz</a:t>
            </a:r>
            <a:r>
              <a:rPr sz="2000" dirty="0">
                <a:latin typeface="Times New Roman" panose="02020603050405020304" pitchFamily="18" charset="0"/>
                <a:cs typeface="Times New Roman" panose="02020603050405020304" pitchFamily="18" charset="0"/>
              </a:rPr>
              <a:t>)</a:t>
            </a:r>
            <a:r>
              <a:rPr lang="en-IN" sz="2000" baseline="30000" dirty="0">
                <a:latin typeface="Times New Roman" panose="02020603050405020304" pitchFamily="18" charset="0"/>
                <a:cs typeface="Times New Roman" panose="02020603050405020304" pitchFamily="18" charset="0"/>
              </a:rPr>
              <a:t>1/3</a:t>
            </a:r>
            <a:r>
              <a:rPr sz="2000" dirty="0">
                <a:latin typeface="Times New Roman" panose="02020603050405020304" pitchFamily="18" charset="0"/>
                <a:cs typeface="Times New Roman" panose="02020603050405020304" pitchFamily="18" charset="0"/>
              </a:rPr>
              <a:t>[32], and </a:t>
            </a:r>
          </a:p>
          <a:p>
            <a:r>
              <a:rPr sz="2000" dirty="0">
                <a:latin typeface="Times New Roman" panose="02020603050405020304" pitchFamily="18" charset="0"/>
                <a:cs typeface="Times New Roman" panose="02020603050405020304" pitchFamily="18" charset="0"/>
              </a:rPr>
              <a:t>ε = 1</a:t>
            </a:r>
            <a:r>
              <a:rPr lang="en-IN" sz="2000" dirty="0">
                <a:latin typeface="Times New Roman" panose="02020603050405020304" pitchFamily="18" charset="0"/>
                <a:cs typeface="Times New Roman" panose="02020603050405020304" pitchFamily="18" charset="0"/>
              </a:rPr>
              <a:t>0</a:t>
            </a:r>
            <a:r>
              <a:rPr lang="en-IN" sz="2000" baseline="30000" dirty="0">
                <a:latin typeface="Times New Roman" panose="02020603050405020304" pitchFamily="18" charset="0"/>
                <a:cs typeface="Times New Roman" panose="02020603050405020304" pitchFamily="18" charset="0"/>
              </a:rPr>
              <a:t>-6</a:t>
            </a:r>
            <a:r>
              <a:rPr sz="2000" dirty="0">
                <a:latin typeface="Times New Roman" panose="02020603050405020304" pitchFamily="18" charset="0"/>
                <a:cs typeface="Times New Roman" panose="02020603050405020304" pitchFamily="18" charset="0"/>
              </a:rPr>
              <a:t>. </a:t>
            </a:r>
          </a:p>
        </p:txBody>
      </p:sp>
      <p:cxnSp>
        <p:nvCxnSpPr>
          <p:cNvPr id="2" name="Straight Connector 1">
            <a:extLst>
              <a:ext uri="{FF2B5EF4-FFF2-40B4-BE49-F238E27FC236}">
                <a16:creationId xmlns:a16="http://schemas.microsoft.com/office/drawing/2014/main" id="{D5D12E2B-50FE-C3EF-918C-79087935CFFA}"/>
              </a:ext>
            </a:extLst>
          </p:cNvPr>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3" name="Picture 2" descr="A blue and white logo&#10;&#10;Description automatically generated with low confidence">
            <a:extLst>
              <a:ext uri="{FF2B5EF4-FFF2-40B4-BE49-F238E27FC236}">
                <a16:creationId xmlns:a16="http://schemas.microsoft.com/office/drawing/2014/main" id="{75370FB6-DAA0-A3C5-6D65-E6D260B949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4973" y="6376340"/>
            <a:ext cx="2019582" cy="471348"/>
          </a:xfrm>
          <a:prstGeom prst="rect">
            <a:avLst/>
          </a:prstGeom>
        </p:spPr>
      </p:pic>
      <p:sp>
        <p:nvSpPr>
          <p:cNvPr id="8" name="Slide Number Placeholder 5">
            <a:extLst>
              <a:ext uri="{FF2B5EF4-FFF2-40B4-BE49-F238E27FC236}">
                <a16:creationId xmlns:a16="http://schemas.microsoft.com/office/drawing/2014/main" id="{B4CCEF24-D4F5-DF8B-463E-8864EB6D544E}"/>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12</a:t>
            </a:fld>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A75AF28E-0D33-8177-7FE2-E7C4607A6FE1}"/>
              </a:ext>
            </a:extLst>
          </p:cNvPr>
          <p:cNvSpPr>
            <a:spLocks noGrp="1"/>
          </p:cNvSpPr>
          <p:nvPr>
            <p:ph type="ftr" sz="quarter" idx="11"/>
          </p:nvPr>
        </p:nvSpPr>
        <p:spPr>
          <a:xfrm>
            <a:off x="855677" y="6356347"/>
            <a:ext cx="919929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Computational Fluid Dynamics Special Topics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28295" y="262890"/>
            <a:ext cx="7828915" cy="460375"/>
          </a:xfrm>
          <a:prstGeom prst="rect">
            <a:avLst/>
          </a:prstGeom>
        </p:spPr>
        <p:txBody>
          <a:bodyPr wrap="square">
            <a:spAutoFit/>
          </a:bodyPr>
          <a:lstStyle/>
          <a:p>
            <a:r>
              <a:rPr sz="2400" b="1" dirty="0">
                <a:solidFill>
                  <a:srgbClr val="00B0F0"/>
                </a:solidFill>
                <a:latin typeface="Times New Roman" panose="02020603050405020304" pitchFamily="18" charset="0"/>
                <a:cs typeface="Times New Roman" panose="02020603050405020304" pitchFamily="18" charset="0"/>
              </a:rPr>
              <a:t>3.2. Mesh generation and boundary conditions </a:t>
            </a:r>
            <a:r>
              <a:rPr lang="en-IN" sz="2400" b="1" dirty="0">
                <a:solidFill>
                  <a:srgbClr val="00B0F0"/>
                </a:solidFill>
                <a:latin typeface="Times New Roman" panose="02020603050405020304" pitchFamily="18" charset="0"/>
                <a:cs typeface="Times New Roman" panose="02020603050405020304" pitchFamily="18" charset="0"/>
              </a:rPr>
              <a:t>:</a:t>
            </a:r>
          </a:p>
        </p:txBody>
      </p:sp>
      <p:pic>
        <p:nvPicPr>
          <p:cNvPr id="6" name="Picture 5"/>
          <p:cNvPicPr>
            <a:picLocks noChangeAspect="1"/>
          </p:cNvPicPr>
          <p:nvPr/>
        </p:nvPicPr>
        <p:blipFill>
          <a:blip r:embed="rId2"/>
          <a:stretch>
            <a:fillRect/>
          </a:stretch>
        </p:blipFill>
        <p:spPr>
          <a:xfrm>
            <a:off x="433070" y="3295461"/>
            <a:ext cx="5330872" cy="2495738"/>
          </a:xfrm>
          <a:prstGeom prst="rect">
            <a:avLst/>
          </a:prstGeom>
        </p:spPr>
      </p:pic>
      <p:pic>
        <p:nvPicPr>
          <p:cNvPr id="8" name="Picture 7"/>
          <p:cNvPicPr>
            <a:picLocks noChangeAspect="1"/>
          </p:cNvPicPr>
          <p:nvPr/>
        </p:nvPicPr>
        <p:blipFill>
          <a:blip r:embed="rId3"/>
          <a:stretch>
            <a:fillRect/>
          </a:stretch>
        </p:blipFill>
        <p:spPr>
          <a:xfrm>
            <a:off x="7767485" y="2963252"/>
            <a:ext cx="3878838" cy="2700129"/>
          </a:xfrm>
          <a:prstGeom prst="rect">
            <a:avLst/>
          </a:prstGeom>
        </p:spPr>
      </p:pic>
      <p:sp>
        <p:nvSpPr>
          <p:cNvPr id="5" name="Text Box 4"/>
          <p:cNvSpPr txBox="1"/>
          <p:nvPr/>
        </p:nvSpPr>
        <p:spPr>
          <a:xfrm>
            <a:off x="433070" y="723265"/>
            <a:ext cx="11374755" cy="829945"/>
          </a:xfrm>
          <a:prstGeom prst="rect">
            <a:avLst/>
          </a:prstGeom>
        </p:spPr>
        <p:txBody>
          <a:bodyPr wrap="square">
            <a:spAutoFit/>
          </a:bodyPr>
          <a:lstStyle/>
          <a:p>
            <a:pPr marL="342900" indent="-342900" algn="just">
              <a:buFont typeface="Wingdings" panose="05000000000000000000" charset="0"/>
              <a:buChar char="Ø"/>
            </a:pPr>
            <a:r>
              <a:rPr lang="en-IN" sz="2400" dirty="0">
                <a:latin typeface="Times New Roman" panose="02020603050405020304" pitchFamily="18" charset="0"/>
                <a:cs typeface="Times New Roman" panose="02020603050405020304" pitchFamily="18" charset="0"/>
              </a:rPr>
              <a:t>Table 1 provides details </a:t>
            </a:r>
            <a:r>
              <a:rPr sz="2400" dirty="0">
                <a:latin typeface="Times New Roman" panose="02020603050405020304" pitchFamily="18" charset="0"/>
                <a:cs typeface="Times New Roman" panose="02020603050405020304" pitchFamily="18" charset="0"/>
              </a:rPr>
              <a:t>regarding the three generated </a:t>
            </a:r>
            <a:r>
              <a:rPr sz="2400" b="1" dirty="0">
                <a:solidFill>
                  <a:srgbClr val="FF0000"/>
                </a:solidFill>
                <a:latin typeface="Times New Roman" panose="02020603050405020304" pitchFamily="18" charset="0"/>
                <a:cs typeface="Times New Roman" panose="02020603050405020304" pitchFamily="18" charset="0"/>
              </a:rPr>
              <a:t>meshes with 4.0 × 1</a:t>
            </a:r>
            <a:r>
              <a:rPr lang="en-IN" sz="2400" b="1" dirty="0">
                <a:solidFill>
                  <a:srgbClr val="FF0000"/>
                </a:solidFill>
                <a:latin typeface="Times New Roman" panose="02020603050405020304" pitchFamily="18" charset="0"/>
                <a:cs typeface="Times New Roman" panose="02020603050405020304" pitchFamily="18" charset="0"/>
              </a:rPr>
              <a:t>0</a:t>
            </a:r>
            <a:r>
              <a:rPr lang="en-IN" sz="2400" b="1" baseline="30000" dirty="0">
                <a:solidFill>
                  <a:srgbClr val="FF0000"/>
                </a:solidFill>
                <a:latin typeface="Times New Roman" panose="02020603050405020304" pitchFamily="18" charset="0"/>
                <a:cs typeface="Times New Roman" panose="02020603050405020304" pitchFamily="18" charset="0"/>
              </a:rPr>
              <a:t>6</a:t>
            </a:r>
            <a:r>
              <a:rPr sz="2400" b="1" dirty="0">
                <a:solidFill>
                  <a:srgbClr val="FF0000"/>
                </a:solidFill>
                <a:latin typeface="Times New Roman" panose="02020603050405020304" pitchFamily="18" charset="0"/>
                <a:cs typeface="Times New Roman" panose="02020603050405020304" pitchFamily="18" charset="0"/>
              </a:rPr>
              <a:t>, 7.6 × 10</a:t>
            </a:r>
            <a:r>
              <a:rPr lang="en-IN" sz="2400" b="1" baseline="30000" dirty="0">
                <a:solidFill>
                  <a:srgbClr val="FF0000"/>
                </a:solidFill>
                <a:latin typeface="Times New Roman" panose="02020603050405020304" pitchFamily="18" charset="0"/>
                <a:cs typeface="Times New Roman" panose="02020603050405020304" pitchFamily="18" charset="0"/>
              </a:rPr>
              <a:t>6</a:t>
            </a:r>
            <a:r>
              <a:rPr sz="2400" b="1" dirty="0">
                <a:solidFill>
                  <a:srgbClr val="FF0000"/>
                </a:solidFill>
                <a:latin typeface="Times New Roman" panose="02020603050405020304" pitchFamily="18" charset="0"/>
                <a:cs typeface="Times New Roman" panose="02020603050405020304" pitchFamily="18" charset="0"/>
              </a:rPr>
              <a:t>and 12.0 × 10</a:t>
            </a:r>
            <a:r>
              <a:rPr lang="en-IN" sz="2400" b="1" baseline="30000" dirty="0">
                <a:solidFill>
                  <a:srgbClr val="FF0000"/>
                </a:solidFill>
                <a:latin typeface="Times New Roman" panose="02020603050405020304" pitchFamily="18" charset="0"/>
                <a:cs typeface="Times New Roman" panose="02020603050405020304" pitchFamily="18" charset="0"/>
              </a:rPr>
              <a:t>6</a:t>
            </a:r>
            <a:r>
              <a:rPr sz="2400" b="1" dirty="0">
                <a:solidFill>
                  <a:srgbClr val="FF0000"/>
                </a:solidFill>
                <a:latin typeface="Times New Roman" panose="02020603050405020304" pitchFamily="18" charset="0"/>
                <a:cs typeface="Times New Roman" panose="02020603050405020304" pitchFamily="18" charset="0"/>
              </a:rPr>
              <a:t>cells</a:t>
            </a:r>
          </a:p>
        </p:txBody>
      </p:sp>
      <p:graphicFrame>
        <p:nvGraphicFramePr>
          <p:cNvPr id="3" name="Table 2">
            <a:extLst>
              <a:ext uri="{FF2B5EF4-FFF2-40B4-BE49-F238E27FC236}">
                <a16:creationId xmlns:a16="http://schemas.microsoft.com/office/drawing/2014/main" id="{4279862F-090D-E638-7460-E550363D0686}"/>
              </a:ext>
            </a:extLst>
          </p:cNvPr>
          <p:cNvGraphicFramePr>
            <a:graphicFrameLocks noGrp="1"/>
          </p:cNvGraphicFramePr>
          <p:nvPr>
            <p:extLst>
              <p:ext uri="{D42A27DB-BD31-4B8C-83A1-F6EECF244321}">
                <p14:modId xmlns:p14="http://schemas.microsoft.com/office/powerpoint/2010/main" val="1947805074"/>
              </p:ext>
            </p:extLst>
          </p:nvPr>
        </p:nvGraphicFramePr>
        <p:xfrm>
          <a:off x="2832130" y="5297621"/>
          <a:ext cx="2622389" cy="365760"/>
        </p:xfrm>
        <a:graphic>
          <a:graphicData uri="http://schemas.openxmlformats.org/drawingml/2006/table">
            <a:tbl>
              <a:tblPr/>
              <a:tblGrid>
                <a:gridCol w="2622389">
                  <a:extLst>
                    <a:ext uri="{9D8B030D-6E8A-4147-A177-3AD203B41FA5}">
                      <a16:colId xmlns:a16="http://schemas.microsoft.com/office/drawing/2014/main" val="776921691"/>
                    </a:ext>
                  </a:extLst>
                </a:gridCol>
              </a:tblGrid>
              <a:tr h="152410">
                <a:tc>
                  <a:txBody>
                    <a:bodyPr/>
                    <a:lstStyle/>
                    <a:p>
                      <a:endParaRPr lang="en-IN" dirty="0"/>
                    </a:p>
                  </a:txBody>
                  <a:tcPr>
                    <a:lnL w="38100" cmpd="sng">
                      <a:solidFill>
                        <a:srgbClr val="00B050"/>
                      </a:solidFill>
                      <a:prstDash val="sysDash"/>
                    </a:lnL>
                    <a:lnR w="38100" cmpd="sng">
                      <a:solidFill>
                        <a:srgbClr val="00B050"/>
                      </a:solidFill>
                      <a:prstDash val="sysDash"/>
                    </a:lnR>
                    <a:lnT w="38100" cmpd="sng">
                      <a:solidFill>
                        <a:srgbClr val="00B050"/>
                      </a:solidFill>
                      <a:prstDash val="sysDash"/>
                    </a:lnT>
                    <a:lnB w="38100" cmpd="sng">
                      <a:solidFill>
                        <a:srgbClr val="00B050"/>
                      </a:solidFill>
                      <a:prstDash val="sysDash"/>
                    </a:lnB>
                  </a:tcPr>
                </a:tc>
                <a:extLst>
                  <a:ext uri="{0D108BD9-81ED-4DB2-BD59-A6C34878D82A}">
                    <a16:rowId xmlns:a16="http://schemas.microsoft.com/office/drawing/2014/main" val="1132292152"/>
                  </a:ext>
                </a:extLst>
              </a:tr>
            </a:tbl>
          </a:graphicData>
        </a:graphic>
      </p:graphicFrame>
      <p:sp>
        <p:nvSpPr>
          <p:cNvPr id="10" name="TextBox 9">
            <a:extLst>
              <a:ext uri="{FF2B5EF4-FFF2-40B4-BE49-F238E27FC236}">
                <a16:creationId xmlns:a16="http://schemas.microsoft.com/office/drawing/2014/main" id="{7C38CE0E-1D5E-E5CC-6790-DBDCB463486C}"/>
              </a:ext>
            </a:extLst>
          </p:cNvPr>
          <p:cNvSpPr txBox="1"/>
          <p:nvPr/>
        </p:nvSpPr>
        <p:spPr>
          <a:xfrm>
            <a:off x="433070" y="1615781"/>
            <a:ext cx="11193145" cy="830997"/>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GI is the relation between the local grid size (Δ) and the Kolmogorov length scale (</a:t>
            </a:r>
            <a:r>
              <a:rPr lang="en-US" sz="2400" dirty="0" err="1">
                <a:latin typeface="Times New Roman" panose="02020603050405020304" pitchFamily="18" charset="0"/>
                <a:cs typeface="Times New Roman" panose="02020603050405020304" pitchFamily="18" charset="0"/>
              </a:rPr>
              <a:t>lk</a:t>
            </a:r>
            <a:r>
              <a:rPr lang="en-US" sz="2400" dirty="0">
                <a:latin typeface="Times New Roman" panose="02020603050405020304" pitchFamily="18" charset="0"/>
                <a:cs typeface="Times New Roman" panose="02020603050405020304" pitchFamily="18" charset="0"/>
              </a:rPr>
              <a:t>), and it is defined as follows: </a:t>
            </a:r>
            <a:endParaRPr lang="en-IN" sz="24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9294286E-FB28-3FB6-D1F5-FBC8C4A73172}"/>
              </a:ext>
            </a:extLst>
          </p:cNvPr>
          <p:cNvPicPr>
            <a:picLocks noChangeAspect="1"/>
          </p:cNvPicPr>
          <p:nvPr/>
        </p:nvPicPr>
        <p:blipFill>
          <a:blip r:embed="rId4"/>
          <a:stretch>
            <a:fillRect/>
          </a:stretch>
        </p:blipFill>
        <p:spPr>
          <a:xfrm>
            <a:off x="5790040" y="2260555"/>
            <a:ext cx="1625680" cy="1499225"/>
          </a:xfrm>
          <a:prstGeom prst="rect">
            <a:avLst/>
          </a:prstGeom>
        </p:spPr>
      </p:pic>
      <p:sp>
        <p:nvSpPr>
          <p:cNvPr id="14" name="TextBox 13">
            <a:extLst>
              <a:ext uri="{FF2B5EF4-FFF2-40B4-BE49-F238E27FC236}">
                <a16:creationId xmlns:a16="http://schemas.microsoft.com/office/drawing/2014/main" id="{71D700F6-0397-F143-E024-B7F60A01EA3F}"/>
              </a:ext>
            </a:extLst>
          </p:cNvPr>
          <p:cNvSpPr txBox="1"/>
          <p:nvPr/>
        </p:nvSpPr>
        <p:spPr>
          <a:xfrm>
            <a:off x="7767485" y="2703169"/>
            <a:ext cx="1291804" cy="400110"/>
          </a:xfrm>
          <a:prstGeom prst="rect">
            <a:avLst/>
          </a:prstGeom>
          <a:noFill/>
        </p:spPr>
        <p:txBody>
          <a:bodyPr wrap="square">
            <a:spAutoFit/>
          </a:bodyPr>
          <a:lstStyle/>
          <a:p>
            <a:r>
              <a:rPr lang="en-IN" sz="2000" b="1" dirty="0">
                <a:solidFill>
                  <a:srgbClr val="FF0000"/>
                </a:solidFill>
                <a:latin typeface="Times New Roman" panose="02020603050405020304" pitchFamily="18" charset="0"/>
                <a:cs typeface="Times New Roman" panose="02020603050405020304" pitchFamily="18" charset="0"/>
              </a:rPr>
              <a:t>GI is&lt;25</a:t>
            </a:r>
          </a:p>
        </p:txBody>
      </p:sp>
      <p:sp>
        <p:nvSpPr>
          <p:cNvPr id="15" name="Right Brace 14">
            <a:extLst>
              <a:ext uri="{FF2B5EF4-FFF2-40B4-BE49-F238E27FC236}">
                <a16:creationId xmlns:a16="http://schemas.microsoft.com/office/drawing/2014/main" id="{602E8059-D40D-1D36-B68F-5AA58F4346C3}"/>
              </a:ext>
            </a:extLst>
          </p:cNvPr>
          <p:cNvSpPr/>
          <p:nvPr/>
        </p:nvSpPr>
        <p:spPr>
          <a:xfrm>
            <a:off x="7194758" y="2260555"/>
            <a:ext cx="494120" cy="1499225"/>
          </a:xfrm>
          <a:prstGeom prst="rightBrace">
            <a:avLst>
              <a:gd name="adj1" fmla="val 8333"/>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cxnSp>
        <p:nvCxnSpPr>
          <p:cNvPr id="2" name="Straight Connector 1">
            <a:extLst>
              <a:ext uri="{FF2B5EF4-FFF2-40B4-BE49-F238E27FC236}">
                <a16:creationId xmlns:a16="http://schemas.microsoft.com/office/drawing/2014/main" id="{412EB655-601C-2155-B1B6-35AFC5170C4A}"/>
              </a:ext>
            </a:extLst>
          </p:cNvPr>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7" name="Picture 6" descr="A blue and white logo&#10;&#10;Description automatically generated with low confidence">
            <a:extLst>
              <a:ext uri="{FF2B5EF4-FFF2-40B4-BE49-F238E27FC236}">
                <a16:creationId xmlns:a16="http://schemas.microsoft.com/office/drawing/2014/main" id="{6FE608B0-1352-BB08-F662-3FFA490D7D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54973" y="6376340"/>
            <a:ext cx="2019582" cy="471348"/>
          </a:xfrm>
          <a:prstGeom prst="rect">
            <a:avLst/>
          </a:prstGeom>
        </p:spPr>
      </p:pic>
      <p:sp>
        <p:nvSpPr>
          <p:cNvPr id="9" name="Slide Number Placeholder 5">
            <a:extLst>
              <a:ext uri="{FF2B5EF4-FFF2-40B4-BE49-F238E27FC236}">
                <a16:creationId xmlns:a16="http://schemas.microsoft.com/office/drawing/2014/main" id="{481E4317-41B5-3A5C-1A5B-2D08203CA0AE}"/>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13</a:t>
            </a:fld>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11" name="Footer Placeholder 4">
            <a:extLst>
              <a:ext uri="{FF2B5EF4-FFF2-40B4-BE49-F238E27FC236}">
                <a16:creationId xmlns:a16="http://schemas.microsoft.com/office/drawing/2014/main" id="{90FB990B-3162-B94A-208F-77333D323109}"/>
              </a:ext>
            </a:extLst>
          </p:cNvPr>
          <p:cNvSpPr>
            <a:spLocks noGrp="1"/>
          </p:cNvSpPr>
          <p:nvPr>
            <p:ph type="ftr" sz="quarter" idx="11"/>
          </p:nvPr>
        </p:nvSpPr>
        <p:spPr>
          <a:xfrm>
            <a:off x="855677" y="6356347"/>
            <a:ext cx="919929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Computational Fluid Dynamics Special Topics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E13FCB-9C17-FBFA-3F9F-CDA464371930}"/>
              </a:ext>
            </a:extLst>
          </p:cNvPr>
          <p:cNvSpPr txBox="1"/>
          <p:nvPr/>
        </p:nvSpPr>
        <p:spPr>
          <a:xfrm>
            <a:off x="285135" y="109960"/>
            <a:ext cx="11720052" cy="2554545"/>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Taylor microscale (λ) and the Kolmogorov length scale (</a:t>
            </a:r>
            <a:r>
              <a:rPr lang="en-US" sz="2000" dirty="0" err="1">
                <a:latin typeface="Times New Roman" panose="02020603050405020304" pitchFamily="18" charset="0"/>
                <a:cs typeface="Times New Roman" panose="02020603050405020304" pitchFamily="18" charset="0"/>
              </a:rPr>
              <a:t>l</a:t>
            </a:r>
            <a:r>
              <a:rPr lang="en-US" sz="2000" baseline="-25000" dirty="0" err="1">
                <a:latin typeface="Times New Roman" panose="02020603050405020304" pitchFamily="18" charset="0"/>
                <a:cs typeface="Times New Roman" panose="02020603050405020304" pitchFamily="18" charset="0"/>
              </a:rPr>
              <a:t>k</a:t>
            </a:r>
            <a:r>
              <a:rPr lang="en-US" sz="2000" dirty="0">
                <a:latin typeface="Times New Roman" panose="02020603050405020304" pitchFamily="18" charset="0"/>
                <a:cs typeface="Times New Roman" panose="02020603050405020304" pitchFamily="18" charset="0"/>
              </a:rPr>
              <a:t>) were investigated using the unsteady Reynolds-averaged Navier–Stokes (U-RANS) approach based on a coarser mesh (4.0 × 106 ).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Realizable k-ε was applied in the URANS simulation to determine the appropriate local grid size (Δ), which is located between the Taylor microscale (λ) and the Kolmogorov length scale (</a:t>
            </a:r>
            <a:r>
              <a:rPr lang="en-US" sz="2000" dirty="0" err="1">
                <a:latin typeface="Times New Roman" panose="02020603050405020304" pitchFamily="18" charset="0"/>
                <a:cs typeface="Times New Roman" panose="02020603050405020304" pitchFamily="18" charset="0"/>
              </a:rPr>
              <a:t>l</a:t>
            </a:r>
            <a:r>
              <a:rPr lang="en-US" sz="2000" baseline="-25000" dirty="0" err="1">
                <a:latin typeface="Times New Roman" panose="02020603050405020304" pitchFamily="18" charset="0"/>
                <a:cs typeface="Times New Roman" panose="02020603050405020304" pitchFamily="18" charset="0"/>
              </a:rPr>
              <a:t>k</a:t>
            </a:r>
            <a:r>
              <a:rPr lang="en-US" sz="2000" dirty="0">
                <a:latin typeface="Times New Roman" panose="02020603050405020304" pitchFamily="18" charset="0"/>
                <a:cs typeface="Times New Roman" panose="02020603050405020304" pitchFamily="18" charset="0"/>
              </a:rPr>
              <a:t>) [30,33,37].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found that the Realizable k-ε predicts well the swirling flow where the recirculation zones and the pressure gradients are significantly formed.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Furthermore, it can be used in flows with high separation and large strain rates, however, the predictions of vortex shedding and the PVC frequencies were not in agreement with the ex </a:t>
            </a:r>
            <a:r>
              <a:rPr lang="en-US" sz="2000" dirty="0" err="1">
                <a:latin typeface="Times New Roman" panose="02020603050405020304" pitchFamily="18" charset="0"/>
                <a:cs typeface="Times New Roman" panose="02020603050405020304" pitchFamily="18" charset="0"/>
              </a:rPr>
              <a:t>periments</a:t>
            </a:r>
            <a:r>
              <a:rPr lang="en-US" sz="2000" dirty="0">
                <a:latin typeface="Times New Roman" panose="02020603050405020304" pitchFamily="18" charset="0"/>
                <a:cs typeface="Times New Roman" panose="02020603050405020304" pitchFamily="18" charset="0"/>
              </a:rPr>
              <a:t> [38,39]. </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6F7D0E8-5C74-AEB9-3E97-CE96EF874C74}"/>
              </a:ext>
            </a:extLst>
          </p:cNvPr>
          <p:cNvSpPr txBox="1"/>
          <p:nvPr/>
        </p:nvSpPr>
        <p:spPr>
          <a:xfrm>
            <a:off x="235974" y="2721114"/>
            <a:ext cx="11720052" cy="707886"/>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CH4 inlet is 50 mm inwards after the main air inlet. Inflow boundary conditions for the main air and CH4 inlets were applied as constant uniform </a:t>
            </a:r>
            <a:r>
              <a:rPr lang="en-US" sz="2000" b="1" dirty="0">
                <a:solidFill>
                  <a:srgbClr val="FF0000"/>
                </a:solidFill>
                <a:latin typeface="Times New Roman" panose="02020603050405020304" pitchFamily="18" charset="0"/>
                <a:cs typeface="Times New Roman" panose="02020603050405020304" pitchFamily="18" charset="0"/>
              </a:rPr>
              <a:t>mass flow rates (11.9 g/s for air and 0.21 for CH4).</a:t>
            </a:r>
            <a:endParaRPr lang="en-IN" sz="2000" b="1" dirty="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A85F06E-A71E-3637-DA48-D0D504590C26}"/>
              </a:ext>
            </a:extLst>
          </p:cNvPr>
          <p:cNvSpPr txBox="1"/>
          <p:nvPr/>
        </p:nvSpPr>
        <p:spPr>
          <a:xfrm>
            <a:off x="285135" y="3587311"/>
            <a:ext cx="11602064" cy="1015663"/>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spatial discretization for all the simulation cases was performed using the second-order of bounded central differencing in the STAR CCM + package [40], which is an ideal choice for LES due to the low numerical diffusion. </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D4A9487-E801-A728-1C7B-B3E28DF22E1D}"/>
              </a:ext>
            </a:extLst>
          </p:cNvPr>
          <p:cNvSpPr txBox="1"/>
          <p:nvPr/>
        </p:nvSpPr>
        <p:spPr>
          <a:xfrm>
            <a:off x="294968" y="4602974"/>
            <a:ext cx="11238270" cy="1631216"/>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All simulation cases were performed with a constant time step of </a:t>
            </a:r>
            <a:r>
              <a:rPr lang="en-US" sz="2000" dirty="0" err="1">
                <a:latin typeface="Times New Roman" panose="02020603050405020304" pitchFamily="18" charset="0"/>
                <a:cs typeface="Times New Roman" panose="02020603050405020304" pitchFamily="18" charset="0"/>
              </a:rPr>
              <a:t>Δt</a:t>
            </a:r>
            <a:r>
              <a:rPr lang="en-US" sz="2000" dirty="0">
                <a:latin typeface="Times New Roman" panose="02020603050405020304" pitchFamily="18" charset="0"/>
                <a:cs typeface="Times New Roman" panose="02020603050405020304" pitchFamily="18" charset="0"/>
              </a:rPr>
              <a:t> =5×10</a:t>
            </a:r>
            <a:r>
              <a:rPr lang="en-US" sz="2000" baseline="30000" dirty="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s, such as the experimental setup, and </a:t>
            </a:r>
            <a:r>
              <a:rPr lang="en-US" sz="2000" dirty="0" err="1">
                <a:latin typeface="Times New Roman" panose="02020603050405020304" pitchFamily="18" charset="0"/>
                <a:cs typeface="Times New Roman" panose="02020603050405020304" pitchFamily="18" charset="0"/>
              </a:rPr>
              <a:t>Δt</a:t>
            </a:r>
            <a:r>
              <a:rPr lang="en-US" sz="2000" dirty="0">
                <a:latin typeface="Times New Roman" panose="02020603050405020304" pitchFamily="18" charset="0"/>
                <a:cs typeface="Times New Roman" panose="02020603050405020304" pitchFamily="18" charset="0"/>
              </a:rPr>
              <a:t> =1×10</a:t>
            </a:r>
            <a:r>
              <a:rPr lang="en-US" sz="2000" baseline="30000" dirty="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s for FFT and POD analysis to capture the PVC structure and dynamics. The Courant–Friedrichs–Lewy (CFL) is 0.315 to stabilize LES calculations. The LES data are collected for approximately 0.15 to 0.20 s, which corresponds to a 2,500-time step characteristic of the flow-through-time</a:t>
            </a:r>
            <a:endParaRPr lang="en-IN" sz="2000" dirty="0">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F089EFF9-9C08-F99C-A728-9938FF2F0431}"/>
              </a:ext>
            </a:extLst>
          </p:cNvPr>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4" name="Picture 3" descr="A blue and white logo&#10;&#10;Description automatically generated with low confidence">
            <a:extLst>
              <a:ext uri="{FF2B5EF4-FFF2-40B4-BE49-F238E27FC236}">
                <a16:creationId xmlns:a16="http://schemas.microsoft.com/office/drawing/2014/main" id="{7CD03B6E-9704-370D-1305-99D1C245B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376340"/>
            <a:ext cx="2019582" cy="471348"/>
          </a:xfrm>
          <a:prstGeom prst="rect">
            <a:avLst/>
          </a:prstGeom>
        </p:spPr>
      </p:pic>
      <p:sp>
        <p:nvSpPr>
          <p:cNvPr id="6" name="Slide Number Placeholder 5">
            <a:extLst>
              <a:ext uri="{FF2B5EF4-FFF2-40B4-BE49-F238E27FC236}">
                <a16:creationId xmlns:a16="http://schemas.microsoft.com/office/drawing/2014/main" id="{4F9C5BF1-457A-1F54-1D11-5E2ACF9AE45B}"/>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14</a:t>
            </a:fld>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8" name="Footer Placeholder 4">
            <a:extLst>
              <a:ext uri="{FF2B5EF4-FFF2-40B4-BE49-F238E27FC236}">
                <a16:creationId xmlns:a16="http://schemas.microsoft.com/office/drawing/2014/main" id="{5574BDBC-5778-2A77-FD15-D604A6FBA30F}"/>
              </a:ext>
            </a:extLst>
          </p:cNvPr>
          <p:cNvSpPr>
            <a:spLocks noGrp="1"/>
          </p:cNvSpPr>
          <p:nvPr>
            <p:ph type="ftr" sz="quarter" idx="11"/>
          </p:nvPr>
        </p:nvSpPr>
        <p:spPr>
          <a:xfrm>
            <a:off x="855677" y="6356347"/>
            <a:ext cx="919929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Computational Fluid Dynamics Special Topics</a:t>
            </a:r>
          </a:p>
        </p:txBody>
      </p:sp>
    </p:spTree>
    <p:extLst>
      <p:ext uri="{BB962C8B-B14F-4D97-AF65-F5344CB8AC3E}">
        <p14:creationId xmlns:p14="http://schemas.microsoft.com/office/powerpoint/2010/main" val="1342214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605BB8-7111-0D19-9703-FCC8F29B811F}"/>
              </a:ext>
            </a:extLst>
          </p:cNvPr>
          <p:cNvSpPr txBox="1"/>
          <p:nvPr/>
        </p:nvSpPr>
        <p:spPr>
          <a:xfrm>
            <a:off x="304800" y="188960"/>
            <a:ext cx="6096000" cy="461665"/>
          </a:xfrm>
          <a:prstGeom prst="rect">
            <a:avLst/>
          </a:prstGeom>
          <a:noFill/>
        </p:spPr>
        <p:txBody>
          <a:bodyPr wrap="square">
            <a:spAutoFit/>
          </a:bodyPr>
          <a:lstStyle/>
          <a:p>
            <a:r>
              <a:rPr lang="en-IN" sz="2400" b="1" dirty="0">
                <a:solidFill>
                  <a:srgbClr val="00B0F0"/>
                </a:solidFill>
                <a:latin typeface="Times New Roman" panose="02020603050405020304" pitchFamily="18" charset="0"/>
                <a:cs typeface="Times New Roman" panose="02020603050405020304" pitchFamily="18" charset="0"/>
              </a:rPr>
              <a:t>3.3. Validation process:</a:t>
            </a:r>
          </a:p>
        </p:txBody>
      </p:sp>
      <p:pic>
        <p:nvPicPr>
          <p:cNvPr id="3" name="Picture 2">
            <a:extLst>
              <a:ext uri="{FF2B5EF4-FFF2-40B4-BE49-F238E27FC236}">
                <a16:creationId xmlns:a16="http://schemas.microsoft.com/office/drawing/2014/main" id="{144FC3C8-7D0F-77C3-DA15-772160EC390A}"/>
              </a:ext>
            </a:extLst>
          </p:cNvPr>
          <p:cNvPicPr>
            <a:picLocks noChangeAspect="1"/>
          </p:cNvPicPr>
          <p:nvPr/>
        </p:nvPicPr>
        <p:blipFill>
          <a:blip r:embed="rId2"/>
          <a:stretch>
            <a:fillRect/>
          </a:stretch>
        </p:blipFill>
        <p:spPr>
          <a:xfrm>
            <a:off x="5468546" y="188960"/>
            <a:ext cx="6723454" cy="5460309"/>
          </a:xfrm>
          <a:prstGeom prst="rect">
            <a:avLst/>
          </a:prstGeom>
        </p:spPr>
      </p:pic>
      <p:pic>
        <p:nvPicPr>
          <p:cNvPr id="6" name="Picture 5">
            <a:extLst>
              <a:ext uri="{FF2B5EF4-FFF2-40B4-BE49-F238E27FC236}">
                <a16:creationId xmlns:a16="http://schemas.microsoft.com/office/drawing/2014/main" id="{C4ED086A-275B-206E-F2E0-9C67A1ED8145}"/>
              </a:ext>
            </a:extLst>
          </p:cNvPr>
          <p:cNvPicPr>
            <a:picLocks noChangeAspect="1"/>
          </p:cNvPicPr>
          <p:nvPr/>
        </p:nvPicPr>
        <p:blipFill>
          <a:blip r:embed="rId3"/>
          <a:stretch>
            <a:fillRect/>
          </a:stretch>
        </p:blipFill>
        <p:spPr>
          <a:xfrm>
            <a:off x="6201622" y="5576841"/>
            <a:ext cx="5785165" cy="805851"/>
          </a:xfrm>
          <a:prstGeom prst="rect">
            <a:avLst/>
          </a:prstGeom>
        </p:spPr>
      </p:pic>
      <p:sp>
        <p:nvSpPr>
          <p:cNvPr id="8" name="TextBox 7">
            <a:extLst>
              <a:ext uri="{FF2B5EF4-FFF2-40B4-BE49-F238E27FC236}">
                <a16:creationId xmlns:a16="http://schemas.microsoft.com/office/drawing/2014/main" id="{F32179C8-6C44-3566-509B-892B4C853DCF}"/>
              </a:ext>
            </a:extLst>
          </p:cNvPr>
          <p:cNvSpPr txBox="1"/>
          <p:nvPr/>
        </p:nvSpPr>
        <p:spPr>
          <a:xfrm>
            <a:off x="395334" y="909967"/>
            <a:ext cx="5163746" cy="2308324"/>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basic </a:t>
            </a:r>
            <a:r>
              <a:rPr lang="en-US" sz="2400" b="1" dirty="0">
                <a:solidFill>
                  <a:srgbClr val="FF0000"/>
                </a:solidFill>
                <a:latin typeface="Times New Roman" panose="02020603050405020304" pitchFamily="18" charset="0"/>
                <a:cs typeface="Times New Roman" panose="02020603050405020304" pitchFamily="18" charset="0"/>
              </a:rPr>
              <a:t>error between PIV and LES is sufficiently small and PIV measures the flow statistics accurately </a:t>
            </a:r>
            <a:r>
              <a:rPr lang="en-US" sz="2400" dirty="0">
                <a:latin typeface="Times New Roman" panose="02020603050405020304" pitchFamily="18" charset="0"/>
                <a:cs typeface="Times New Roman" panose="02020603050405020304" pitchFamily="18" charset="0"/>
              </a:rPr>
              <a:t>due to the low pass filtering related to the size of the interrogation area.</a:t>
            </a:r>
          </a:p>
        </p:txBody>
      </p:sp>
      <p:sp>
        <p:nvSpPr>
          <p:cNvPr id="10" name="TextBox 9">
            <a:extLst>
              <a:ext uri="{FF2B5EF4-FFF2-40B4-BE49-F238E27FC236}">
                <a16:creationId xmlns:a16="http://schemas.microsoft.com/office/drawing/2014/main" id="{2376AE74-53FE-0D06-D4AD-DC8BCA6098C6}"/>
              </a:ext>
            </a:extLst>
          </p:cNvPr>
          <p:cNvSpPr txBox="1"/>
          <p:nvPr/>
        </p:nvSpPr>
        <p:spPr>
          <a:xfrm>
            <a:off x="390054" y="3215996"/>
            <a:ext cx="4873279" cy="3046988"/>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However, </a:t>
            </a:r>
            <a:r>
              <a:rPr lang="en-US" sz="2400" b="1" dirty="0">
                <a:solidFill>
                  <a:srgbClr val="FF0000"/>
                </a:solidFill>
                <a:latin typeface="Times New Roman" panose="02020603050405020304" pitchFamily="18" charset="0"/>
                <a:cs typeface="Times New Roman" panose="02020603050405020304" pitchFamily="18" charset="0"/>
              </a:rPr>
              <a:t>LES gives a slightly deviated smaller than the PIV results by 4.8 % for the normalized mean radial velocity profile at Y/L = 0.01 </a:t>
            </a:r>
            <a:r>
              <a:rPr lang="en-US" sz="2400" dirty="0">
                <a:latin typeface="Times New Roman" panose="02020603050405020304" pitchFamily="18" charset="0"/>
                <a:cs typeface="Times New Roman" panose="02020603050405020304" pitchFamily="18" charset="0"/>
              </a:rPr>
              <a:t>because the turbulence is strongly anisotropic in this certain region of the model combustor.</a:t>
            </a:r>
          </a:p>
        </p:txBody>
      </p:sp>
      <p:cxnSp>
        <p:nvCxnSpPr>
          <p:cNvPr id="2" name="Straight Connector 1">
            <a:extLst>
              <a:ext uri="{FF2B5EF4-FFF2-40B4-BE49-F238E27FC236}">
                <a16:creationId xmlns:a16="http://schemas.microsoft.com/office/drawing/2014/main" id="{F1E9EBB0-0205-021C-9A5E-CCA29C795A80}"/>
              </a:ext>
            </a:extLst>
          </p:cNvPr>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4" name="Picture 3" descr="A blue and white logo&#10;&#10;Description automatically generated with low confidence">
            <a:extLst>
              <a:ext uri="{FF2B5EF4-FFF2-40B4-BE49-F238E27FC236}">
                <a16:creationId xmlns:a16="http://schemas.microsoft.com/office/drawing/2014/main" id="{746C93BB-28F2-A44F-9BC9-04837E1632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4973" y="6376340"/>
            <a:ext cx="2019582" cy="471348"/>
          </a:xfrm>
          <a:prstGeom prst="rect">
            <a:avLst/>
          </a:prstGeom>
        </p:spPr>
      </p:pic>
      <p:sp>
        <p:nvSpPr>
          <p:cNvPr id="7" name="Slide Number Placeholder 5">
            <a:extLst>
              <a:ext uri="{FF2B5EF4-FFF2-40B4-BE49-F238E27FC236}">
                <a16:creationId xmlns:a16="http://schemas.microsoft.com/office/drawing/2014/main" id="{9E6988CF-1DC5-844C-BA62-2659639D78D5}"/>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15</a:t>
            </a:fld>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6CA6B964-DAC5-DBF8-9A8E-493C3AC61E16}"/>
              </a:ext>
            </a:extLst>
          </p:cNvPr>
          <p:cNvSpPr>
            <a:spLocks noGrp="1"/>
          </p:cNvSpPr>
          <p:nvPr>
            <p:ph type="ftr" sz="quarter" idx="11"/>
          </p:nvPr>
        </p:nvSpPr>
        <p:spPr>
          <a:xfrm>
            <a:off x="855677" y="6356347"/>
            <a:ext cx="919929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Computational Fluid Dynamics Special Topics</a:t>
            </a:r>
          </a:p>
        </p:txBody>
      </p:sp>
    </p:spTree>
    <p:extLst>
      <p:ext uri="{BB962C8B-B14F-4D97-AF65-F5344CB8AC3E}">
        <p14:creationId xmlns:p14="http://schemas.microsoft.com/office/powerpoint/2010/main" val="1944879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59B55A-E8C8-F149-08D5-A6298018E7F5}"/>
              </a:ext>
            </a:extLst>
          </p:cNvPr>
          <p:cNvSpPr txBox="1"/>
          <p:nvPr/>
        </p:nvSpPr>
        <p:spPr>
          <a:xfrm>
            <a:off x="287448" y="95990"/>
            <a:ext cx="6097508" cy="461665"/>
          </a:xfrm>
          <a:prstGeom prst="rect">
            <a:avLst/>
          </a:prstGeom>
          <a:noFill/>
        </p:spPr>
        <p:txBody>
          <a:bodyPr wrap="square">
            <a:spAutoFit/>
          </a:bodyPr>
          <a:lstStyle/>
          <a:p>
            <a:r>
              <a:rPr lang="en-US" sz="2400" b="1" dirty="0">
                <a:solidFill>
                  <a:srgbClr val="00B0F0"/>
                </a:solidFill>
                <a:latin typeface="Times New Roman" panose="02020603050405020304" pitchFamily="18" charset="0"/>
                <a:cs typeface="Times New Roman" panose="02020603050405020304" pitchFamily="18" charset="0"/>
              </a:rPr>
              <a:t>Results and discussion</a:t>
            </a:r>
          </a:p>
        </p:txBody>
      </p:sp>
      <p:sp>
        <p:nvSpPr>
          <p:cNvPr id="5" name="TextBox 4">
            <a:extLst>
              <a:ext uri="{FF2B5EF4-FFF2-40B4-BE49-F238E27FC236}">
                <a16:creationId xmlns:a16="http://schemas.microsoft.com/office/drawing/2014/main" id="{10FA262B-3A9D-3466-B821-BAE33D46757B}"/>
              </a:ext>
            </a:extLst>
          </p:cNvPr>
          <p:cNvSpPr txBox="1"/>
          <p:nvPr/>
        </p:nvSpPr>
        <p:spPr>
          <a:xfrm>
            <a:off x="287448" y="476236"/>
            <a:ext cx="6891950" cy="461665"/>
          </a:xfrm>
          <a:prstGeom prst="rect">
            <a:avLst/>
          </a:prstGeom>
          <a:noFill/>
        </p:spPr>
        <p:txBody>
          <a:bodyPr wrap="square">
            <a:spAutoFit/>
          </a:bodyPr>
          <a:lstStyle/>
          <a:p>
            <a:r>
              <a:rPr lang="en-US" sz="2400" b="1" dirty="0">
                <a:solidFill>
                  <a:srgbClr val="00B0F0"/>
                </a:solidFill>
                <a:latin typeface="Times New Roman" panose="02020603050405020304" pitchFamily="18" charset="0"/>
                <a:cs typeface="Times New Roman" panose="02020603050405020304" pitchFamily="18" charset="0"/>
              </a:rPr>
              <a:t>Effect of CR on the mean flow characteristics:</a:t>
            </a:r>
          </a:p>
        </p:txBody>
      </p:sp>
      <p:pic>
        <p:nvPicPr>
          <p:cNvPr id="7" name="Picture 6">
            <a:extLst>
              <a:ext uri="{FF2B5EF4-FFF2-40B4-BE49-F238E27FC236}">
                <a16:creationId xmlns:a16="http://schemas.microsoft.com/office/drawing/2014/main" id="{1662BC72-62F1-BCD6-4837-688930430BF0}"/>
              </a:ext>
            </a:extLst>
          </p:cNvPr>
          <p:cNvPicPr>
            <a:picLocks noChangeAspect="1"/>
          </p:cNvPicPr>
          <p:nvPr/>
        </p:nvPicPr>
        <p:blipFill>
          <a:blip r:embed="rId2"/>
          <a:stretch>
            <a:fillRect/>
          </a:stretch>
        </p:blipFill>
        <p:spPr>
          <a:xfrm>
            <a:off x="6912580" y="89281"/>
            <a:ext cx="2204284" cy="741128"/>
          </a:xfrm>
          <a:prstGeom prst="rect">
            <a:avLst/>
          </a:prstGeom>
        </p:spPr>
      </p:pic>
      <p:pic>
        <p:nvPicPr>
          <p:cNvPr id="9" name="Picture 8">
            <a:extLst>
              <a:ext uri="{FF2B5EF4-FFF2-40B4-BE49-F238E27FC236}">
                <a16:creationId xmlns:a16="http://schemas.microsoft.com/office/drawing/2014/main" id="{085BFC42-B31B-962B-887E-30C5401774A3}"/>
              </a:ext>
            </a:extLst>
          </p:cNvPr>
          <p:cNvPicPr>
            <a:picLocks noChangeAspect="1"/>
          </p:cNvPicPr>
          <p:nvPr/>
        </p:nvPicPr>
        <p:blipFill>
          <a:blip r:embed="rId3"/>
          <a:stretch>
            <a:fillRect/>
          </a:stretch>
        </p:blipFill>
        <p:spPr>
          <a:xfrm>
            <a:off x="9234559" y="0"/>
            <a:ext cx="2859169" cy="2037030"/>
          </a:xfrm>
          <a:prstGeom prst="rect">
            <a:avLst/>
          </a:prstGeom>
        </p:spPr>
      </p:pic>
      <p:pic>
        <p:nvPicPr>
          <p:cNvPr id="11" name="Picture 10">
            <a:extLst>
              <a:ext uri="{FF2B5EF4-FFF2-40B4-BE49-F238E27FC236}">
                <a16:creationId xmlns:a16="http://schemas.microsoft.com/office/drawing/2014/main" id="{298955C8-DCC9-2955-48AF-113B00C05C19}"/>
              </a:ext>
            </a:extLst>
          </p:cNvPr>
          <p:cNvPicPr>
            <a:picLocks noChangeAspect="1"/>
          </p:cNvPicPr>
          <p:nvPr/>
        </p:nvPicPr>
        <p:blipFill>
          <a:blip r:embed="rId4"/>
          <a:stretch>
            <a:fillRect/>
          </a:stretch>
        </p:blipFill>
        <p:spPr>
          <a:xfrm>
            <a:off x="367515" y="2272541"/>
            <a:ext cx="10782677" cy="3697484"/>
          </a:xfrm>
          <a:prstGeom prst="rect">
            <a:avLst/>
          </a:prstGeom>
        </p:spPr>
      </p:pic>
      <p:pic>
        <p:nvPicPr>
          <p:cNvPr id="13" name="Picture 12">
            <a:extLst>
              <a:ext uri="{FF2B5EF4-FFF2-40B4-BE49-F238E27FC236}">
                <a16:creationId xmlns:a16="http://schemas.microsoft.com/office/drawing/2014/main" id="{0E99E10D-E8F7-7284-E4FA-927F7648EAB2}"/>
              </a:ext>
            </a:extLst>
          </p:cNvPr>
          <p:cNvPicPr>
            <a:picLocks noChangeAspect="1"/>
          </p:cNvPicPr>
          <p:nvPr/>
        </p:nvPicPr>
        <p:blipFill>
          <a:blip r:embed="rId5"/>
          <a:stretch>
            <a:fillRect/>
          </a:stretch>
        </p:blipFill>
        <p:spPr>
          <a:xfrm>
            <a:off x="2184431" y="5879040"/>
            <a:ext cx="8401050" cy="495300"/>
          </a:xfrm>
          <a:prstGeom prst="rect">
            <a:avLst/>
          </a:prstGeom>
        </p:spPr>
      </p:pic>
      <p:pic>
        <p:nvPicPr>
          <p:cNvPr id="15" name="Picture 14">
            <a:extLst>
              <a:ext uri="{FF2B5EF4-FFF2-40B4-BE49-F238E27FC236}">
                <a16:creationId xmlns:a16="http://schemas.microsoft.com/office/drawing/2014/main" id="{EC3ACD1E-46F4-4915-24D8-3EC79518D3A9}"/>
              </a:ext>
            </a:extLst>
          </p:cNvPr>
          <p:cNvPicPr>
            <a:picLocks noChangeAspect="1"/>
          </p:cNvPicPr>
          <p:nvPr/>
        </p:nvPicPr>
        <p:blipFill>
          <a:blip r:embed="rId6"/>
          <a:stretch>
            <a:fillRect/>
          </a:stretch>
        </p:blipFill>
        <p:spPr>
          <a:xfrm>
            <a:off x="9483878" y="1997935"/>
            <a:ext cx="2609850" cy="352425"/>
          </a:xfrm>
          <a:prstGeom prst="rect">
            <a:avLst/>
          </a:prstGeom>
        </p:spPr>
      </p:pic>
      <p:sp>
        <p:nvSpPr>
          <p:cNvPr id="17" name="TextBox 16">
            <a:extLst>
              <a:ext uri="{FF2B5EF4-FFF2-40B4-BE49-F238E27FC236}">
                <a16:creationId xmlns:a16="http://schemas.microsoft.com/office/drawing/2014/main" id="{EDA74C40-B218-FCD0-8F2D-89C8E773E25D}"/>
              </a:ext>
            </a:extLst>
          </p:cNvPr>
          <p:cNvSpPr txBox="1"/>
          <p:nvPr/>
        </p:nvSpPr>
        <p:spPr>
          <a:xfrm>
            <a:off x="367515" y="960699"/>
            <a:ext cx="8401050" cy="1477328"/>
          </a:xfrm>
          <a:prstGeom prst="rect">
            <a:avLst/>
          </a:prstGeom>
          <a:noFill/>
        </p:spPr>
        <p:txBody>
          <a:bodyPr wrap="square">
            <a:spAutoFit/>
          </a:bodyPr>
          <a:lstStyle/>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velocity ratio between the swirler exit velocity (</a:t>
            </a:r>
            <a:r>
              <a:rPr lang="en-US" dirty="0" err="1">
                <a:latin typeface="Times New Roman" panose="02020603050405020304" pitchFamily="18" charset="0"/>
                <a:cs typeface="Times New Roman" panose="02020603050405020304" pitchFamily="18" charset="0"/>
              </a:rPr>
              <a:t>Uo</a:t>
            </a:r>
            <a:r>
              <a:rPr lang="en-US" dirty="0">
                <a:latin typeface="Times New Roman" panose="02020603050405020304" pitchFamily="18" charset="0"/>
                <a:cs typeface="Times New Roman" panose="02020603050405020304" pitchFamily="18" charset="0"/>
              </a:rPr>
              <a:t>) and central jet velocity (</a:t>
            </a:r>
            <a:r>
              <a:rPr lang="en-US" dirty="0" err="1">
                <a:latin typeface="Times New Roman" panose="02020603050405020304" pitchFamily="18" charset="0"/>
                <a:cs typeface="Times New Roman" panose="02020603050405020304" pitchFamily="18" charset="0"/>
              </a:rPr>
              <a:t>Vj</a:t>
            </a:r>
            <a:r>
              <a:rPr lang="en-US" dirty="0">
                <a:latin typeface="Times New Roman" panose="02020603050405020304" pitchFamily="18" charset="0"/>
                <a:cs typeface="Times New Roman" panose="02020603050405020304" pitchFamily="18" charset="0"/>
              </a:rPr>
              <a:t>) is 3.5. This region extends to −0.03 &lt; X/D &lt; 0.03 and 0 &lt; Y/L &lt; 0.02. Two small antisymmetric lip recirculation zones (</a:t>
            </a:r>
            <a:r>
              <a:rPr lang="en-US" dirty="0" err="1">
                <a:latin typeface="Times New Roman" panose="02020603050405020304" pitchFamily="18" charset="0"/>
                <a:cs typeface="Times New Roman" panose="02020603050405020304" pitchFamily="18" charset="0"/>
              </a:rPr>
              <a:t>LPZs</a:t>
            </a:r>
            <a:r>
              <a:rPr lang="en-US" dirty="0">
                <a:latin typeface="Times New Roman" panose="02020603050405020304" pitchFamily="18" charset="0"/>
                <a:cs typeface="Times New Roman" panose="02020603050405020304" pitchFamily="18" charset="0"/>
              </a:rPr>
              <a:t>) are formed around the exit of the fuel nozzle along the axial direction of the combustor. The </a:t>
            </a:r>
            <a:r>
              <a:rPr lang="en-US" dirty="0" err="1">
                <a:latin typeface="Times New Roman" panose="02020603050405020304" pitchFamily="18" charset="0"/>
                <a:cs typeface="Times New Roman" panose="02020603050405020304" pitchFamily="18" charset="0"/>
              </a:rPr>
              <a:t>LPZ</a:t>
            </a:r>
            <a:r>
              <a:rPr lang="en-US" dirty="0">
                <a:latin typeface="Times New Roman" panose="02020603050405020304" pitchFamily="18" charset="0"/>
                <a:cs typeface="Times New Roman" panose="02020603050405020304" pitchFamily="18" charset="0"/>
              </a:rPr>
              <a:t> is obviously dominant for CR = 0, 50 % and 70 %; however, only one side appeared for CR = 60 % and 80 %</a:t>
            </a:r>
          </a:p>
        </p:txBody>
      </p:sp>
      <p:cxnSp>
        <p:nvCxnSpPr>
          <p:cNvPr id="2" name="Straight Connector 1">
            <a:extLst>
              <a:ext uri="{FF2B5EF4-FFF2-40B4-BE49-F238E27FC236}">
                <a16:creationId xmlns:a16="http://schemas.microsoft.com/office/drawing/2014/main" id="{3C432712-3C25-2F6C-A13F-EC1308619E9E}"/>
              </a:ext>
            </a:extLst>
          </p:cNvPr>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4" name="Picture 3" descr="A blue and white logo&#10;&#10;Description automatically generated with low confidence">
            <a:extLst>
              <a:ext uri="{FF2B5EF4-FFF2-40B4-BE49-F238E27FC236}">
                <a16:creationId xmlns:a16="http://schemas.microsoft.com/office/drawing/2014/main" id="{E54B6B49-D765-44E5-455F-04C9170639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54973" y="6376340"/>
            <a:ext cx="2019582" cy="471348"/>
          </a:xfrm>
          <a:prstGeom prst="rect">
            <a:avLst/>
          </a:prstGeom>
        </p:spPr>
      </p:pic>
      <p:sp>
        <p:nvSpPr>
          <p:cNvPr id="6" name="Slide Number Placeholder 5">
            <a:extLst>
              <a:ext uri="{FF2B5EF4-FFF2-40B4-BE49-F238E27FC236}">
                <a16:creationId xmlns:a16="http://schemas.microsoft.com/office/drawing/2014/main" id="{53ECC663-DEB8-8AA8-5FE5-C57E1A14073B}"/>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16</a:t>
            </a:fld>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8" name="Footer Placeholder 4">
            <a:extLst>
              <a:ext uri="{FF2B5EF4-FFF2-40B4-BE49-F238E27FC236}">
                <a16:creationId xmlns:a16="http://schemas.microsoft.com/office/drawing/2014/main" id="{1117C2C9-EC0D-118E-5570-0058E164A9A2}"/>
              </a:ext>
            </a:extLst>
          </p:cNvPr>
          <p:cNvSpPr>
            <a:spLocks noGrp="1"/>
          </p:cNvSpPr>
          <p:nvPr>
            <p:ph type="ftr" sz="quarter" idx="11"/>
          </p:nvPr>
        </p:nvSpPr>
        <p:spPr>
          <a:xfrm>
            <a:off x="855677" y="6356347"/>
            <a:ext cx="919929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Computational Fluid Dynamics Special Topics</a:t>
            </a:r>
          </a:p>
        </p:txBody>
      </p:sp>
    </p:spTree>
    <p:extLst>
      <p:ext uri="{BB962C8B-B14F-4D97-AF65-F5344CB8AC3E}">
        <p14:creationId xmlns:p14="http://schemas.microsoft.com/office/powerpoint/2010/main" val="2540445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A7D49D-DBB6-0715-5FAA-4DA43BC5AB9A}"/>
              </a:ext>
            </a:extLst>
          </p:cNvPr>
          <p:cNvPicPr>
            <a:picLocks noChangeAspect="1"/>
          </p:cNvPicPr>
          <p:nvPr/>
        </p:nvPicPr>
        <p:blipFill>
          <a:blip r:embed="rId2"/>
          <a:stretch>
            <a:fillRect/>
          </a:stretch>
        </p:blipFill>
        <p:spPr>
          <a:xfrm>
            <a:off x="2233141" y="90535"/>
            <a:ext cx="7278986" cy="5767057"/>
          </a:xfrm>
          <a:prstGeom prst="rect">
            <a:avLst/>
          </a:prstGeom>
        </p:spPr>
      </p:pic>
      <p:pic>
        <p:nvPicPr>
          <p:cNvPr id="5" name="Picture 4">
            <a:extLst>
              <a:ext uri="{FF2B5EF4-FFF2-40B4-BE49-F238E27FC236}">
                <a16:creationId xmlns:a16="http://schemas.microsoft.com/office/drawing/2014/main" id="{AEB50803-FFC0-2B22-FE59-D1B2F54B2B1D}"/>
              </a:ext>
            </a:extLst>
          </p:cNvPr>
          <p:cNvPicPr>
            <a:picLocks noChangeAspect="1"/>
          </p:cNvPicPr>
          <p:nvPr/>
        </p:nvPicPr>
        <p:blipFill>
          <a:blip r:embed="rId3"/>
          <a:stretch>
            <a:fillRect/>
          </a:stretch>
        </p:blipFill>
        <p:spPr>
          <a:xfrm>
            <a:off x="2350883" y="5857592"/>
            <a:ext cx="8353425" cy="352425"/>
          </a:xfrm>
          <a:prstGeom prst="rect">
            <a:avLst/>
          </a:prstGeom>
        </p:spPr>
      </p:pic>
      <p:cxnSp>
        <p:nvCxnSpPr>
          <p:cNvPr id="7" name="Straight Arrow Connector 6">
            <a:extLst>
              <a:ext uri="{FF2B5EF4-FFF2-40B4-BE49-F238E27FC236}">
                <a16:creationId xmlns:a16="http://schemas.microsoft.com/office/drawing/2014/main" id="{2984340F-128F-F0D0-B10D-71B347C85731}"/>
              </a:ext>
            </a:extLst>
          </p:cNvPr>
          <p:cNvCxnSpPr>
            <a:cxnSpLocks/>
          </p:cNvCxnSpPr>
          <p:nvPr/>
        </p:nvCxnSpPr>
        <p:spPr>
          <a:xfrm flipH="1">
            <a:off x="1773663" y="1326335"/>
            <a:ext cx="661672" cy="25802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 name="Straight Arrow Connector 9">
            <a:extLst>
              <a:ext uri="{FF2B5EF4-FFF2-40B4-BE49-F238E27FC236}">
                <a16:creationId xmlns:a16="http://schemas.microsoft.com/office/drawing/2014/main" id="{A1A9D1C3-FBEA-7192-7283-C68DDBF9894B}"/>
              </a:ext>
            </a:extLst>
          </p:cNvPr>
          <p:cNvCxnSpPr>
            <a:cxnSpLocks/>
          </p:cNvCxnSpPr>
          <p:nvPr/>
        </p:nvCxnSpPr>
        <p:spPr>
          <a:xfrm flipH="1">
            <a:off x="1773663" y="2974063"/>
            <a:ext cx="740193"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 name="Straight Arrow Connector 10">
            <a:extLst>
              <a:ext uri="{FF2B5EF4-FFF2-40B4-BE49-F238E27FC236}">
                <a16:creationId xmlns:a16="http://schemas.microsoft.com/office/drawing/2014/main" id="{48A50820-2616-688B-E833-35DF2E7BC99F}"/>
              </a:ext>
            </a:extLst>
          </p:cNvPr>
          <p:cNvCxnSpPr>
            <a:cxnSpLocks/>
          </p:cNvCxnSpPr>
          <p:nvPr/>
        </p:nvCxnSpPr>
        <p:spPr>
          <a:xfrm flipH="1" flipV="1">
            <a:off x="1773663" y="4177844"/>
            <a:ext cx="643583" cy="13198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9" name="TextBox 18">
            <a:extLst>
              <a:ext uri="{FF2B5EF4-FFF2-40B4-BE49-F238E27FC236}">
                <a16:creationId xmlns:a16="http://schemas.microsoft.com/office/drawing/2014/main" id="{45CCE849-65D3-8F09-43F6-98C17CEB7EC5}"/>
              </a:ext>
            </a:extLst>
          </p:cNvPr>
          <p:cNvSpPr txBox="1"/>
          <p:nvPr/>
        </p:nvSpPr>
        <p:spPr>
          <a:xfrm>
            <a:off x="198987" y="2190194"/>
            <a:ext cx="1574675" cy="1015663"/>
          </a:xfrm>
          <a:prstGeom prst="rect">
            <a:avLst/>
          </a:prstGeom>
          <a:noFill/>
        </p:spPr>
        <p:txBody>
          <a:bodyPr wrap="square">
            <a:spAutoFit/>
          </a:bodyPr>
          <a:lstStyle/>
          <a:p>
            <a:pPr algn="just"/>
            <a:r>
              <a:rPr lang="en-US" sz="1200" dirty="0">
                <a:latin typeface="Times New Roman" panose="02020603050405020304" pitchFamily="18" charset="0"/>
                <a:cs typeface="Times New Roman" panose="02020603050405020304" pitchFamily="18" charset="0"/>
              </a:rPr>
              <a:t> All CR cases are approximately the </a:t>
            </a:r>
            <a:r>
              <a:rPr lang="en-US" sz="1200" dirty="0" err="1">
                <a:latin typeface="Times New Roman" panose="02020603050405020304" pitchFamily="18" charset="0"/>
                <a:cs typeface="Times New Roman" panose="02020603050405020304" pitchFamily="18" charset="0"/>
              </a:rPr>
              <a:t>same,with</a:t>
            </a:r>
            <a:r>
              <a:rPr lang="en-US" sz="1200" dirty="0">
                <a:latin typeface="Times New Roman" panose="02020603050405020304" pitchFamily="18" charset="0"/>
                <a:cs typeface="Times New Roman" panose="02020603050405020304" pitchFamily="18" charset="0"/>
              </a:rPr>
              <a:t> a maximum deviation of 2 % for CR = 0 and 80 %.</a:t>
            </a:r>
          </a:p>
        </p:txBody>
      </p:sp>
      <p:cxnSp>
        <p:nvCxnSpPr>
          <p:cNvPr id="2" name="Straight Connector 1">
            <a:extLst>
              <a:ext uri="{FF2B5EF4-FFF2-40B4-BE49-F238E27FC236}">
                <a16:creationId xmlns:a16="http://schemas.microsoft.com/office/drawing/2014/main" id="{67B81D1D-68A5-44C0-4E22-399CD612BF12}"/>
              </a:ext>
            </a:extLst>
          </p:cNvPr>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4" name="Picture 3" descr="A blue and white logo&#10;&#10;Description automatically generated with low confidence">
            <a:extLst>
              <a:ext uri="{FF2B5EF4-FFF2-40B4-BE49-F238E27FC236}">
                <a16:creationId xmlns:a16="http://schemas.microsoft.com/office/drawing/2014/main" id="{C797D220-E959-BA7D-CAB7-59767D3473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4973" y="6376340"/>
            <a:ext cx="2019582" cy="471348"/>
          </a:xfrm>
          <a:prstGeom prst="rect">
            <a:avLst/>
          </a:prstGeom>
        </p:spPr>
      </p:pic>
      <p:sp>
        <p:nvSpPr>
          <p:cNvPr id="6" name="Slide Number Placeholder 5">
            <a:extLst>
              <a:ext uri="{FF2B5EF4-FFF2-40B4-BE49-F238E27FC236}">
                <a16:creationId xmlns:a16="http://schemas.microsoft.com/office/drawing/2014/main" id="{02D9D387-C888-6904-2560-B4187F9A8C62}"/>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17</a:t>
            </a:fld>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3346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D366B5-D8C4-0E4B-0C07-804F34A783DE}"/>
              </a:ext>
            </a:extLst>
          </p:cNvPr>
          <p:cNvPicPr>
            <a:picLocks noChangeAspect="1"/>
          </p:cNvPicPr>
          <p:nvPr/>
        </p:nvPicPr>
        <p:blipFill>
          <a:blip r:embed="rId2"/>
          <a:stretch>
            <a:fillRect/>
          </a:stretch>
        </p:blipFill>
        <p:spPr>
          <a:xfrm>
            <a:off x="241427" y="1080875"/>
            <a:ext cx="5498470" cy="3880424"/>
          </a:xfrm>
          <a:prstGeom prst="rect">
            <a:avLst/>
          </a:prstGeom>
        </p:spPr>
      </p:pic>
      <p:sp>
        <p:nvSpPr>
          <p:cNvPr id="5" name="TextBox 4">
            <a:extLst>
              <a:ext uri="{FF2B5EF4-FFF2-40B4-BE49-F238E27FC236}">
                <a16:creationId xmlns:a16="http://schemas.microsoft.com/office/drawing/2014/main" id="{94BD2698-D9DA-285A-E076-0FC5352880A5}"/>
              </a:ext>
            </a:extLst>
          </p:cNvPr>
          <p:cNvSpPr txBox="1"/>
          <p:nvPr/>
        </p:nvSpPr>
        <p:spPr>
          <a:xfrm>
            <a:off x="350820" y="186525"/>
            <a:ext cx="11599753" cy="984885"/>
          </a:xfrm>
          <a:prstGeom prst="rect">
            <a:avLst/>
          </a:prstGeom>
          <a:noFill/>
        </p:spPr>
        <p:txBody>
          <a:bodyPr wrap="square">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stagnation point variation is nearly in the range of X/D = ± 0.0025 in the x-direction, and it takes place along the centerline of the combustor due to the pressure gradients.</a:t>
            </a:r>
          </a:p>
          <a:p>
            <a:endParaRPr lang="en-US" dirty="0"/>
          </a:p>
        </p:txBody>
      </p:sp>
      <p:pic>
        <p:nvPicPr>
          <p:cNvPr id="9" name="Picture 8">
            <a:extLst>
              <a:ext uri="{FF2B5EF4-FFF2-40B4-BE49-F238E27FC236}">
                <a16:creationId xmlns:a16="http://schemas.microsoft.com/office/drawing/2014/main" id="{7A3B76B5-1094-6D31-F917-98933694F0FF}"/>
              </a:ext>
            </a:extLst>
          </p:cNvPr>
          <p:cNvPicPr>
            <a:picLocks noChangeAspect="1"/>
          </p:cNvPicPr>
          <p:nvPr/>
        </p:nvPicPr>
        <p:blipFill>
          <a:blip r:embed="rId3"/>
          <a:stretch>
            <a:fillRect/>
          </a:stretch>
        </p:blipFill>
        <p:spPr>
          <a:xfrm>
            <a:off x="5849290" y="1080875"/>
            <a:ext cx="5930020" cy="3702867"/>
          </a:xfrm>
          <a:prstGeom prst="rect">
            <a:avLst/>
          </a:prstGeom>
        </p:spPr>
      </p:pic>
      <p:pic>
        <p:nvPicPr>
          <p:cNvPr id="11" name="Picture 10">
            <a:extLst>
              <a:ext uri="{FF2B5EF4-FFF2-40B4-BE49-F238E27FC236}">
                <a16:creationId xmlns:a16="http://schemas.microsoft.com/office/drawing/2014/main" id="{91062BA0-4B75-3637-0C72-CD48A060469C}"/>
              </a:ext>
            </a:extLst>
          </p:cNvPr>
          <p:cNvPicPr>
            <a:picLocks noChangeAspect="1"/>
          </p:cNvPicPr>
          <p:nvPr/>
        </p:nvPicPr>
        <p:blipFill>
          <a:blip r:embed="rId4"/>
          <a:stretch>
            <a:fillRect/>
          </a:stretch>
        </p:blipFill>
        <p:spPr>
          <a:xfrm>
            <a:off x="7512985" y="5046293"/>
            <a:ext cx="2269401" cy="898238"/>
          </a:xfrm>
          <a:prstGeom prst="rect">
            <a:avLst/>
          </a:prstGeom>
        </p:spPr>
      </p:pic>
      <p:sp>
        <p:nvSpPr>
          <p:cNvPr id="13" name="TextBox 12">
            <a:extLst>
              <a:ext uri="{FF2B5EF4-FFF2-40B4-BE49-F238E27FC236}">
                <a16:creationId xmlns:a16="http://schemas.microsoft.com/office/drawing/2014/main" id="{76965558-2FF7-6211-21C1-91F875C022D6}"/>
              </a:ext>
            </a:extLst>
          </p:cNvPr>
          <p:cNvSpPr txBox="1"/>
          <p:nvPr/>
        </p:nvSpPr>
        <p:spPr>
          <a:xfrm>
            <a:off x="282919" y="5407793"/>
            <a:ext cx="9352462" cy="369332"/>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Fig. 8. The diameter of the </a:t>
            </a:r>
            <a:r>
              <a:rPr lang="en-US" dirty="0" err="1">
                <a:latin typeface="Times New Roman" panose="02020603050405020304" pitchFamily="18" charset="0"/>
                <a:cs typeface="Times New Roman" panose="02020603050405020304" pitchFamily="18" charset="0"/>
              </a:rPr>
              <a:t>CTRZ</a:t>
            </a:r>
            <a:r>
              <a:rPr lang="en-US" dirty="0">
                <a:latin typeface="Times New Roman" panose="02020603050405020304" pitchFamily="18" charset="0"/>
                <a:cs typeface="Times New Roman" panose="02020603050405020304" pitchFamily="18" charset="0"/>
              </a:rPr>
              <a:t> with CR is calculated using Eq. </a:t>
            </a:r>
          </a:p>
        </p:txBody>
      </p:sp>
      <p:cxnSp>
        <p:nvCxnSpPr>
          <p:cNvPr id="2" name="Straight Connector 1">
            <a:extLst>
              <a:ext uri="{FF2B5EF4-FFF2-40B4-BE49-F238E27FC236}">
                <a16:creationId xmlns:a16="http://schemas.microsoft.com/office/drawing/2014/main" id="{5DFFBA52-B415-E729-D645-E7D726648DDC}"/>
              </a:ext>
            </a:extLst>
          </p:cNvPr>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4" name="Picture 3" descr="A blue and white logo&#10;&#10;Description automatically generated with low confidence">
            <a:extLst>
              <a:ext uri="{FF2B5EF4-FFF2-40B4-BE49-F238E27FC236}">
                <a16:creationId xmlns:a16="http://schemas.microsoft.com/office/drawing/2014/main" id="{CC852AB3-33D9-C7D7-12B9-48B8F05E66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54973" y="6376340"/>
            <a:ext cx="2019582" cy="471348"/>
          </a:xfrm>
          <a:prstGeom prst="rect">
            <a:avLst/>
          </a:prstGeom>
        </p:spPr>
      </p:pic>
      <p:sp>
        <p:nvSpPr>
          <p:cNvPr id="6" name="Slide Number Placeholder 5">
            <a:extLst>
              <a:ext uri="{FF2B5EF4-FFF2-40B4-BE49-F238E27FC236}">
                <a16:creationId xmlns:a16="http://schemas.microsoft.com/office/drawing/2014/main" id="{EC769109-7EB6-5F55-7747-00BE938AB855}"/>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18</a:t>
            </a:fld>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4">
            <a:extLst>
              <a:ext uri="{FF2B5EF4-FFF2-40B4-BE49-F238E27FC236}">
                <a16:creationId xmlns:a16="http://schemas.microsoft.com/office/drawing/2014/main" id="{8E16AE0C-9670-CC7A-11DA-DCA6F31E84FA}"/>
              </a:ext>
            </a:extLst>
          </p:cNvPr>
          <p:cNvSpPr>
            <a:spLocks noGrp="1"/>
          </p:cNvSpPr>
          <p:nvPr>
            <p:ph type="ftr" sz="quarter" idx="11"/>
          </p:nvPr>
        </p:nvSpPr>
        <p:spPr>
          <a:xfrm>
            <a:off x="855677" y="6356347"/>
            <a:ext cx="919929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Computational Fluid Dynamics Special Topics</a:t>
            </a:r>
          </a:p>
        </p:txBody>
      </p:sp>
    </p:spTree>
    <p:extLst>
      <p:ext uri="{BB962C8B-B14F-4D97-AF65-F5344CB8AC3E}">
        <p14:creationId xmlns:p14="http://schemas.microsoft.com/office/powerpoint/2010/main" val="2263919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80F589-2BA4-0FC2-8308-D012F1B02F42}"/>
              </a:ext>
            </a:extLst>
          </p:cNvPr>
          <p:cNvPicPr>
            <a:picLocks noChangeAspect="1"/>
          </p:cNvPicPr>
          <p:nvPr/>
        </p:nvPicPr>
        <p:blipFill>
          <a:blip r:embed="rId2"/>
          <a:stretch>
            <a:fillRect/>
          </a:stretch>
        </p:blipFill>
        <p:spPr>
          <a:xfrm>
            <a:off x="8118791" y="658260"/>
            <a:ext cx="3641660" cy="3142571"/>
          </a:xfrm>
          <a:prstGeom prst="rect">
            <a:avLst/>
          </a:prstGeom>
        </p:spPr>
      </p:pic>
      <p:pic>
        <p:nvPicPr>
          <p:cNvPr id="5" name="Picture 4">
            <a:extLst>
              <a:ext uri="{FF2B5EF4-FFF2-40B4-BE49-F238E27FC236}">
                <a16:creationId xmlns:a16="http://schemas.microsoft.com/office/drawing/2014/main" id="{4EE26AD1-8C1F-CFC7-CFDD-27A213F5F60E}"/>
              </a:ext>
            </a:extLst>
          </p:cNvPr>
          <p:cNvPicPr>
            <a:picLocks noChangeAspect="1"/>
          </p:cNvPicPr>
          <p:nvPr/>
        </p:nvPicPr>
        <p:blipFill>
          <a:blip r:embed="rId3"/>
          <a:stretch>
            <a:fillRect/>
          </a:stretch>
        </p:blipFill>
        <p:spPr>
          <a:xfrm>
            <a:off x="8118790" y="3961387"/>
            <a:ext cx="4067175" cy="485775"/>
          </a:xfrm>
          <a:prstGeom prst="rect">
            <a:avLst/>
          </a:prstGeom>
        </p:spPr>
      </p:pic>
      <p:pic>
        <p:nvPicPr>
          <p:cNvPr id="7" name="Picture 6">
            <a:extLst>
              <a:ext uri="{FF2B5EF4-FFF2-40B4-BE49-F238E27FC236}">
                <a16:creationId xmlns:a16="http://schemas.microsoft.com/office/drawing/2014/main" id="{3C94FA72-4DA1-2C75-914F-49BC002B8343}"/>
              </a:ext>
            </a:extLst>
          </p:cNvPr>
          <p:cNvPicPr>
            <a:picLocks noChangeAspect="1"/>
          </p:cNvPicPr>
          <p:nvPr/>
        </p:nvPicPr>
        <p:blipFill>
          <a:blip r:embed="rId4"/>
          <a:stretch>
            <a:fillRect/>
          </a:stretch>
        </p:blipFill>
        <p:spPr>
          <a:xfrm>
            <a:off x="2644083" y="298056"/>
            <a:ext cx="1737793" cy="969429"/>
          </a:xfrm>
          <a:prstGeom prst="rect">
            <a:avLst/>
          </a:prstGeom>
        </p:spPr>
      </p:pic>
      <p:sp>
        <p:nvSpPr>
          <p:cNvPr id="8" name="Right Brace 7">
            <a:extLst>
              <a:ext uri="{FF2B5EF4-FFF2-40B4-BE49-F238E27FC236}">
                <a16:creationId xmlns:a16="http://schemas.microsoft.com/office/drawing/2014/main" id="{870B6201-5ED0-ED45-8487-DB10BE17B2A0}"/>
              </a:ext>
            </a:extLst>
          </p:cNvPr>
          <p:cNvSpPr/>
          <p:nvPr/>
        </p:nvSpPr>
        <p:spPr>
          <a:xfrm>
            <a:off x="4163934" y="424665"/>
            <a:ext cx="388375" cy="842820"/>
          </a:xfrm>
          <a:prstGeom prst="rightBrace">
            <a:avLst>
              <a:gd name="adj1" fmla="val 8333"/>
              <a:gd name="adj2" fmla="val 44904"/>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0" name="TextBox 9">
            <a:extLst>
              <a:ext uri="{FF2B5EF4-FFF2-40B4-BE49-F238E27FC236}">
                <a16:creationId xmlns:a16="http://schemas.microsoft.com/office/drawing/2014/main" id="{64202722-B997-318C-1ACB-76ECF7FAC09B}"/>
              </a:ext>
            </a:extLst>
          </p:cNvPr>
          <p:cNvSpPr txBox="1"/>
          <p:nvPr/>
        </p:nvSpPr>
        <p:spPr>
          <a:xfrm>
            <a:off x="4629505" y="298056"/>
            <a:ext cx="2184148" cy="1200329"/>
          </a:xfrm>
          <a:prstGeom prst="rect">
            <a:avLst/>
          </a:prstGeom>
          <a:noFill/>
        </p:spPr>
        <p:txBody>
          <a:bodyPr wrap="square">
            <a:spAutoFit/>
          </a:bodyPr>
          <a:lstStyle/>
          <a:p>
            <a:r>
              <a:rPr lang="en-US" dirty="0" err="1">
                <a:latin typeface="Times New Roman" panose="02020603050405020304" pitchFamily="18" charset="0"/>
                <a:cs typeface="Times New Roman" panose="02020603050405020304" pitchFamily="18" charset="0"/>
              </a:rPr>
              <a:t>Rc</a:t>
            </a:r>
            <a:r>
              <a:rPr lang="en-US" dirty="0">
                <a:latin typeface="Times New Roman" panose="02020603050405020304" pitchFamily="18" charset="0"/>
                <a:cs typeface="Times New Roman" panose="02020603050405020304" pitchFamily="18" charset="0"/>
              </a:rPr>
              <a:t> is the radius of the model combustor and</a:t>
            </a:r>
          </a:p>
          <a:p>
            <a:r>
              <a:rPr lang="en-US" dirty="0">
                <a:latin typeface="Times New Roman" panose="02020603050405020304" pitchFamily="18" charset="0"/>
                <a:cs typeface="Times New Roman" panose="02020603050405020304" pitchFamily="18" charset="0"/>
              </a:rPr>
              <a:t> r is the swirling flow radial coordinate. </a:t>
            </a:r>
          </a:p>
        </p:txBody>
      </p:sp>
      <p:sp>
        <p:nvSpPr>
          <p:cNvPr id="12" name="TextBox 11">
            <a:extLst>
              <a:ext uri="{FF2B5EF4-FFF2-40B4-BE49-F238E27FC236}">
                <a16:creationId xmlns:a16="http://schemas.microsoft.com/office/drawing/2014/main" id="{6A4EF467-DDBA-332A-B006-A091B2B55543}"/>
              </a:ext>
            </a:extLst>
          </p:cNvPr>
          <p:cNvSpPr txBox="1"/>
          <p:nvPr/>
        </p:nvSpPr>
        <p:spPr>
          <a:xfrm>
            <a:off x="341439" y="1772445"/>
            <a:ext cx="7417049" cy="1754326"/>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swirl numbers significantly </a:t>
            </a:r>
            <a:r>
              <a:rPr lang="en-US" b="1" dirty="0">
                <a:solidFill>
                  <a:srgbClr val="FF0000"/>
                </a:solidFill>
                <a:latin typeface="Times New Roman" panose="02020603050405020304" pitchFamily="18" charset="0"/>
                <a:cs typeface="Times New Roman" panose="02020603050405020304" pitchFamily="18" charset="0"/>
              </a:rPr>
              <a:t>increase in the range of 0.02 &lt; Y/L &lt; 0.1.</a:t>
            </a:r>
            <a:r>
              <a:rPr lang="en-US" dirty="0">
                <a:latin typeface="Times New Roman" panose="02020603050405020304" pitchFamily="18" charset="0"/>
                <a:cs typeface="Times New Roman" panose="02020603050405020304" pitchFamily="18" charset="0"/>
              </a:rPr>
              <a:t> This behavior can be related to the formation of </a:t>
            </a:r>
            <a:r>
              <a:rPr lang="en-US" dirty="0" err="1">
                <a:latin typeface="Times New Roman" panose="02020603050405020304" pitchFamily="18" charset="0"/>
                <a:cs typeface="Times New Roman" panose="02020603050405020304" pitchFamily="18" charset="0"/>
              </a:rPr>
              <a:t>CTRZ</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this zone, </a:t>
            </a:r>
            <a:r>
              <a:rPr lang="en-US" b="1" dirty="0">
                <a:solidFill>
                  <a:srgbClr val="FF0000"/>
                </a:solidFill>
                <a:latin typeface="Times New Roman" panose="02020603050405020304" pitchFamily="18" charset="0"/>
                <a:cs typeface="Times New Roman" panose="02020603050405020304" pitchFamily="18" charset="0"/>
              </a:rPr>
              <a:t>the peak values of the swirl number are almost 3 for CR = 60 % and 80 %,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while they are still higher in the ranges from 2.2 to 2.7 for the other CR cases</a:t>
            </a:r>
          </a:p>
        </p:txBody>
      </p:sp>
      <p:sp>
        <p:nvSpPr>
          <p:cNvPr id="14" name="TextBox 13">
            <a:extLst>
              <a:ext uri="{FF2B5EF4-FFF2-40B4-BE49-F238E27FC236}">
                <a16:creationId xmlns:a16="http://schemas.microsoft.com/office/drawing/2014/main" id="{05FF8D00-AA24-B422-D765-3A9974958C5D}"/>
              </a:ext>
            </a:extLst>
          </p:cNvPr>
          <p:cNvSpPr txBox="1"/>
          <p:nvPr/>
        </p:nvSpPr>
        <p:spPr>
          <a:xfrm>
            <a:off x="366336" y="3800831"/>
            <a:ext cx="7319160"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t>
            </a:r>
            <a:r>
              <a:rPr lang="en-US" b="1" dirty="0">
                <a:solidFill>
                  <a:srgbClr val="FF0000"/>
                </a:solidFill>
                <a:latin typeface="Times New Roman" panose="02020603050405020304" pitchFamily="18" charset="0"/>
                <a:cs typeface="Times New Roman" panose="02020603050405020304" pitchFamily="18" charset="0"/>
              </a:rPr>
              <a:t>higher swirl dissipation rate in this zone leads to an improved mixing  process</a:t>
            </a:r>
            <a:r>
              <a:rPr lang="en-US" dirty="0">
                <a:latin typeface="Times New Roman" panose="02020603050405020304" pitchFamily="18" charset="0"/>
                <a:cs typeface="Times New Roman" panose="02020603050405020304" pitchFamily="18" charset="0"/>
              </a:rPr>
              <a:t> among the air and fuel streams. </a:t>
            </a:r>
          </a:p>
        </p:txBody>
      </p:sp>
      <p:sp>
        <p:nvSpPr>
          <p:cNvPr id="16" name="TextBox 15">
            <a:extLst>
              <a:ext uri="{FF2B5EF4-FFF2-40B4-BE49-F238E27FC236}">
                <a16:creationId xmlns:a16="http://schemas.microsoft.com/office/drawing/2014/main" id="{42C32F95-A43C-AEF5-BCAD-3DEBC774CADA}"/>
              </a:ext>
            </a:extLst>
          </p:cNvPr>
          <p:cNvSpPr txBox="1"/>
          <p:nvPr/>
        </p:nvSpPr>
        <p:spPr>
          <a:xfrm>
            <a:off x="366336" y="4818992"/>
            <a:ext cx="8159435"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t>
            </a:r>
            <a:r>
              <a:rPr lang="en-US" b="1" dirty="0">
                <a:solidFill>
                  <a:srgbClr val="FF0000"/>
                </a:solidFill>
                <a:latin typeface="Times New Roman" panose="02020603050405020304" pitchFamily="18" charset="0"/>
                <a:cs typeface="Times New Roman" panose="02020603050405020304" pitchFamily="18" charset="0"/>
              </a:rPr>
              <a:t>swirl number for all CR cases decreases to 0.66 in the downstream region </a:t>
            </a:r>
            <a:r>
              <a:rPr lang="en-US" dirty="0">
                <a:latin typeface="Times New Roman" panose="02020603050405020304" pitchFamily="18" charset="0"/>
                <a:cs typeface="Times New Roman" panose="02020603050405020304" pitchFamily="18" charset="0"/>
              </a:rPr>
              <a:t>due to the velocity distribution vanished by the bubble vortex breakdown.</a:t>
            </a:r>
          </a:p>
        </p:txBody>
      </p:sp>
      <p:cxnSp>
        <p:nvCxnSpPr>
          <p:cNvPr id="2" name="Straight Connector 1">
            <a:extLst>
              <a:ext uri="{FF2B5EF4-FFF2-40B4-BE49-F238E27FC236}">
                <a16:creationId xmlns:a16="http://schemas.microsoft.com/office/drawing/2014/main" id="{DFBAA06A-117A-F13C-E49E-041EBF5BC12B}"/>
              </a:ext>
            </a:extLst>
          </p:cNvPr>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4" name="Picture 3" descr="A blue and white logo&#10;&#10;Description automatically generated with low confidence">
            <a:extLst>
              <a:ext uri="{FF2B5EF4-FFF2-40B4-BE49-F238E27FC236}">
                <a16:creationId xmlns:a16="http://schemas.microsoft.com/office/drawing/2014/main" id="{37DC09DE-9191-CC9F-66FF-41BE05C880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54973" y="6376340"/>
            <a:ext cx="2019582" cy="471348"/>
          </a:xfrm>
          <a:prstGeom prst="rect">
            <a:avLst/>
          </a:prstGeom>
        </p:spPr>
      </p:pic>
      <p:sp>
        <p:nvSpPr>
          <p:cNvPr id="6" name="Slide Number Placeholder 5">
            <a:extLst>
              <a:ext uri="{FF2B5EF4-FFF2-40B4-BE49-F238E27FC236}">
                <a16:creationId xmlns:a16="http://schemas.microsoft.com/office/drawing/2014/main" id="{39F35ADD-3347-178A-9E5C-021D573E5E1E}"/>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19</a:t>
            </a:fld>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F3447DF8-24AE-E5B9-AA33-F70872935570}"/>
              </a:ext>
            </a:extLst>
          </p:cNvPr>
          <p:cNvSpPr>
            <a:spLocks noGrp="1"/>
          </p:cNvSpPr>
          <p:nvPr>
            <p:ph type="ftr" sz="quarter" idx="11"/>
          </p:nvPr>
        </p:nvSpPr>
        <p:spPr>
          <a:xfrm>
            <a:off x="855677" y="6356347"/>
            <a:ext cx="919929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Computational Fluid Dynamics Special Topics</a:t>
            </a:r>
          </a:p>
        </p:txBody>
      </p:sp>
    </p:spTree>
    <p:extLst>
      <p:ext uri="{BB962C8B-B14F-4D97-AF65-F5344CB8AC3E}">
        <p14:creationId xmlns:p14="http://schemas.microsoft.com/office/powerpoint/2010/main" val="314738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2317" y="245467"/>
            <a:ext cx="9144000" cy="560292"/>
          </a:xfrm>
        </p:spPr>
        <p:txBody>
          <a:bodyPr>
            <a:normAutofit/>
          </a:bodyPr>
          <a:lstStyle/>
          <a:p>
            <a:pPr algn="l"/>
            <a:r>
              <a:rPr lang="en-IN" sz="2400" b="1" dirty="0">
                <a:solidFill>
                  <a:srgbClr val="00B0F0"/>
                </a:solidFill>
                <a:latin typeface="Times New Roman" panose="02020603050405020304" pitchFamily="18" charset="0"/>
                <a:cs typeface="Times New Roman" panose="02020603050405020304" pitchFamily="18" charset="0"/>
              </a:rPr>
              <a:t>CONTENTS</a:t>
            </a:r>
          </a:p>
        </p:txBody>
      </p:sp>
      <p:sp>
        <p:nvSpPr>
          <p:cNvPr id="3" name="Subtitle 2"/>
          <p:cNvSpPr>
            <a:spLocks noGrp="1"/>
          </p:cNvSpPr>
          <p:nvPr>
            <p:ph type="subTitle" idx="1"/>
          </p:nvPr>
        </p:nvSpPr>
        <p:spPr>
          <a:xfrm>
            <a:off x="392317" y="1149790"/>
            <a:ext cx="10127810" cy="3512745"/>
          </a:xfrm>
        </p:spPr>
        <p:txBody>
          <a:bodyPr>
            <a:normAutofit/>
          </a:bodyPr>
          <a:lstStyle/>
          <a:p>
            <a:pPr marL="342900" indent="-342900" algn="l">
              <a:buFont typeface="Wingdings" panose="05000000000000000000" pitchFamily="2" charset="2"/>
              <a:buChar char="v"/>
            </a:pPr>
            <a:r>
              <a:rPr lang="en-IN" b="1" dirty="0">
                <a:solidFill>
                  <a:srgbClr val="FF0000"/>
                </a:solidFill>
                <a:latin typeface="Times New Roman" panose="02020603050405020304" pitchFamily="18" charset="0"/>
                <a:cs typeface="Times New Roman" panose="02020603050405020304" pitchFamily="18" charset="0"/>
              </a:rPr>
              <a:t>Introduction</a:t>
            </a:r>
          </a:p>
          <a:p>
            <a:pPr marL="342900" indent="-342900" algn="l">
              <a:buFont typeface="Wingdings" panose="05000000000000000000" pitchFamily="2" charset="2"/>
              <a:buChar char="v"/>
            </a:pPr>
            <a:r>
              <a:rPr lang="en-IN" b="1" dirty="0">
                <a:solidFill>
                  <a:srgbClr val="FF0000"/>
                </a:solidFill>
                <a:latin typeface="Times New Roman" panose="02020603050405020304" pitchFamily="18" charset="0"/>
                <a:cs typeface="Times New Roman" panose="02020603050405020304" pitchFamily="18" charset="0"/>
              </a:rPr>
              <a:t>Experimental setup</a:t>
            </a:r>
          </a:p>
          <a:p>
            <a:pPr marL="342900" indent="-342900" algn="l">
              <a:buFont typeface="Wingdings" panose="05000000000000000000" pitchFamily="2" charset="2"/>
              <a:buChar char="v"/>
            </a:pPr>
            <a:r>
              <a:rPr lang="en-IN" b="1" dirty="0">
                <a:solidFill>
                  <a:srgbClr val="FF0000"/>
                </a:solidFill>
                <a:latin typeface="Times New Roman" panose="02020603050405020304" pitchFamily="18" charset="0"/>
                <a:cs typeface="Times New Roman" panose="02020603050405020304" pitchFamily="18" charset="0"/>
              </a:rPr>
              <a:t>Numerical approaches</a:t>
            </a:r>
          </a:p>
          <a:p>
            <a:pPr marL="342900" indent="-342900" algn="l">
              <a:buFont typeface="Wingdings" panose="05000000000000000000" pitchFamily="2" charset="2"/>
              <a:buChar char="v"/>
            </a:pPr>
            <a:r>
              <a:rPr lang="en-IN" b="1" dirty="0">
                <a:solidFill>
                  <a:srgbClr val="FF0000"/>
                </a:solidFill>
                <a:latin typeface="Times New Roman" panose="02020603050405020304" pitchFamily="18" charset="0"/>
                <a:cs typeface="Times New Roman" panose="02020603050405020304" pitchFamily="18" charset="0"/>
              </a:rPr>
              <a:t>Results and discussion</a:t>
            </a:r>
          </a:p>
          <a:p>
            <a:pPr marL="342900" indent="-342900" algn="l">
              <a:buFont typeface="Wingdings" panose="05000000000000000000" pitchFamily="2" charset="2"/>
              <a:buChar char="v"/>
            </a:pPr>
            <a:r>
              <a:rPr lang="en-IN" b="1" dirty="0">
                <a:solidFill>
                  <a:srgbClr val="FF0000"/>
                </a:solidFill>
                <a:latin typeface="Times New Roman" panose="02020603050405020304" pitchFamily="18" charset="0"/>
                <a:cs typeface="Times New Roman" panose="02020603050405020304" pitchFamily="18" charset="0"/>
              </a:rPr>
              <a:t>Conclusions</a:t>
            </a:r>
          </a:p>
        </p:txBody>
      </p:sp>
      <p:cxnSp>
        <p:nvCxnSpPr>
          <p:cNvPr id="4" name="Straight Connector 3">
            <a:extLst>
              <a:ext uri="{FF2B5EF4-FFF2-40B4-BE49-F238E27FC236}">
                <a16:creationId xmlns:a16="http://schemas.microsoft.com/office/drawing/2014/main" id="{E13EE50C-0B90-4E72-7763-7C3542812301}"/>
              </a:ext>
            </a:extLst>
          </p:cNvPr>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descr="A blue and white logo&#10;&#10;Description automatically generated with low confidence">
            <a:extLst>
              <a:ext uri="{FF2B5EF4-FFF2-40B4-BE49-F238E27FC236}">
                <a16:creationId xmlns:a16="http://schemas.microsoft.com/office/drawing/2014/main" id="{3EDC4EA6-191A-8549-C63F-4D3778DD5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376340"/>
            <a:ext cx="2019582" cy="471348"/>
          </a:xfrm>
          <a:prstGeom prst="rect">
            <a:avLst/>
          </a:prstGeom>
        </p:spPr>
      </p:pic>
      <p:sp>
        <p:nvSpPr>
          <p:cNvPr id="6" name="Slide Number Placeholder 5">
            <a:extLst>
              <a:ext uri="{FF2B5EF4-FFF2-40B4-BE49-F238E27FC236}">
                <a16:creationId xmlns:a16="http://schemas.microsoft.com/office/drawing/2014/main" id="{9130DA67-D421-D187-AA35-F0111F44E136}"/>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2</a:t>
            </a:fld>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4">
            <a:extLst>
              <a:ext uri="{FF2B5EF4-FFF2-40B4-BE49-F238E27FC236}">
                <a16:creationId xmlns:a16="http://schemas.microsoft.com/office/drawing/2014/main" id="{3A03D977-DE8E-E89D-0D3A-69CA624893C8}"/>
              </a:ext>
            </a:extLst>
          </p:cNvPr>
          <p:cNvSpPr>
            <a:spLocks noGrp="1"/>
          </p:cNvSpPr>
          <p:nvPr>
            <p:ph type="ftr" sz="quarter" idx="11"/>
          </p:nvPr>
        </p:nvSpPr>
        <p:spPr>
          <a:xfrm>
            <a:off x="855677" y="6356347"/>
            <a:ext cx="919929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Computational Fluid Dynamics Special Topics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3EF01D-EA92-B2F0-536B-9371C601A857}"/>
              </a:ext>
            </a:extLst>
          </p:cNvPr>
          <p:cNvSpPr txBox="1"/>
          <p:nvPr/>
        </p:nvSpPr>
        <p:spPr>
          <a:xfrm>
            <a:off x="215020" y="88292"/>
            <a:ext cx="6783308" cy="461665"/>
          </a:xfrm>
          <a:prstGeom prst="rect">
            <a:avLst/>
          </a:prstGeom>
          <a:noFill/>
        </p:spPr>
        <p:txBody>
          <a:bodyPr wrap="square">
            <a:spAutoFit/>
          </a:bodyPr>
          <a:lstStyle/>
          <a:p>
            <a:r>
              <a:rPr lang="en-US" sz="2400" dirty="0">
                <a:solidFill>
                  <a:srgbClr val="00B0F0"/>
                </a:solidFill>
                <a:latin typeface="Times New Roman" panose="02020603050405020304" pitchFamily="18" charset="0"/>
                <a:cs typeface="Times New Roman" panose="02020603050405020304" pitchFamily="18" charset="0"/>
              </a:rPr>
              <a:t>Effect of CR on the turbulent flow characteristics</a:t>
            </a:r>
          </a:p>
        </p:txBody>
      </p:sp>
      <p:pic>
        <p:nvPicPr>
          <p:cNvPr id="5" name="Picture 4">
            <a:extLst>
              <a:ext uri="{FF2B5EF4-FFF2-40B4-BE49-F238E27FC236}">
                <a16:creationId xmlns:a16="http://schemas.microsoft.com/office/drawing/2014/main" id="{28ADD4D0-E6AE-C505-650A-4E5C7F91780C}"/>
              </a:ext>
            </a:extLst>
          </p:cNvPr>
          <p:cNvPicPr>
            <a:picLocks noChangeAspect="1"/>
          </p:cNvPicPr>
          <p:nvPr/>
        </p:nvPicPr>
        <p:blipFill>
          <a:blip r:embed="rId2"/>
          <a:stretch>
            <a:fillRect/>
          </a:stretch>
        </p:blipFill>
        <p:spPr>
          <a:xfrm>
            <a:off x="6790099" y="117696"/>
            <a:ext cx="5220831" cy="5413972"/>
          </a:xfrm>
          <a:prstGeom prst="rect">
            <a:avLst/>
          </a:prstGeom>
        </p:spPr>
      </p:pic>
      <p:pic>
        <p:nvPicPr>
          <p:cNvPr id="7" name="Picture 6">
            <a:extLst>
              <a:ext uri="{FF2B5EF4-FFF2-40B4-BE49-F238E27FC236}">
                <a16:creationId xmlns:a16="http://schemas.microsoft.com/office/drawing/2014/main" id="{7D369297-F85A-8629-D5D0-74F029ED9114}"/>
              </a:ext>
            </a:extLst>
          </p:cNvPr>
          <p:cNvPicPr>
            <a:picLocks noChangeAspect="1"/>
          </p:cNvPicPr>
          <p:nvPr/>
        </p:nvPicPr>
        <p:blipFill>
          <a:blip r:embed="rId3"/>
          <a:stretch>
            <a:fillRect/>
          </a:stretch>
        </p:blipFill>
        <p:spPr>
          <a:xfrm>
            <a:off x="7954466" y="5507056"/>
            <a:ext cx="4084615" cy="506709"/>
          </a:xfrm>
          <a:prstGeom prst="rect">
            <a:avLst/>
          </a:prstGeom>
        </p:spPr>
      </p:pic>
      <p:sp>
        <p:nvSpPr>
          <p:cNvPr id="9" name="TextBox 8">
            <a:extLst>
              <a:ext uri="{FF2B5EF4-FFF2-40B4-BE49-F238E27FC236}">
                <a16:creationId xmlns:a16="http://schemas.microsoft.com/office/drawing/2014/main" id="{41E9354A-4AA9-CBA1-CD1C-C0113D3FEDE8}"/>
              </a:ext>
            </a:extLst>
          </p:cNvPr>
          <p:cNvSpPr txBox="1"/>
          <p:nvPr/>
        </p:nvSpPr>
        <p:spPr>
          <a:xfrm>
            <a:off x="43004" y="549957"/>
            <a:ext cx="7299357" cy="923330"/>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maximum </a:t>
            </a:r>
            <a:r>
              <a:rPr lang="en-US" b="1" dirty="0">
                <a:solidFill>
                  <a:srgbClr val="FF0000"/>
                </a:solidFill>
                <a:latin typeface="Times New Roman" panose="02020603050405020304" pitchFamily="18" charset="0"/>
                <a:cs typeface="Times New Roman" panose="02020603050405020304" pitchFamily="18" charset="0"/>
              </a:rPr>
              <a:t>fluctuation of pressure occurs at the </a:t>
            </a:r>
            <a:r>
              <a:rPr lang="en-US" b="1" dirty="0" err="1">
                <a:solidFill>
                  <a:srgbClr val="FF0000"/>
                </a:solidFill>
                <a:latin typeface="Times New Roman" panose="02020603050405020304" pitchFamily="18" charset="0"/>
                <a:cs typeface="Times New Roman" panose="02020603050405020304" pitchFamily="18" charset="0"/>
              </a:rPr>
              <a:t>OSL</a:t>
            </a:r>
            <a:r>
              <a:rPr lang="en-US" b="1" dirty="0">
                <a:solidFill>
                  <a:srgbClr val="FF0000"/>
                </a:solidFill>
                <a:latin typeface="Times New Roman" panose="02020603050405020304" pitchFamily="18" charset="0"/>
                <a:cs typeface="Times New Roman" panose="02020603050405020304" pitchFamily="18" charset="0"/>
              </a:rPr>
              <a:t> between 0.04 &lt; Y/L &lt; 0.1 and ± 0.05 &lt;X/D&lt;±0.075 for CR = 0, and its magnitude is </a:t>
            </a:r>
            <a:r>
              <a:rPr lang="en-US" b="1" dirty="0" err="1">
                <a:solidFill>
                  <a:srgbClr val="FF0000"/>
                </a:solidFill>
                <a:latin typeface="Times New Roman" panose="02020603050405020304" pitchFamily="18" charset="0"/>
                <a:cs typeface="Times New Roman" panose="02020603050405020304" pitchFamily="18" charset="0"/>
              </a:rPr>
              <a:t>15Uo</a:t>
            </a:r>
            <a:r>
              <a:rPr lang="en-US" b="1" dirty="0">
                <a:solidFill>
                  <a:srgbClr val="FF0000"/>
                </a:solidFill>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EDB3F468-A73C-D911-CA17-A45124D27086}"/>
              </a:ext>
            </a:extLst>
          </p:cNvPr>
          <p:cNvSpPr txBox="1"/>
          <p:nvPr/>
        </p:nvSpPr>
        <p:spPr>
          <a:xfrm>
            <a:off x="14853" y="1425268"/>
            <a:ext cx="7213349" cy="923330"/>
          </a:xfrm>
          <a:prstGeom prst="rect">
            <a:avLst/>
          </a:prstGeom>
          <a:noFill/>
        </p:spPr>
        <p:txBody>
          <a:bodyPr wrap="square">
            <a:spAutoFit/>
          </a:bodyPr>
          <a:lstStyle/>
          <a:p>
            <a:pPr marL="285750" indent="-285750" algn="just">
              <a:buFont typeface="Wingdings" panose="05000000000000000000" pitchFamily="2" charset="2"/>
              <a:buChar char="Ø"/>
            </a:pPr>
            <a:r>
              <a:rPr lang="en-US" b="1" dirty="0" err="1">
                <a:solidFill>
                  <a:srgbClr val="FF0000"/>
                </a:solidFill>
                <a:latin typeface="Times New Roman" panose="02020603050405020304" pitchFamily="18" charset="0"/>
                <a:cs typeface="Times New Roman" panose="02020603050405020304" pitchFamily="18" charset="0"/>
              </a:rPr>
              <a:t>ForCR</a:t>
            </a:r>
            <a:r>
              <a:rPr lang="en-US" b="1" dirty="0">
                <a:solidFill>
                  <a:srgbClr val="FF0000"/>
                </a:solidFill>
                <a:latin typeface="Times New Roman" panose="02020603050405020304" pitchFamily="18" charset="0"/>
                <a:cs typeface="Times New Roman" panose="02020603050405020304" pitchFamily="18" charset="0"/>
              </a:rPr>
              <a:t> = 50 %  the pressure fluctuations are suppressed with a magnitude of </a:t>
            </a:r>
            <a:r>
              <a:rPr lang="en-US" b="1" dirty="0" err="1">
                <a:solidFill>
                  <a:srgbClr val="FF0000"/>
                </a:solidFill>
                <a:latin typeface="Times New Roman" panose="02020603050405020304" pitchFamily="18" charset="0"/>
                <a:cs typeface="Times New Roman" panose="02020603050405020304" pitchFamily="18" charset="0"/>
              </a:rPr>
              <a:t>13Uo</a:t>
            </a:r>
            <a:r>
              <a:rPr lang="en-US" dirty="0">
                <a:latin typeface="Times New Roman" panose="02020603050405020304" pitchFamily="18" charset="0"/>
                <a:cs typeface="Times New Roman" panose="02020603050405020304" pitchFamily="18" charset="0"/>
              </a:rPr>
              <a:t>, and it is more clearly observed at the </a:t>
            </a:r>
            <a:r>
              <a:rPr lang="en-US" dirty="0" err="1">
                <a:latin typeface="Times New Roman" panose="02020603050405020304" pitchFamily="18" charset="0"/>
                <a:cs typeface="Times New Roman" panose="02020603050405020304" pitchFamily="18" charset="0"/>
              </a:rPr>
              <a:t>OSL</a:t>
            </a:r>
            <a:r>
              <a:rPr lang="en-US" dirty="0">
                <a:latin typeface="Times New Roman" panose="02020603050405020304" pitchFamily="18" charset="0"/>
                <a:cs typeface="Times New Roman" panose="02020603050405020304" pitchFamily="18" charset="0"/>
              </a:rPr>
              <a:t> thickness, as plotted in Fig. 10 (c).</a:t>
            </a:r>
          </a:p>
        </p:txBody>
      </p:sp>
      <p:sp>
        <p:nvSpPr>
          <p:cNvPr id="13" name="TextBox 12">
            <a:extLst>
              <a:ext uri="{FF2B5EF4-FFF2-40B4-BE49-F238E27FC236}">
                <a16:creationId xmlns:a16="http://schemas.microsoft.com/office/drawing/2014/main" id="{B8CD2997-43DE-842B-30B9-2C47DC2F7731}"/>
              </a:ext>
            </a:extLst>
          </p:cNvPr>
          <p:cNvSpPr txBox="1"/>
          <p:nvPr/>
        </p:nvSpPr>
        <p:spPr>
          <a:xfrm>
            <a:off x="0" y="2301804"/>
            <a:ext cx="6885160" cy="646331"/>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rms pressure values decrease up to 10 </a:t>
            </a:r>
            <a:r>
              <a:rPr lang="en-US" dirty="0" err="1">
                <a:latin typeface="Times New Roman" panose="02020603050405020304" pitchFamily="18" charset="0"/>
                <a:cs typeface="Times New Roman" panose="02020603050405020304" pitchFamily="18" charset="0"/>
              </a:rPr>
              <a:t>Uo</a:t>
            </a:r>
            <a:r>
              <a:rPr lang="en-US" dirty="0">
                <a:latin typeface="Times New Roman" panose="02020603050405020304" pitchFamily="18" charset="0"/>
                <a:cs typeface="Times New Roman" panose="02020603050405020304" pitchFamily="18" charset="0"/>
              </a:rPr>
              <a:t>, which also reflects the </a:t>
            </a:r>
            <a:r>
              <a:rPr lang="en-US" dirty="0" err="1">
                <a:latin typeface="Times New Roman" panose="02020603050405020304" pitchFamily="18" charset="0"/>
                <a:cs typeface="Times New Roman" panose="02020603050405020304" pitchFamily="18" charset="0"/>
              </a:rPr>
              <a:t>OSL</a:t>
            </a:r>
            <a:r>
              <a:rPr lang="en-US" dirty="0">
                <a:latin typeface="Times New Roman" panose="02020603050405020304" pitchFamily="18" charset="0"/>
                <a:cs typeface="Times New Roman" panose="02020603050405020304" pitchFamily="18" charset="0"/>
              </a:rPr>
              <a:t> thickness for CR = 60 %, 70 % and 80 %</a:t>
            </a:r>
          </a:p>
        </p:txBody>
      </p:sp>
      <p:sp>
        <p:nvSpPr>
          <p:cNvPr id="15" name="TextBox 14">
            <a:extLst>
              <a:ext uri="{FF2B5EF4-FFF2-40B4-BE49-F238E27FC236}">
                <a16:creationId xmlns:a16="http://schemas.microsoft.com/office/drawing/2014/main" id="{3C52D87F-49D7-C653-B984-C7A981E1CDB2}"/>
              </a:ext>
            </a:extLst>
          </p:cNvPr>
          <p:cNvSpPr txBox="1"/>
          <p:nvPr/>
        </p:nvSpPr>
        <p:spPr>
          <a:xfrm>
            <a:off x="43004" y="3063876"/>
            <a:ext cx="7213348" cy="1200329"/>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maximum rms appears in the central jet and </a:t>
            </a:r>
            <a:r>
              <a:rPr lang="en-US" dirty="0" err="1">
                <a:latin typeface="Times New Roman" panose="02020603050405020304" pitchFamily="18" charset="0"/>
                <a:cs typeface="Times New Roman" panose="02020603050405020304" pitchFamily="18" charset="0"/>
              </a:rPr>
              <a:t>ISL</a:t>
            </a:r>
            <a:r>
              <a:rPr lang="en-US" dirty="0">
                <a:latin typeface="Times New Roman" panose="02020603050405020304" pitchFamily="18" charset="0"/>
                <a:cs typeface="Times New Roman" panose="02020603050405020304" pitchFamily="18" charset="0"/>
              </a:rPr>
              <a:t> regions, especially </a:t>
            </a:r>
            <a:r>
              <a:rPr lang="en-US" b="1" dirty="0">
                <a:solidFill>
                  <a:srgbClr val="FF0000"/>
                </a:solidFill>
                <a:latin typeface="Times New Roman" panose="02020603050405020304" pitchFamily="18" charset="0"/>
                <a:cs typeface="Times New Roman" panose="02020603050405020304" pitchFamily="18" charset="0"/>
              </a:rPr>
              <a:t>for CR = 0, and higher rms values are observed in the ranges of 0.02 &lt; Y/L &lt; 0.15 and−0.06 &lt; X/D &lt; 0.06, however, the minimum rms was at the </a:t>
            </a:r>
            <a:r>
              <a:rPr lang="en-US" b="1" dirty="0" err="1">
                <a:solidFill>
                  <a:srgbClr val="FF0000"/>
                </a:solidFill>
                <a:latin typeface="Times New Roman" panose="02020603050405020304" pitchFamily="18" charset="0"/>
                <a:cs typeface="Times New Roman" panose="02020603050405020304" pitchFamily="18" charset="0"/>
              </a:rPr>
              <a:t>OSL</a:t>
            </a:r>
            <a:r>
              <a:rPr lang="en-US" b="1" dirty="0">
                <a:solidFill>
                  <a:srgbClr val="FF0000"/>
                </a:solidFill>
                <a:latin typeface="Times New Roman" panose="02020603050405020304" pitchFamily="18" charset="0"/>
                <a:cs typeface="Times New Roman" panose="02020603050405020304" pitchFamily="18" charset="0"/>
              </a:rPr>
              <a:t> in the ranges of 0.04 &lt; Y/L &lt; 0.07 and −0.1 &lt; X/D &lt; 0.1</a:t>
            </a:r>
          </a:p>
        </p:txBody>
      </p:sp>
      <p:sp>
        <p:nvSpPr>
          <p:cNvPr id="17" name="TextBox 16">
            <a:extLst>
              <a:ext uri="{FF2B5EF4-FFF2-40B4-BE49-F238E27FC236}">
                <a16:creationId xmlns:a16="http://schemas.microsoft.com/office/drawing/2014/main" id="{B346CA2D-34F8-11C6-E909-141D474D2C28}"/>
              </a:ext>
            </a:extLst>
          </p:cNvPr>
          <p:cNvSpPr txBox="1"/>
          <p:nvPr/>
        </p:nvSpPr>
        <p:spPr>
          <a:xfrm>
            <a:off x="14854" y="4264205"/>
            <a:ext cx="7213348" cy="1200329"/>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With increasing CR, the swirling flow was strong and spread well causing a decreased situation for the rms velocity fields which can simulate the presence of anisotropy in the turbulent field as shown for CR = 60 %. </a:t>
            </a:r>
          </a:p>
        </p:txBody>
      </p:sp>
      <p:sp>
        <p:nvSpPr>
          <p:cNvPr id="19" name="TextBox 18">
            <a:extLst>
              <a:ext uri="{FF2B5EF4-FFF2-40B4-BE49-F238E27FC236}">
                <a16:creationId xmlns:a16="http://schemas.microsoft.com/office/drawing/2014/main" id="{C9042D43-BA7E-12F5-E294-903F0CEBB953}"/>
              </a:ext>
            </a:extLst>
          </p:cNvPr>
          <p:cNvSpPr txBox="1"/>
          <p:nvPr/>
        </p:nvSpPr>
        <p:spPr>
          <a:xfrm>
            <a:off x="43004" y="5372321"/>
            <a:ext cx="7790507" cy="923330"/>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t>
            </a:r>
            <a:r>
              <a:rPr lang="en-US" b="1" dirty="0">
                <a:solidFill>
                  <a:srgbClr val="FF0000"/>
                </a:solidFill>
                <a:latin typeface="Times New Roman" panose="02020603050405020304" pitchFamily="18" charset="0"/>
                <a:cs typeface="Times New Roman" panose="02020603050405020304" pitchFamily="18" charset="0"/>
              </a:rPr>
              <a:t>rms values decrease significantly for CR=60 %,70% and 80% </a:t>
            </a:r>
            <a:r>
              <a:rPr lang="en-US" dirty="0">
                <a:latin typeface="Times New Roman" panose="02020603050405020304" pitchFamily="18" charset="0"/>
                <a:cs typeface="Times New Roman" panose="02020603050405020304" pitchFamily="18" charset="0"/>
              </a:rPr>
              <a:t>and consequently, </a:t>
            </a:r>
            <a:r>
              <a:rPr lang="en-US" b="1" dirty="0">
                <a:solidFill>
                  <a:srgbClr val="FF0000"/>
                </a:solidFill>
                <a:latin typeface="Times New Roman" panose="02020603050405020304" pitchFamily="18" charset="0"/>
                <a:cs typeface="Times New Roman" panose="02020603050405020304" pitchFamily="18" charset="0"/>
              </a:rPr>
              <a:t>the mixing region increases due to the stability of the bubble vortex breakdown phenomena acting as a central bluff body.</a:t>
            </a:r>
          </a:p>
        </p:txBody>
      </p:sp>
      <p:cxnSp>
        <p:nvCxnSpPr>
          <p:cNvPr id="2" name="Straight Connector 1">
            <a:extLst>
              <a:ext uri="{FF2B5EF4-FFF2-40B4-BE49-F238E27FC236}">
                <a16:creationId xmlns:a16="http://schemas.microsoft.com/office/drawing/2014/main" id="{819164C7-38E6-438C-29DF-97DE11984CCA}"/>
              </a:ext>
            </a:extLst>
          </p:cNvPr>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4" name="Picture 3" descr="A blue and white logo&#10;&#10;Description automatically generated with low confidence">
            <a:extLst>
              <a:ext uri="{FF2B5EF4-FFF2-40B4-BE49-F238E27FC236}">
                <a16:creationId xmlns:a16="http://schemas.microsoft.com/office/drawing/2014/main" id="{5A1D2DCE-AA17-54E0-0DCE-52060FA514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4973" y="6376340"/>
            <a:ext cx="2019582" cy="471348"/>
          </a:xfrm>
          <a:prstGeom prst="rect">
            <a:avLst/>
          </a:prstGeom>
        </p:spPr>
      </p:pic>
      <p:sp>
        <p:nvSpPr>
          <p:cNvPr id="6" name="Slide Number Placeholder 5">
            <a:extLst>
              <a:ext uri="{FF2B5EF4-FFF2-40B4-BE49-F238E27FC236}">
                <a16:creationId xmlns:a16="http://schemas.microsoft.com/office/drawing/2014/main" id="{13E7CA3F-61CD-EC57-9842-606E64EB49EA}"/>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20</a:t>
            </a:fld>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8" name="Footer Placeholder 4">
            <a:extLst>
              <a:ext uri="{FF2B5EF4-FFF2-40B4-BE49-F238E27FC236}">
                <a16:creationId xmlns:a16="http://schemas.microsoft.com/office/drawing/2014/main" id="{E0B88015-286E-D639-A3F6-23421234B658}"/>
              </a:ext>
            </a:extLst>
          </p:cNvPr>
          <p:cNvSpPr>
            <a:spLocks noGrp="1"/>
          </p:cNvSpPr>
          <p:nvPr>
            <p:ph type="ftr" sz="quarter" idx="11"/>
          </p:nvPr>
        </p:nvSpPr>
        <p:spPr>
          <a:xfrm>
            <a:off x="855677" y="6365400"/>
            <a:ext cx="919929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Computational Fluid Dynamics Special Topics</a:t>
            </a:r>
          </a:p>
        </p:txBody>
      </p:sp>
    </p:spTree>
    <p:extLst>
      <p:ext uri="{BB962C8B-B14F-4D97-AF65-F5344CB8AC3E}">
        <p14:creationId xmlns:p14="http://schemas.microsoft.com/office/powerpoint/2010/main" val="1549257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58FDDE-8225-5370-D8B4-285DC484D963}"/>
              </a:ext>
            </a:extLst>
          </p:cNvPr>
          <p:cNvPicPr>
            <a:picLocks noChangeAspect="1"/>
          </p:cNvPicPr>
          <p:nvPr/>
        </p:nvPicPr>
        <p:blipFill>
          <a:blip r:embed="rId2"/>
          <a:stretch>
            <a:fillRect/>
          </a:stretch>
        </p:blipFill>
        <p:spPr>
          <a:xfrm>
            <a:off x="2027828" y="519660"/>
            <a:ext cx="8027145" cy="5319825"/>
          </a:xfrm>
          <a:prstGeom prst="rect">
            <a:avLst/>
          </a:prstGeom>
        </p:spPr>
      </p:pic>
      <p:pic>
        <p:nvPicPr>
          <p:cNvPr id="5" name="Picture 4">
            <a:extLst>
              <a:ext uri="{FF2B5EF4-FFF2-40B4-BE49-F238E27FC236}">
                <a16:creationId xmlns:a16="http://schemas.microsoft.com/office/drawing/2014/main" id="{EE9F0DEF-D794-2B6E-679C-32A994B6DD53}"/>
              </a:ext>
            </a:extLst>
          </p:cNvPr>
          <p:cNvPicPr>
            <a:picLocks noChangeAspect="1"/>
          </p:cNvPicPr>
          <p:nvPr/>
        </p:nvPicPr>
        <p:blipFill>
          <a:blip r:embed="rId3"/>
          <a:stretch>
            <a:fillRect/>
          </a:stretch>
        </p:blipFill>
        <p:spPr>
          <a:xfrm>
            <a:off x="4037846" y="5861503"/>
            <a:ext cx="5285873" cy="385355"/>
          </a:xfrm>
          <a:prstGeom prst="rect">
            <a:avLst/>
          </a:prstGeom>
        </p:spPr>
      </p:pic>
      <p:pic>
        <p:nvPicPr>
          <p:cNvPr id="7" name="Picture 6">
            <a:extLst>
              <a:ext uri="{FF2B5EF4-FFF2-40B4-BE49-F238E27FC236}">
                <a16:creationId xmlns:a16="http://schemas.microsoft.com/office/drawing/2014/main" id="{CEB35842-7D81-98E7-2F30-F4E3131012AB}"/>
              </a:ext>
            </a:extLst>
          </p:cNvPr>
          <p:cNvPicPr>
            <a:picLocks noChangeAspect="1"/>
          </p:cNvPicPr>
          <p:nvPr/>
        </p:nvPicPr>
        <p:blipFill>
          <a:blip r:embed="rId4"/>
          <a:stretch>
            <a:fillRect/>
          </a:stretch>
        </p:blipFill>
        <p:spPr>
          <a:xfrm>
            <a:off x="676635" y="151086"/>
            <a:ext cx="1545381" cy="842820"/>
          </a:xfrm>
          <a:prstGeom prst="rect">
            <a:avLst/>
          </a:prstGeom>
        </p:spPr>
      </p:pic>
      <p:sp>
        <p:nvSpPr>
          <p:cNvPr id="8" name="Right Brace 7">
            <a:extLst>
              <a:ext uri="{FF2B5EF4-FFF2-40B4-BE49-F238E27FC236}">
                <a16:creationId xmlns:a16="http://schemas.microsoft.com/office/drawing/2014/main" id="{95401E72-C8CF-CD95-6BA1-44C085647A44}"/>
              </a:ext>
            </a:extLst>
          </p:cNvPr>
          <p:cNvSpPr/>
          <p:nvPr/>
        </p:nvSpPr>
        <p:spPr>
          <a:xfrm>
            <a:off x="2027828" y="151086"/>
            <a:ext cx="388375" cy="842820"/>
          </a:xfrm>
          <a:prstGeom prst="rightBrace">
            <a:avLst>
              <a:gd name="adj1" fmla="val 8333"/>
              <a:gd name="adj2" fmla="val 44904"/>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0" name="TextBox 9">
            <a:extLst>
              <a:ext uri="{FF2B5EF4-FFF2-40B4-BE49-F238E27FC236}">
                <a16:creationId xmlns:a16="http://schemas.microsoft.com/office/drawing/2014/main" id="{BCD5984E-2B41-C9B1-2600-94B3FCD38296}"/>
              </a:ext>
            </a:extLst>
          </p:cNvPr>
          <p:cNvSpPr txBox="1"/>
          <p:nvPr/>
        </p:nvSpPr>
        <p:spPr>
          <a:xfrm>
            <a:off x="2416203" y="249330"/>
            <a:ext cx="9552478"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k is the turbulent kinetic energy and </a:t>
            </a:r>
            <a:r>
              <a:rPr lang="en-US" dirty="0" err="1">
                <a:latin typeface="Times New Roman" panose="02020603050405020304" pitchFamily="18" charset="0"/>
                <a:cs typeface="Times New Roman" panose="02020603050405020304" pitchFamily="18" charset="0"/>
              </a:rPr>
              <a:t>Uo</a:t>
            </a:r>
            <a:r>
              <a:rPr lang="en-US" dirty="0">
                <a:latin typeface="Times New Roman" panose="02020603050405020304" pitchFamily="18" charset="0"/>
                <a:cs typeface="Times New Roman" panose="02020603050405020304" pitchFamily="18" charset="0"/>
              </a:rPr>
              <a:t> is the axial velocity of the jet at the model combustor inlet.</a:t>
            </a:r>
          </a:p>
        </p:txBody>
      </p:sp>
      <p:cxnSp>
        <p:nvCxnSpPr>
          <p:cNvPr id="2" name="Straight Connector 1">
            <a:extLst>
              <a:ext uri="{FF2B5EF4-FFF2-40B4-BE49-F238E27FC236}">
                <a16:creationId xmlns:a16="http://schemas.microsoft.com/office/drawing/2014/main" id="{DF75CB07-221D-732B-9093-7FC8DBCDFA4E}"/>
              </a:ext>
            </a:extLst>
          </p:cNvPr>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4" name="Picture 3" descr="A blue and white logo&#10;&#10;Description automatically generated with low confidence">
            <a:extLst>
              <a:ext uri="{FF2B5EF4-FFF2-40B4-BE49-F238E27FC236}">
                <a16:creationId xmlns:a16="http://schemas.microsoft.com/office/drawing/2014/main" id="{809AD28E-AEE1-BF0D-C48E-C7293FEE89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54973" y="6376340"/>
            <a:ext cx="2019582" cy="471348"/>
          </a:xfrm>
          <a:prstGeom prst="rect">
            <a:avLst/>
          </a:prstGeom>
        </p:spPr>
      </p:pic>
      <p:sp>
        <p:nvSpPr>
          <p:cNvPr id="6" name="Slide Number Placeholder 5">
            <a:extLst>
              <a:ext uri="{FF2B5EF4-FFF2-40B4-BE49-F238E27FC236}">
                <a16:creationId xmlns:a16="http://schemas.microsoft.com/office/drawing/2014/main" id="{5B66103D-1E2F-AB07-9B73-65AF35324F94}"/>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21</a:t>
            </a:fld>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39E96F7D-909B-187E-7FA6-D4D17C4626CC}"/>
              </a:ext>
            </a:extLst>
          </p:cNvPr>
          <p:cNvSpPr>
            <a:spLocks noGrp="1"/>
          </p:cNvSpPr>
          <p:nvPr>
            <p:ph type="ftr" sz="quarter" idx="11"/>
          </p:nvPr>
        </p:nvSpPr>
        <p:spPr>
          <a:xfrm>
            <a:off x="855677" y="6356347"/>
            <a:ext cx="919929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Computational Fluid Dynamics Special Topics</a:t>
            </a:r>
          </a:p>
        </p:txBody>
      </p:sp>
    </p:spTree>
    <p:extLst>
      <p:ext uri="{BB962C8B-B14F-4D97-AF65-F5344CB8AC3E}">
        <p14:creationId xmlns:p14="http://schemas.microsoft.com/office/powerpoint/2010/main" val="231519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D6D54E-8FA7-1D84-D153-E8FA15233FE3}"/>
              </a:ext>
            </a:extLst>
          </p:cNvPr>
          <p:cNvPicPr>
            <a:picLocks noChangeAspect="1"/>
          </p:cNvPicPr>
          <p:nvPr/>
        </p:nvPicPr>
        <p:blipFill>
          <a:blip r:embed="rId2"/>
          <a:stretch>
            <a:fillRect/>
          </a:stretch>
        </p:blipFill>
        <p:spPr>
          <a:xfrm>
            <a:off x="187858" y="1513459"/>
            <a:ext cx="2772625" cy="3475000"/>
          </a:xfrm>
          <a:prstGeom prst="rect">
            <a:avLst/>
          </a:prstGeom>
        </p:spPr>
      </p:pic>
      <p:pic>
        <p:nvPicPr>
          <p:cNvPr id="5" name="Picture 4">
            <a:extLst>
              <a:ext uri="{FF2B5EF4-FFF2-40B4-BE49-F238E27FC236}">
                <a16:creationId xmlns:a16="http://schemas.microsoft.com/office/drawing/2014/main" id="{1384285D-3816-6218-7CEE-7BFEE94533F7}"/>
              </a:ext>
            </a:extLst>
          </p:cNvPr>
          <p:cNvPicPr>
            <a:picLocks noChangeAspect="1"/>
          </p:cNvPicPr>
          <p:nvPr/>
        </p:nvPicPr>
        <p:blipFill>
          <a:blip r:embed="rId3"/>
          <a:stretch>
            <a:fillRect/>
          </a:stretch>
        </p:blipFill>
        <p:spPr>
          <a:xfrm>
            <a:off x="187858" y="5015351"/>
            <a:ext cx="2772625" cy="278558"/>
          </a:xfrm>
          <a:prstGeom prst="rect">
            <a:avLst/>
          </a:prstGeom>
        </p:spPr>
      </p:pic>
      <p:sp>
        <p:nvSpPr>
          <p:cNvPr id="7" name="TextBox 6">
            <a:extLst>
              <a:ext uri="{FF2B5EF4-FFF2-40B4-BE49-F238E27FC236}">
                <a16:creationId xmlns:a16="http://schemas.microsoft.com/office/drawing/2014/main" id="{34073C58-5D1B-D483-C252-60DE697315C6}"/>
              </a:ext>
            </a:extLst>
          </p:cNvPr>
          <p:cNvSpPr txBox="1"/>
          <p:nvPr/>
        </p:nvSpPr>
        <p:spPr>
          <a:xfrm>
            <a:off x="187858" y="151904"/>
            <a:ext cx="11771769"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Fig. 12 shows the axial distribution of the turbulence intensity, in which </a:t>
            </a:r>
            <a:r>
              <a:rPr lang="en-US" b="1" dirty="0">
                <a:solidFill>
                  <a:srgbClr val="FF0000"/>
                </a:solidFill>
                <a:latin typeface="Times New Roman" panose="02020603050405020304" pitchFamily="18" charset="0"/>
                <a:cs typeface="Times New Roman" panose="02020603050405020304" pitchFamily="18" charset="0"/>
              </a:rPr>
              <a:t>the maximum value is 18.5 % for CR = 0 at Y/L = 0.05. With increasing CR, the turbulence intensity decreases to 16 % for CR = 50 %,70 % and 80 %</a:t>
            </a:r>
          </a:p>
        </p:txBody>
      </p:sp>
      <p:pic>
        <p:nvPicPr>
          <p:cNvPr id="9" name="Picture 8">
            <a:extLst>
              <a:ext uri="{FF2B5EF4-FFF2-40B4-BE49-F238E27FC236}">
                <a16:creationId xmlns:a16="http://schemas.microsoft.com/office/drawing/2014/main" id="{320BAEFD-F1C5-98A7-6683-D99363EF3622}"/>
              </a:ext>
            </a:extLst>
          </p:cNvPr>
          <p:cNvPicPr>
            <a:picLocks noChangeAspect="1"/>
          </p:cNvPicPr>
          <p:nvPr/>
        </p:nvPicPr>
        <p:blipFill>
          <a:blip r:embed="rId4"/>
          <a:stretch>
            <a:fillRect/>
          </a:stretch>
        </p:blipFill>
        <p:spPr>
          <a:xfrm>
            <a:off x="3084966" y="1513460"/>
            <a:ext cx="9001410" cy="4697218"/>
          </a:xfrm>
          <a:prstGeom prst="rect">
            <a:avLst/>
          </a:prstGeom>
        </p:spPr>
      </p:pic>
      <p:sp>
        <p:nvSpPr>
          <p:cNvPr id="11" name="TextBox 10">
            <a:extLst>
              <a:ext uri="{FF2B5EF4-FFF2-40B4-BE49-F238E27FC236}">
                <a16:creationId xmlns:a16="http://schemas.microsoft.com/office/drawing/2014/main" id="{604E3EF2-B54D-9B91-0C66-8F93250CA48E}"/>
              </a:ext>
            </a:extLst>
          </p:cNvPr>
          <p:cNvSpPr txBox="1"/>
          <p:nvPr/>
        </p:nvSpPr>
        <p:spPr>
          <a:xfrm>
            <a:off x="187858" y="867128"/>
            <a:ext cx="11271565" cy="646331"/>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t>
            </a:r>
            <a:r>
              <a:rPr lang="en-US" b="1" dirty="0">
                <a:solidFill>
                  <a:srgbClr val="FF0000"/>
                </a:solidFill>
                <a:latin typeface="Times New Roman" panose="02020603050405020304" pitchFamily="18" charset="0"/>
                <a:cs typeface="Times New Roman" panose="02020603050405020304" pitchFamily="18" charset="0"/>
              </a:rPr>
              <a:t>Reynolds shear stress is high in the range of−0.15 &lt; X/D &lt; 0.15</a:t>
            </a:r>
            <a:r>
              <a:rPr lang="en-US" dirty="0">
                <a:latin typeface="Times New Roman" panose="02020603050405020304" pitchFamily="18" charset="0"/>
                <a:cs typeface="Times New Roman" panose="02020603050405020304" pitchFamily="18" charset="0"/>
              </a:rPr>
              <a:t>, where the shear layers region (see Fig. 11) and the formation of </a:t>
            </a:r>
            <a:r>
              <a:rPr lang="en-US" dirty="0" err="1">
                <a:latin typeface="Times New Roman" panose="02020603050405020304" pitchFamily="18" charset="0"/>
                <a:cs typeface="Times New Roman" panose="02020603050405020304" pitchFamily="18" charset="0"/>
              </a:rPr>
              <a:t>CTRZ</a:t>
            </a:r>
            <a:r>
              <a:rPr lang="en-US" dirty="0">
                <a:latin typeface="Times New Roman" panose="02020603050405020304" pitchFamily="18" charset="0"/>
                <a:cs typeface="Times New Roman" panose="02020603050405020304" pitchFamily="18" charset="0"/>
              </a:rPr>
              <a:t> are located for all CR cases. </a:t>
            </a:r>
          </a:p>
        </p:txBody>
      </p:sp>
      <p:cxnSp>
        <p:nvCxnSpPr>
          <p:cNvPr id="2" name="Straight Connector 1">
            <a:extLst>
              <a:ext uri="{FF2B5EF4-FFF2-40B4-BE49-F238E27FC236}">
                <a16:creationId xmlns:a16="http://schemas.microsoft.com/office/drawing/2014/main" id="{D26ACC96-4877-9030-E04B-98F7349216CA}"/>
              </a:ext>
            </a:extLst>
          </p:cNvPr>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4" name="Picture 3" descr="A blue and white logo&#10;&#10;Description automatically generated with low confidence">
            <a:extLst>
              <a:ext uri="{FF2B5EF4-FFF2-40B4-BE49-F238E27FC236}">
                <a16:creationId xmlns:a16="http://schemas.microsoft.com/office/drawing/2014/main" id="{4299DB76-AEBC-1558-9184-0089DCF5E5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54973" y="6376340"/>
            <a:ext cx="2019582" cy="471348"/>
          </a:xfrm>
          <a:prstGeom prst="rect">
            <a:avLst/>
          </a:prstGeom>
        </p:spPr>
      </p:pic>
      <p:sp>
        <p:nvSpPr>
          <p:cNvPr id="6" name="Slide Number Placeholder 5">
            <a:extLst>
              <a:ext uri="{FF2B5EF4-FFF2-40B4-BE49-F238E27FC236}">
                <a16:creationId xmlns:a16="http://schemas.microsoft.com/office/drawing/2014/main" id="{DAFF10DE-7285-8C78-AF19-274E228CEA88}"/>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22</a:t>
            </a:fld>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8" name="Footer Placeholder 4">
            <a:extLst>
              <a:ext uri="{FF2B5EF4-FFF2-40B4-BE49-F238E27FC236}">
                <a16:creationId xmlns:a16="http://schemas.microsoft.com/office/drawing/2014/main" id="{28F7B51E-F880-53A0-7B9D-D4535852ABAA}"/>
              </a:ext>
            </a:extLst>
          </p:cNvPr>
          <p:cNvSpPr>
            <a:spLocks noGrp="1"/>
          </p:cNvSpPr>
          <p:nvPr>
            <p:ph type="ftr" sz="quarter" idx="11"/>
          </p:nvPr>
        </p:nvSpPr>
        <p:spPr>
          <a:xfrm>
            <a:off x="855677" y="6356347"/>
            <a:ext cx="919929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Computational Fluid Dynamics Special Topics</a:t>
            </a:r>
          </a:p>
        </p:txBody>
      </p:sp>
    </p:spTree>
    <p:extLst>
      <p:ext uri="{BB962C8B-B14F-4D97-AF65-F5344CB8AC3E}">
        <p14:creationId xmlns:p14="http://schemas.microsoft.com/office/powerpoint/2010/main" val="1212026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086D37-8F95-0C13-C4A4-481BFD81ACE8}"/>
              </a:ext>
            </a:extLst>
          </p:cNvPr>
          <p:cNvSpPr txBox="1"/>
          <p:nvPr/>
        </p:nvSpPr>
        <p:spPr>
          <a:xfrm>
            <a:off x="377983" y="249900"/>
            <a:ext cx="6097508" cy="369332"/>
          </a:xfrm>
          <a:prstGeom prst="rect">
            <a:avLst/>
          </a:prstGeom>
          <a:noFill/>
        </p:spPr>
        <p:txBody>
          <a:bodyPr wrap="square">
            <a:spAutoFit/>
          </a:bodyPr>
          <a:lstStyle/>
          <a:p>
            <a:r>
              <a:rPr lang="en-US" b="1" dirty="0">
                <a:solidFill>
                  <a:srgbClr val="00B0F0"/>
                </a:solidFill>
                <a:latin typeface="Times New Roman" panose="02020603050405020304" pitchFamily="18" charset="0"/>
                <a:cs typeface="Times New Roman" panose="02020603050405020304" pitchFamily="18" charset="0"/>
              </a:rPr>
              <a:t>Effect of CR on the turbulent flow characteristics</a:t>
            </a:r>
          </a:p>
        </p:txBody>
      </p:sp>
      <p:pic>
        <p:nvPicPr>
          <p:cNvPr id="5" name="Picture 4">
            <a:extLst>
              <a:ext uri="{FF2B5EF4-FFF2-40B4-BE49-F238E27FC236}">
                <a16:creationId xmlns:a16="http://schemas.microsoft.com/office/drawing/2014/main" id="{335CE773-4E0C-1702-93D2-668F3411C169}"/>
              </a:ext>
            </a:extLst>
          </p:cNvPr>
          <p:cNvPicPr>
            <a:picLocks noChangeAspect="1"/>
          </p:cNvPicPr>
          <p:nvPr/>
        </p:nvPicPr>
        <p:blipFill>
          <a:blip r:embed="rId2"/>
          <a:stretch>
            <a:fillRect/>
          </a:stretch>
        </p:blipFill>
        <p:spPr>
          <a:xfrm>
            <a:off x="4359843" y="1037926"/>
            <a:ext cx="7761398" cy="5053878"/>
          </a:xfrm>
          <a:prstGeom prst="rect">
            <a:avLst/>
          </a:prstGeom>
        </p:spPr>
      </p:pic>
      <p:pic>
        <p:nvPicPr>
          <p:cNvPr id="7" name="Picture 6">
            <a:extLst>
              <a:ext uri="{FF2B5EF4-FFF2-40B4-BE49-F238E27FC236}">
                <a16:creationId xmlns:a16="http://schemas.microsoft.com/office/drawing/2014/main" id="{75AAA38A-B652-92AE-B932-03134D579215}"/>
              </a:ext>
            </a:extLst>
          </p:cNvPr>
          <p:cNvPicPr>
            <a:picLocks noChangeAspect="1"/>
          </p:cNvPicPr>
          <p:nvPr/>
        </p:nvPicPr>
        <p:blipFill>
          <a:blip r:embed="rId3"/>
          <a:stretch>
            <a:fillRect/>
          </a:stretch>
        </p:blipFill>
        <p:spPr>
          <a:xfrm>
            <a:off x="4230109" y="6091804"/>
            <a:ext cx="7961891" cy="276135"/>
          </a:xfrm>
          <a:prstGeom prst="rect">
            <a:avLst/>
          </a:prstGeom>
        </p:spPr>
      </p:pic>
      <p:sp>
        <p:nvSpPr>
          <p:cNvPr id="9" name="TextBox 8">
            <a:extLst>
              <a:ext uri="{FF2B5EF4-FFF2-40B4-BE49-F238E27FC236}">
                <a16:creationId xmlns:a16="http://schemas.microsoft.com/office/drawing/2014/main" id="{10C78B3F-76C8-93FF-5176-81B1D8FF9D1F}"/>
              </a:ext>
            </a:extLst>
          </p:cNvPr>
          <p:cNvSpPr txBox="1"/>
          <p:nvPr/>
        </p:nvSpPr>
        <p:spPr>
          <a:xfrm>
            <a:off x="377983" y="628128"/>
            <a:ext cx="11654072" cy="646331"/>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Q-criterion is defined as the </a:t>
            </a:r>
            <a:r>
              <a:rPr lang="en-US" b="1" dirty="0">
                <a:solidFill>
                  <a:srgbClr val="FF0000"/>
                </a:solidFill>
                <a:latin typeface="Times New Roman" panose="02020603050405020304" pitchFamily="18" charset="0"/>
                <a:cs typeface="Times New Roman" panose="02020603050405020304" pitchFamily="18" charset="0"/>
              </a:rPr>
              <a:t>connected fluid areas with a positive second invariant of the velocity-gradient tensor </a:t>
            </a:r>
            <a:r>
              <a:rPr lang="en-US" dirty="0">
                <a:latin typeface="Times New Roman" panose="02020603050405020304" pitchFamily="18" charset="0"/>
                <a:cs typeface="Times New Roman" panose="02020603050405020304" pitchFamily="18" charset="0"/>
              </a:rPr>
              <a:t>(expressed as ∇u = S + Ω, where S is the strain rate tensor and Ω is the vorticity tensor), as presented below in Eq.</a:t>
            </a:r>
          </a:p>
        </p:txBody>
      </p:sp>
      <p:pic>
        <p:nvPicPr>
          <p:cNvPr id="11" name="Picture 10">
            <a:extLst>
              <a:ext uri="{FF2B5EF4-FFF2-40B4-BE49-F238E27FC236}">
                <a16:creationId xmlns:a16="http://schemas.microsoft.com/office/drawing/2014/main" id="{A4FF90E2-0D24-775B-0F4C-290650EDDDBD}"/>
              </a:ext>
            </a:extLst>
          </p:cNvPr>
          <p:cNvPicPr>
            <a:picLocks noChangeAspect="1"/>
          </p:cNvPicPr>
          <p:nvPr/>
        </p:nvPicPr>
        <p:blipFill>
          <a:blip r:embed="rId4"/>
          <a:stretch>
            <a:fillRect/>
          </a:stretch>
        </p:blipFill>
        <p:spPr>
          <a:xfrm>
            <a:off x="771431" y="2381573"/>
            <a:ext cx="3212094" cy="759979"/>
          </a:xfrm>
          <a:prstGeom prst="rect">
            <a:avLst/>
          </a:prstGeom>
        </p:spPr>
      </p:pic>
      <p:cxnSp>
        <p:nvCxnSpPr>
          <p:cNvPr id="2" name="Straight Connector 1">
            <a:extLst>
              <a:ext uri="{FF2B5EF4-FFF2-40B4-BE49-F238E27FC236}">
                <a16:creationId xmlns:a16="http://schemas.microsoft.com/office/drawing/2014/main" id="{607176C7-84F9-DCB5-AD50-B24AD982DBDC}"/>
              </a:ext>
            </a:extLst>
          </p:cNvPr>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4" name="Picture 3" descr="A blue and white logo&#10;&#10;Description automatically generated with low confidence">
            <a:extLst>
              <a:ext uri="{FF2B5EF4-FFF2-40B4-BE49-F238E27FC236}">
                <a16:creationId xmlns:a16="http://schemas.microsoft.com/office/drawing/2014/main" id="{51F5E4DD-83DC-7AE1-E5F7-8F05DB1727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54973" y="6376340"/>
            <a:ext cx="2019582" cy="471348"/>
          </a:xfrm>
          <a:prstGeom prst="rect">
            <a:avLst/>
          </a:prstGeom>
        </p:spPr>
      </p:pic>
      <p:sp>
        <p:nvSpPr>
          <p:cNvPr id="6" name="Slide Number Placeholder 5">
            <a:extLst>
              <a:ext uri="{FF2B5EF4-FFF2-40B4-BE49-F238E27FC236}">
                <a16:creationId xmlns:a16="http://schemas.microsoft.com/office/drawing/2014/main" id="{12175204-3AC0-E2D9-7027-83303968CFE8}"/>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23</a:t>
            </a:fld>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8" name="Footer Placeholder 4">
            <a:extLst>
              <a:ext uri="{FF2B5EF4-FFF2-40B4-BE49-F238E27FC236}">
                <a16:creationId xmlns:a16="http://schemas.microsoft.com/office/drawing/2014/main" id="{FFEA6FB0-B4B1-D39A-8B03-8F472A06EF05}"/>
              </a:ext>
            </a:extLst>
          </p:cNvPr>
          <p:cNvSpPr>
            <a:spLocks noGrp="1"/>
          </p:cNvSpPr>
          <p:nvPr>
            <p:ph type="ftr" sz="quarter" idx="11"/>
          </p:nvPr>
        </p:nvSpPr>
        <p:spPr>
          <a:xfrm>
            <a:off x="855677" y="6356347"/>
            <a:ext cx="919929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Computational Fluid Dynamics Special Topics</a:t>
            </a:r>
          </a:p>
        </p:txBody>
      </p:sp>
    </p:spTree>
    <p:extLst>
      <p:ext uri="{BB962C8B-B14F-4D97-AF65-F5344CB8AC3E}">
        <p14:creationId xmlns:p14="http://schemas.microsoft.com/office/powerpoint/2010/main" val="4067713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440CEF-0631-6A2C-4A51-C0A255B781AD}"/>
              </a:ext>
            </a:extLst>
          </p:cNvPr>
          <p:cNvPicPr>
            <a:picLocks noChangeAspect="1"/>
          </p:cNvPicPr>
          <p:nvPr/>
        </p:nvPicPr>
        <p:blipFill>
          <a:blip r:embed="rId2"/>
          <a:stretch>
            <a:fillRect/>
          </a:stretch>
        </p:blipFill>
        <p:spPr>
          <a:xfrm>
            <a:off x="79785" y="713054"/>
            <a:ext cx="4057649" cy="4040015"/>
          </a:xfrm>
          <a:prstGeom prst="rect">
            <a:avLst/>
          </a:prstGeom>
        </p:spPr>
      </p:pic>
      <p:pic>
        <p:nvPicPr>
          <p:cNvPr id="5" name="Picture 4">
            <a:extLst>
              <a:ext uri="{FF2B5EF4-FFF2-40B4-BE49-F238E27FC236}">
                <a16:creationId xmlns:a16="http://schemas.microsoft.com/office/drawing/2014/main" id="{246509A1-A8DF-3C53-8644-D1CB444B64FC}"/>
              </a:ext>
            </a:extLst>
          </p:cNvPr>
          <p:cNvPicPr>
            <a:picLocks noChangeAspect="1"/>
          </p:cNvPicPr>
          <p:nvPr/>
        </p:nvPicPr>
        <p:blipFill>
          <a:blip r:embed="rId3"/>
          <a:stretch>
            <a:fillRect/>
          </a:stretch>
        </p:blipFill>
        <p:spPr>
          <a:xfrm>
            <a:off x="291030" y="5066029"/>
            <a:ext cx="4057650" cy="485775"/>
          </a:xfrm>
          <a:prstGeom prst="rect">
            <a:avLst/>
          </a:prstGeom>
        </p:spPr>
      </p:pic>
      <p:sp>
        <p:nvSpPr>
          <p:cNvPr id="7" name="TextBox 6">
            <a:extLst>
              <a:ext uri="{FF2B5EF4-FFF2-40B4-BE49-F238E27FC236}">
                <a16:creationId xmlns:a16="http://schemas.microsoft.com/office/drawing/2014/main" id="{03A9063B-F9DE-030E-3FB8-6002953C9680}"/>
              </a:ext>
            </a:extLst>
          </p:cNvPr>
          <p:cNvSpPr txBox="1"/>
          <p:nvPr/>
        </p:nvSpPr>
        <p:spPr>
          <a:xfrm>
            <a:off x="4063314" y="1907730"/>
            <a:ext cx="1387443"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1. Formation of PVC</a:t>
            </a:r>
          </a:p>
        </p:txBody>
      </p:sp>
      <p:sp>
        <p:nvSpPr>
          <p:cNvPr id="9" name="TextBox 8">
            <a:extLst>
              <a:ext uri="{FF2B5EF4-FFF2-40B4-BE49-F238E27FC236}">
                <a16:creationId xmlns:a16="http://schemas.microsoft.com/office/drawing/2014/main" id="{36B376A9-50A1-A5C0-1272-36084BB62003}"/>
              </a:ext>
            </a:extLst>
          </p:cNvPr>
          <p:cNvSpPr txBox="1"/>
          <p:nvPr/>
        </p:nvSpPr>
        <p:spPr>
          <a:xfrm>
            <a:off x="4088674" y="2733061"/>
            <a:ext cx="1387443" cy="120032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2. Kelvin–Helmholtz </a:t>
            </a:r>
          </a:p>
          <a:p>
            <a:r>
              <a:rPr lang="en-US" dirty="0">
                <a:latin typeface="Times New Roman" panose="02020603050405020304" pitchFamily="18" charset="0"/>
                <a:cs typeface="Times New Roman" panose="02020603050405020304" pitchFamily="18" charset="0"/>
              </a:rPr>
              <a:t>(K–H) instability</a:t>
            </a:r>
          </a:p>
        </p:txBody>
      </p:sp>
      <p:pic>
        <p:nvPicPr>
          <p:cNvPr id="11" name="Picture 10">
            <a:extLst>
              <a:ext uri="{FF2B5EF4-FFF2-40B4-BE49-F238E27FC236}">
                <a16:creationId xmlns:a16="http://schemas.microsoft.com/office/drawing/2014/main" id="{6ABD3ECB-609C-BB4F-3F75-9698C9968CD9}"/>
              </a:ext>
            </a:extLst>
          </p:cNvPr>
          <p:cNvPicPr>
            <a:picLocks noChangeAspect="1"/>
          </p:cNvPicPr>
          <p:nvPr/>
        </p:nvPicPr>
        <p:blipFill>
          <a:blip r:embed="rId4"/>
          <a:stretch>
            <a:fillRect/>
          </a:stretch>
        </p:blipFill>
        <p:spPr>
          <a:xfrm>
            <a:off x="5700760" y="298197"/>
            <a:ext cx="6337802" cy="5631822"/>
          </a:xfrm>
          <a:prstGeom prst="rect">
            <a:avLst/>
          </a:prstGeom>
        </p:spPr>
      </p:pic>
      <p:cxnSp>
        <p:nvCxnSpPr>
          <p:cNvPr id="2" name="Straight Connector 1">
            <a:extLst>
              <a:ext uri="{FF2B5EF4-FFF2-40B4-BE49-F238E27FC236}">
                <a16:creationId xmlns:a16="http://schemas.microsoft.com/office/drawing/2014/main" id="{A58A0E95-0403-64AF-3103-3DD6554DB275}"/>
              </a:ext>
            </a:extLst>
          </p:cNvPr>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4" name="Picture 3" descr="A blue and white logo&#10;&#10;Description automatically generated with low confidence">
            <a:extLst>
              <a:ext uri="{FF2B5EF4-FFF2-40B4-BE49-F238E27FC236}">
                <a16:creationId xmlns:a16="http://schemas.microsoft.com/office/drawing/2014/main" id="{CB8DE8FA-38E3-5A3E-627D-FDFF1E85B5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54973" y="6376340"/>
            <a:ext cx="2019582" cy="471348"/>
          </a:xfrm>
          <a:prstGeom prst="rect">
            <a:avLst/>
          </a:prstGeom>
        </p:spPr>
      </p:pic>
      <p:sp>
        <p:nvSpPr>
          <p:cNvPr id="6" name="Slide Number Placeholder 5">
            <a:extLst>
              <a:ext uri="{FF2B5EF4-FFF2-40B4-BE49-F238E27FC236}">
                <a16:creationId xmlns:a16="http://schemas.microsoft.com/office/drawing/2014/main" id="{27055C99-F173-9706-5640-764518198DA2}"/>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24</a:t>
            </a:fld>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8" name="Footer Placeholder 4">
            <a:extLst>
              <a:ext uri="{FF2B5EF4-FFF2-40B4-BE49-F238E27FC236}">
                <a16:creationId xmlns:a16="http://schemas.microsoft.com/office/drawing/2014/main" id="{FD0D43B6-7D2D-FA9E-8C00-D39246ABE468}"/>
              </a:ext>
            </a:extLst>
          </p:cNvPr>
          <p:cNvSpPr>
            <a:spLocks noGrp="1"/>
          </p:cNvSpPr>
          <p:nvPr>
            <p:ph type="ftr" sz="quarter" idx="11"/>
          </p:nvPr>
        </p:nvSpPr>
        <p:spPr>
          <a:xfrm>
            <a:off x="855677" y="6356347"/>
            <a:ext cx="919929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Computational Fluid Dynamics Special Topics</a:t>
            </a:r>
          </a:p>
        </p:txBody>
      </p:sp>
    </p:spTree>
    <p:extLst>
      <p:ext uri="{BB962C8B-B14F-4D97-AF65-F5344CB8AC3E}">
        <p14:creationId xmlns:p14="http://schemas.microsoft.com/office/powerpoint/2010/main" val="3573629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53CD05-A09C-A2C6-9CCA-806336A6F631}"/>
              </a:ext>
            </a:extLst>
          </p:cNvPr>
          <p:cNvSpPr txBox="1"/>
          <p:nvPr/>
        </p:nvSpPr>
        <p:spPr>
          <a:xfrm>
            <a:off x="205967" y="159366"/>
            <a:ext cx="6097508" cy="461665"/>
          </a:xfrm>
          <a:prstGeom prst="rect">
            <a:avLst/>
          </a:prstGeom>
          <a:noFill/>
        </p:spPr>
        <p:txBody>
          <a:bodyPr wrap="square">
            <a:spAutoFit/>
          </a:bodyPr>
          <a:lstStyle/>
          <a:p>
            <a:r>
              <a:rPr lang="en-US" sz="2400" b="1" dirty="0">
                <a:solidFill>
                  <a:srgbClr val="00B0F0"/>
                </a:solidFill>
                <a:latin typeface="Times New Roman" panose="02020603050405020304" pitchFamily="18" charset="0"/>
                <a:cs typeface="Times New Roman" panose="02020603050405020304" pitchFamily="18" charset="0"/>
              </a:rPr>
              <a:t>Effect of CR on the vortical structure:</a:t>
            </a:r>
          </a:p>
        </p:txBody>
      </p:sp>
      <p:pic>
        <p:nvPicPr>
          <p:cNvPr id="5" name="Picture 4">
            <a:extLst>
              <a:ext uri="{FF2B5EF4-FFF2-40B4-BE49-F238E27FC236}">
                <a16:creationId xmlns:a16="http://schemas.microsoft.com/office/drawing/2014/main" id="{397048F1-499C-757E-4D76-5A895BAC77C8}"/>
              </a:ext>
            </a:extLst>
          </p:cNvPr>
          <p:cNvPicPr>
            <a:picLocks noChangeAspect="1"/>
          </p:cNvPicPr>
          <p:nvPr/>
        </p:nvPicPr>
        <p:blipFill>
          <a:blip r:embed="rId2"/>
          <a:stretch>
            <a:fillRect/>
          </a:stretch>
        </p:blipFill>
        <p:spPr>
          <a:xfrm>
            <a:off x="5359651" y="643046"/>
            <a:ext cx="6793587" cy="5122379"/>
          </a:xfrm>
          <a:prstGeom prst="rect">
            <a:avLst/>
          </a:prstGeom>
        </p:spPr>
      </p:pic>
      <p:pic>
        <p:nvPicPr>
          <p:cNvPr id="7" name="Picture 6">
            <a:extLst>
              <a:ext uri="{FF2B5EF4-FFF2-40B4-BE49-F238E27FC236}">
                <a16:creationId xmlns:a16="http://schemas.microsoft.com/office/drawing/2014/main" id="{110B1238-8906-072C-B2A2-80E66B6CE9C6}"/>
              </a:ext>
            </a:extLst>
          </p:cNvPr>
          <p:cNvPicPr>
            <a:picLocks noChangeAspect="1"/>
          </p:cNvPicPr>
          <p:nvPr/>
        </p:nvPicPr>
        <p:blipFill>
          <a:blip r:embed="rId3"/>
          <a:stretch>
            <a:fillRect/>
          </a:stretch>
        </p:blipFill>
        <p:spPr>
          <a:xfrm>
            <a:off x="5441133" y="5822294"/>
            <a:ext cx="6712105" cy="306839"/>
          </a:xfrm>
          <a:prstGeom prst="rect">
            <a:avLst/>
          </a:prstGeom>
        </p:spPr>
      </p:pic>
      <p:pic>
        <p:nvPicPr>
          <p:cNvPr id="9" name="Picture 8">
            <a:extLst>
              <a:ext uri="{FF2B5EF4-FFF2-40B4-BE49-F238E27FC236}">
                <a16:creationId xmlns:a16="http://schemas.microsoft.com/office/drawing/2014/main" id="{2DBCCF63-DBDC-AC8D-FD6E-8D04AE9122DB}"/>
              </a:ext>
            </a:extLst>
          </p:cNvPr>
          <p:cNvPicPr>
            <a:picLocks noChangeAspect="1"/>
          </p:cNvPicPr>
          <p:nvPr/>
        </p:nvPicPr>
        <p:blipFill>
          <a:blip r:embed="rId4"/>
          <a:stretch>
            <a:fillRect/>
          </a:stretch>
        </p:blipFill>
        <p:spPr>
          <a:xfrm>
            <a:off x="7264274" y="313383"/>
            <a:ext cx="1391971" cy="289994"/>
          </a:xfrm>
          <a:prstGeom prst="rect">
            <a:avLst/>
          </a:prstGeom>
        </p:spPr>
      </p:pic>
      <p:sp>
        <p:nvSpPr>
          <p:cNvPr id="11" name="TextBox 10">
            <a:extLst>
              <a:ext uri="{FF2B5EF4-FFF2-40B4-BE49-F238E27FC236}">
                <a16:creationId xmlns:a16="http://schemas.microsoft.com/office/drawing/2014/main" id="{BD52B3D5-3A76-C23B-C753-7694224C4BDD}"/>
              </a:ext>
            </a:extLst>
          </p:cNvPr>
          <p:cNvSpPr txBox="1"/>
          <p:nvPr/>
        </p:nvSpPr>
        <p:spPr>
          <a:xfrm>
            <a:off x="5206874" y="251699"/>
            <a:ext cx="2193201" cy="369332"/>
          </a:xfrm>
          <a:prstGeom prst="rect">
            <a:avLst/>
          </a:prstGeom>
          <a:noFill/>
        </p:spPr>
        <p:txBody>
          <a:bodyPr wrap="square">
            <a:spAutoFit/>
          </a:bodyPr>
          <a:lstStyle/>
          <a:p>
            <a:r>
              <a:rPr lang="en-US" dirty="0"/>
              <a:t> </a:t>
            </a:r>
            <a:r>
              <a:rPr lang="en-US" dirty="0">
                <a:latin typeface="Times New Roman" panose="02020603050405020304" pitchFamily="18" charset="0"/>
                <a:cs typeface="Times New Roman" panose="02020603050405020304" pitchFamily="18" charset="0"/>
              </a:rPr>
              <a:t>Pressure fluctuation</a:t>
            </a:r>
          </a:p>
        </p:txBody>
      </p:sp>
      <p:sp>
        <p:nvSpPr>
          <p:cNvPr id="13" name="TextBox 12">
            <a:extLst>
              <a:ext uri="{FF2B5EF4-FFF2-40B4-BE49-F238E27FC236}">
                <a16:creationId xmlns:a16="http://schemas.microsoft.com/office/drawing/2014/main" id="{692C01C3-FBCA-DC45-35E3-6AAEB067344B}"/>
              </a:ext>
            </a:extLst>
          </p:cNvPr>
          <p:cNvSpPr txBox="1"/>
          <p:nvPr/>
        </p:nvSpPr>
        <p:spPr>
          <a:xfrm>
            <a:off x="205967" y="682714"/>
            <a:ext cx="5090310" cy="2862322"/>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With the pressure fluctuation signals, the following three phases are determined.</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At the beginning, phase one which is characterized by a linear growth phase between 0 s and 0.05 s.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Then, phase two which is a transitional stage between decay and growth ranging from 0.05 s to 0.1 s (see blue box – Fig. 17).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Finally, phase three which is a stable harmonic phase extending from 0.1 s to 0.2 s</a:t>
            </a:r>
          </a:p>
        </p:txBody>
      </p:sp>
      <p:sp>
        <p:nvSpPr>
          <p:cNvPr id="15" name="TextBox 14">
            <a:extLst>
              <a:ext uri="{FF2B5EF4-FFF2-40B4-BE49-F238E27FC236}">
                <a16:creationId xmlns:a16="http://schemas.microsoft.com/office/drawing/2014/main" id="{43B0708A-3BDE-67B4-4AF6-025B09091AC4}"/>
              </a:ext>
            </a:extLst>
          </p:cNvPr>
          <p:cNvSpPr txBox="1"/>
          <p:nvPr/>
        </p:nvSpPr>
        <p:spPr>
          <a:xfrm>
            <a:off x="205967" y="3548476"/>
            <a:ext cx="5000907" cy="2585323"/>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signal recorded maximum and minimum fluctuations for CR = 0 at a phase angle (θ) of ~ 90◦.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minimum fluctuations occur for CR = 70 % and 80 % at an θ of ~ 270◦.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With increasing CR, the pressure fluctuations are suppressed until the maximum, and minimum peaks are constant for CR = 60 %, 70 % and 80 % (see Fig. 17 (a) – right side).</a:t>
            </a:r>
          </a:p>
        </p:txBody>
      </p:sp>
      <p:cxnSp>
        <p:nvCxnSpPr>
          <p:cNvPr id="16" name="Straight Connector 15">
            <a:extLst>
              <a:ext uri="{FF2B5EF4-FFF2-40B4-BE49-F238E27FC236}">
                <a16:creationId xmlns:a16="http://schemas.microsoft.com/office/drawing/2014/main" id="{2E864207-55AC-7641-5361-EE333384E0C6}"/>
              </a:ext>
            </a:extLst>
          </p:cNvPr>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17" name="Picture 16" descr="A blue and white logo&#10;&#10;Description automatically generated with low confidence">
            <a:extLst>
              <a:ext uri="{FF2B5EF4-FFF2-40B4-BE49-F238E27FC236}">
                <a16:creationId xmlns:a16="http://schemas.microsoft.com/office/drawing/2014/main" id="{9880AD38-8A17-8BDC-7CE0-C989F6EAD6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54973" y="6376340"/>
            <a:ext cx="2019582" cy="471348"/>
          </a:xfrm>
          <a:prstGeom prst="rect">
            <a:avLst/>
          </a:prstGeom>
        </p:spPr>
      </p:pic>
      <p:sp>
        <p:nvSpPr>
          <p:cNvPr id="18" name="Slide Number Placeholder 5">
            <a:extLst>
              <a:ext uri="{FF2B5EF4-FFF2-40B4-BE49-F238E27FC236}">
                <a16:creationId xmlns:a16="http://schemas.microsoft.com/office/drawing/2014/main" id="{0EB20FB6-6D80-094B-EFCA-3B5E7EE1FAFA}"/>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25</a:t>
            </a:fld>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19" name="Footer Placeholder 4">
            <a:extLst>
              <a:ext uri="{FF2B5EF4-FFF2-40B4-BE49-F238E27FC236}">
                <a16:creationId xmlns:a16="http://schemas.microsoft.com/office/drawing/2014/main" id="{042D5988-92BA-B7CB-F709-2F02953108F8}"/>
              </a:ext>
            </a:extLst>
          </p:cNvPr>
          <p:cNvSpPr>
            <a:spLocks noGrp="1"/>
          </p:cNvSpPr>
          <p:nvPr>
            <p:ph type="ftr" sz="quarter" idx="11"/>
          </p:nvPr>
        </p:nvSpPr>
        <p:spPr>
          <a:xfrm>
            <a:off x="855677" y="6356347"/>
            <a:ext cx="919929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Computational Fluid Dynamics Special Topics</a:t>
            </a:r>
          </a:p>
        </p:txBody>
      </p:sp>
    </p:spTree>
    <p:extLst>
      <p:ext uri="{BB962C8B-B14F-4D97-AF65-F5344CB8AC3E}">
        <p14:creationId xmlns:p14="http://schemas.microsoft.com/office/powerpoint/2010/main" val="1392961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EBCA01-FF10-A56A-E886-BBF8E6D57753}"/>
              </a:ext>
            </a:extLst>
          </p:cNvPr>
          <p:cNvPicPr>
            <a:picLocks noChangeAspect="1"/>
          </p:cNvPicPr>
          <p:nvPr/>
        </p:nvPicPr>
        <p:blipFill>
          <a:blip r:embed="rId2"/>
          <a:stretch>
            <a:fillRect/>
          </a:stretch>
        </p:blipFill>
        <p:spPr>
          <a:xfrm>
            <a:off x="1538535" y="245988"/>
            <a:ext cx="8248261" cy="5077449"/>
          </a:xfrm>
          <a:prstGeom prst="rect">
            <a:avLst/>
          </a:prstGeom>
        </p:spPr>
      </p:pic>
      <p:pic>
        <p:nvPicPr>
          <p:cNvPr id="5" name="Picture 4">
            <a:extLst>
              <a:ext uri="{FF2B5EF4-FFF2-40B4-BE49-F238E27FC236}">
                <a16:creationId xmlns:a16="http://schemas.microsoft.com/office/drawing/2014/main" id="{ACEF7D19-B322-7CB0-4933-D87C7253855B}"/>
              </a:ext>
            </a:extLst>
          </p:cNvPr>
          <p:cNvPicPr>
            <a:picLocks noChangeAspect="1"/>
          </p:cNvPicPr>
          <p:nvPr/>
        </p:nvPicPr>
        <p:blipFill>
          <a:blip r:embed="rId3"/>
          <a:stretch>
            <a:fillRect/>
          </a:stretch>
        </p:blipFill>
        <p:spPr>
          <a:xfrm>
            <a:off x="2560056" y="5538532"/>
            <a:ext cx="5186693" cy="260966"/>
          </a:xfrm>
          <a:prstGeom prst="rect">
            <a:avLst/>
          </a:prstGeom>
        </p:spPr>
      </p:pic>
      <p:cxnSp>
        <p:nvCxnSpPr>
          <p:cNvPr id="10" name="Straight Connector 9">
            <a:extLst>
              <a:ext uri="{FF2B5EF4-FFF2-40B4-BE49-F238E27FC236}">
                <a16:creationId xmlns:a16="http://schemas.microsoft.com/office/drawing/2014/main" id="{4F19D605-A7EA-4222-AD75-3594EE6745CC}"/>
              </a:ext>
            </a:extLst>
          </p:cNvPr>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11" name="Picture 10" descr="A blue and white logo&#10;&#10;Description automatically generated with low confidence">
            <a:extLst>
              <a:ext uri="{FF2B5EF4-FFF2-40B4-BE49-F238E27FC236}">
                <a16:creationId xmlns:a16="http://schemas.microsoft.com/office/drawing/2014/main" id="{90F91961-346A-8333-9E6A-7D9999E0F1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4973" y="6376340"/>
            <a:ext cx="2019582" cy="471348"/>
          </a:xfrm>
          <a:prstGeom prst="rect">
            <a:avLst/>
          </a:prstGeom>
        </p:spPr>
      </p:pic>
      <p:sp>
        <p:nvSpPr>
          <p:cNvPr id="12" name="Slide Number Placeholder 5">
            <a:extLst>
              <a:ext uri="{FF2B5EF4-FFF2-40B4-BE49-F238E27FC236}">
                <a16:creationId xmlns:a16="http://schemas.microsoft.com/office/drawing/2014/main" id="{CED45215-1725-7821-FA57-AC32BF065944}"/>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26</a:t>
            </a:fld>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13" name="Footer Placeholder 4">
            <a:extLst>
              <a:ext uri="{FF2B5EF4-FFF2-40B4-BE49-F238E27FC236}">
                <a16:creationId xmlns:a16="http://schemas.microsoft.com/office/drawing/2014/main" id="{F1FBC8CB-FF62-0DA4-636B-A365E2B07135}"/>
              </a:ext>
            </a:extLst>
          </p:cNvPr>
          <p:cNvSpPr>
            <a:spLocks noGrp="1"/>
          </p:cNvSpPr>
          <p:nvPr>
            <p:ph type="ftr" sz="quarter" idx="11"/>
          </p:nvPr>
        </p:nvSpPr>
        <p:spPr>
          <a:xfrm>
            <a:off x="855677" y="6356347"/>
            <a:ext cx="919929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Computational Fluid Dynamics Special Topics</a:t>
            </a:r>
          </a:p>
        </p:txBody>
      </p:sp>
    </p:spTree>
    <p:extLst>
      <p:ext uri="{BB962C8B-B14F-4D97-AF65-F5344CB8AC3E}">
        <p14:creationId xmlns:p14="http://schemas.microsoft.com/office/powerpoint/2010/main" val="3708025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270B9F3-938A-7734-7787-654F35E8975A}"/>
              </a:ext>
            </a:extLst>
          </p:cNvPr>
          <p:cNvPicPr>
            <a:picLocks noChangeAspect="1"/>
          </p:cNvPicPr>
          <p:nvPr/>
        </p:nvPicPr>
        <p:blipFill>
          <a:blip r:embed="rId2"/>
          <a:stretch>
            <a:fillRect/>
          </a:stretch>
        </p:blipFill>
        <p:spPr>
          <a:xfrm>
            <a:off x="399221" y="397031"/>
            <a:ext cx="4951377" cy="4300398"/>
          </a:xfrm>
          <a:prstGeom prst="rect">
            <a:avLst/>
          </a:prstGeom>
        </p:spPr>
      </p:pic>
      <p:pic>
        <p:nvPicPr>
          <p:cNvPr id="9" name="Picture 8">
            <a:extLst>
              <a:ext uri="{FF2B5EF4-FFF2-40B4-BE49-F238E27FC236}">
                <a16:creationId xmlns:a16="http://schemas.microsoft.com/office/drawing/2014/main" id="{42532982-F595-E0C0-6108-D566D8B7AA83}"/>
              </a:ext>
            </a:extLst>
          </p:cNvPr>
          <p:cNvPicPr>
            <a:picLocks noChangeAspect="1"/>
          </p:cNvPicPr>
          <p:nvPr/>
        </p:nvPicPr>
        <p:blipFill>
          <a:blip r:embed="rId3"/>
          <a:stretch>
            <a:fillRect/>
          </a:stretch>
        </p:blipFill>
        <p:spPr>
          <a:xfrm>
            <a:off x="1216734" y="4803032"/>
            <a:ext cx="3058508" cy="409575"/>
          </a:xfrm>
          <a:prstGeom prst="rect">
            <a:avLst/>
          </a:prstGeom>
        </p:spPr>
      </p:pic>
      <p:pic>
        <p:nvPicPr>
          <p:cNvPr id="3" name="Picture 2">
            <a:extLst>
              <a:ext uri="{FF2B5EF4-FFF2-40B4-BE49-F238E27FC236}">
                <a16:creationId xmlns:a16="http://schemas.microsoft.com/office/drawing/2014/main" id="{82F055E3-5541-1997-1017-23C08D142B72}"/>
              </a:ext>
            </a:extLst>
          </p:cNvPr>
          <p:cNvPicPr>
            <a:picLocks noChangeAspect="1"/>
          </p:cNvPicPr>
          <p:nvPr/>
        </p:nvPicPr>
        <p:blipFill>
          <a:blip r:embed="rId4"/>
          <a:stretch>
            <a:fillRect/>
          </a:stretch>
        </p:blipFill>
        <p:spPr>
          <a:xfrm>
            <a:off x="5628570" y="805757"/>
            <a:ext cx="6251840" cy="3720976"/>
          </a:xfrm>
          <a:prstGeom prst="rect">
            <a:avLst/>
          </a:prstGeom>
        </p:spPr>
      </p:pic>
      <p:cxnSp>
        <p:nvCxnSpPr>
          <p:cNvPr id="6" name="Straight Connector 5">
            <a:extLst>
              <a:ext uri="{FF2B5EF4-FFF2-40B4-BE49-F238E27FC236}">
                <a16:creationId xmlns:a16="http://schemas.microsoft.com/office/drawing/2014/main" id="{A58847EF-70AA-D27A-CAA0-63890F46121C}"/>
              </a:ext>
            </a:extLst>
          </p:cNvPr>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8" name="Picture 7" descr="A blue and white logo&#10;&#10;Description automatically generated with low confidence">
            <a:extLst>
              <a:ext uri="{FF2B5EF4-FFF2-40B4-BE49-F238E27FC236}">
                <a16:creationId xmlns:a16="http://schemas.microsoft.com/office/drawing/2014/main" id="{E0957A95-C45E-E886-63D9-1447AC3B3B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54973" y="6376340"/>
            <a:ext cx="2019582" cy="471348"/>
          </a:xfrm>
          <a:prstGeom prst="rect">
            <a:avLst/>
          </a:prstGeom>
        </p:spPr>
      </p:pic>
      <p:sp>
        <p:nvSpPr>
          <p:cNvPr id="10" name="Slide Number Placeholder 5">
            <a:extLst>
              <a:ext uri="{FF2B5EF4-FFF2-40B4-BE49-F238E27FC236}">
                <a16:creationId xmlns:a16="http://schemas.microsoft.com/office/drawing/2014/main" id="{2223FFEA-432C-5791-CA84-06E92B36747B}"/>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27</a:t>
            </a:fld>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11" name="Footer Placeholder 4">
            <a:extLst>
              <a:ext uri="{FF2B5EF4-FFF2-40B4-BE49-F238E27FC236}">
                <a16:creationId xmlns:a16="http://schemas.microsoft.com/office/drawing/2014/main" id="{7A072701-1935-5910-E620-68F64A50E183}"/>
              </a:ext>
            </a:extLst>
          </p:cNvPr>
          <p:cNvSpPr>
            <a:spLocks noGrp="1"/>
          </p:cNvSpPr>
          <p:nvPr>
            <p:ph type="ftr" sz="quarter" idx="11"/>
          </p:nvPr>
        </p:nvSpPr>
        <p:spPr>
          <a:xfrm>
            <a:off x="855677" y="6356347"/>
            <a:ext cx="919929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Computational Fluid Dynamics Special Topics</a:t>
            </a:r>
          </a:p>
        </p:txBody>
      </p:sp>
    </p:spTree>
    <p:extLst>
      <p:ext uri="{BB962C8B-B14F-4D97-AF65-F5344CB8AC3E}">
        <p14:creationId xmlns:p14="http://schemas.microsoft.com/office/powerpoint/2010/main" val="1701390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CAD726-FE6E-AEC2-CD61-2C64BD0D5749}"/>
              </a:ext>
            </a:extLst>
          </p:cNvPr>
          <p:cNvPicPr>
            <a:picLocks noChangeAspect="1"/>
          </p:cNvPicPr>
          <p:nvPr/>
        </p:nvPicPr>
        <p:blipFill>
          <a:blip r:embed="rId2"/>
          <a:stretch>
            <a:fillRect/>
          </a:stretch>
        </p:blipFill>
        <p:spPr>
          <a:xfrm>
            <a:off x="6500387" y="0"/>
            <a:ext cx="5549775" cy="5616025"/>
          </a:xfrm>
          <a:prstGeom prst="rect">
            <a:avLst/>
          </a:prstGeom>
        </p:spPr>
      </p:pic>
      <p:pic>
        <p:nvPicPr>
          <p:cNvPr id="5" name="Picture 4">
            <a:extLst>
              <a:ext uri="{FF2B5EF4-FFF2-40B4-BE49-F238E27FC236}">
                <a16:creationId xmlns:a16="http://schemas.microsoft.com/office/drawing/2014/main" id="{22A0C570-C393-9405-F20C-030AF3871049}"/>
              </a:ext>
            </a:extLst>
          </p:cNvPr>
          <p:cNvPicPr>
            <a:picLocks noChangeAspect="1"/>
          </p:cNvPicPr>
          <p:nvPr/>
        </p:nvPicPr>
        <p:blipFill>
          <a:blip r:embed="rId3"/>
          <a:stretch>
            <a:fillRect/>
          </a:stretch>
        </p:blipFill>
        <p:spPr>
          <a:xfrm>
            <a:off x="6642224" y="5688453"/>
            <a:ext cx="5549776" cy="422636"/>
          </a:xfrm>
          <a:prstGeom prst="rect">
            <a:avLst/>
          </a:prstGeom>
        </p:spPr>
      </p:pic>
      <p:sp>
        <p:nvSpPr>
          <p:cNvPr id="7" name="TextBox 6">
            <a:extLst>
              <a:ext uri="{FF2B5EF4-FFF2-40B4-BE49-F238E27FC236}">
                <a16:creationId xmlns:a16="http://schemas.microsoft.com/office/drawing/2014/main" id="{37D0AE77-D71F-E118-38ED-48AB90AD7F83}"/>
              </a:ext>
            </a:extLst>
          </p:cNvPr>
          <p:cNvSpPr txBox="1"/>
          <p:nvPr/>
        </p:nvSpPr>
        <p:spPr>
          <a:xfrm>
            <a:off x="323663" y="227359"/>
            <a:ext cx="6176724" cy="1477328"/>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spiral motion covers 0.45 </a:t>
            </a:r>
            <a:r>
              <a:rPr lang="en-US" dirty="0" err="1">
                <a:latin typeface="Times New Roman" panose="02020603050405020304" pitchFamily="18" charset="0"/>
                <a:cs typeface="Times New Roman" panose="02020603050405020304" pitchFamily="18" charset="0"/>
              </a:rPr>
              <a:t>D</a:t>
            </a:r>
            <a:r>
              <a:rPr lang="en-US" baseline="-25000" dirty="0" err="1">
                <a:latin typeface="Times New Roman" panose="02020603050405020304" pitchFamily="18" charset="0"/>
                <a:cs typeface="Times New Roman" panose="02020603050405020304" pitchFamily="18" charset="0"/>
              </a:rPr>
              <a:t>inlet</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extends throughout the range of 0.004 ≤ Y/L ≤ 0.12 for CR = 0. By applying the CR to the model combustor, the PVC radially and longitudinally stretches to the 0.55 </a:t>
            </a:r>
            <a:r>
              <a:rPr lang="en-US" dirty="0" err="1">
                <a:latin typeface="Times New Roman" panose="02020603050405020304" pitchFamily="18" charset="0"/>
                <a:cs typeface="Times New Roman" panose="02020603050405020304" pitchFamily="18" charset="0"/>
              </a:rPr>
              <a:t>D</a:t>
            </a:r>
            <a:r>
              <a:rPr lang="en-US" baseline="-25000" dirty="0" err="1">
                <a:latin typeface="Times New Roman" panose="02020603050405020304" pitchFamily="18" charset="0"/>
                <a:cs typeface="Times New Roman" panose="02020603050405020304" pitchFamily="18" charset="0"/>
              </a:rPr>
              <a:t>combustor</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the range of 0.004 ≤ Y/L ≤ 0.17.</a:t>
            </a:r>
          </a:p>
        </p:txBody>
      </p:sp>
      <p:sp>
        <p:nvSpPr>
          <p:cNvPr id="9" name="TextBox 8">
            <a:extLst>
              <a:ext uri="{FF2B5EF4-FFF2-40B4-BE49-F238E27FC236}">
                <a16:creationId xmlns:a16="http://schemas.microsoft.com/office/drawing/2014/main" id="{A40A2C16-130E-A322-C6E2-67CACBA48492}"/>
              </a:ext>
            </a:extLst>
          </p:cNvPr>
          <p:cNvSpPr txBox="1"/>
          <p:nvPr/>
        </p:nvSpPr>
        <p:spPr>
          <a:xfrm>
            <a:off x="323663" y="1704687"/>
            <a:ext cx="6097508" cy="1477328"/>
          </a:xfrm>
          <a:prstGeom prst="rect">
            <a:avLst/>
          </a:prstGeom>
          <a:noFill/>
        </p:spPr>
        <p:txBody>
          <a:bodyPr wrap="square">
            <a:spAutoFit/>
          </a:bodyPr>
          <a:lstStyle/>
          <a:p>
            <a:pPr marL="285750" indent="-285750" algn="just">
              <a:buFont typeface="Wingdings" panose="05000000000000000000" pitchFamily="2" charset="2"/>
              <a:buChar char="Ø"/>
            </a:pPr>
            <a:r>
              <a:rPr lang="en-US" dirty="0"/>
              <a:t>The second spiral vortex originating in the </a:t>
            </a:r>
            <a:r>
              <a:rPr lang="en-US" dirty="0" err="1"/>
              <a:t>OSL</a:t>
            </a:r>
            <a:r>
              <a:rPr lang="en-US" dirty="0"/>
              <a:t> surrounding the PVC is depicted obviously at ¨Í = </a:t>
            </a:r>
            <a:r>
              <a:rPr lang="en-US" dirty="0" err="1"/>
              <a:t>225</a:t>
            </a:r>
            <a:r>
              <a:rPr lang="en-US" baseline="30000" dirty="0" err="1"/>
              <a:t>o</a:t>
            </a:r>
            <a:r>
              <a:rPr lang="en-US" dirty="0"/>
              <a:t> for all CR cases. The second spiral vortex is strong only at ¨Í =</a:t>
            </a:r>
            <a:r>
              <a:rPr lang="en-US" dirty="0" err="1"/>
              <a:t>135</a:t>
            </a:r>
            <a:r>
              <a:rPr lang="en-US" baseline="30000" dirty="0" err="1"/>
              <a:t>o</a:t>
            </a:r>
            <a:r>
              <a:rPr lang="en-US" dirty="0"/>
              <a:t> for CR = 0, and this is reflected in the formation of the maximum turbulence intensity in the </a:t>
            </a:r>
            <a:r>
              <a:rPr lang="en-US" dirty="0" err="1"/>
              <a:t>OSL</a:t>
            </a:r>
            <a:r>
              <a:rPr lang="en-US" dirty="0"/>
              <a:t> region.</a:t>
            </a:r>
          </a:p>
        </p:txBody>
      </p:sp>
      <p:sp>
        <p:nvSpPr>
          <p:cNvPr id="11" name="TextBox 10">
            <a:extLst>
              <a:ext uri="{FF2B5EF4-FFF2-40B4-BE49-F238E27FC236}">
                <a16:creationId xmlns:a16="http://schemas.microsoft.com/office/drawing/2014/main" id="{36DB84C6-4BED-4791-BC9E-4CEBC68A7D97}"/>
              </a:ext>
            </a:extLst>
          </p:cNvPr>
          <p:cNvSpPr txBox="1"/>
          <p:nvPr/>
        </p:nvSpPr>
        <p:spPr>
          <a:xfrm>
            <a:off x="323663" y="3399576"/>
            <a:ext cx="6097508" cy="1200329"/>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Third vortex is present upstream at ¨Í = 225◦ for CR = 50 %  and raises its rotation by increasing the CR, as shown for CR = 80 %. This rotation occurs around the beginning of the </a:t>
            </a:r>
            <a:r>
              <a:rPr lang="en-US" dirty="0" err="1">
                <a:latin typeface="Times New Roman" panose="02020603050405020304" pitchFamily="18" charset="0"/>
                <a:cs typeface="Times New Roman" panose="02020603050405020304" pitchFamily="18" charset="0"/>
              </a:rPr>
              <a:t>CTRZ</a:t>
            </a:r>
            <a:r>
              <a:rPr lang="en-US" dirty="0">
                <a:latin typeface="Times New Roman" panose="02020603050405020304" pitchFamily="18" charset="0"/>
                <a:cs typeface="Times New Roman" panose="02020603050405020304" pitchFamily="18" charset="0"/>
              </a:rPr>
              <a:t>. </a:t>
            </a:r>
          </a:p>
        </p:txBody>
      </p:sp>
      <p:cxnSp>
        <p:nvCxnSpPr>
          <p:cNvPr id="12" name="Straight Connector 11">
            <a:extLst>
              <a:ext uri="{FF2B5EF4-FFF2-40B4-BE49-F238E27FC236}">
                <a16:creationId xmlns:a16="http://schemas.microsoft.com/office/drawing/2014/main" id="{B7942955-D943-F252-D6D8-80A01EE6DA6A}"/>
              </a:ext>
            </a:extLst>
          </p:cNvPr>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13" name="Picture 12" descr="A blue and white logo&#10;&#10;Description automatically generated with low confidence">
            <a:extLst>
              <a:ext uri="{FF2B5EF4-FFF2-40B4-BE49-F238E27FC236}">
                <a16:creationId xmlns:a16="http://schemas.microsoft.com/office/drawing/2014/main" id="{5216935F-FFEE-67E9-A2B0-DB13B4EEE5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4973" y="6376340"/>
            <a:ext cx="2019582" cy="471348"/>
          </a:xfrm>
          <a:prstGeom prst="rect">
            <a:avLst/>
          </a:prstGeom>
        </p:spPr>
      </p:pic>
      <p:sp>
        <p:nvSpPr>
          <p:cNvPr id="14" name="Slide Number Placeholder 5">
            <a:extLst>
              <a:ext uri="{FF2B5EF4-FFF2-40B4-BE49-F238E27FC236}">
                <a16:creationId xmlns:a16="http://schemas.microsoft.com/office/drawing/2014/main" id="{3EBC3A03-F1A8-E230-4BA6-F9F0FCE74A36}"/>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28</a:t>
            </a:fld>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15" name="Footer Placeholder 4">
            <a:extLst>
              <a:ext uri="{FF2B5EF4-FFF2-40B4-BE49-F238E27FC236}">
                <a16:creationId xmlns:a16="http://schemas.microsoft.com/office/drawing/2014/main" id="{83A78CAF-107C-72AC-B360-BCE72EAB85CE}"/>
              </a:ext>
            </a:extLst>
          </p:cNvPr>
          <p:cNvSpPr>
            <a:spLocks noGrp="1"/>
          </p:cNvSpPr>
          <p:nvPr>
            <p:ph type="ftr" sz="quarter" idx="11"/>
          </p:nvPr>
        </p:nvSpPr>
        <p:spPr>
          <a:xfrm>
            <a:off x="855677" y="6356347"/>
            <a:ext cx="919929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Computational Fluid Dynamics Special Topics</a:t>
            </a:r>
          </a:p>
        </p:txBody>
      </p:sp>
    </p:spTree>
    <p:extLst>
      <p:ext uri="{BB962C8B-B14F-4D97-AF65-F5344CB8AC3E}">
        <p14:creationId xmlns:p14="http://schemas.microsoft.com/office/powerpoint/2010/main" val="1282384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FF4D5C-F250-4E85-F5F2-EAC9CB44D9BC}"/>
              </a:ext>
            </a:extLst>
          </p:cNvPr>
          <p:cNvPicPr>
            <a:picLocks noChangeAspect="1"/>
          </p:cNvPicPr>
          <p:nvPr/>
        </p:nvPicPr>
        <p:blipFill>
          <a:blip r:embed="rId2"/>
          <a:stretch>
            <a:fillRect/>
          </a:stretch>
        </p:blipFill>
        <p:spPr>
          <a:xfrm>
            <a:off x="211934" y="0"/>
            <a:ext cx="6717807" cy="5576935"/>
          </a:xfrm>
          <a:prstGeom prst="rect">
            <a:avLst/>
          </a:prstGeom>
        </p:spPr>
      </p:pic>
      <p:pic>
        <p:nvPicPr>
          <p:cNvPr id="5" name="Picture 4">
            <a:extLst>
              <a:ext uri="{FF2B5EF4-FFF2-40B4-BE49-F238E27FC236}">
                <a16:creationId xmlns:a16="http://schemas.microsoft.com/office/drawing/2014/main" id="{46127030-18A8-BAAE-E6D0-4FE4741905C7}"/>
              </a:ext>
            </a:extLst>
          </p:cNvPr>
          <p:cNvPicPr>
            <a:picLocks noChangeAspect="1"/>
          </p:cNvPicPr>
          <p:nvPr/>
        </p:nvPicPr>
        <p:blipFill>
          <a:blip r:embed="rId3"/>
          <a:stretch>
            <a:fillRect/>
          </a:stretch>
        </p:blipFill>
        <p:spPr>
          <a:xfrm>
            <a:off x="844990" y="5544683"/>
            <a:ext cx="5251010" cy="297659"/>
          </a:xfrm>
          <a:prstGeom prst="rect">
            <a:avLst/>
          </a:prstGeom>
        </p:spPr>
      </p:pic>
      <p:pic>
        <p:nvPicPr>
          <p:cNvPr id="7" name="Picture 6">
            <a:extLst>
              <a:ext uri="{FF2B5EF4-FFF2-40B4-BE49-F238E27FC236}">
                <a16:creationId xmlns:a16="http://schemas.microsoft.com/office/drawing/2014/main" id="{349556CB-401B-432E-7030-0334069CF6C9}"/>
              </a:ext>
            </a:extLst>
          </p:cNvPr>
          <p:cNvPicPr>
            <a:picLocks noChangeAspect="1"/>
          </p:cNvPicPr>
          <p:nvPr/>
        </p:nvPicPr>
        <p:blipFill>
          <a:blip r:embed="rId4"/>
          <a:stretch>
            <a:fillRect/>
          </a:stretch>
        </p:blipFill>
        <p:spPr>
          <a:xfrm>
            <a:off x="6765134" y="63374"/>
            <a:ext cx="5426866" cy="5241957"/>
          </a:xfrm>
          <a:prstGeom prst="rect">
            <a:avLst/>
          </a:prstGeom>
        </p:spPr>
      </p:pic>
      <p:pic>
        <p:nvPicPr>
          <p:cNvPr id="9" name="Picture 8">
            <a:extLst>
              <a:ext uri="{FF2B5EF4-FFF2-40B4-BE49-F238E27FC236}">
                <a16:creationId xmlns:a16="http://schemas.microsoft.com/office/drawing/2014/main" id="{720AA8EE-3384-1C3E-74E0-946E53E14289}"/>
              </a:ext>
            </a:extLst>
          </p:cNvPr>
          <p:cNvPicPr>
            <a:picLocks noChangeAspect="1"/>
          </p:cNvPicPr>
          <p:nvPr/>
        </p:nvPicPr>
        <p:blipFill>
          <a:blip r:embed="rId5"/>
          <a:stretch>
            <a:fillRect/>
          </a:stretch>
        </p:blipFill>
        <p:spPr>
          <a:xfrm>
            <a:off x="7170344" y="5590509"/>
            <a:ext cx="4939042" cy="171849"/>
          </a:xfrm>
          <a:prstGeom prst="rect">
            <a:avLst/>
          </a:prstGeom>
        </p:spPr>
      </p:pic>
      <p:cxnSp>
        <p:nvCxnSpPr>
          <p:cNvPr id="10" name="Straight Connector 9">
            <a:extLst>
              <a:ext uri="{FF2B5EF4-FFF2-40B4-BE49-F238E27FC236}">
                <a16:creationId xmlns:a16="http://schemas.microsoft.com/office/drawing/2014/main" id="{5AF00676-D60C-D418-8D87-1C6E8AEDA29F}"/>
              </a:ext>
            </a:extLst>
          </p:cNvPr>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11" name="Picture 10" descr="A blue and white logo&#10;&#10;Description automatically generated with low confidence">
            <a:extLst>
              <a:ext uri="{FF2B5EF4-FFF2-40B4-BE49-F238E27FC236}">
                <a16:creationId xmlns:a16="http://schemas.microsoft.com/office/drawing/2014/main" id="{F158BF16-0B19-FBC6-EC1D-74A89AB6CF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54973" y="6376340"/>
            <a:ext cx="2019582" cy="471348"/>
          </a:xfrm>
          <a:prstGeom prst="rect">
            <a:avLst/>
          </a:prstGeom>
        </p:spPr>
      </p:pic>
      <p:sp>
        <p:nvSpPr>
          <p:cNvPr id="12" name="Slide Number Placeholder 5">
            <a:extLst>
              <a:ext uri="{FF2B5EF4-FFF2-40B4-BE49-F238E27FC236}">
                <a16:creationId xmlns:a16="http://schemas.microsoft.com/office/drawing/2014/main" id="{5219B354-8A3A-41F9-02F7-DA8E486CF337}"/>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29</a:t>
            </a:fld>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13" name="Footer Placeholder 4">
            <a:extLst>
              <a:ext uri="{FF2B5EF4-FFF2-40B4-BE49-F238E27FC236}">
                <a16:creationId xmlns:a16="http://schemas.microsoft.com/office/drawing/2014/main" id="{07226F0C-6CD7-9F22-8F95-5C706A4A24ED}"/>
              </a:ext>
            </a:extLst>
          </p:cNvPr>
          <p:cNvSpPr>
            <a:spLocks noGrp="1"/>
          </p:cNvSpPr>
          <p:nvPr>
            <p:ph type="ftr" sz="quarter" idx="11"/>
          </p:nvPr>
        </p:nvSpPr>
        <p:spPr>
          <a:xfrm>
            <a:off x="855677" y="6356347"/>
            <a:ext cx="919929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Computational Fluid Dynamics Special Topics</a:t>
            </a:r>
          </a:p>
        </p:txBody>
      </p:sp>
    </p:spTree>
    <p:extLst>
      <p:ext uri="{BB962C8B-B14F-4D97-AF65-F5344CB8AC3E}">
        <p14:creationId xmlns:p14="http://schemas.microsoft.com/office/powerpoint/2010/main" val="123567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296" y="89976"/>
            <a:ext cx="9144000" cy="539289"/>
          </a:xfrm>
        </p:spPr>
        <p:txBody>
          <a:bodyPr>
            <a:normAutofit/>
          </a:bodyPr>
          <a:lstStyle/>
          <a:p>
            <a:pPr algn="l"/>
            <a:r>
              <a:rPr lang="en-IN" sz="1800" b="1" dirty="0">
                <a:solidFill>
                  <a:srgbClr val="00B0F0"/>
                </a:solidFill>
                <a:effectLst/>
                <a:latin typeface="Times New Roman" panose="02020603050405020304" pitchFamily="18" charset="0"/>
                <a:cs typeface="Times New Roman" panose="02020603050405020304" pitchFamily="18" charset="0"/>
              </a:rPr>
              <a:t>INTRODUCTION</a:t>
            </a:r>
            <a:endParaRPr lang="en-IN" sz="2800" b="1" dirty="0">
              <a:solidFill>
                <a:srgbClr val="00B0F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34295" y="717755"/>
            <a:ext cx="11602065" cy="2308324"/>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solidFill>
                  <a:srgbClr val="000000"/>
                </a:solidFill>
                <a:effectLst/>
                <a:latin typeface="Times New Roman" panose="02020603050405020304" pitchFamily="18" charset="0"/>
                <a:cs typeface="Times New Roman" panose="02020603050405020304" pitchFamily="18" charset="0"/>
              </a:rPr>
              <a:t>Swirling motion features are required to achieve an optimum fuel–air mixing process and enhance the stability process between them. </a:t>
            </a:r>
          </a:p>
          <a:p>
            <a:pPr marL="342900" indent="-342900" algn="just">
              <a:buFont typeface="Wingdings" panose="05000000000000000000" pitchFamily="2" charset="2"/>
              <a:buChar char="Ø"/>
            </a:pPr>
            <a:r>
              <a:rPr lang="en-US" sz="2400" b="1" dirty="0">
                <a:solidFill>
                  <a:srgbClr val="FF0000"/>
                </a:solidFill>
                <a:effectLst/>
                <a:latin typeface="Times New Roman" panose="02020603050405020304" pitchFamily="18" charset="0"/>
                <a:cs typeface="Times New Roman" panose="02020603050405020304" pitchFamily="18" charset="0"/>
              </a:rPr>
              <a:t>The main reason for the stability process is the recirculation occurring in various zones inside the combustors due to the vortex breakdown phenomenon, which is formed by the interaction between the swirling flow and adverse pressure gradient variation in the axial and radial directions.</a:t>
            </a:r>
            <a:endParaRPr lang="en-IN" sz="2400" b="1" dirty="0">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334294" y="3075057"/>
            <a:ext cx="11602065" cy="1200329"/>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solidFill>
                  <a:srgbClr val="000000"/>
                </a:solidFill>
                <a:effectLst/>
                <a:latin typeface="Times New Roman" panose="02020603050405020304" pitchFamily="18" charset="0"/>
                <a:cs typeface="Times New Roman" panose="02020603050405020304" pitchFamily="18" charset="0"/>
              </a:rPr>
              <a:t>There are many variables that significantly contribute to changes in the vortex breakdown and the recirculation zone properties, such as the </a:t>
            </a:r>
            <a:r>
              <a:rPr lang="en-US" sz="2400" b="1" dirty="0">
                <a:solidFill>
                  <a:srgbClr val="FF0000"/>
                </a:solidFill>
                <a:effectLst/>
                <a:latin typeface="Times New Roman" panose="02020603050405020304" pitchFamily="18" charset="0"/>
                <a:cs typeface="Times New Roman" panose="02020603050405020304" pitchFamily="18" charset="0"/>
              </a:rPr>
              <a:t>swirl number (</a:t>
            </a:r>
            <a:r>
              <a:rPr lang="en-US" sz="2400" b="1" i="1" dirty="0" err="1">
                <a:solidFill>
                  <a:srgbClr val="FF0000"/>
                </a:solidFill>
                <a:effectLst/>
                <a:latin typeface="Times New Roman" panose="02020603050405020304" pitchFamily="18" charset="0"/>
                <a:cs typeface="Times New Roman" panose="02020603050405020304" pitchFamily="18" charset="0"/>
              </a:rPr>
              <a:t>sn</a:t>
            </a:r>
            <a:r>
              <a:rPr lang="en-US" sz="2400" b="1" dirty="0">
                <a:solidFill>
                  <a:srgbClr val="FF0000"/>
                </a:solidFill>
                <a:effectLst/>
                <a:latin typeface="Times New Roman" panose="02020603050405020304" pitchFamily="18" charset="0"/>
                <a:cs typeface="Times New Roman" panose="02020603050405020304" pitchFamily="18" charset="0"/>
              </a:rPr>
              <a:t>), </a:t>
            </a:r>
            <a:r>
              <a:rPr lang="en-US" sz="2400" b="1" dirty="0" err="1">
                <a:solidFill>
                  <a:srgbClr val="FF0000"/>
                </a:solidFill>
                <a:effectLst/>
                <a:latin typeface="Times New Roman" panose="02020603050405020304" pitchFamily="18" charset="0"/>
                <a:cs typeface="Times New Roman" panose="02020603050405020304" pitchFamily="18" charset="0"/>
              </a:rPr>
              <a:t>reynolds</a:t>
            </a:r>
            <a:r>
              <a:rPr lang="en-US" sz="2400" b="1" dirty="0">
                <a:solidFill>
                  <a:srgbClr val="FF0000"/>
                </a:solidFill>
                <a:effectLst/>
                <a:latin typeface="Times New Roman" panose="02020603050405020304" pitchFamily="18" charset="0"/>
                <a:cs typeface="Times New Roman" panose="02020603050405020304" pitchFamily="18" charset="0"/>
              </a:rPr>
              <a:t> number (</a:t>
            </a:r>
            <a:r>
              <a:rPr lang="en-US" sz="2400" b="1" i="1" dirty="0">
                <a:solidFill>
                  <a:srgbClr val="FF0000"/>
                </a:solidFill>
                <a:effectLst/>
                <a:latin typeface="Times New Roman" panose="02020603050405020304" pitchFamily="18" charset="0"/>
                <a:cs typeface="Times New Roman" panose="02020603050405020304" pitchFamily="18" charset="0"/>
              </a:rPr>
              <a:t>re</a:t>
            </a:r>
            <a:r>
              <a:rPr lang="en-US" sz="2400" b="1" dirty="0">
                <a:solidFill>
                  <a:srgbClr val="FF0000"/>
                </a:solidFill>
                <a:effectLst/>
                <a:latin typeface="Times New Roman" panose="02020603050405020304" pitchFamily="18" charset="0"/>
                <a:cs typeface="Times New Roman" panose="02020603050405020304" pitchFamily="18" charset="0"/>
              </a:rPr>
              <a:t>), expansion ratio, and the combustor length to diameter ratio</a:t>
            </a:r>
            <a:r>
              <a:rPr lang="en-US" sz="2400" dirty="0">
                <a:solidFill>
                  <a:srgbClr val="000000"/>
                </a:solidFill>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34294" y="4459155"/>
            <a:ext cx="10894142" cy="830997"/>
          </a:xfrm>
          <a:prstGeom prst="rect">
            <a:avLst/>
          </a:prstGeom>
          <a:noFill/>
        </p:spPr>
        <p:txBody>
          <a:bodyPr wrap="square">
            <a:spAutoFit/>
          </a:bodyPr>
          <a:lstStyle/>
          <a:p>
            <a:pPr marL="342900" indent="-342900" algn="just">
              <a:buFont typeface="Wingdings" panose="05000000000000000000" pitchFamily="2" charset="2"/>
              <a:buChar char="Ø"/>
            </a:pPr>
            <a:r>
              <a:rPr lang="en-IN" sz="2400" b="1" dirty="0">
                <a:solidFill>
                  <a:srgbClr val="FF0000"/>
                </a:solidFill>
                <a:effectLst/>
                <a:latin typeface="Times New Roman" panose="02020603050405020304" pitchFamily="18" charset="0"/>
                <a:cs typeface="Times New Roman" panose="02020603050405020304" pitchFamily="18" charset="0"/>
              </a:rPr>
              <a:t>The contraction ratio </a:t>
            </a:r>
            <a:r>
              <a:rPr lang="en-US" sz="2400" b="1" dirty="0">
                <a:solidFill>
                  <a:srgbClr val="FF0000"/>
                </a:solidFill>
                <a:effectLst/>
                <a:latin typeface="Times New Roman" panose="02020603050405020304" pitchFamily="18" charset="0"/>
                <a:cs typeface="Times New Roman" panose="02020603050405020304" pitchFamily="18" charset="0"/>
              </a:rPr>
              <a:t>At the combustor outlet is one of these variables that has a positive effect on the swirling flow characteristics.</a:t>
            </a:r>
            <a:endParaRPr lang="en-IN" sz="2400" b="1" dirty="0">
              <a:solidFill>
                <a:srgbClr val="FF000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3942736" y="5585156"/>
            <a:ext cx="6096000" cy="461665"/>
          </a:xfrm>
          <a:prstGeom prst="rect">
            <a:avLst/>
          </a:prstGeom>
          <a:noFill/>
        </p:spPr>
        <p:txBody>
          <a:bodyPr wrap="square">
            <a:spAutoFit/>
          </a:bodyPr>
          <a:lstStyle/>
          <a:p>
            <a:r>
              <a:rPr lang="en-IN" sz="2400" b="1" i="1" dirty="0">
                <a:solidFill>
                  <a:srgbClr val="000000"/>
                </a:solidFill>
                <a:effectLst/>
                <a:latin typeface="Times New Roman" panose="02020603050405020304" pitchFamily="18" charset="0"/>
                <a:cs typeface="Times New Roman" panose="02020603050405020304" pitchFamily="18" charset="0"/>
              </a:rPr>
              <a:t>C</a:t>
            </a:r>
            <a:r>
              <a:rPr lang="en-IN" sz="2400" b="1" i="1" baseline="-25000" dirty="0">
                <a:solidFill>
                  <a:srgbClr val="000000"/>
                </a:solidFill>
                <a:effectLst/>
                <a:latin typeface="Times New Roman" panose="02020603050405020304" pitchFamily="18" charset="0"/>
                <a:cs typeface="Times New Roman" panose="02020603050405020304" pitchFamily="18" charset="0"/>
              </a:rPr>
              <a:t>R</a:t>
            </a:r>
            <a:r>
              <a:rPr lang="en-IN" sz="2400" b="1" dirty="0">
                <a:solidFill>
                  <a:srgbClr val="000000"/>
                </a:solidFill>
                <a:effectLst/>
                <a:latin typeface="Times New Roman" panose="02020603050405020304" pitchFamily="18" charset="0"/>
                <a:cs typeface="Times New Roman" panose="02020603050405020304" pitchFamily="18" charset="0"/>
              </a:rPr>
              <a:t>= 1- (</a:t>
            </a:r>
            <a:r>
              <a:rPr lang="en-IN" sz="2400" b="1" i="1" dirty="0" err="1">
                <a:solidFill>
                  <a:srgbClr val="000000"/>
                </a:solidFill>
                <a:effectLst/>
                <a:latin typeface="Times New Roman" panose="02020603050405020304" pitchFamily="18" charset="0"/>
                <a:cs typeface="Times New Roman" panose="02020603050405020304" pitchFamily="18" charset="0"/>
              </a:rPr>
              <a:t>D</a:t>
            </a:r>
            <a:r>
              <a:rPr lang="en-IN" sz="2400" b="1" i="1" baseline="-25000" dirty="0" err="1">
                <a:solidFill>
                  <a:srgbClr val="000000"/>
                </a:solidFill>
                <a:latin typeface="Times New Roman" panose="02020603050405020304" pitchFamily="18" charset="0"/>
                <a:cs typeface="Times New Roman" panose="02020603050405020304" pitchFamily="18" charset="0"/>
              </a:rPr>
              <a:t>outlet</a:t>
            </a:r>
            <a:r>
              <a:rPr lang="en-IN" sz="2400" b="1" i="1" baseline="-25000" dirty="0">
                <a:solidFill>
                  <a:srgbClr val="000000"/>
                </a:solidFill>
                <a:latin typeface="Times New Roman" panose="02020603050405020304" pitchFamily="18" charset="0"/>
                <a:cs typeface="Times New Roman" panose="02020603050405020304" pitchFamily="18" charset="0"/>
              </a:rPr>
              <a:t> </a:t>
            </a:r>
            <a:r>
              <a:rPr lang="en-IN" sz="2400" b="1" i="1" dirty="0">
                <a:solidFill>
                  <a:srgbClr val="000000"/>
                </a:solidFill>
                <a:effectLst/>
                <a:latin typeface="Times New Roman" panose="02020603050405020304" pitchFamily="18" charset="0"/>
                <a:cs typeface="Times New Roman" panose="02020603050405020304" pitchFamily="18" charset="0"/>
              </a:rPr>
              <a:t>/</a:t>
            </a:r>
            <a:r>
              <a:rPr lang="en-IN" sz="2400" b="1" i="1" dirty="0" err="1">
                <a:solidFill>
                  <a:srgbClr val="000000"/>
                </a:solidFill>
                <a:effectLst/>
                <a:latin typeface="Times New Roman" panose="02020603050405020304" pitchFamily="18" charset="0"/>
                <a:cs typeface="Times New Roman" panose="02020603050405020304" pitchFamily="18" charset="0"/>
              </a:rPr>
              <a:t>D</a:t>
            </a:r>
            <a:r>
              <a:rPr lang="en-IN" sz="2400" b="1" i="1" baseline="-25000" dirty="0" err="1">
                <a:solidFill>
                  <a:srgbClr val="000000"/>
                </a:solidFill>
                <a:effectLst/>
                <a:latin typeface="Times New Roman" panose="02020603050405020304" pitchFamily="18" charset="0"/>
                <a:cs typeface="Times New Roman" panose="02020603050405020304" pitchFamily="18" charset="0"/>
              </a:rPr>
              <a:t>inlet</a:t>
            </a:r>
            <a:r>
              <a:rPr lang="en-IN" sz="2400" b="1" i="1" baseline="-25000" dirty="0">
                <a:solidFill>
                  <a:srgbClr val="000000"/>
                </a:solidFill>
                <a:effectLst/>
                <a:latin typeface="Times New Roman" panose="02020603050405020304" pitchFamily="18" charset="0"/>
                <a:cs typeface="Times New Roman" panose="02020603050405020304" pitchFamily="18" charset="0"/>
              </a:rPr>
              <a:t> </a:t>
            </a:r>
            <a:r>
              <a:rPr lang="en-IN" sz="2400" b="1" i="1" dirty="0">
                <a:solidFill>
                  <a:srgbClr val="000000"/>
                </a:solidFill>
                <a:effectLst/>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graphicFrame>
        <p:nvGraphicFramePr>
          <p:cNvPr id="14" name="Table 13"/>
          <p:cNvGraphicFramePr>
            <a:graphicFrameLocks noGrp="1"/>
          </p:cNvGraphicFramePr>
          <p:nvPr/>
        </p:nvGraphicFramePr>
        <p:xfrm>
          <a:off x="3864077" y="5456903"/>
          <a:ext cx="2949678" cy="737420"/>
        </p:xfrm>
        <a:graphic>
          <a:graphicData uri="http://schemas.openxmlformats.org/drawingml/2006/table">
            <a:tbl>
              <a:tblPr/>
              <a:tblGrid>
                <a:gridCol w="2949678">
                  <a:extLst>
                    <a:ext uri="{9D8B030D-6E8A-4147-A177-3AD203B41FA5}">
                      <a16:colId xmlns:a16="http://schemas.microsoft.com/office/drawing/2014/main" val="20000"/>
                    </a:ext>
                  </a:extLst>
                </a:gridCol>
              </a:tblGrid>
              <a:tr h="737420">
                <a:tc>
                  <a:txBody>
                    <a:bodyPr/>
                    <a:lstStyle/>
                    <a:p>
                      <a:endParaRPr lang="en-IN" dirty="0"/>
                    </a:p>
                  </a:txBody>
                  <a:tcPr>
                    <a:lnL w="38100" cmpd="sng">
                      <a:solidFill>
                        <a:srgbClr val="FF0000"/>
                      </a:solidFill>
                      <a:prstDash val="sysDash"/>
                    </a:lnL>
                    <a:lnR w="38100" cmpd="sng">
                      <a:solidFill>
                        <a:srgbClr val="FF0000"/>
                      </a:solidFill>
                      <a:prstDash val="sysDash"/>
                    </a:lnR>
                    <a:lnT w="38100" cmpd="sng">
                      <a:solidFill>
                        <a:srgbClr val="FF0000"/>
                      </a:solidFill>
                      <a:prstDash val="sysDash"/>
                    </a:lnT>
                    <a:lnB w="38100" cmpd="sng">
                      <a:solidFill>
                        <a:srgbClr val="FF0000"/>
                      </a:solidFill>
                      <a:prstDash val="sysDash"/>
                    </a:lnB>
                  </a:tcPr>
                </a:tc>
                <a:extLst>
                  <a:ext uri="{0D108BD9-81ED-4DB2-BD59-A6C34878D82A}">
                    <a16:rowId xmlns:a16="http://schemas.microsoft.com/office/drawing/2014/main" val="10000"/>
                  </a:ext>
                </a:extLst>
              </a:tr>
            </a:tbl>
          </a:graphicData>
        </a:graphic>
      </p:graphicFrame>
      <p:cxnSp>
        <p:nvCxnSpPr>
          <p:cNvPr id="3" name="Straight Connector 2">
            <a:extLst>
              <a:ext uri="{FF2B5EF4-FFF2-40B4-BE49-F238E27FC236}">
                <a16:creationId xmlns:a16="http://schemas.microsoft.com/office/drawing/2014/main" id="{C62ADBB2-B23A-46D6-6CC0-03DD2C5113F9}"/>
              </a:ext>
            </a:extLst>
          </p:cNvPr>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4" name="Picture 3" descr="A blue and white logo&#10;&#10;Description automatically generated with low confidence">
            <a:extLst>
              <a:ext uri="{FF2B5EF4-FFF2-40B4-BE49-F238E27FC236}">
                <a16:creationId xmlns:a16="http://schemas.microsoft.com/office/drawing/2014/main" id="{1CE2EBE7-9D65-2AA3-DBD0-004C041E2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376340"/>
            <a:ext cx="2019582" cy="471348"/>
          </a:xfrm>
          <a:prstGeom prst="rect">
            <a:avLst/>
          </a:prstGeom>
        </p:spPr>
      </p:pic>
      <p:sp>
        <p:nvSpPr>
          <p:cNvPr id="6" name="Slide Number Placeholder 5">
            <a:extLst>
              <a:ext uri="{FF2B5EF4-FFF2-40B4-BE49-F238E27FC236}">
                <a16:creationId xmlns:a16="http://schemas.microsoft.com/office/drawing/2014/main" id="{85347AF5-8F6A-064B-4B26-B0E29A71AA5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3</a:t>
            </a:fld>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8" name="Footer Placeholder 4">
            <a:extLst>
              <a:ext uri="{FF2B5EF4-FFF2-40B4-BE49-F238E27FC236}">
                <a16:creationId xmlns:a16="http://schemas.microsoft.com/office/drawing/2014/main" id="{22A006EF-3B6F-CEA6-6A51-0A008CA575A0}"/>
              </a:ext>
            </a:extLst>
          </p:cNvPr>
          <p:cNvSpPr>
            <a:spLocks noGrp="1"/>
          </p:cNvSpPr>
          <p:nvPr>
            <p:ph type="ftr" sz="quarter" idx="11"/>
          </p:nvPr>
        </p:nvSpPr>
        <p:spPr>
          <a:xfrm>
            <a:off x="855677" y="6356347"/>
            <a:ext cx="919929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Computational Fluid Dynamics Special Topics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F6A649-6491-76F1-4CA2-991A41BE21A4}"/>
              </a:ext>
            </a:extLst>
          </p:cNvPr>
          <p:cNvSpPr txBox="1"/>
          <p:nvPr/>
        </p:nvSpPr>
        <p:spPr>
          <a:xfrm>
            <a:off x="329697" y="0"/>
            <a:ext cx="6097508" cy="461665"/>
          </a:xfrm>
          <a:prstGeom prst="rect">
            <a:avLst/>
          </a:prstGeom>
          <a:noFill/>
        </p:spPr>
        <p:txBody>
          <a:bodyPr wrap="square">
            <a:spAutoFit/>
          </a:bodyPr>
          <a:lstStyle/>
          <a:p>
            <a:r>
              <a:rPr lang="en-US" sz="2400" b="1" dirty="0">
                <a:solidFill>
                  <a:srgbClr val="00B0F0"/>
                </a:solidFill>
                <a:latin typeface="Times New Roman" panose="02020603050405020304" pitchFamily="18" charset="0"/>
                <a:cs typeface="Times New Roman" panose="02020603050405020304" pitchFamily="18" charset="0"/>
              </a:rPr>
              <a:t>Conclusions</a:t>
            </a:r>
          </a:p>
        </p:txBody>
      </p:sp>
      <p:sp>
        <p:nvSpPr>
          <p:cNvPr id="5" name="TextBox 4">
            <a:extLst>
              <a:ext uri="{FF2B5EF4-FFF2-40B4-BE49-F238E27FC236}">
                <a16:creationId xmlns:a16="http://schemas.microsoft.com/office/drawing/2014/main" id="{644C5F48-E4E1-E238-BB6B-DC5356FDEBCE}"/>
              </a:ext>
            </a:extLst>
          </p:cNvPr>
          <p:cNvSpPr txBox="1"/>
          <p:nvPr/>
        </p:nvSpPr>
        <p:spPr>
          <a:xfrm>
            <a:off x="221054" y="420801"/>
            <a:ext cx="11454897" cy="923330"/>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paper focuses on the vortex breakdown phenomenon properties with various contraction ratio (</a:t>
            </a:r>
            <a:r>
              <a:rPr lang="en-US" dirty="0">
                <a:solidFill>
                  <a:srgbClr val="FF0000"/>
                </a:solidFill>
                <a:latin typeface="Times New Roman" panose="02020603050405020304" pitchFamily="18" charset="0"/>
                <a:cs typeface="Times New Roman" panose="02020603050405020304" pitchFamily="18" charset="0"/>
              </a:rPr>
              <a:t>CR</a:t>
            </a:r>
            <a:r>
              <a:rPr lang="en-US" dirty="0">
                <a:latin typeface="Times New Roman" panose="02020603050405020304" pitchFamily="18" charset="0"/>
                <a:cs typeface="Times New Roman" panose="02020603050405020304" pitchFamily="18" charset="0"/>
              </a:rPr>
              <a:t>) at the model combustor outlet range as follows :</a:t>
            </a:r>
            <a:r>
              <a:rPr lang="en-US" dirty="0">
                <a:solidFill>
                  <a:srgbClr val="FF0000"/>
                </a:solidFill>
                <a:latin typeface="Times New Roman" panose="02020603050405020304" pitchFamily="18" charset="0"/>
                <a:cs typeface="Times New Roman" panose="02020603050405020304" pitchFamily="18" charset="0"/>
              </a:rPr>
              <a:t>0, 50 %, 60 %, 70 %, and 80 % </a:t>
            </a:r>
            <a:r>
              <a:rPr lang="en-US" dirty="0">
                <a:latin typeface="Times New Roman" panose="02020603050405020304" pitchFamily="18" charset="0"/>
                <a:cs typeface="Times New Roman" panose="02020603050405020304" pitchFamily="18" charset="0"/>
              </a:rPr>
              <a:t>under constant Reynolds number (</a:t>
            </a:r>
            <a:r>
              <a:rPr lang="en-US" dirty="0">
                <a:solidFill>
                  <a:srgbClr val="FF0000"/>
                </a:solidFill>
                <a:latin typeface="Times New Roman" panose="02020603050405020304" pitchFamily="18" charset="0"/>
                <a:cs typeface="Times New Roman" panose="02020603050405020304" pitchFamily="18" charset="0"/>
              </a:rPr>
              <a:t>Re</a:t>
            </a:r>
            <a:r>
              <a:rPr lang="en-US" dirty="0">
                <a:latin typeface="Times New Roman" panose="02020603050405020304" pitchFamily="18" charset="0"/>
                <a:cs typeface="Times New Roman" panose="02020603050405020304" pitchFamily="18" charset="0"/>
              </a:rPr>
              <a:t>) of </a:t>
            </a:r>
            <a:r>
              <a:rPr lang="en-US" dirty="0">
                <a:solidFill>
                  <a:srgbClr val="FF0000"/>
                </a:solidFill>
                <a:latin typeface="Times New Roman" panose="02020603050405020304" pitchFamily="18" charset="0"/>
                <a:cs typeface="Times New Roman" panose="02020603050405020304" pitchFamily="18" charset="0"/>
              </a:rPr>
              <a:t>42,000</a:t>
            </a:r>
            <a:r>
              <a:rPr lang="en-US" dirty="0">
                <a:latin typeface="Times New Roman" panose="02020603050405020304" pitchFamily="18" charset="0"/>
                <a:cs typeface="Times New Roman" panose="02020603050405020304" pitchFamily="18" charset="0"/>
              </a:rPr>
              <a:t> and a swirl number (</a:t>
            </a:r>
            <a:r>
              <a:rPr lang="en-US" dirty="0">
                <a:solidFill>
                  <a:srgbClr val="FF0000"/>
                </a:solidFill>
                <a:latin typeface="Times New Roman" panose="02020603050405020304" pitchFamily="18" charset="0"/>
                <a:cs typeface="Times New Roman" panose="02020603050405020304" pitchFamily="18" charset="0"/>
              </a:rPr>
              <a:t>Sn</a:t>
            </a:r>
            <a:r>
              <a:rPr lang="en-US" dirty="0">
                <a:latin typeface="Times New Roman" panose="02020603050405020304" pitchFamily="18" charset="0"/>
                <a:cs typeface="Times New Roman" panose="02020603050405020304" pitchFamily="18" charset="0"/>
              </a:rPr>
              <a:t>) of </a:t>
            </a:r>
            <a:r>
              <a:rPr lang="en-US" dirty="0">
                <a:solidFill>
                  <a:srgbClr val="FF0000"/>
                </a:solidFill>
                <a:latin typeface="Times New Roman" panose="02020603050405020304" pitchFamily="18" charset="0"/>
                <a:cs typeface="Times New Roman" panose="02020603050405020304" pitchFamily="18" charset="0"/>
              </a:rPr>
              <a:t>0.66</a:t>
            </a:r>
            <a:r>
              <a:rPr lang="en-US" dirty="0">
                <a:latin typeface="Times New Roman" panose="02020603050405020304" pitchFamily="18" charset="0"/>
                <a:cs typeface="Times New Roman" panose="02020603050405020304" pitchFamily="18" charset="0"/>
              </a:rPr>
              <a:t>, equivalence ratio (</a:t>
            </a:r>
            <a:r>
              <a:rPr lang="en-US" dirty="0">
                <a:solidFill>
                  <a:srgbClr val="FF0000"/>
                </a:solidFill>
                <a:latin typeface="Times New Roman" panose="02020603050405020304" pitchFamily="18" charset="0"/>
                <a:cs typeface="Times New Roman" panose="02020603050405020304" pitchFamily="18" charset="0"/>
              </a:rPr>
              <a:t>φ</a:t>
            </a:r>
            <a:r>
              <a:rPr lang="en-US" dirty="0">
                <a:latin typeface="Times New Roman" panose="02020603050405020304" pitchFamily="18" charset="0"/>
                <a:cs typeface="Times New Roman" panose="02020603050405020304" pitchFamily="18" charset="0"/>
              </a:rPr>
              <a:t>) of </a:t>
            </a:r>
            <a:r>
              <a:rPr lang="en-US" dirty="0">
                <a:solidFill>
                  <a:srgbClr val="FF0000"/>
                </a:solidFill>
                <a:latin typeface="Times New Roman" panose="02020603050405020304" pitchFamily="18" charset="0"/>
                <a:cs typeface="Times New Roman" panose="02020603050405020304" pitchFamily="18" charset="0"/>
              </a:rPr>
              <a:t>0.3</a:t>
            </a:r>
            <a:r>
              <a:rPr lang="en-US" dirty="0">
                <a:latin typeface="Times New Roman" panose="02020603050405020304" pitchFamily="18" charset="0"/>
                <a:cs typeface="Times New Roman" panose="02020603050405020304" pitchFamily="18" charset="0"/>
              </a:rPr>
              <a:t> and a normal fuel frequency (</a:t>
            </a:r>
            <a:r>
              <a:rPr lang="en-US" dirty="0">
                <a:solidFill>
                  <a:srgbClr val="FF0000"/>
                </a:solidFill>
                <a:latin typeface="Times New Roman" panose="02020603050405020304" pitchFamily="18" charset="0"/>
                <a:cs typeface="Times New Roman" panose="02020603050405020304" pitchFamily="18" charset="0"/>
              </a:rPr>
              <a:t>ff)</a:t>
            </a:r>
            <a:r>
              <a:rPr lang="en-US" dirty="0">
                <a:latin typeface="Times New Roman" panose="02020603050405020304" pitchFamily="18" charset="0"/>
                <a:cs typeface="Times New Roman" panose="02020603050405020304" pitchFamily="18" charset="0"/>
              </a:rPr>
              <a:t> of </a:t>
            </a:r>
            <a:r>
              <a:rPr lang="en-US" dirty="0">
                <a:solidFill>
                  <a:srgbClr val="FF0000"/>
                </a:solidFill>
                <a:latin typeface="Times New Roman" panose="02020603050405020304" pitchFamily="18" charset="0"/>
                <a:cs typeface="Times New Roman" panose="02020603050405020304" pitchFamily="18" charset="0"/>
              </a:rPr>
              <a:t>0 Hz</a:t>
            </a:r>
            <a:r>
              <a:rPr lang="en-US"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775D2A3F-7081-D9E4-82FA-FECA0657DE7D}"/>
              </a:ext>
            </a:extLst>
          </p:cNvPr>
          <p:cNvSpPr txBox="1"/>
          <p:nvPr/>
        </p:nvSpPr>
        <p:spPr>
          <a:xfrm>
            <a:off x="221054" y="1238342"/>
            <a:ext cx="11525060" cy="1754326"/>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Time-averaged results showed that the mean axial velocity increases with an increase in the CR at the contraction part, enhancing the acceleration of the outlet flow and suppressing the adverse pressure gradients by </a:t>
            </a:r>
            <a:r>
              <a:rPr lang="en-US" dirty="0" err="1">
                <a:latin typeface="Times New Roman" panose="02020603050405020304" pitchFamily="18" charset="0"/>
                <a:cs typeface="Times New Roman" panose="02020603050405020304" pitchFamily="18" charset="0"/>
              </a:rPr>
              <a:t>0.5Uo</a:t>
            </a:r>
            <a:r>
              <a:rPr lang="en-US" dirty="0">
                <a:latin typeface="Times New Roman" panose="02020603050405020304" pitchFamily="18" charset="0"/>
                <a:cs typeface="Times New Roman" panose="02020603050405020304" pitchFamily="18" charset="0"/>
              </a:rPr>
              <a:t> for CR = 80 %.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stabilization process is observed for the downstream stagnation point for CR = 60 % to 80 %, representing an equilibrium state for the length of the central toroidal recirculation zone (</a:t>
            </a:r>
            <a:r>
              <a:rPr lang="en-US" dirty="0" err="1">
                <a:latin typeface="Times New Roman" panose="02020603050405020304" pitchFamily="18" charset="0"/>
                <a:cs typeface="Times New Roman" panose="02020603050405020304" pitchFamily="18" charset="0"/>
              </a:rPr>
              <a:t>CTRZ</a:t>
            </a:r>
            <a:r>
              <a:rPr lang="en-US" dirty="0">
                <a:latin typeface="Times New Roman" panose="02020603050405020304" pitchFamily="18" charset="0"/>
                <a:cs typeface="Times New Roman" panose="02020603050405020304" pitchFamily="18" charset="0"/>
              </a:rPr>
              <a:t>). The CR contributes significantly to increasing the inner shear layer (</a:t>
            </a:r>
            <a:r>
              <a:rPr lang="en-US" dirty="0" err="1">
                <a:latin typeface="Times New Roman" panose="02020603050405020304" pitchFamily="18" charset="0"/>
                <a:cs typeface="Times New Roman" panose="02020603050405020304" pitchFamily="18" charset="0"/>
              </a:rPr>
              <a:t>ISL</a:t>
            </a:r>
            <a:r>
              <a:rPr lang="en-US" dirty="0">
                <a:latin typeface="Times New Roman" panose="02020603050405020304" pitchFamily="18" charset="0"/>
                <a:cs typeface="Times New Roman" panose="02020603050405020304" pitchFamily="18" charset="0"/>
              </a:rPr>
              <a:t>) velocities and thickness up to </a:t>
            </a:r>
            <a:r>
              <a:rPr lang="en-US" dirty="0" err="1">
                <a:latin typeface="Times New Roman" panose="02020603050405020304" pitchFamily="18" charset="0"/>
                <a:cs typeface="Times New Roman" panose="02020603050405020304" pitchFamily="18" charset="0"/>
              </a:rPr>
              <a:t>0.32Uo</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0.055Dinlet</a:t>
            </a:r>
            <a:r>
              <a:rPr lang="en-US" dirty="0">
                <a:latin typeface="Times New Roman" panose="02020603050405020304" pitchFamily="18" charset="0"/>
                <a:cs typeface="Times New Roman" panose="02020603050405020304" pitchFamily="18" charset="0"/>
              </a:rPr>
              <a:t> for CR = 70 % and 80 %, respectively.</a:t>
            </a:r>
          </a:p>
        </p:txBody>
      </p:sp>
      <p:sp>
        <p:nvSpPr>
          <p:cNvPr id="9" name="TextBox 8">
            <a:extLst>
              <a:ext uri="{FF2B5EF4-FFF2-40B4-BE49-F238E27FC236}">
                <a16:creationId xmlns:a16="http://schemas.microsoft.com/office/drawing/2014/main" id="{251916CE-C0FD-D3C3-82A7-ED13EDF24DD0}"/>
              </a:ext>
            </a:extLst>
          </p:cNvPr>
          <p:cNvSpPr txBox="1"/>
          <p:nvPr/>
        </p:nvSpPr>
        <p:spPr>
          <a:xfrm>
            <a:off x="221054" y="2900489"/>
            <a:ext cx="11232331"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turbulent flow characteristics indicated that the CR reduces the turbulence intensity up to 16 % for CR = 50 %, 70 % and 80 %</a:t>
            </a:r>
          </a:p>
        </p:txBody>
      </p:sp>
      <p:sp>
        <p:nvSpPr>
          <p:cNvPr id="11" name="TextBox 10">
            <a:extLst>
              <a:ext uri="{FF2B5EF4-FFF2-40B4-BE49-F238E27FC236}">
                <a16:creationId xmlns:a16="http://schemas.microsoft.com/office/drawing/2014/main" id="{E5A5CD9E-A770-E505-3FFD-4F2DD27F2947}"/>
              </a:ext>
            </a:extLst>
          </p:cNvPr>
          <p:cNvSpPr txBox="1"/>
          <p:nvPr/>
        </p:nvSpPr>
        <p:spPr>
          <a:xfrm>
            <a:off x="221054" y="3509661"/>
            <a:ext cx="10993170" cy="369332"/>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Reynolds shear stress distribution decreases in the downstream region by applying the CR to the model combustor.</a:t>
            </a:r>
          </a:p>
        </p:txBody>
      </p:sp>
      <p:sp>
        <p:nvSpPr>
          <p:cNvPr id="13" name="TextBox 12">
            <a:extLst>
              <a:ext uri="{FF2B5EF4-FFF2-40B4-BE49-F238E27FC236}">
                <a16:creationId xmlns:a16="http://schemas.microsoft.com/office/drawing/2014/main" id="{1CDE4B61-8B81-FE42-04B4-E30A9E80B6D2}"/>
              </a:ext>
            </a:extLst>
          </p:cNvPr>
          <p:cNvSpPr txBox="1"/>
          <p:nvPr/>
        </p:nvSpPr>
        <p:spPr>
          <a:xfrm>
            <a:off x="221055" y="3947986"/>
            <a:ext cx="11633703" cy="646331"/>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With increasing CR, the fluctuations in pressure and axial velocity decrease radially toward the centerline of the model combustor; as a result, the thickness of the </a:t>
            </a:r>
            <a:r>
              <a:rPr lang="en-US" dirty="0" err="1">
                <a:latin typeface="Times New Roman" panose="02020603050405020304" pitchFamily="18" charset="0"/>
                <a:cs typeface="Times New Roman" panose="02020603050405020304" pitchFamily="18" charset="0"/>
              </a:rPr>
              <a:t>ISL</a:t>
            </a:r>
            <a:r>
              <a:rPr lang="en-US" dirty="0">
                <a:latin typeface="Times New Roman" panose="02020603050405020304" pitchFamily="18" charset="0"/>
                <a:cs typeface="Times New Roman" panose="02020603050405020304" pitchFamily="18" charset="0"/>
              </a:rPr>
              <a:t> increases.</a:t>
            </a:r>
          </a:p>
        </p:txBody>
      </p:sp>
      <p:sp>
        <p:nvSpPr>
          <p:cNvPr id="15" name="TextBox 14">
            <a:extLst>
              <a:ext uri="{FF2B5EF4-FFF2-40B4-BE49-F238E27FC236}">
                <a16:creationId xmlns:a16="http://schemas.microsoft.com/office/drawing/2014/main" id="{0CB1204C-1A0A-7FDE-FDB7-4CBECF2534D9}"/>
              </a:ext>
            </a:extLst>
          </p:cNvPr>
          <p:cNvSpPr txBox="1"/>
          <p:nvPr/>
        </p:nvSpPr>
        <p:spPr>
          <a:xfrm>
            <a:off x="221055" y="4594317"/>
            <a:ext cx="11633703"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PVC peak decreases gradually with increasing CR. the other three peaks are constant for all CR conditions, and</a:t>
            </a:r>
          </a:p>
          <a:p>
            <a:r>
              <a:rPr lang="en-US" dirty="0">
                <a:latin typeface="Times New Roman" panose="02020603050405020304" pitchFamily="18" charset="0"/>
                <a:cs typeface="Times New Roman" panose="02020603050405020304" pitchFamily="18" charset="0"/>
              </a:rPr>
              <a:t>     they are 187 Hz, 562 Hz and 979 Hz. </a:t>
            </a:r>
          </a:p>
        </p:txBody>
      </p:sp>
      <p:sp>
        <p:nvSpPr>
          <p:cNvPr id="17" name="TextBox 16">
            <a:extLst>
              <a:ext uri="{FF2B5EF4-FFF2-40B4-BE49-F238E27FC236}">
                <a16:creationId xmlns:a16="http://schemas.microsoft.com/office/drawing/2014/main" id="{127E790B-BD04-3EB7-F47D-ED657A89609A}"/>
              </a:ext>
            </a:extLst>
          </p:cNvPr>
          <p:cNvSpPr txBox="1"/>
          <p:nvPr/>
        </p:nvSpPr>
        <p:spPr>
          <a:xfrm>
            <a:off x="221054" y="5240648"/>
            <a:ext cx="11396804" cy="923330"/>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strength of the PVC is shown clearly in all CR cases by analyzing the first mode based on the proper orthogonal decomposition (POD) by 40 %. Thus, the energies of the second and third modes are 20 % and 2.8 %, respectively. At this moment, the double-helical structure forms around the </a:t>
            </a:r>
            <a:r>
              <a:rPr lang="en-US" dirty="0" err="1">
                <a:latin typeface="Times New Roman" panose="02020603050405020304" pitchFamily="18" charset="0"/>
                <a:cs typeface="Times New Roman" panose="02020603050405020304" pitchFamily="18" charset="0"/>
              </a:rPr>
              <a:t>OSL</a:t>
            </a:r>
            <a:r>
              <a:rPr lang="en-US" dirty="0">
                <a:latin typeface="Times New Roman" panose="02020603050405020304" pitchFamily="18" charset="0"/>
                <a:cs typeface="Times New Roman" panose="02020603050405020304" pitchFamily="18" charset="0"/>
              </a:rPr>
              <a:t> with small oscillation amplitudes.</a:t>
            </a:r>
          </a:p>
        </p:txBody>
      </p:sp>
      <p:cxnSp>
        <p:nvCxnSpPr>
          <p:cNvPr id="18" name="Straight Connector 17">
            <a:extLst>
              <a:ext uri="{FF2B5EF4-FFF2-40B4-BE49-F238E27FC236}">
                <a16:creationId xmlns:a16="http://schemas.microsoft.com/office/drawing/2014/main" id="{CEEFE6A1-7554-751D-E6F3-C2D15C06F361}"/>
              </a:ext>
            </a:extLst>
          </p:cNvPr>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19" name="Picture 18" descr="A blue and white logo&#10;&#10;Description automatically generated with low confidence">
            <a:extLst>
              <a:ext uri="{FF2B5EF4-FFF2-40B4-BE49-F238E27FC236}">
                <a16:creationId xmlns:a16="http://schemas.microsoft.com/office/drawing/2014/main" id="{88E26172-E7B5-6ED2-A1E7-C91389EAF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376340"/>
            <a:ext cx="2019582" cy="471348"/>
          </a:xfrm>
          <a:prstGeom prst="rect">
            <a:avLst/>
          </a:prstGeom>
        </p:spPr>
      </p:pic>
      <p:sp>
        <p:nvSpPr>
          <p:cNvPr id="20" name="Slide Number Placeholder 5">
            <a:extLst>
              <a:ext uri="{FF2B5EF4-FFF2-40B4-BE49-F238E27FC236}">
                <a16:creationId xmlns:a16="http://schemas.microsoft.com/office/drawing/2014/main" id="{B0DBC6F1-1457-A6E3-23C7-27D5D256DBF9}"/>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30</a:t>
            </a:fld>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21" name="Footer Placeholder 4">
            <a:extLst>
              <a:ext uri="{FF2B5EF4-FFF2-40B4-BE49-F238E27FC236}">
                <a16:creationId xmlns:a16="http://schemas.microsoft.com/office/drawing/2014/main" id="{85AE9160-70CB-B73C-B114-6D93EAC97897}"/>
              </a:ext>
            </a:extLst>
          </p:cNvPr>
          <p:cNvSpPr>
            <a:spLocks noGrp="1"/>
          </p:cNvSpPr>
          <p:nvPr>
            <p:ph type="ftr" sz="quarter" idx="11"/>
          </p:nvPr>
        </p:nvSpPr>
        <p:spPr>
          <a:xfrm>
            <a:off x="855677" y="6356347"/>
            <a:ext cx="919929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Computational Fluid Dynamics Special Topics</a:t>
            </a:r>
          </a:p>
        </p:txBody>
      </p:sp>
    </p:spTree>
    <p:extLst>
      <p:ext uri="{BB962C8B-B14F-4D97-AF65-F5344CB8AC3E}">
        <p14:creationId xmlns:p14="http://schemas.microsoft.com/office/powerpoint/2010/main" val="4264311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ank You Slide In PPT Presentation ...">
            <a:extLst>
              <a:ext uri="{FF2B5EF4-FFF2-40B4-BE49-F238E27FC236}">
                <a16:creationId xmlns:a16="http://schemas.microsoft.com/office/drawing/2014/main" id="{FDDC7B09-704D-1F6D-1001-CDD4AB2DF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4" y="0"/>
            <a:ext cx="1221921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20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300337" y="842083"/>
            <a:ext cx="169115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dirty="0" err="1">
                <a:solidFill>
                  <a:schemeClr val="bg1"/>
                </a:solidFill>
                <a:effectLst/>
                <a:latin typeface="Times New Roman" panose="02020603050405020304" pitchFamily="18" charset="0"/>
                <a:cs typeface="Times New Roman" panose="02020603050405020304" pitchFamily="18" charset="0"/>
              </a:rPr>
              <a:t>Escudier</a:t>
            </a:r>
            <a:r>
              <a:rPr lang="en-IN" sz="1800" dirty="0">
                <a:solidFill>
                  <a:schemeClr val="bg1"/>
                </a:solidFill>
                <a:effectLst/>
                <a:latin typeface="Times New Roman" panose="02020603050405020304" pitchFamily="18" charset="0"/>
                <a:cs typeface="Times New Roman" panose="02020603050405020304" pitchFamily="18" charset="0"/>
              </a:rPr>
              <a:t> et al. [17] [18]</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Arrow: Down 5"/>
          <p:cNvSpPr/>
          <p:nvPr/>
        </p:nvSpPr>
        <p:spPr>
          <a:xfrm>
            <a:off x="755646" y="1844678"/>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Down 7"/>
          <p:cNvSpPr/>
          <p:nvPr/>
        </p:nvSpPr>
        <p:spPr>
          <a:xfrm>
            <a:off x="3588165" y="1737858"/>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p:cNvSpPr/>
          <p:nvPr/>
        </p:nvSpPr>
        <p:spPr>
          <a:xfrm>
            <a:off x="6551037" y="1662349"/>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p:cNvSpPr/>
          <p:nvPr/>
        </p:nvSpPr>
        <p:spPr>
          <a:xfrm>
            <a:off x="3051931" y="765759"/>
            <a:ext cx="169115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bg1"/>
                </a:solidFill>
                <a:effectLst/>
                <a:latin typeface="Times New Roman" panose="02020603050405020304" pitchFamily="18" charset="0"/>
                <a:cs typeface="Times New Roman" panose="02020603050405020304" pitchFamily="18" charset="0"/>
              </a:rPr>
              <a:t>Li et al. [19]</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1" name="Rectangle: Rounded Corners 10"/>
          <p:cNvSpPr/>
          <p:nvPr/>
        </p:nvSpPr>
        <p:spPr>
          <a:xfrm>
            <a:off x="5989990" y="693885"/>
            <a:ext cx="169115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dirty="0" err="1">
                <a:solidFill>
                  <a:schemeClr val="bg1"/>
                </a:solidFill>
                <a:effectLst/>
                <a:latin typeface="Times New Roman" panose="02020603050405020304" pitchFamily="18" charset="0"/>
                <a:cs typeface="Times New Roman" panose="02020603050405020304" pitchFamily="18" charset="0"/>
              </a:rPr>
              <a:t>Orbay</a:t>
            </a:r>
            <a:r>
              <a:rPr lang="en-IN" sz="1800" dirty="0">
                <a:solidFill>
                  <a:schemeClr val="bg1"/>
                </a:solidFill>
                <a:effectLst/>
                <a:latin typeface="Times New Roman" panose="02020603050405020304" pitchFamily="18" charset="0"/>
                <a:cs typeface="Times New Roman" panose="02020603050405020304" pitchFamily="18" charset="0"/>
              </a:rPr>
              <a:t> et al. [20]</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49527" y="2825878"/>
            <a:ext cx="1799305" cy="1631216"/>
          </a:xfrm>
          <a:prstGeom prst="rect">
            <a:avLst/>
          </a:prstGeom>
          <a:noFill/>
        </p:spPr>
        <p:txBody>
          <a:bodyPr wrap="square">
            <a:spAutoFit/>
          </a:bodyPr>
          <a:lstStyle/>
          <a:p>
            <a:r>
              <a:rPr lang="en-US" sz="2000" dirty="0">
                <a:solidFill>
                  <a:srgbClr val="FF0000"/>
                </a:solidFill>
                <a:effectLst/>
                <a:latin typeface="Times New Roman" panose="02020603050405020304" pitchFamily="18" charset="0"/>
                <a:cs typeface="Times New Roman" panose="02020603050405020304" pitchFamily="18" charset="0"/>
              </a:rPr>
              <a:t>C</a:t>
            </a:r>
            <a:r>
              <a:rPr lang="en-US" sz="2000" baseline="-25000" dirty="0">
                <a:solidFill>
                  <a:srgbClr val="FF0000"/>
                </a:solidFill>
                <a:effectLst/>
                <a:latin typeface="Times New Roman" panose="02020603050405020304" pitchFamily="18" charset="0"/>
                <a:cs typeface="Times New Roman" panose="02020603050405020304" pitchFamily="18" charset="0"/>
              </a:rPr>
              <a:t>R</a:t>
            </a:r>
            <a:r>
              <a:rPr lang="en-US" sz="2000" dirty="0">
                <a:solidFill>
                  <a:srgbClr val="FF0000"/>
                </a:solidFill>
                <a:effectLst/>
                <a:latin typeface="Times New Roman" panose="02020603050405020304" pitchFamily="18" charset="0"/>
                <a:cs typeface="Times New Roman" panose="02020603050405020304" pitchFamily="18" charset="0"/>
              </a:rPr>
              <a:t>=0,</a:t>
            </a:r>
          </a:p>
          <a:p>
            <a:r>
              <a:rPr lang="en-US" sz="2000" dirty="0">
                <a:solidFill>
                  <a:srgbClr val="FF0000"/>
                </a:solidFill>
                <a:effectLst/>
                <a:latin typeface="Times New Roman" panose="02020603050405020304" pitchFamily="18" charset="0"/>
                <a:cs typeface="Times New Roman" panose="02020603050405020304" pitchFamily="18" charset="0"/>
              </a:rPr>
              <a:t>C</a:t>
            </a:r>
            <a:r>
              <a:rPr lang="en-US" sz="2000" baseline="-25000" dirty="0">
                <a:solidFill>
                  <a:srgbClr val="FF0000"/>
                </a:solidFill>
                <a:effectLst/>
                <a:latin typeface="Times New Roman" panose="02020603050405020304" pitchFamily="18" charset="0"/>
                <a:cs typeface="Times New Roman" panose="02020603050405020304" pitchFamily="18" charset="0"/>
              </a:rPr>
              <a:t>R</a:t>
            </a:r>
            <a:r>
              <a:rPr lang="en-US" sz="2000" dirty="0">
                <a:solidFill>
                  <a:srgbClr val="FF0000"/>
                </a:solidFill>
                <a:effectLst/>
                <a:latin typeface="Times New Roman" panose="02020603050405020304" pitchFamily="18" charset="0"/>
                <a:cs typeface="Times New Roman" panose="02020603050405020304" pitchFamily="18" charset="0"/>
              </a:rPr>
              <a:t>= 27 %, </a:t>
            </a:r>
          </a:p>
          <a:p>
            <a:r>
              <a:rPr lang="en-US" sz="2000" dirty="0">
                <a:solidFill>
                  <a:srgbClr val="FF0000"/>
                </a:solidFill>
                <a:effectLst/>
                <a:latin typeface="Times New Roman" panose="02020603050405020304" pitchFamily="18" charset="0"/>
                <a:cs typeface="Times New Roman" panose="02020603050405020304" pitchFamily="18" charset="0"/>
              </a:rPr>
              <a:t>C</a:t>
            </a:r>
            <a:r>
              <a:rPr lang="en-US" sz="2000" baseline="-25000" dirty="0">
                <a:solidFill>
                  <a:srgbClr val="FF0000"/>
                </a:solidFill>
                <a:effectLst/>
                <a:latin typeface="Times New Roman" panose="02020603050405020304" pitchFamily="18" charset="0"/>
                <a:cs typeface="Times New Roman" panose="02020603050405020304" pitchFamily="18" charset="0"/>
              </a:rPr>
              <a:t>R</a:t>
            </a:r>
            <a:r>
              <a:rPr lang="en-US" sz="2000" dirty="0">
                <a:solidFill>
                  <a:srgbClr val="FF0000"/>
                </a:solidFill>
                <a:effectLst/>
                <a:latin typeface="Times New Roman" panose="02020603050405020304" pitchFamily="18" charset="0"/>
                <a:cs typeface="Times New Roman" panose="02020603050405020304" pitchFamily="18" charset="0"/>
              </a:rPr>
              <a:t>= 54.5 %, C</a:t>
            </a:r>
            <a:r>
              <a:rPr lang="en-US" sz="2000" baseline="-25000" dirty="0">
                <a:solidFill>
                  <a:srgbClr val="FF0000"/>
                </a:solidFill>
                <a:effectLst/>
                <a:latin typeface="Times New Roman" panose="02020603050405020304" pitchFamily="18" charset="0"/>
                <a:cs typeface="Times New Roman" panose="02020603050405020304" pitchFamily="18" charset="0"/>
              </a:rPr>
              <a:t>R</a:t>
            </a:r>
            <a:r>
              <a:rPr lang="en-US" sz="2000" dirty="0">
                <a:solidFill>
                  <a:srgbClr val="FF0000"/>
                </a:solidFill>
                <a:effectLst/>
                <a:latin typeface="Times New Roman" panose="02020603050405020304" pitchFamily="18" charset="0"/>
                <a:cs typeface="Times New Roman" panose="02020603050405020304" pitchFamily="18" charset="0"/>
              </a:rPr>
              <a:t>= 67.3 % </a:t>
            </a:r>
            <a:endParaRPr lang="en-US" sz="2000" dirty="0">
              <a:solidFill>
                <a:srgbClr val="FF0000"/>
              </a:solidFill>
              <a:latin typeface="Times New Roman" panose="02020603050405020304" pitchFamily="18" charset="0"/>
              <a:cs typeface="Times New Roman" panose="02020603050405020304" pitchFamily="18" charset="0"/>
            </a:endParaRPr>
          </a:p>
          <a:p>
            <a:r>
              <a:rPr lang="en-US" sz="2000" dirty="0">
                <a:solidFill>
                  <a:srgbClr val="FF0000"/>
                </a:solidFill>
                <a:effectLst/>
                <a:latin typeface="Times New Roman" panose="02020603050405020304" pitchFamily="18" charset="0"/>
                <a:cs typeface="Times New Roman" panose="02020603050405020304" pitchFamily="18" charset="0"/>
              </a:rPr>
              <a:t> C</a:t>
            </a:r>
            <a:r>
              <a:rPr lang="en-US" sz="2000" baseline="-25000" dirty="0">
                <a:solidFill>
                  <a:srgbClr val="FF0000"/>
                </a:solidFill>
                <a:effectLst/>
                <a:latin typeface="Times New Roman" panose="02020603050405020304" pitchFamily="18" charset="0"/>
                <a:cs typeface="Times New Roman" panose="02020603050405020304" pitchFamily="18" charset="0"/>
              </a:rPr>
              <a:t>R</a:t>
            </a:r>
            <a:r>
              <a:rPr lang="en-US" sz="2000" dirty="0">
                <a:solidFill>
                  <a:srgbClr val="FF0000"/>
                </a:solidFill>
                <a:effectLst/>
                <a:latin typeface="Times New Roman" panose="02020603050405020304" pitchFamily="18" charset="0"/>
                <a:cs typeface="Times New Roman" panose="02020603050405020304" pitchFamily="18" charset="0"/>
              </a:rPr>
              <a:t>= 82 %</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122213" y="2855609"/>
            <a:ext cx="1799305" cy="1384995"/>
          </a:xfrm>
          <a:prstGeom prst="rect">
            <a:avLst/>
          </a:prstGeom>
          <a:noFill/>
        </p:spPr>
        <p:txBody>
          <a:bodyPr wrap="square">
            <a:spAutoFit/>
          </a:bodyPr>
          <a:lstStyle/>
          <a:p>
            <a:r>
              <a:rPr lang="en-US" sz="2000" dirty="0">
                <a:solidFill>
                  <a:srgbClr val="FF0000"/>
                </a:solidFill>
                <a:effectLst/>
                <a:latin typeface="Times New Roman" panose="02020603050405020304" pitchFamily="18" charset="0"/>
                <a:cs typeface="Times New Roman" panose="02020603050405020304" pitchFamily="18" charset="0"/>
              </a:rPr>
              <a:t>C</a:t>
            </a:r>
            <a:r>
              <a:rPr lang="en-US" sz="2000" baseline="-25000" dirty="0">
                <a:solidFill>
                  <a:srgbClr val="FF0000"/>
                </a:solidFill>
                <a:effectLst/>
                <a:latin typeface="Times New Roman" panose="02020603050405020304" pitchFamily="18" charset="0"/>
                <a:cs typeface="Times New Roman" panose="02020603050405020304" pitchFamily="18" charset="0"/>
              </a:rPr>
              <a:t>R</a:t>
            </a:r>
            <a:r>
              <a:rPr lang="en-US" sz="2000" dirty="0">
                <a:solidFill>
                  <a:srgbClr val="FF0000"/>
                </a:solidFill>
                <a:effectLst/>
                <a:latin typeface="Times New Roman" panose="02020603050405020304" pitchFamily="18" charset="0"/>
                <a:cs typeface="Times New Roman" panose="02020603050405020304" pitchFamily="18" charset="0"/>
              </a:rPr>
              <a:t>=12,</a:t>
            </a:r>
          </a:p>
          <a:p>
            <a:r>
              <a:rPr lang="en-US" sz="2000" dirty="0">
                <a:solidFill>
                  <a:srgbClr val="FF0000"/>
                </a:solidFill>
                <a:effectLst/>
                <a:latin typeface="Times New Roman" panose="02020603050405020304" pitchFamily="18" charset="0"/>
                <a:cs typeface="Times New Roman" panose="02020603050405020304" pitchFamily="18" charset="0"/>
              </a:rPr>
              <a:t>C</a:t>
            </a:r>
            <a:r>
              <a:rPr lang="en-US" sz="2000" baseline="-25000" dirty="0">
                <a:solidFill>
                  <a:srgbClr val="FF0000"/>
                </a:solidFill>
                <a:effectLst/>
                <a:latin typeface="Times New Roman" panose="02020603050405020304" pitchFamily="18" charset="0"/>
                <a:cs typeface="Times New Roman" panose="02020603050405020304" pitchFamily="18" charset="0"/>
              </a:rPr>
              <a:t>R</a:t>
            </a:r>
            <a:r>
              <a:rPr lang="en-US" sz="2000" dirty="0">
                <a:solidFill>
                  <a:srgbClr val="FF0000"/>
                </a:solidFill>
                <a:effectLst/>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53</a:t>
            </a:r>
            <a:r>
              <a:rPr lang="en-US" sz="2000" dirty="0">
                <a:solidFill>
                  <a:srgbClr val="FF0000"/>
                </a:solidFill>
                <a:effectLst/>
                <a:latin typeface="Times New Roman" panose="02020603050405020304" pitchFamily="18" charset="0"/>
                <a:cs typeface="Times New Roman" panose="02020603050405020304" pitchFamily="18" charset="0"/>
              </a:rPr>
              <a:t>%, </a:t>
            </a:r>
          </a:p>
          <a:p>
            <a:r>
              <a:rPr lang="en-US" sz="2000" dirty="0">
                <a:solidFill>
                  <a:srgbClr val="FF0000"/>
                </a:solidFill>
                <a:effectLst/>
                <a:latin typeface="Times New Roman" panose="02020603050405020304" pitchFamily="18" charset="0"/>
                <a:cs typeface="Times New Roman" panose="02020603050405020304" pitchFamily="18" charset="0"/>
              </a:rPr>
              <a:t>C</a:t>
            </a:r>
            <a:r>
              <a:rPr lang="en-US" sz="2000" baseline="-25000" dirty="0">
                <a:solidFill>
                  <a:srgbClr val="FF0000"/>
                </a:solidFill>
                <a:effectLst/>
                <a:latin typeface="Times New Roman" panose="02020603050405020304" pitchFamily="18" charset="0"/>
                <a:cs typeface="Times New Roman" panose="02020603050405020304" pitchFamily="18" charset="0"/>
              </a:rPr>
              <a:t>R</a:t>
            </a:r>
            <a:r>
              <a:rPr lang="en-US" sz="2000" dirty="0">
                <a:solidFill>
                  <a:srgbClr val="FF0000"/>
                </a:solidFill>
                <a:effectLst/>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61</a:t>
            </a:r>
            <a:r>
              <a:rPr lang="en-US" sz="2000" dirty="0">
                <a:solidFill>
                  <a:srgbClr val="FF0000"/>
                </a:solidFill>
                <a:effectLst/>
                <a:latin typeface="Times New Roman" panose="02020603050405020304" pitchFamily="18" charset="0"/>
                <a:cs typeface="Times New Roman" panose="02020603050405020304" pitchFamily="18" charset="0"/>
              </a:rPr>
              <a:t>%, </a:t>
            </a:r>
          </a:p>
          <a:p>
            <a:r>
              <a:rPr lang="en-US" sz="2000" dirty="0">
                <a:solidFill>
                  <a:srgbClr val="FF0000"/>
                </a:solidFill>
                <a:effectLst/>
                <a:latin typeface="Times New Roman" panose="02020603050405020304" pitchFamily="18" charset="0"/>
                <a:cs typeface="Times New Roman" panose="02020603050405020304" pitchFamily="18" charset="0"/>
              </a:rPr>
              <a:t>C</a:t>
            </a:r>
            <a:r>
              <a:rPr lang="en-US" sz="2000" baseline="-25000" dirty="0">
                <a:solidFill>
                  <a:srgbClr val="FF0000"/>
                </a:solidFill>
                <a:effectLst/>
                <a:latin typeface="Times New Roman" panose="02020603050405020304" pitchFamily="18" charset="0"/>
                <a:cs typeface="Times New Roman" panose="02020603050405020304" pitchFamily="18" charset="0"/>
              </a:rPr>
              <a:t>R</a:t>
            </a:r>
            <a:r>
              <a:rPr lang="en-US" sz="2000" dirty="0">
                <a:solidFill>
                  <a:srgbClr val="FF0000"/>
                </a:solidFill>
                <a:effectLst/>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75</a:t>
            </a:r>
            <a:r>
              <a:rPr lang="en-US" sz="2000" dirty="0">
                <a:solidFill>
                  <a:srgbClr val="FF0000"/>
                </a:solidFill>
                <a:effectLst/>
                <a:latin typeface="Times New Roman" panose="02020603050405020304" pitchFamily="18" charset="0"/>
                <a:cs typeface="Times New Roman" panose="02020603050405020304" pitchFamily="18" charset="0"/>
              </a:rPr>
              <a:t>%</a:t>
            </a:r>
            <a:r>
              <a:rPr lang="en-US" sz="2400" dirty="0">
                <a:solidFill>
                  <a:srgbClr val="FF0000"/>
                </a:solidFill>
                <a:effectLst/>
                <a:latin typeface="Times New Roman" panose="02020603050405020304" pitchFamily="18" charset="0"/>
                <a:cs typeface="Times New Roman" panose="02020603050405020304" pitchFamily="18" charset="0"/>
              </a:rPr>
              <a:t> </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6287654" y="2823086"/>
            <a:ext cx="1249037" cy="706695"/>
          </a:xfrm>
          <a:prstGeom prst="rect">
            <a:avLst/>
          </a:prstGeom>
          <a:noFill/>
        </p:spPr>
        <p:txBody>
          <a:bodyPr wrap="square">
            <a:spAutoFit/>
          </a:bodyPr>
          <a:lstStyle/>
          <a:p>
            <a:r>
              <a:rPr lang="en-US" sz="2000" dirty="0">
                <a:solidFill>
                  <a:srgbClr val="FF0000"/>
                </a:solidFill>
                <a:effectLst/>
                <a:latin typeface="Times New Roman" panose="02020603050405020304" pitchFamily="18" charset="0"/>
                <a:cs typeface="Times New Roman" panose="02020603050405020304" pitchFamily="18" charset="0"/>
              </a:rPr>
              <a:t>C</a:t>
            </a:r>
            <a:r>
              <a:rPr lang="en-US" sz="2000" baseline="-25000" dirty="0">
                <a:solidFill>
                  <a:srgbClr val="FF0000"/>
                </a:solidFill>
                <a:effectLst/>
                <a:latin typeface="Times New Roman" panose="02020603050405020304" pitchFamily="18" charset="0"/>
                <a:cs typeface="Times New Roman" panose="02020603050405020304" pitchFamily="18" charset="0"/>
              </a:rPr>
              <a:t>R</a:t>
            </a:r>
            <a:r>
              <a:rPr lang="en-US" sz="2000" dirty="0">
                <a:solidFill>
                  <a:srgbClr val="FF0000"/>
                </a:solidFill>
                <a:effectLst/>
                <a:latin typeface="Times New Roman" panose="02020603050405020304" pitchFamily="18" charset="0"/>
                <a:cs typeface="Times New Roman" panose="02020603050405020304" pitchFamily="18" charset="0"/>
              </a:rPr>
              <a:t>=0,</a:t>
            </a:r>
          </a:p>
          <a:p>
            <a:r>
              <a:rPr lang="en-US" sz="2000" dirty="0">
                <a:solidFill>
                  <a:srgbClr val="FF0000"/>
                </a:solidFill>
                <a:effectLst/>
                <a:latin typeface="Times New Roman" panose="02020603050405020304" pitchFamily="18" charset="0"/>
                <a:cs typeface="Times New Roman" panose="02020603050405020304" pitchFamily="18" charset="0"/>
              </a:rPr>
              <a:t>C</a:t>
            </a:r>
            <a:r>
              <a:rPr lang="en-US" sz="2000" baseline="-25000" dirty="0">
                <a:solidFill>
                  <a:srgbClr val="FF0000"/>
                </a:solidFill>
                <a:effectLst/>
                <a:latin typeface="Times New Roman" panose="02020603050405020304" pitchFamily="18" charset="0"/>
                <a:cs typeface="Times New Roman" panose="02020603050405020304" pitchFamily="18" charset="0"/>
              </a:rPr>
              <a:t>R</a:t>
            </a:r>
            <a:r>
              <a:rPr lang="en-US" sz="2000" dirty="0">
                <a:solidFill>
                  <a:srgbClr val="FF0000"/>
                </a:solidFill>
                <a:effectLst/>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35</a:t>
            </a:r>
            <a:r>
              <a:rPr lang="en-US" sz="2000" dirty="0">
                <a:solidFill>
                  <a:srgbClr val="FF0000"/>
                </a:solidFill>
                <a:effectLst/>
                <a:latin typeface="Times New Roman" panose="02020603050405020304" pitchFamily="18" charset="0"/>
                <a:cs typeface="Times New Roman" panose="02020603050405020304" pitchFamily="18" charset="0"/>
              </a:rPr>
              <a:t> % </a:t>
            </a:r>
          </a:p>
        </p:txBody>
      </p:sp>
      <p:sp>
        <p:nvSpPr>
          <p:cNvPr id="17" name="Right Brace 16"/>
          <p:cNvSpPr/>
          <p:nvPr/>
        </p:nvSpPr>
        <p:spPr>
          <a:xfrm>
            <a:off x="1145912" y="2870983"/>
            <a:ext cx="658763" cy="182120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9" name="TextBox 18"/>
          <p:cNvSpPr txBox="1"/>
          <p:nvPr/>
        </p:nvSpPr>
        <p:spPr>
          <a:xfrm>
            <a:off x="1538295" y="2545827"/>
            <a:ext cx="1651819" cy="1323439"/>
          </a:xfrm>
          <a:prstGeom prst="rect">
            <a:avLst/>
          </a:prstGeom>
          <a:noFill/>
        </p:spPr>
        <p:txBody>
          <a:bodyPr wrap="square">
            <a:spAutoFit/>
          </a:bodyPr>
          <a:lstStyle/>
          <a:p>
            <a:r>
              <a:rPr lang="en-IN" sz="2000" dirty="0">
                <a:solidFill>
                  <a:srgbClr val="000000"/>
                </a:solidFill>
                <a:effectLst/>
                <a:latin typeface="Times New Roman" panose="02020603050405020304" pitchFamily="18" charset="0"/>
                <a:cs typeface="Times New Roman" panose="02020603050405020304" pitchFamily="18" charset="0"/>
              </a:rPr>
              <a:t>Axisymmetric bubble</a:t>
            </a:r>
          </a:p>
          <a:p>
            <a:r>
              <a:rPr lang="en-IN" sz="2000" dirty="0">
                <a:solidFill>
                  <a:srgbClr val="000000"/>
                </a:solidFill>
                <a:effectLst/>
                <a:latin typeface="Times New Roman" panose="02020603050405020304" pitchFamily="18" charset="0"/>
                <a:cs typeface="Times New Roman" panose="02020603050405020304" pitchFamily="18" charset="0"/>
              </a:rPr>
              <a:t> vortex breakdown</a:t>
            </a:r>
            <a:endParaRPr lang="en-IN" sz="2000" dirty="0">
              <a:latin typeface="Times New Roman" panose="02020603050405020304" pitchFamily="18" charset="0"/>
              <a:cs typeface="Times New Roman" panose="02020603050405020304" pitchFamily="18" charset="0"/>
            </a:endParaRPr>
          </a:p>
        </p:txBody>
      </p:sp>
      <p:graphicFrame>
        <p:nvGraphicFramePr>
          <p:cNvPr id="21" name="Table 20"/>
          <p:cNvGraphicFramePr>
            <a:graphicFrameLocks noGrp="1"/>
          </p:cNvGraphicFramePr>
          <p:nvPr/>
        </p:nvGraphicFramePr>
        <p:xfrm>
          <a:off x="37869" y="4095373"/>
          <a:ext cx="1368516" cy="373626"/>
        </p:xfrm>
        <a:graphic>
          <a:graphicData uri="http://schemas.openxmlformats.org/drawingml/2006/table">
            <a:tbl>
              <a:tblPr/>
              <a:tblGrid>
                <a:gridCol w="1368516">
                  <a:extLst>
                    <a:ext uri="{9D8B030D-6E8A-4147-A177-3AD203B41FA5}">
                      <a16:colId xmlns:a16="http://schemas.microsoft.com/office/drawing/2014/main" val="20000"/>
                    </a:ext>
                  </a:extLst>
                </a:gridCol>
              </a:tblGrid>
              <a:tr h="373626">
                <a:tc>
                  <a:txBody>
                    <a:bodyPr/>
                    <a:lstStyle/>
                    <a:p>
                      <a:endParaRPr lang="en-IN" dirty="0"/>
                    </a:p>
                  </a:txBody>
                  <a:tcPr>
                    <a:lnL w="38100" cmpd="sng">
                      <a:solidFill>
                        <a:srgbClr val="00B050"/>
                      </a:solidFill>
                      <a:prstDash val="sysDash"/>
                    </a:lnL>
                    <a:lnR w="38100" cmpd="sng">
                      <a:solidFill>
                        <a:srgbClr val="00B050"/>
                      </a:solidFill>
                      <a:prstDash val="sysDash"/>
                    </a:lnR>
                    <a:lnT w="38100" cmpd="sng">
                      <a:solidFill>
                        <a:srgbClr val="00B050"/>
                      </a:solidFill>
                      <a:prstDash val="sysDash"/>
                    </a:lnT>
                    <a:lnB w="38100" cmpd="sng">
                      <a:solidFill>
                        <a:srgbClr val="00B050"/>
                      </a:solidFill>
                      <a:prstDash val="sysDash"/>
                    </a:lnB>
                  </a:tcPr>
                </a:tc>
                <a:extLst>
                  <a:ext uri="{0D108BD9-81ED-4DB2-BD59-A6C34878D82A}">
                    <a16:rowId xmlns:a16="http://schemas.microsoft.com/office/drawing/2014/main" val="10000"/>
                  </a:ext>
                </a:extLst>
              </a:tr>
            </a:tbl>
          </a:graphicData>
        </a:graphic>
      </p:graphicFrame>
      <p:sp>
        <p:nvSpPr>
          <p:cNvPr id="23" name="TextBox 22"/>
          <p:cNvSpPr txBox="1"/>
          <p:nvPr/>
        </p:nvSpPr>
        <p:spPr>
          <a:xfrm>
            <a:off x="4560236" y="2266383"/>
            <a:ext cx="1793158" cy="1631216"/>
          </a:xfrm>
          <a:prstGeom prst="rect">
            <a:avLst/>
          </a:prstGeom>
          <a:noFill/>
        </p:spPr>
        <p:txBody>
          <a:bodyPr wrap="square">
            <a:spAutoFit/>
          </a:bodyPr>
          <a:lstStyle/>
          <a:p>
            <a:r>
              <a:rPr lang="en-US" sz="2000" dirty="0">
                <a:solidFill>
                  <a:srgbClr val="000000"/>
                </a:solidFill>
                <a:effectLst/>
                <a:latin typeface="Times New Roman" panose="02020603050405020304" pitchFamily="18" charset="0"/>
                <a:cs typeface="Times New Roman" panose="02020603050405020304" pitchFamily="18" charset="0"/>
              </a:rPr>
              <a:t>A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effectLst/>
                <a:latin typeface="Times New Roman" panose="02020603050405020304" pitchFamily="18" charset="0"/>
                <a:cs typeface="Times New Roman" panose="02020603050405020304" pitchFamily="18" charset="0"/>
              </a:rPr>
              <a:t>typical CTRZ with a bubble</a:t>
            </a:r>
          </a:p>
          <a:p>
            <a:r>
              <a:rPr lang="en-US" sz="2000" dirty="0">
                <a:solidFill>
                  <a:srgbClr val="000000"/>
                </a:solidFill>
                <a:effectLst/>
                <a:latin typeface="Times New Roman" panose="02020603050405020304" pitchFamily="18" charset="0"/>
                <a:cs typeface="Times New Roman" panose="02020603050405020304" pitchFamily="18" charset="0"/>
              </a:rPr>
              <a:t>shaped pattern was formed for</a:t>
            </a:r>
            <a:endParaRPr lang="en-IN" sz="2000" dirty="0">
              <a:latin typeface="Times New Roman" panose="02020603050405020304" pitchFamily="18" charset="0"/>
              <a:cs typeface="Times New Roman" panose="02020603050405020304" pitchFamily="18" charset="0"/>
            </a:endParaRPr>
          </a:p>
        </p:txBody>
      </p:sp>
      <p:sp>
        <p:nvSpPr>
          <p:cNvPr id="24" name="Right Brace 23"/>
          <p:cNvSpPr/>
          <p:nvPr/>
        </p:nvSpPr>
        <p:spPr>
          <a:xfrm>
            <a:off x="3996548" y="2694245"/>
            <a:ext cx="658763" cy="182120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graphicFrame>
        <p:nvGraphicFramePr>
          <p:cNvPr id="25" name="Table 24"/>
          <p:cNvGraphicFramePr>
            <a:graphicFrameLocks noGrp="1"/>
          </p:cNvGraphicFramePr>
          <p:nvPr/>
        </p:nvGraphicFramePr>
        <p:xfrm>
          <a:off x="3148536" y="2880537"/>
          <a:ext cx="1009174" cy="365760"/>
        </p:xfrm>
        <a:graphic>
          <a:graphicData uri="http://schemas.openxmlformats.org/drawingml/2006/table">
            <a:tbl>
              <a:tblPr/>
              <a:tblGrid>
                <a:gridCol w="1009174">
                  <a:extLst>
                    <a:ext uri="{9D8B030D-6E8A-4147-A177-3AD203B41FA5}">
                      <a16:colId xmlns:a16="http://schemas.microsoft.com/office/drawing/2014/main" val="20000"/>
                    </a:ext>
                  </a:extLst>
                </a:gridCol>
              </a:tblGrid>
              <a:tr h="334297">
                <a:tc>
                  <a:txBody>
                    <a:bodyPr/>
                    <a:lstStyle/>
                    <a:p>
                      <a:endParaRPr lang="en-IN" dirty="0"/>
                    </a:p>
                  </a:txBody>
                  <a:tcPr>
                    <a:lnL w="38100" cmpd="sng">
                      <a:solidFill>
                        <a:srgbClr val="00B050"/>
                      </a:solidFill>
                      <a:prstDash val="sysDash"/>
                    </a:lnL>
                    <a:lnR w="38100" cmpd="sng">
                      <a:solidFill>
                        <a:srgbClr val="00B050"/>
                      </a:solidFill>
                      <a:prstDash val="sysDash"/>
                    </a:lnR>
                    <a:lnT w="38100" cmpd="sng">
                      <a:solidFill>
                        <a:srgbClr val="00B050"/>
                      </a:solidFill>
                      <a:prstDash val="sysDash"/>
                    </a:lnT>
                    <a:lnB w="38100" cmpd="sng">
                      <a:solidFill>
                        <a:srgbClr val="00B050"/>
                      </a:solidFill>
                      <a:prstDash val="sysDash"/>
                    </a:lnB>
                  </a:tcPr>
                </a:tc>
                <a:extLst>
                  <a:ext uri="{0D108BD9-81ED-4DB2-BD59-A6C34878D82A}">
                    <a16:rowId xmlns:a16="http://schemas.microsoft.com/office/drawing/2014/main" val="10000"/>
                  </a:ext>
                </a:extLst>
              </a:tr>
            </a:tbl>
          </a:graphicData>
        </a:graphic>
      </p:graphicFrame>
      <p:graphicFrame>
        <p:nvGraphicFramePr>
          <p:cNvPr id="26" name="Table 25"/>
          <p:cNvGraphicFramePr>
            <a:graphicFrameLocks noGrp="1"/>
          </p:cNvGraphicFramePr>
          <p:nvPr/>
        </p:nvGraphicFramePr>
        <p:xfrm>
          <a:off x="3185265" y="3874844"/>
          <a:ext cx="1013080" cy="365760"/>
        </p:xfrm>
        <a:graphic>
          <a:graphicData uri="http://schemas.openxmlformats.org/drawingml/2006/table">
            <a:tbl>
              <a:tblPr/>
              <a:tblGrid>
                <a:gridCol w="1013080">
                  <a:extLst>
                    <a:ext uri="{9D8B030D-6E8A-4147-A177-3AD203B41FA5}">
                      <a16:colId xmlns:a16="http://schemas.microsoft.com/office/drawing/2014/main" val="20000"/>
                    </a:ext>
                  </a:extLst>
                </a:gridCol>
              </a:tblGrid>
              <a:tr h="264885">
                <a:tc>
                  <a:txBody>
                    <a:bodyPr/>
                    <a:lstStyle/>
                    <a:p>
                      <a:endParaRPr lang="en-IN" dirty="0"/>
                    </a:p>
                  </a:txBody>
                  <a:tcPr>
                    <a:lnL w="38100" cmpd="sng">
                      <a:solidFill>
                        <a:srgbClr val="00B050"/>
                      </a:solidFill>
                      <a:prstDash val="sysDash"/>
                    </a:lnL>
                    <a:lnR w="38100" cmpd="sng">
                      <a:solidFill>
                        <a:srgbClr val="00B050"/>
                      </a:solidFill>
                      <a:prstDash val="sysDash"/>
                    </a:lnR>
                    <a:lnT w="38100" cmpd="sng">
                      <a:solidFill>
                        <a:srgbClr val="00B050"/>
                      </a:solidFill>
                      <a:prstDash val="sysDash"/>
                    </a:lnT>
                    <a:lnB w="38100" cmpd="sng">
                      <a:solidFill>
                        <a:srgbClr val="00B050"/>
                      </a:solidFill>
                      <a:prstDash val="sysDash"/>
                    </a:lnB>
                  </a:tcPr>
                </a:tc>
                <a:extLst>
                  <a:ext uri="{0D108BD9-81ED-4DB2-BD59-A6C34878D82A}">
                    <a16:rowId xmlns:a16="http://schemas.microsoft.com/office/drawing/2014/main" val="10000"/>
                  </a:ext>
                </a:extLst>
              </a:tr>
            </a:tbl>
          </a:graphicData>
        </a:graphic>
      </p:graphicFrame>
      <p:sp>
        <p:nvSpPr>
          <p:cNvPr id="28" name="TextBox 27"/>
          <p:cNvSpPr txBox="1"/>
          <p:nvPr/>
        </p:nvSpPr>
        <p:spPr>
          <a:xfrm>
            <a:off x="4579113" y="3781585"/>
            <a:ext cx="1643861" cy="1015663"/>
          </a:xfrm>
          <a:prstGeom prst="rect">
            <a:avLst/>
          </a:prstGeom>
          <a:noFill/>
        </p:spPr>
        <p:txBody>
          <a:bodyPr wrap="square">
            <a:spAutoFit/>
          </a:bodyPr>
          <a:lstStyle/>
          <a:p>
            <a:r>
              <a:rPr lang="en-US" sz="2000" dirty="0">
                <a:solidFill>
                  <a:srgbClr val="000000"/>
                </a:solidFill>
                <a:effectLst/>
                <a:latin typeface="Times New Roman" panose="02020603050405020304" pitchFamily="18" charset="0"/>
                <a:cs typeface="Times New Roman" panose="02020603050405020304" pitchFamily="18" charset="0"/>
              </a:rPr>
              <a:t>CTRZ had a conical</a:t>
            </a:r>
          </a:p>
          <a:p>
            <a:r>
              <a:rPr lang="en-US" sz="2000" dirty="0">
                <a:solidFill>
                  <a:srgbClr val="000000"/>
                </a:solidFill>
                <a:effectLst/>
                <a:latin typeface="Times New Roman" panose="02020603050405020304" pitchFamily="18" charset="0"/>
                <a:cs typeface="Times New Roman" panose="02020603050405020304" pitchFamily="18" charset="0"/>
              </a:rPr>
              <a:t> “V” shape</a:t>
            </a:r>
            <a:endParaRPr lang="en-IN" sz="2000" dirty="0">
              <a:latin typeface="Times New Roman" panose="02020603050405020304" pitchFamily="18" charset="0"/>
              <a:cs typeface="Times New Roman" panose="02020603050405020304" pitchFamily="18" charset="0"/>
            </a:endParaRPr>
          </a:p>
        </p:txBody>
      </p:sp>
      <p:cxnSp>
        <p:nvCxnSpPr>
          <p:cNvPr id="30" name="Straight Arrow Connector 29"/>
          <p:cNvCxnSpPr/>
          <p:nvPr/>
        </p:nvCxnSpPr>
        <p:spPr>
          <a:xfrm>
            <a:off x="4149890" y="2984462"/>
            <a:ext cx="593191" cy="0"/>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p:cNvCxnSpPr/>
          <p:nvPr/>
        </p:nvCxnSpPr>
        <p:spPr>
          <a:xfrm>
            <a:off x="4198345" y="3935330"/>
            <a:ext cx="451962" cy="0"/>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sp>
        <p:nvSpPr>
          <p:cNvPr id="37" name="TextBox 36"/>
          <p:cNvSpPr txBox="1"/>
          <p:nvPr/>
        </p:nvSpPr>
        <p:spPr>
          <a:xfrm>
            <a:off x="7719530" y="2722535"/>
            <a:ext cx="1868450" cy="1938992"/>
          </a:xfrm>
          <a:prstGeom prst="rect">
            <a:avLst/>
          </a:prstGeom>
          <a:noFill/>
        </p:spPr>
        <p:txBody>
          <a:bodyPr wrap="square">
            <a:spAutoFit/>
          </a:bodyPr>
          <a:lstStyle/>
          <a:p>
            <a:r>
              <a:rPr lang="en-US" sz="2000" dirty="0">
                <a:solidFill>
                  <a:srgbClr val="000000"/>
                </a:solidFill>
                <a:effectLst/>
                <a:latin typeface="Times New Roman" panose="02020603050405020304" pitchFamily="18" charset="0"/>
                <a:cs typeface="Times New Roman" panose="02020603050405020304" pitchFamily="18" charset="0"/>
              </a:rPr>
              <a:t>The vortex breakdown </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effectLst/>
                <a:latin typeface="Times New Roman" panose="02020603050405020304" pitchFamily="18" charset="0"/>
                <a:cs typeface="Times New Roman" panose="02020603050405020304" pitchFamily="18" charset="0"/>
              </a:rPr>
              <a:t>changed from a bubble </a:t>
            </a:r>
          </a:p>
          <a:p>
            <a:r>
              <a:rPr lang="en-US" sz="2000" dirty="0">
                <a:solidFill>
                  <a:srgbClr val="000000"/>
                </a:solidFill>
                <a:effectLst/>
                <a:latin typeface="Times New Roman" panose="02020603050405020304" pitchFamily="18" charset="0"/>
                <a:cs typeface="Times New Roman" panose="02020603050405020304" pitchFamily="18" charset="0"/>
              </a:rPr>
              <a:t>shape to an annular shape</a:t>
            </a:r>
            <a:endParaRPr lang="en-IN" sz="2000" dirty="0">
              <a:latin typeface="Times New Roman" panose="02020603050405020304" pitchFamily="18" charset="0"/>
              <a:cs typeface="Times New Roman" panose="02020603050405020304" pitchFamily="18" charset="0"/>
            </a:endParaRPr>
          </a:p>
        </p:txBody>
      </p:sp>
      <p:sp>
        <p:nvSpPr>
          <p:cNvPr id="38" name="Right Brace 37"/>
          <p:cNvSpPr/>
          <p:nvPr/>
        </p:nvSpPr>
        <p:spPr>
          <a:xfrm>
            <a:off x="7275657" y="2637504"/>
            <a:ext cx="658763" cy="182120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graphicFrame>
        <p:nvGraphicFramePr>
          <p:cNvPr id="41" name="Table 40"/>
          <p:cNvGraphicFramePr>
            <a:graphicFrameLocks noGrp="1"/>
          </p:cNvGraphicFramePr>
          <p:nvPr/>
        </p:nvGraphicFramePr>
        <p:xfrm>
          <a:off x="6299637" y="3207164"/>
          <a:ext cx="1171432" cy="365760"/>
        </p:xfrm>
        <a:graphic>
          <a:graphicData uri="http://schemas.openxmlformats.org/drawingml/2006/table">
            <a:tbl>
              <a:tblPr/>
              <a:tblGrid>
                <a:gridCol w="1171432">
                  <a:extLst>
                    <a:ext uri="{9D8B030D-6E8A-4147-A177-3AD203B41FA5}">
                      <a16:colId xmlns:a16="http://schemas.microsoft.com/office/drawing/2014/main" val="20000"/>
                    </a:ext>
                  </a:extLst>
                </a:gridCol>
              </a:tblGrid>
              <a:tr h="322618">
                <a:tc>
                  <a:txBody>
                    <a:bodyPr/>
                    <a:lstStyle/>
                    <a:p>
                      <a:endParaRPr lang="en-IN" dirty="0"/>
                    </a:p>
                  </a:txBody>
                  <a:tcPr>
                    <a:lnL w="38100" cmpd="sng">
                      <a:solidFill>
                        <a:srgbClr val="00B050"/>
                      </a:solidFill>
                      <a:prstDash val="sysDash"/>
                    </a:lnL>
                    <a:lnR w="38100" cmpd="sng">
                      <a:solidFill>
                        <a:srgbClr val="00B050"/>
                      </a:solidFill>
                      <a:prstDash val="sysDash"/>
                    </a:lnR>
                    <a:lnT w="38100" cmpd="sng">
                      <a:solidFill>
                        <a:srgbClr val="00B050"/>
                      </a:solidFill>
                      <a:prstDash val="sysDash"/>
                    </a:lnT>
                    <a:lnB w="38100" cmpd="sng">
                      <a:solidFill>
                        <a:srgbClr val="00B050"/>
                      </a:solidFill>
                      <a:prstDash val="sysDash"/>
                    </a:lnB>
                  </a:tcPr>
                </a:tc>
                <a:extLst>
                  <a:ext uri="{0D108BD9-81ED-4DB2-BD59-A6C34878D82A}">
                    <a16:rowId xmlns:a16="http://schemas.microsoft.com/office/drawing/2014/main" val="10000"/>
                  </a:ext>
                </a:extLst>
              </a:tr>
            </a:tbl>
          </a:graphicData>
        </a:graphic>
      </p:graphicFrame>
      <p:cxnSp>
        <p:nvCxnSpPr>
          <p:cNvPr id="42" name="Straight Arrow Connector 41"/>
          <p:cNvCxnSpPr/>
          <p:nvPr/>
        </p:nvCxnSpPr>
        <p:spPr>
          <a:xfrm>
            <a:off x="7508289" y="3390044"/>
            <a:ext cx="451962" cy="0"/>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sp>
        <p:nvSpPr>
          <p:cNvPr id="44" name="Rectangle: Rounded Corners 43"/>
          <p:cNvSpPr/>
          <p:nvPr/>
        </p:nvSpPr>
        <p:spPr>
          <a:xfrm>
            <a:off x="9007707" y="757770"/>
            <a:ext cx="169115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dirty="0" err="1">
                <a:solidFill>
                  <a:schemeClr val="bg1"/>
                </a:solidFill>
                <a:effectLst/>
                <a:latin typeface="Times New Roman" panose="02020603050405020304" pitchFamily="18" charset="0"/>
                <a:cs typeface="Times New Roman" panose="02020603050405020304" pitchFamily="18" charset="0"/>
              </a:rPr>
              <a:t>Emara</a:t>
            </a:r>
            <a:r>
              <a:rPr lang="en-IN" sz="1800" dirty="0">
                <a:solidFill>
                  <a:schemeClr val="bg1"/>
                </a:solidFill>
                <a:effectLst/>
                <a:latin typeface="Times New Roman" panose="02020603050405020304" pitchFamily="18" charset="0"/>
                <a:cs typeface="Times New Roman" panose="02020603050405020304" pitchFamily="18" charset="0"/>
              </a:rPr>
              <a:t> et al. [21]</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5" name="Arrow: Down 44"/>
          <p:cNvSpPr/>
          <p:nvPr/>
        </p:nvSpPr>
        <p:spPr>
          <a:xfrm>
            <a:off x="9587980" y="1708866"/>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p:cNvSpPr txBox="1"/>
          <p:nvPr/>
        </p:nvSpPr>
        <p:spPr>
          <a:xfrm>
            <a:off x="9431005" y="2732498"/>
            <a:ext cx="1512739" cy="1631216"/>
          </a:xfrm>
          <a:prstGeom prst="rect">
            <a:avLst/>
          </a:prstGeom>
          <a:noFill/>
        </p:spPr>
        <p:txBody>
          <a:bodyPr wrap="square">
            <a:spAutoFit/>
          </a:bodyPr>
          <a:lstStyle/>
          <a:p>
            <a:r>
              <a:rPr lang="en-US" sz="2000" dirty="0">
                <a:solidFill>
                  <a:srgbClr val="FF0000"/>
                </a:solidFill>
                <a:effectLst/>
                <a:latin typeface="Times New Roman" panose="02020603050405020304" pitchFamily="18" charset="0"/>
                <a:cs typeface="Times New Roman" panose="02020603050405020304" pitchFamily="18" charset="0"/>
              </a:rPr>
              <a:t>C</a:t>
            </a:r>
            <a:r>
              <a:rPr lang="en-US" sz="2000" baseline="-25000" dirty="0">
                <a:solidFill>
                  <a:srgbClr val="FF0000"/>
                </a:solidFill>
                <a:effectLst/>
                <a:latin typeface="Times New Roman" panose="02020603050405020304" pitchFamily="18" charset="0"/>
                <a:cs typeface="Times New Roman" panose="02020603050405020304" pitchFamily="18" charset="0"/>
              </a:rPr>
              <a:t>R</a:t>
            </a:r>
            <a:r>
              <a:rPr lang="en-US" sz="2000" dirty="0">
                <a:solidFill>
                  <a:srgbClr val="FF0000"/>
                </a:solidFill>
                <a:effectLst/>
                <a:latin typeface="Times New Roman" panose="02020603050405020304" pitchFamily="18" charset="0"/>
                <a:cs typeface="Times New Roman" panose="02020603050405020304" pitchFamily="18" charset="0"/>
              </a:rPr>
              <a:t>=0,</a:t>
            </a:r>
          </a:p>
          <a:p>
            <a:r>
              <a:rPr lang="en-US" sz="2000" dirty="0">
                <a:solidFill>
                  <a:srgbClr val="FF0000"/>
                </a:solidFill>
                <a:effectLst/>
                <a:latin typeface="Times New Roman" panose="02020603050405020304" pitchFamily="18" charset="0"/>
                <a:cs typeface="Times New Roman" panose="02020603050405020304" pitchFamily="18" charset="0"/>
              </a:rPr>
              <a:t>C</a:t>
            </a:r>
            <a:r>
              <a:rPr lang="en-US" sz="2000" baseline="-25000" dirty="0">
                <a:solidFill>
                  <a:srgbClr val="FF0000"/>
                </a:solidFill>
                <a:effectLst/>
                <a:latin typeface="Times New Roman" panose="02020603050405020304" pitchFamily="18" charset="0"/>
                <a:cs typeface="Times New Roman" panose="02020603050405020304" pitchFamily="18" charset="0"/>
              </a:rPr>
              <a:t>R</a:t>
            </a:r>
            <a:r>
              <a:rPr lang="en-US" sz="2000" dirty="0">
                <a:solidFill>
                  <a:srgbClr val="FF0000"/>
                </a:solidFill>
                <a:effectLst/>
                <a:latin typeface="Times New Roman" panose="02020603050405020304" pitchFamily="18" charset="0"/>
                <a:cs typeface="Times New Roman" panose="02020603050405020304" pitchFamily="18" charset="0"/>
              </a:rPr>
              <a:t>= 2 5%, </a:t>
            </a:r>
          </a:p>
          <a:p>
            <a:r>
              <a:rPr lang="en-US" sz="2000" dirty="0">
                <a:solidFill>
                  <a:srgbClr val="FF0000"/>
                </a:solidFill>
                <a:effectLst/>
                <a:latin typeface="Times New Roman" panose="02020603050405020304" pitchFamily="18" charset="0"/>
                <a:cs typeface="Times New Roman" panose="02020603050405020304" pitchFamily="18" charset="0"/>
              </a:rPr>
              <a:t>C</a:t>
            </a:r>
            <a:r>
              <a:rPr lang="en-US" sz="2000" baseline="-25000" dirty="0">
                <a:solidFill>
                  <a:srgbClr val="FF0000"/>
                </a:solidFill>
                <a:effectLst/>
                <a:latin typeface="Times New Roman" panose="02020603050405020304" pitchFamily="18" charset="0"/>
                <a:cs typeface="Times New Roman" panose="02020603050405020304" pitchFamily="18" charset="0"/>
              </a:rPr>
              <a:t>R</a:t>
            </a:r>
            <a:r>
              <a:rPr lang="en-US" sz="2000" dirty="0">
                <a:solidFill>
                  <a:srgbClr val="FF0000"/>
                </a:solidFill>
                <a:effectLst/>
                <a:latin typeface="Times New Roman" panose="02020603050405020304" pitchFamily="18" charset="0"/>
                <a:cs typeface="Times New Roman" panose="02020603050405020304" pitchFamily="18" charset="0"/>
              </a:rPr>
              <a:t>= 57.5 %, C</a:t>
            </a:r>
            <a:r>
              <a:rPr lang="en-US" sz="2000" baseline="-25000" dirty="0">
                <a:solidFill>
                  <a:srgbClr val="FF0000"/>
                </a:solidFill>
                <a:effectLst/>
                <a:latin typeface="Times New Roman" panose="02020603050405020304" pitchFamily="18" charset="0"/>
                <a:cs typeface="Times New Roman" panose="02020603050405020304" pitchFamily="18" charset="0"/>
              </a:rPr>
              <a:t>R</a:t>
            </a:r>
            <a:r>
              <a:rPr lang="en-US" sz="2000" dirty="0">
                <a:solidFill>
                  <a:srgbClr val="FF0000"/>
                </a:solidFill>
                <a:effectLst/>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70</a:t>
            </a:r>
            <a:r>
              <a:rPr lang="en-US" sz="2000" dirty="0">
                <a:solidFill>
                  <a:srgbClr val="FF0000"/>
                </a:solidFill>
                <a:effectLst/>
                <a:latin typeface="Times New Roman" panose="02020603050405020304" pitchFamily="18" charset="0"/>
                <a:cs typeface="Times New Roman" panose="02020603050405020304" pitchFamily="18" charset="0"/>
              </a:rPr>
              <a:t> % </a:t>
            </a:r>
            <a:endParaRPr lang="en-US" sz="2000" dirty="0">
              <a:solidFill>
                <a:srgbClr val="FF0000"/>
              </a:solidFill>
              <a:latin typeface="Times New Roman" panose="02020603050405020304" pitchFamily="18" charset="0"/>
              <a:cs typeface="Times New Roman" panose="02020603050405020304" pitchFamily="18" charset="0"/>
            </a:endParaRPr>
          </a:p>
          <a:p>
            <a:r>
              <a:rPr lang="en-US" sz="2000" dirty="0">
                <a:solidFill>
                  <a:srgbClr val="FF0000"/>
                </a:solidFill>
                <a:effectLst/>
                <a:latin typeface="Times New Roman" panose="02020603050405020304" pitchFamily="18" charset="0"/>
                <a:cs typeface="Times New Roman" panose="02020603050405020304" pitchFamily="18" charset="0"/>
              </a:rPr>
              <a:t> </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47" name="Right Brace 46"/>
          <p:cNvSpPr/>
          <p:nvPr/>
        </p:nvSpPr>
        <p:spPr>
          <a:xfrm>
            <a:off x="10535275" y="2662322"/>
            <a:ext cx="658763" cy="182120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49" name="TextBox 48"/>
          <p:cNvSpPr txBox="1"/>
          <p:nvPr/>
        </p:nvSpPr>
        <p:spPr>
          <a:xfrm>
            <a:off x="10997724" y="3641486"/>
            <a:ext cx="1328964" cy="400110"/>
          </a:xfrm>
          <a:prstGeom prst="rect">
            <a:avLst/>
          </a:prstGeom>
          <a:noFill/>
        </p:spPr>
        <p:txBody>
          <a:bodyPr wrap="square">
            <a:spAutoFit/>
          </a:bodyPr>
          <a:lstStyle/>
          <a:p>
            <a:r>
              <a:rPr lang="en-IN" sz="2000" dirty="0">
                <a:solidFill>
                  <a:srgbClr val="000000"/>
                </a:solidFill>
                <a:effectLst/>
                <a:latin typeface="Times New Roman" panose="02020603050405020304" pitchFamily="18" charset="0"/>
                <a:cs typeface="Times New Roman" panose="02020603050405020304" pitchFamily="18" charset="0"/>
              </a:rPr>
              <a:t>Jet pattern</a:t>
            </a:r>
            <a:endParaRPr lang="en-IN" sz="2000" dirty="0">
              <a:latin typeface="Times New Roman" panose="02020603050405020304" pitchFamily="18" charset="0"/>
              <a:cs typeface="Times New Roman" panose="02020603050405020304" pitchFamily="18" charset="0"/>
            </a:endParaRPr>
          </a:p>
        </p:txBody>
      </p:sp>
      <p:graphicFrame>
        <p:nvGraphicFramePr>
          <p:cNvPr id="50" name="Table 49"/>
          <p:cNvGraphicFramePr>
            <a:graphicFrameLocks noGrp="1"/>
          </p:cNvGraphicFramePr>
          <p:nvPr/>
        </p:nvGraphicFramePr>
        <p:xfrm>
          <a:off x="9475912" y="3706950"/>
          <a:ext cx="1171432" cy="365760"/>
        </p:xfrm>
        <a:graphic>
          <a:graphicData uri="http://schemas.openxmlformats.org/drawingml/2006/table">
            <a:tbl>
              <a:tblPr/>
              <a:tblGrid>
                <a:gridCol w="1171432">
                  <a:extLst>
                    <a:ext uri="{9D8B030D-6E8A-4147-A177-3AD203B41FA5}">
                      <a16:colId xmlns:a16="http://schemas.microsoft.com/office/drawing/2014/main" val="20000"/>
                    </a:ext>
                  </a:extLst>
                </a:gridCol>
              </a:tblGrid>
              <a:tr h="322618">
                <a:tc>
                  <a:txBody>
                    <a:bodyPr/>
                    <a:lstStyle/>
                    <a:p>
                      <a:endParaRPr lang="en-IN" dirty="0"/>
                    </a:p>
                  </a:txBody>
                  <a:tcPr>
                    <a:lnL w="38100" cmpd="sng">
                      <a:solidFill>
                        <a:srgbClr val="00B050"/>
                      </a:solidFill>
                      <a:prstDash val="sysDash"/>
                    </a:lnL>
                    <a:lnR w="38100" cmpd="sng">
                      <a:solidFill>
                        <a:srgbClr val="00B050"/>
                      </a:solidFill>
                      <a:prstDash val="sysDash"/>
                    </a:lnR>
                    <a:lnT w="38100" cmpd="sng">
                      <a:solidFill>
                        <a:srgbClr val="00B050"/>
                      </a:solidFill>
                      <a:prstDash val="sysDash"/>
                    </a:lnT>
                    <a:lnB w="38100" cmpd="sng">
                      <a:solidFill>
                        <a:srgbClr val="00B050"/>
                      </a:solidFill>
                      <a:prstDash val="sysDash"/>
                    </a:lnB>
                  </a:tcPr>
                </a:tc>
                <a:extLst>
                  <a:ext uri="{0D108BD9-81ED-4DB2-BD59-A6C34878D82A}">
                    <a16:rowId xmlns:a16="http://schemas.microsoft.com/office/drawing/2014/main" val="10000"/>
                  </a:ext>
                </a:extLst>
              </a:tr>
            </a:tbl>
          </a:graphicData>
        </a:graphic>
      </p:graphicFrame>
      <p:cxnSp>
        <p:nvCxnSpPr>
          <p:cNvPr id="51" name="Straight Arrow Connector 50"/>
          <p:cNvCxnSpPr/>
          <p:nvPr/>
        </p:nvCxnSpPr>
        <p:spPr>
          <a:xfrm>
            <a:off x="10647344" y="3881036"/>
            <a:ext cx="451962" cy="0"/>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sp>
        <p:nvSpPr>
          <p:cNvPr id="54" name="TextBox 53"/>
          <p:cNvSpPr txBox="1"/>
          <p:nvPr/>
        </p:nvSpPr>
        <p:spPr>
          <a:xfrm>
            <a:off x="1528451" y="3740248"/>
            <a:ext cx="1728602" cy="1323439"/>
          </a:xfrm>
          <a:prstGeom prst="rect">
            <a:avLst/>
          </a:prstGeom>
          <a:noFill/>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A </a:t>
            </a:r>
            <a:r>
              <a:rPr lang="en-US" sz="2000" dirty="0">
                <a:solidFill>
                  <a:srgbClr val="000000"/>
                </a:solidFill>
                <a:effectLst/>
                <a:latin typeface="Times New Roman" panose="02020603050405020304" pitchFamily="18" charset="0"/>
                <a:cs typeface="Times New Roman" panose="02020603050405020304" pitchFamily="18" charset="0"/>
              </a:rPr>
              <a:t>remarkable </a:t>
            </a:r>
          </a:p>
          <a:p>
            <a:r>
              <a:rPr lang="en-US" sz="2000" dirty="0">
                <a:solidFill>
                  <a:srgbClr val="000000"/>
                </a:solidFill>
                <a:effectLst/>
                <a:latin typeface="Times New Roman" panose="02020603050405020304" pitchFamily="18" charset="0"/>
                <a:cs typeface="Times New Roman" panose="02020603050405020304" pitchFamily="18" charset="0"/>
              </a:rPr>
              <a:t>change in </a:t>
            </a:r>
          </a:p>
          <a:p>
            <a:r>
              <a:rPr lang="en-US" sz="2000" dirty="0">
                <a:solidFill>
                  <a:srgbClr val="000000"/>
                </a:solidFill>
                <a:effectLst/>
                <a:latin typeface="Times New Roman" panose="02020603050405020304" pitchFamily="18" charset="0"/>
                <a:cs typeface="Times New Roman" panose="02020603050405020304" pitchFamily="18" charset="0"/>
              </a:rPr>
              <a:t>the vortex structure</a:t>
            </a:r>
            <a:endParaRPr lang="en-IN" sz="2000" dirty="0">
              <a:latin typeface="Times New Roman" panose="02020603050405020304" pitchFamily="18" charset="0"/>
              <a:cs typeface="Times New Roman" panose="02020603050405020304" pitchFamily="18" charset="0"/>
            </a:endParaRPr>
          </a:p>
        </p:txBody>
      </p:sp>
      <p:cxnSp>
        <p:nvCxnSpPr>
          <p:cNvPr id="55" name="Straight Arrow Connector 54"/>
          <p:cNvCxnSpPr/>
          <p:nvPr/>
        </p:nvCxnSpPr>
        <p:spPr>
          <a:xfrm>
            <a:off x="1444662" y="4112548"/>
            <a:ext cx="451962" cy="0"/>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2" name="Straight Connector 1">
            <a:extLst>
              <a:ext uri="{FF2B5EF4-FFF2-40B4-BE49-F238E27FC236}">
                <a16:creationId xmlns:a16="http://schemas.microsoft.com/office/drawing/2014/main" id="{E7E0ED5E-FCDA-6D24-F0C8-81BC258418E0}"/>
              </a:ext>
            </a:extLst>
          </p:cNvPr>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3" name="Picture 2" descr="A blue and white logo&#10;&#10;Description automatically generated with low confidence">
            <a:extLst>
              <a:ext uri="{FF2B5EF4-FFF2-40B4-BE49-F238E27FC236}">
                <a16:creationId xmlns:a16="http://schemas.microsoft.com/office/drawing/2014/main" id="{8336EE29-B2A2-31D3-BFFC-040881595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376340"/>
            <a:ext cx="2019582" cy="471348"/>
          </a:xfrm>
          <a:prstGeom prst="rect">
            <a:avLst/>
          </a:prstGeom>
        </p:spPr>
      </p:pic>
      <p:sp>
        <p:nvSpPr>
          <p:cNvPr id="5" name="Slide Number Placeholder 5">
            <a:extLst>
              <a:ext uri="{FF2B5EF4-FFF2-40B4-BE49-F238E27FC236}">
                <a16:creationId xmlns:a16="http://schemas.microsoft.com/office/drawing/2014/main" id="{EC7134B9-0C58-5A69-8B32-C3A1E9E444AC}"/>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4</a:t>
            </a:fld>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4">
            <a:extLst>
              <a:ext uri="{FF2B5EF4-FFF2-40B4-BE49-F238E27FC236}">
                <a16:creationId xmlns:a16="http://schemas.microsoft.com/office/drawing/2014/main" id="{3084FF80-D063-764E-1701-77DB8D6DEC31}"/>
              </a:ext>
            </a:extLst>
          </p:cNvPr>
          <p:cNvSpPr>
            <a:spLocks noGrp="1"/>
          </p:cNvSpPr>
          <p:nvPr>
            <p:ph type="ftr" sz="quarter" idx="11"/>
          </p:nvPr>
        </p:nvSpPr>
        <p:spPr>
          <a:xfrm>
            <a:off x="855677" y="6356347"/>
            <a:ext cx="919929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Computational Fluid Dynamics Special Topics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2455527" y="930348"/>
            <a:ext cx="169115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dirty="0">
                <a:solidFill>
                  <a:schemeClr val="bg1"/>
                </a:solidFill>
                <a:latin typeface="Times New Roman" panose="02020603050405020304" pitchFamily="18" charset="0"/>
                <a:cs typeface="Times New Roman" panose="02020603050405020304" pitchFamily="18" charset="0"/>
              </a:rPr>
              <a:t>Nickolaus and Smith [24] </a:t>
            </a:r>
          </a:p>
        </p:txBody>
      </p:sp>
      <p:sp>
        <p:nvSpPr>
          <p:cNvPr id="6" name="Arrow: Down 5"/>
          <p:cNvSpPr/>
          <p:nvPr/>
        </p:nvSpPr>
        <p:spPr>
          <a:xfrm>
            <a:off x="2978146" y="2007873"/>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2157727" y="3260853"/>
            <a:ext cx="1799305" cy="1014730"/>
          </a:xfrm>
          <a:prstGeom prst="rect">
            <a:avLst/>
          </a:prstGeom>
          <a:noFill/>
        </p:spPr>
        <p:txBody>
          <a:bodyPr wrap="square">
            <a:spAutoFit/>
          </a:bodyPr>
          <a:lstStyle/>
          <a:p>
            <a:r>
              <a:rPr lang="en-US" sz="2000" dirty="0">
                <a:solidFill>
                  <a:srgbClr val="FF0000"/>
                </a:solidFill>
                <a:effectLst/>
                <a:latin typeface="Times New Roman" panose="02020603050405020304" pitchFamily="18" charset="0"/>
                <a:cs typeface="Times New Roman" panose="02020603050405020304" pitchFamily="18" charset="0"/>
              </a:rPr>
              <a:t>C</a:t>
            </a:r>
            <a:r>
              <a:rPr lang="en-US" sz="2000" baseline="-25000" dirty="0">
                <a:solidFill>
                  <a:srgbClr val="FF0000"/>
                </a:solidFill>
                <a:effectLst/>
                <a:latin typeface="Times New Roman" panose="02020603050405020304" pitchFamily="18" charset="0"/>
                <a:cs typeface="Times New Roman" panose="02020603050405020304" pitchFamily="18" charset="0"/>
              </a:rPr>
              <a:t>R</a:t>
            </a:r>
            <a:r>
              <a:rPr lang="en-US" sz="2000" dirty="0">
                <a:solidFill>
                  <a:srgbClr val="FF0000"/>
                </a:solidFill>
                <a:effectLst/>
                <a:latin typeface="Times New Roman" panose="02020603050405020304" pitchFamily="18" charset="0"/>
                <a:cs typeface="Times New Roman" panose="02020603050405020304" pitchFamily="18" charset="0"/>
              </a:rPr>
              <a:t>=0,</a:t>
            </a:r>
          </a:p>
          <a:p>
            <a:endParaRPr lang="en-US" sz="2000" dirty="0">
              <a:solidFill>
                <a:srgbClr val="FF0000"/>
              </a:solidFill>
              <a:effectLst/>
              <a:latin typeface="Times New Roman" panose="02020603050405020304" pitchFamily="18" charset="0"/>
              <a:cs typeface="Times New Roman" panose="02020603050405020304" pitchFamily="18" charset="0"/>
            </a:endParaRPr>
          </a:p>
          <a:p>
            <a:r>
              <a:rPr lang="en-US" sz="2000" dirty="0">
                <a:solidFill>
                  <a:srgbClr val="FF0000"/>
                </a:solidFill>
                <a:effectLst/>
                <a:latin typeface="Times New Roman" panose="02020603050405020304" pitchFamily="18" charset="0"/>
                <a:cs typeface="Times New Roman" panose="02020603050405020304" pitchFamily="18" charset="0"/>
              </a:rPr>
              <a:t>C</a:t>
            </a:r>
            <a:r>
              <a:rPr lang="en-US" sz="2000" baseline="-25000" dirty="0">
                <a:solidFill>
                  <a:srgbClr val="FF0000"/>
                </a:solidFill>
                <a:effectLst/>
                <a:latin typeface="Times New Roman" panose="02020603050405020304" pitchFamily="18" charset="0"/>
                <a:cs typeface="Times New Roman" panose="02020603050405020304" pitchFamily="18" charset="0"/>
              </a:rPr>
              <a:t>R</a:t>
            </a:r>
            <a:r>
              <a:rPr lang="en-US" sz="2000" dirty="0">
                <a:solidFill>
                  <a:srgbClr val="FF0000"/>
                </a:solidFill>
                <a:effectLst/>
                <a:latin typeface="Times New Roman" panose="02020603050405020304" pitchFamily="18" charset="0"/>
                <a:cs typeface="Times New Roman" panose="02020603050405020304" pitchFamily="18" charset="0"/>
              </a:rPr>
              <a:t>= </a:t>
            </a:r>
            <a:r>
              <a:rPr lang="en-IN" altLang="en-US" sz="2000" dirty="0">
                <a:solidFill>
                  <a:srgbClr val="FF0000"/>
                </a:solidFill>
                <a:effectLst/>
                <a:latin typeface="Times New Roman" panose="02020603050405020304" pitchFamily="18" charset="0"/>
                <a:cs typeface="Times New Roman" panose="02020603050405020304" pitchFamily="18" charset="0"/>
              </a:rPr>
              <a:t>75</a:t>
            </a:r>
            <a:r>
              <a:rPr lang="en-US" sz="2000" dirty="0">
                <a:solidFill>
                  <a:srgbClr val="FF0000"/>
                </a:solidFill>
                <a:effectLst/>
                <a:latin typeface="Times New Roman" panose="02020603050405020304" pitchFamily="18" charset="0"/>
                <a:cs typeface="Times New Roman" panose="02020603050405020304" pitchFamily="18" charset="0"/>
              </a:rPr>
              <a:t>%</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2" name="Text Box 1"/>
          <p:cNvSpPr txBox="1"/>
          <p:nvPr/>
        </p:nvSpPr>
        <p:spPr>
          <a:xfrm>
            <a:off x="3556000" y="3260408"/>
            <a:ext cx="5080000" cy="706755"/>
          </a:xfrm>
          <a:prstGeom prst="rect">
            <a:avLst/>
          </a:prstGeom>
        </p:spPr>
        <p:txBody>
          <a:bodyPr>
            <a:spAutoFit/>
          </a:bodyPr>
          <a:lstStyle/>
          <a:p>
            <a:r>
              <a:rPr sz="2000">
                <a:latin typeface="Times New Roman" panose="02020603050405020304" pitchFamily="18" charset="0"/>
                <a:cs typeface="Times New Roman" panose="02020603050405020304" pitchFamily="18" charset="0"/>
              </a:rPr>
              <a:t>LES captured the CTRZ stretched</a:t>
            </a:r>
          </a:p>
          <a:p>
            <a:r>
              <a:rPr sz="2000">
                <a:latin typeface="Times New Roman" panose="02020603050405020304" pitchFamily="18" charset="0"/>
                <a:cs typeface="Times New Roman" panose="02020603050405020304" pitchFamily="18" charset="0"/>
              </a:rPr>
              <a:t> to the combustor outlet</a:t>
            </a:r>
          </a:p>
        </p:txBody>
      </p:sp>
      <p:sp>
        <p:nvSpPr>
          <p:cNvPr id="17" name="Right Brace 16"/>
          <p:cNvSpPr/>
          <p:nvPr/>
        </p:nvSpPr>
        <p:spPr>
          <a:xfrm>
            <a:off x="3168387" y="3071643"/>
            <a:ext cx="658763" cy="182120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graphicFrame>
        <p:nvGraphicFramePr>
          <p:cNvPr id="21" name="Table 20"/>
          <p:cNvGraphicFramePr>
            <a:graphicFrameLocks noGrp="1"/>
          </p:cNvGraphicFramePr>
          <p:nvPr/>
        </p:nvGraphicFramePr>
        <p:xfrm>
          <a:off x="1851429" y="3260983"/>
          <a:ext cx="1368516" cy="373626"/>
        </p:xfrm>
        <a:graphic>
          <a:graphicData uri="http://schemas.openxmlformats.org/drawingml/2006/table">
            <a:tbl>
              <a:tblPr/>
              <a:tblGrid>
                <a:gridCol w="1368516">
                  <a:extLst>
                    <a:ext uri="{9D8B030D-6E8A-4147-A177-3AD203B41FA5}">
                      <a16:colId xmlns:a16="http://schemas.microsoft.com/office/drawing/2014/main" val="20000"/>
                    </a:ext>
                  </a:extLst>
                </a:gridCol>
              </a:tblGrid>
              <a:tr h="373626">
                <a:tc>
                  <a:txBody>
                    <a:bodyPr/>
                    <a:lstStyle/>
                    <a:p>
                      <a:endParaRPr lang="en-IN" dirty="0"/>
                    </a:p>
                  </a:txBody>
                  <a:tcPr>
                    <a:lnL w="38100" cmpd="sng">
                      <a:solidFill>
                        <a:srgbClr val="00B050"/>
                      </a:solidFill>
                      <a:prstDash val="sysDash"/>
                    </a:lnL>
                    <a:lnR w="38100" cmpd="sng">
                      <a:solidFill>
                        <a:srgbClr val="00B050"/>
                      </a:solidFill>
                      <a:prstDash val="sysDash"/>
                    </a:lnR>
                    <a:lnT w="38100" cmpd="sng">
                      <a:solidFill>
                        <a:srgbClr val="00B050"/>
                      </a:solidFill>
                      <a:prstDash val="sysDash"/>
                    </a:lnT>
                    <a:lnB w="38100" cmpd="sng">
                      <a:solidFill>
                        <a:srgbClr val="00B050"/>
                      </a:solidFill>
                      <a:prstDash val="sysDash"/>
                    </a:lnB>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nvGraphicFramePr>
        <p:xfrm>
          <a:off x="1928899" y="3908683"/>
          <a:ext cx="1368516" cy="373626"/>
        </p:xfrm>
        <a:graphic>
          <a:graphicData uri="http://schemas.openxmlformats.org/drawingml/2006/table">
            <a:tbl>
              <a:tblPr/>
              <a:tblGrid>
                <a:gridCol w="1368516">
                  <a:extLst>
                    <a:ext uri="{9D8B030D-6E8A-4147-A177-3AD203B41FA5}">
                      <a16:colId xmlns:a16="http://schemas.microsoft.com/office/drawing/2014/main" val="20000"/>
                    </a:ext>
                  </a:extLst>
                </a:gridCol>
              </a:tblGrid>
              <a:tr h="373626">
                <a:tc>
                  <a:txBody>
                    <a:bodyPr/>
                    <a:lstStyle/>
                    <a:p>
                      <a:endParaRPr lang="en-IN" dirty="0"/>
                    </a:p>
                  </a:txBody>
                  <a:tcPr>
                    <a:lnL w="38100" cmpd="sng">
                      <a:solidFill>
                        <a:srgbClr val="00B050"/>
                      </a:solidFill>
                      <a:prstDash val="sysDash"/>
                    </a:lnL>
                    <a:lnR w="38100" cmpd="sng">
                      <a:solidFill>
                        <a:srgbClr val="00B050"/>
                      </a:solidFill>
                      <a:prstDash val="sysDash"/>
                    </a:lnR>
                    <a:lnT w="38100" cmpd="sng">
                      <a:solidFill>
                        <a:srgbClr val="00B050"/>
                      </a:solidFill>
                      <a:prstDash val="sysDash"/>
                    </a:lnT>
                    <a:lnB w="38100" cmpd="sng">
                      <a:solidFill>
                        <a:srgbClr val="00B050"/>
                      </a:solidFill>
                      <a:prstDash val="sysDash"/>
                    </a:lnB>
                  </a:tcPr>
                </a:tc>
                <a:extLst>
                  <a:ext uri="{0D108BD9-81ED-4DB2-BD59-A6C34878D82A}">
                    <a16:rowId xmlns:a16="http://schemas.microsoft.com/office/drawing/2014/main" val="10000"/>
                  </a:ext>
                </a:extLst>
              </a:tr>
            </a:tbl>
          </a:graphicData>
        </a:graphic>
      </p:graphicFrame>
      <p:cxnSp>
        <p:nvCxnSpPr>
          <p:cNvPr id="55" name="Straight Arrow Connector 54"/>
          <p:cNvCxnSpPr/>
          <p:nvPr/>
        </p:nvCxnSpPr>
        <p:spPr>
          <a:xfrm>
            <a:off x="3168687" y="3429288"/>
            <a:ext cx="451962" cy="0"/>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5" name="Straight Arrow Connector 4"/>
          <p:cNvCxnSpPr/>
          <p:nvPr/>
        </p:nvCxnSpPr>
        <p:spPr>
          <a:xfrm>
            <a:off x="3329977" y="4095403"/>
            <a:ext cx="451962" cy="0"/>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sp>
        <p:nvSpPr>
          <p:cNvPr id="7" name="Text Box 6"/>
          <p:cNvSpPr txBox="1"/>
          <p:nvPr/>
        </p:nvSpPr>
        <p:spPr>
          <a:xfrm>
            <a:off x="3712210" y="3967797"/>
            <a:ext cx="5080000" cy="1014730"/>
          </a:xfrm>
          <a:prstGeom prst="rect">
            <a:avLst/>
          </a:prstGeom>
        </p:spPr>
        <p:txBody>
          <a:bodyPr>
            <a:spAutoFit/>
          </a:bodyPr>
          <a:lstStyle/>
          <a:p>
            <a:r>
              <a:rPr sz="1600"/>
              <a:t> </a:t>
            </a:r>
            <a:r>
              <a:rPr sz="2000">
                <a:latin typeface="Times New Roman" panose="02020603050405020304" pitchFamily="18" charset="0"/>
                <a:cs typeface="Times New Roman" panose="02020603050405020304" pitchFamily="18" charset="0"/>
              </a:rPr>
              <a:t>CTRZ was in an annular shape </a:t>
            </a:r>
          </a:p>
          <a:p>
            <a:r>
              <a:rPr sz="2000">
                <a:latin typeface="Times New Roman" panose="02020603050405020304" pitchFamily="18" charset="0"/>
                <a:cs typeface="Times New Roman" panose="02020603050405020304" pitchFamily="18" charset="0"/>
              </a:rPr>
              <a:t>with positive axial ve locities on</a:t>
            </a:r>
          </a:p>
          <a:p>
            <a:r>
              <a:rPr sz="2000">
                <a:latin typeface="Times New Roman" panose="02020603050405020304" pitchFamily="18" charset="0"/>
                <a:cs typeface="Times New Roman" panose="02020603050405020304" pitchFamily="18" charset="0"/>
              </a:rPr>
              <a:t> the combustor centerline. </a:t>
            </a:r>
          </a:p>
        </p:txBody>
      </p:sp>
      <p:sp>
        <p:nvSpPr>
          <p:cNvPr id="8" name="Rectangle: Rounded Corners 3"/>
          <p:cNvSpPr/>
          <p:nvPr/>
        </p:nvSpPr>
        <p:spPr>
          <a:xfrm>
            <a:off x="8261967" y="999563"/>
            <a:ext cx="169115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dirty="0">
                <a:solidFill>
                  <a:schemeClr val="bg1"/>
                </a:solidFill>
                <a:latin typeface="Times New Roman" panose="02020603050405020304" pitchFamily="18" charset="0"/>
                <a:cs typeface="Times New Roman" panose="02020603050405020304" pitchFamily="18" charset="0"/>
              </a:rPr>
              <a:t>Wu et al. [25]</a:t>
            </a:r>
          </a:p>
        </p:txBody>
      </p:sp>
      <p:sp>
        <p:nvSpPr>
          <p:cNvPr id="9" name="Arrow: Down 5"/>
          <p:cNvSpPr/>
          <p:nvPr/>
        </p:nvSpPr>
        <p:spPr>
          <a:xfrm>
            <a:off x="8865231" y="2007873"/>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1" name="Table 10"/>
          <p:cNvGraphicFramePr>
            <a:graphicFrameLocks noGrp="1"/>
          </p:cNvGraphicFramePr>
          <p:nvPr/>
        </p:nvGraphicFramePr>
        <p:xfrm>
          <a:off x="8153169" y="3080643"/>
          <a:ext cx="1368516" cy="384810"/>
        </p:xfrm>
        <a:graphic>
          <a:graphicData uri="http://schemas.openxmlformats.org/drawingml/2006/table">
            <a:tbl>
              <a:tblPr/>
              <a:tblGrid>
                <a:gridCol w="1368516">
                  <a:extLst>
                    <a:ext uri="{9D8B030D-6E8A-4147-A177-3AD203B41FA5}">
                      <a16:colId xmlns:a16="http://schemas.microsoft.com/office/drawing/2014/main" val="20000"/>
                    </a:ext>
                  </a:extLst>
                </a:gridCol>
              </a:tblGrid>
              <a:tr h="384810">
                <a:tc>
                  <a:txBody>
                    <a:bodyPr/>
                    <a:lstStyle/>
                    <a:p>
                      <a:endParaRPr lang="en-IN" dirty="0"/>
                    </a:p>
                  </a:txBody>
                  <a:tcPr>
                    <a:lnL w="38100" cmpd="sng">
                      <a:solidFill>
                        <a:srgbClr val="00B050"/>
                      </a:solidFill>
                      <a:prstDash val="sysDash"/>
                    </a:lnL>
                    <a:lnR w="38100" cmpd="sng">
                      <a:solidFill>
                        <a:srgbClr val="00B050"/>
                      </a:solidFill>
                      <a:prstDash val="sysDash"/>
                    </a:lnR>
                    <a:lnT w="38100" cmpd="sng">
                      <a:solidFill>
                        <a:srgbClr val="00B050"/>
                      </a:solidFill>
                      <a:prstDash val="sysDash"/>
                    </a:lnT>
                    <a:lnB w="38100" cmpd="sng">
                      <a:solidFill>
                        <a:srgbClr val="00B050"/>
                      </a:solidFill>
                      <a:prstDash val="sysDash"/>
                    </a:lnB>
                  </a:tcPr>
                </a:tc>
                <a:extLst>
                  <a:ext uri="{0D108BD9-81ED-4DB2-BD59-A6C34878D82A}">
                    <a16:rowId xmlns:a16="http://schemas.microsoft.com/office/drawing/2014/main" val="10000"/>
                  </a:ext>
                </a:extLst>
              </a:tr>
            </a:tbl>
          </a:graphicData>
        </a:graphic>
      </p:graphicFrame>
      <p:sp>
        <p:nvSpPr>
          <p:cNvPr id="12" name="TextBox 12"/>
          <p:cNvSpPr txBox="1"/>
          <p:nvPr/>
        </p:nvSpPr>
        <p:spPr>
          <a:xfrm>
            <a:off x="8153397" y="3080513"/>
            <a:ext cx="1799305" cy="3169285"/>
          </a:xfrm>
          <a:prstGeom prst="rect">
            <a:avLst/>
          </a:prstGeom>
          <a:noFill/>
        </p:spPr>
        <p:txBody>
          <a:bodyPr wrap="square">
            <a:spAutoFit/>
          </a:bodyPr>
          <a:lstStyle/>
          <a:p>
            <a:r>
              <a:rPr lang="en-US" sz="2000" dirty="0">
                <a:solidFill>
                  <a:srgbClr val="FF0000"/>
                </a:solidFill>
                <a:effectLst/>
                <a:latin typeface="Times New Roman" panose="02020603050405020304" pitchFamily="18" charset="0"/>
                <a:cs typeface="Times New Roman" panose="02020603050405020304" pitchFamily="18" charset="0"/>
              </a:rPr>
              <a:t>C</a:t>
            </a:r>
            <a:r>
              <a:rPr lang="en-US" sz="2000" baseline="-25000" dirty="0">
                <a:solidFill>
                  <a:srgbClr val="FF0000"/>
                </a:solidFill>
                <a:effectLst/>
                <a:latin typeface="Times New Roman" panose="02020603050405020304" pitchFamily="18" charset="0"/>
                <a:cs typeface="Times New Roman" panose="02020603050405020304" pitchFamily="18" charset="0"/>
              </a:rPr>
              <a:t>R</a:t>
            </a:r>
            <a:r>
              <a:rPr lang="en-US" sz="2000" dirty="0">
                <a:solidFill>
                  <a:srgbClr val="FF0000"/>
                </a:solidFill>
                <a:effectLst/>
                <a:latin typeface="Times New Roman" panose="02020603050405020304" pitchFamily="18" charset="0"/>
                <a:cs typeface="Times New Roman" panose="02020603050405020304" pitchFamily="18" charset="0"/>
              </a:rPr>
              <a:t>=0,</a:t>
            </a:r>
          </a:p>
          <a:p>
            <a:r>
              <a:rPr lang="en-US" sz="2000" dirty="0">
                <a:solidFill>
                  <a:srgbClr val="FF0000"/>
                </a:solidFill>
                <a:effectLst/>
                <a:latin typeface="Times New Roman" panose="02020603050405020304" pitchFamily="18" charset="0"/>
                <a:cs typeface="Times New Roman" panose="02020603050405020304" pitchFamily="18" charset="0"/>
              </a:rPr>
              <a:t>C</a:t>
            </a:r>
            <a:r>
              <a:rPr lang="en-US" sz="2000" baseline="-25000" dirty="0">
                <a:solidFill>
                  <a:srgbClr val="FF0000"/>
                </a:solidFill>
                <a:effectLst/>
                <a:latin typeface="Times New Roman" panose="02020603050405020304" pitchFamily="18" charset="0"/>
                <a:cs typeface="Times New Roman" panose="02020603050405020304" pitchFamily="18" charset="0"/>
              </a:rPr>
              <a:t>R</a:t>
            </a:r>
            <a:r>
              <a:rPr lang="en-US" sz="2000" dirty="0">
                <a:solidFill>
                  <a:srgbClr val="FF0000"/>
                </a:solidFill>
                <a:effectLst/>
                <a:latin typeface="Times New Roman" panose="02020603050405020304" pitchFamily="18" charset="0"/>
                <a:cs typeface="Times New Roman" panose="02020603050405020304" pitchFamily="18" charset="0"/>
              </a:rPr>
              <a:t>= 2</a:t>
            </a:r>
            <a:r>
              <a:rPr lang="en-IN" altLang="en-US" sz="2000" dirty="0">
                <a:solidFill>
                  <a:srgbClr val="FF0000"/>
                </a:solidFill>
                <a:effectLst/>
                <a:latin typeface="Times New Roman" panose="02020603050405020304" pitchFamily="18" charset="0"/>
                <a:cs typeface="Times New Roman" panose="02020603050405020304" pitchFamily="18" charset="0"/>
              </a:rPr>
              <a:t>0</a:t>
            </a:r>
            <a:r>
              <a:rPr lang="en-US" sz="2000" dirty="0">
                <a:solidFill>
                  <a:srgbClr val="FF0000"/>
                </a:solidFill>
                <a:effectLst/>
                <a:latin typeface="Times New Roman" panose="02020603050405020304" pitchFamily="18" charset="0"/>
                <a:cs typeface="Times New Roman" panose="02020603050405020304" pitchFamily="18" charset="0"/>
              </a:rPr>
              <a:t>%, </a:t>
            </a:r>
          </a:p>
          <a:p>
            <a:r>
              <a:rPr lang="en-US" sz="2000" dirty="0">
                <a:solidFill>
                  <a:srgbClr val="FF0000"/>
                </a:solidFill>
                <a:effectLst/>
                <a:latin typeface="Times New Roman" panose="02020603050405020304" pitchFamily="18" charset="0"/>
                <a:cs typeface="Times New Roman" panose="02020603050405020304" pitchFamily="18" charset="0"/>
              </a:rPr>
              <a:t>C</a:t>
            </a:r>
            <a:r>
              <a:rPr lang="en-US" sz="2000" baseline="-25000" dirty="0">
                <a:solidFill>
                  <a:srgbClr val="FF0000"/>
                </a:solidFill>
                <a:effectLst/>
                <a:latin typeface="Times New Roman" panose="02020603050405020304" pitchFamily="18" charset="0"/>
                <a:cs typeface="Times New Roman" panose="02020603050405020304" pitchFamily="18" charset="0"/>
              </a:rPr>
              <a:t>R</a:t>
            </a:r>
            <a:r>
              <a:rPr lang="en-US" sz="2000" dirty="0">
                <a:solidFill>
                  <a:srgbClr val="FF0000"/>
                </a:solidFill>
                <a:effectLst/>
                <a:latin typeface="Times New Roman" panose="02020603050405020304" pitchFamily="18" charset="0"/>
                <a:cs typeface="Times New Roman" panose="02020603050405020304" pitchFamily="18" charset="0"/>
              </a:rPr>
              <a:t>= </a:t>
            </a:r>
            <a:r>
              <a:rPr lang="en-IN" altLang="en-US" sz="2000" dirty="0">
                <a:solidFill>
                  <a:srgbClr val="FF0000"/>
                </a:solidFill>
                <a:effectLst/>
                <a:latin typeface="Times New Roman" panose="02020603050405020304" pitchFamily="18" charset="0"/>
                <a:cs typeface="Times New Roman" panose="02020603050405020304" pitchFamily="18" charset="0"/>
              </a:rPr>
              <a:t>2</a:t>
            </a:r>
            <a:r>
              <a:rPr lang="en-US" sz="2000" dirty="0">
                <a:solidFill>
                  <a:srgbClr val="FF0000"/>
                </a:solidFill>
                <a:effectLst/>
                <a:latin typeface="Times New Roman" panose="02020603050405020304" pitchFamily="18" charset="0"/>
                <a:cs typeface="Times New Roman" panose="02020603050405020304" pitchFamily="18" charset="0"/>
              </a:rPr>
              <a:t>5 %, </a:t>
            </a:r>
          </a:p>
          <a:p>
            <a:r>
              <a:rPr lang="en-US" sz="2000" dirty="0">
                <a:solidFill>
                  <a:srgbClr val="FF0000"/>
                </a:solidFill>
                <a:effectLst/>
                <a:latin typeface="Times New Roman" panose="02020603050405020304" pitchFamily="18" charset="0"/>
                <a:cs typeface="Times New Roman" panose="02020603050405020304" pitchFamily="18" charset="0"/>
              </a:rPr>
              <a:t>C</a:t>
            </a:r>
            <a:r>
              <a:rPr lang="en-US" sz="2000" baseline="-25000" dirty="0">
                <a:solidFill>
                  <a:srgbClr val="FF0000"/>
                </a:solidFill>
                <a:effectLst/>
                <a:latin typeface="Times New Roman" panose="02020603050405020304" pitchFamily="18" charset="0"/>
                <a:cs typeface="Times New Roman" panose="02020603050405020304" pitchFamily="18" charset="0"/>
              </a:rPr>
              <a:t>R</a:t>
            </a:r>
            <a:r>
              <a:rPr lang="en-US" sz="2000" dirty="0">
                <a:solidFill>
                  <a:srgbClr val="FF0000"/>
                </a:solidFill>
                <a:effectLst/>
                <a:latin typeface="Times New Roman" panose="02020603050405020304" pitchFamily="18" charset="0"/>
                <a:cs typeface="Times New Roman" panose="02020603050405020304" pitchFamily="18" charset="0"/>
              </a:rPr>
              <a:t>=</a:t>
            </a:r>
            <a:r>
              <a:rPr lang="en-IN" altLang="en-US" sz="2000" dirty="0">
                <a:solidFill>
                  <a:srgbClr val="FF0000"/>
                </a:solidFill>
                <a:effectLst/>
                <a:latin typeface="Times New Roman" panose="02020603050405020304" pitchFamily="18" charset="0"/>
                <a:cs typeface="Times New Roman" panose="02020603050405020304" pitchFamily="18" charset="0"/>
              </a:rPr>
              <a:t>30</a:t>
            </a:r>
            <a:r>
              <a:rPr lang="en-US" sz="2000" dirty="0">
                <a:solidFill>
                  <a:srgbClr val="FF0000"/>
                </a:solidFill>
                <a:effectLst/>
                <a:latin typeface="Times New Roman" panose="02020603050405020304" pitchFamily="18" charset="0"/>
                <a:cs typeface="Times New Roman" panose="02020603050405020304" pitchFamily="18" charset="0"/>
              </a:rPr>
              <a:t> % </a:t>
            </a:r>
            <a:endParaRPr lang="en-US" sz="2000" dirty="0">
              <a:solidFill>
                <a:srgbClr val="FF0000"/>
              </a:solidFill>
              <a:latin typeface="Times New Roman" panose="02020603050405020304" pitchFamily="18" charset="0"/>
              <a:cs typeface="Times New Roman" panose="02020603050405020304" pitchFamily="18" charset="0"/>
            </a:endParaRPr>
          </a:p>
          <a:p>
            <a:r>
              <a:rPr lang="en-US" sz="2000" dirty="0">
                <a:solidFill>
                  <a:srgbClr val="FF0000"/>
                </a:solidFill>
                <a:effectLst/>
                <a:latin typeface="Times New Roman" panose="02020603050405020304" pitchFamily="18" charset="0"/>
                <a:cs typeface="Times New Roman" panose="02020603050405020304" pitchFamily="18" charset="0"/>
              </a:rPr>
              <a:t> C</a:t>
            </a:r>
            <a:r>
              <a:rPr lang="en-US" sz="2000" baseline="-25000" dirty="0">
                <a:solidFill>
                  <a:srgbClr val="FF0000"/>
                </a:solidFill>
                <a:effectLst/>
                <a:latin typeface="Times New Roman" panose="02020603050405020304" pitchFamily="18" charset="0"/>
                <a:cs typeface="Times New Roman" panose="02020603050405020304" pitchFamily="18" charset="0"/>
              </a:rPr>
              <a:t>R</a:t>
            </a:r>
            <a:r>
              <a:rPr lang="en-US" sz="2000" dirty="0">
                <a:solidFill>
                  <a:srgbClr val="FF0000"/>
                </a:solidFill>
                <a:effectLst/>
                <a:latin typeface="Times New Roman" panose="02020603050405020304" pitchFamily="18" charset="0"/>
                <a:cs typeface="Times New Roman" panose="02020603050405020304" pitchFamily="18" charset="0"/>
              </a:rPr>
              <a:t>=</a:t>
            </a:r>
            <a:r>
              <a:rPr lang="en-IN" altLang="en-US" sz="2000" dirty="0">
                <a:solidFill>
                  <a:srgbClr val="FF0000"/>
                </a:solidFill>
                <a:effectLst/>
                <a:latin typeface="Times New Roman" panose="02020603050405020304" pitchFamily="18" charset="0"/>
                <a:cs typeface="Times New Roman" panose="02020603050405020304" pitchFamily="18" charset="0"/>
              </a:rPr>
              <a:t>35</a:t>
            </a:r>
            <a:r>
              <a:rPr lang="en-US" sz="2000" dirty="0">
                <a:solidFill>
                  <a:srgbClr val="FF0000"/>
                </a:solidFill>
                <a:effectLst/>
                <a:latin typeface="Times New Roman" panose="02020603050405020304" pitchFamily="18" charset="0"/>
                <a:cs typeface="Times New Roman" panose="02020603050405020304" pitchFamily="18" charset="0"/>
              </a:rPr>
              <a:t> %</a:t>
            </a:r>
          </a:p>
          <a:p>
            <a:r>
              <a:rPr lang="en-US" sz="2000" dirty="0">
                <a:solidFill>
                  <a:srgbClr val="FF0000"/>
                </a:solidFill>
                <a:effectLst/>
                <a:latin typeface="Times New Roman" panose="02020603050405020304" pitchFamily="18" charset="0"/>
                <a:cs typeface="Times New Roman" panose="02020603050405020304" pitchFamily="18" charset="0"/>
                <a:sym typeface="+mn-ea"/>
              </a:rPr>
              <a:t>C</a:t>
            </a:r>
            <a:r>
              <a:rPr lang="en-US" sz="2000" baseline="-25000" dirty="0">
                <a:solidFill>
                  <a:srgbClr val="FF0000"/>
                </a:solidFill>
                <a:effectLst/>
                <a:latin typeface="Times New Roman" panose="02020603050405020304" pitchFamily="18" charset="0"/>
                <a:cs typeface="Times New Roman" panose="02020603050405020304" pitchFamily="18" charset="0"/>
                <a:sym typeface="+mn-ea"/>
              </a:rPr>
              <a:t>R</a:t>
            </a:r>
            <a:r>
              <a:rPr lang="en-US" sz="2000" dirty="0">
                <a:solidFill>
                  <a:srgbClr val="FF0000"/>
                </a:solidFill>
                <a:effectLst/>
                <a:latin typeface="Times New Roman" panose="02020603050405020304" pitchFamily="18" charset="0"/>
                <a:cs typeface="Times New Roman" panose="02020603050405020304" pitchFamily="18" charset="0"/>
                <a:sym typeface="+mn-ea"/>
              </a:rPr>
              <a:t>=</a:t>
            </a:r>
            <a:r>
              <a:rPr lang="en-IN" altLang="en-US" sz="2000" dirty="0">
                <a:solidFill>
                  <a:srgbClr val="FF0000"/>
                </a:solidFill>
                <a:effectLst/>
                <a:latin typeface="Times New Roman" panose="02020603050405020304" pitchFamily="18" charset="0"/>
                <a:cs typeface="Times New Roman" panose="02020603050405020304" pitchFamily="18" charset="0"/>
                <a:sym typeface="+mn-ea"/>
              </a:rPr>
              <a:t>40</a:t>
            </a:r>
            <a:r>
              <a:rPr lang="en-US" sz="2000" dirty="0">
                <a:solidFill>
                  <a:srgbClr val="FF0000"/>
                </a:solidFill>
                <a:effectLst/>
                <a:latin typeface="Times New Roman" panose="02020603050405020304" pitchFamily="18" charset="0"/>
                <a:cs typeface="Times New Roman" panose="02020603050405020304" pitchFamily="18" charset="0"/>
                <a:sym typeface="+mn-ea"/>
              </a:rPr>
              <a:t>%</a:t>
            </a:r>
            <a:endParaRPr lang="en-IN" sz="2000" dirty="0">
              <a:solidFill>
                <a:srgbClr val="FF0000"/>
              </a:solidFill>
              <a:latin typeface="Times New Roman" panose="02020603050405020304" pitchFamily="18" charset="0"/>
              <a:cs typeface="Times New Roman" panose="02020603050405020304" pitchFamily="18" charset="0"/>
            </a:endParaRPr>
          </a:p>
          <a:p>
            <a:r>
              <a:rPr lang="en-US" sz="2000" dirty="0">
                <a:solidFill>
                  <a:srgbClr val="FF0000"/>
                </a:solidFill>
                <a:effectLst/>
                <a:latin typeface="Times New Roman" panose="02020603050405020304" pitchFamily="18" charset="0"/>
                <a:cs typeface="Times New Roman" panose="02020603050405020304" pitchFamily="18" charset="0"/>
                <a:sym typeface="+mn-ea"/>
              </a:rPr>
              <a:t>C</a:t>
            </a:r>
            <a:r>
              <a:rPr lang="en-US" sz="2000" baseline="-25000" dirty="0">
                <a:solidFill>
                  <a:srgbClr val="FF0000"/>
                </a:solidFill>
                <a:effectLst/>
                <a:latin typeface="Times New Roman" panose="02020603050405020304" pitchFamily="18" charset="0"/>
                <a:cs typeface="Times New Roman" panose="02020603050405020304" pitchFamily="18" charset="0"/>
                <a:sym typeface="+mn-ea"/>
              </a:rPr>
              <a:t>R</a:t>
            </a:r>
            <a:r>
              <a:rPr lang="en-US" sz="2000" dirty="0">
                <a:solidFill>
                  <a:srgbClr val="FF0000"/>
                </a:solidFill>
                <a:effectLst/>
                <a:latin typeface="Times New Roman" panose="02020603050405020304" pitchFamily="18" charset="0"/>
                <a:cs typeface="Times New Roman" panose="02020603050405020304" pitchFamily="18" charset="0"/>
                <a:sym typeface="+mn-ea"/>
              </a:rPr>
              <a:t>=</a:t>
            </a:r>
            <a:r>
              <a:rPr lang="en-IN" altLang="en-US" sz="2000" dirty="0">
                <a:solidFill>
                  <a:srgbClr val="FF0000"/>
                </a:solidFill>
                <a:effectLst/>
                <a:latin typeface="Times New Roman" panose="02020603050405020304" pitchFamily="18" charset="0"/>
                <a:cs typeface="Times New Roman" panose="02020603050405020304" pitchFamily="18" charset="0"/>
                <a:sym typeface="+mn-ea"/>
              </a:rPr>
              <a:t>50</a:t>
            </a:r>
            <a:r>
              <a:rPr lang="en-US" sz="2000" dirty="0">
                <a:solidFill>
                  <a:srgbClr val="FF0000"/>
                </a:solidFill>
                <a:effectLst/>
                <a:latin typeface="Times New Roman" panose="02020603050405020304" pitchFamily="18" charset="0"/>
                <a:cs typeface="Times New Roman" panose="02020603050405020304" pitchFamily="18" charset="0"/>
                <a:sym typeface="+mn-ea"/>
              </a:rPr>
              <a:t>%</a:t>
            </a:r>
            <a:endParaRPr lang="en-IN" sz="2000" dirty="0">
              <a:solidFill>
                <a:srgbClr val="FF0000"/>
              </a:solidFill>
              <a:latin typeface="Times New Roman" panose="02020603050405020304" pitchFamily="18" charset="0"/>
              <a:cs typeface="Times New Roman" panose="02020603050405020304" pitchFamily="18" charset="0"/>
            </a:endParaRPr>
          </a:p>
          <a:p>
            <a:r>
              <a:rPr lang="en-US" sz="2000" dirty="0">
                <a:solidFill>
                  <a:srgbClr val="FF0000"/>
                </a:solidFill>
                <a:effectLst/>
                <a:latin typeface="Times New Roman" panose="02020603050405020304" pitchFamily="18" charset="0"/>
                <a:cs typeface="Times New Roman" panose="02020603050405020304" pitchFamily="18" charset="0"/>
                <a:sym typeface="+mn-ea"/>
              </a:rPr>
              <a:t>C</a:t>
            </a:r>
            <a:r>
              <a:rPr lang="en-US" sz="2000" baseline="-25000" dirty="0">
                <a:solidFill>
                  <a:srgbClr val="FF0000"/>
                </a:solidFill>
                <a:effectLst/>
                <a:latin typeface="Times New Roman" panose="02020603050405020304" pitchFamily="18" charset="0"/>
                <a:cs typeface="Times New Roman" panose="02020603050405020304" pitchFamily="18" charset="0"/>
                <a:sym typeface="+mn-ea"/>
              </a:rPr>
              <a:t>R</a:t>
            </a:r>
            <a:r>
              <a:rPr lang="en-US" sz="2000" dirty="0">
                <a:solidFill>
                  <a:srgbClr val="FF0000"/>
                </a:solidFill>
                <a:effectLst/>
                <a:latin typeface="Times New Roman" panose="02020603050405020304" pitchFamily="18" charset="0"/>
                <a:cs typeface="Times New Roman" panose="02020603050405020304" pitchFamily="18" charset="0"/>
                <a:sym typeface="+mn-ea"/>
              </a:rPr>
              <a:t>=</a:t>
            </a:r>
            <a:r>
              <a:rPr lang="en-IN" altLang="en-US" sz="2000" dirty="0">
                <a:solidFill>
                  <a:srgbClr val="FF0000"/>
                </a:solidFill>
                <a:effectLst/>
                <a:latin typeface="Times New Roman" panose="02020603050405020304" pitchFamily="18" charset="0"/>
                <a:cs typeface="Times New Roman" panose="02020603050405020304" pitchFamily="18" charset="0"/>
                <a:sym typeface="+mn-ea"/>
              </a:rPr>
              <a:t>60</a:t>
            </a:r>
            <a:r>
              <a:rPr lang="en-US" sz="2000" dirty="0">
                <a:solidFill>
                  <a:srgbClr val="FF0000"/>
                </a:solidFill>
                <a:effectLst/>
                <a:latin typeface="Times New Roman" panose="02020603050405020304" pitchFamily="18" charset="0"/>
                <a:cs typeface="Times New Roman" panose="02020603050405020304" pitchFamily="18" charset="0"/>
                <a:sym typeface="+mn-ea"/>
              </a:rPr>
              <a:t> %</a:t>
            </a:r>
            <a:endParaRPr lang="en-IN" sz="2000" dirty="0">
              <a:solidFill>
                <a:srgbClr val="FF0000"/>
              </a:solidFill>
              <a:latin typeface="Times New Roman" panose="02020603050405020304" pitchFamily="18" charset="0"/>
              <a:cs typeface="Times New Roman" panose="02020603050405020304" pitchFamily="18" charset="0"/>
            </a:endParaRPr>
          </a:p>
          <a:p>
            <a:r>
              <a:rPr lang="en-US" sz="2000" dirty="0">
                <a:solidFill>
                  <a:srgbClr val="FF0000"/>
                </a:solidFill>
                <a:effectLst/>
                <a:latin typeface="Times New Roman" panose="02020603050405020304" pitchFamily="18" charset="0"/>
                <a:cs typeface="Times New Roman" panose="02020603050405020304" pitchFamily="18" charset="0"/>
                <a:sym typeface="+mn-ea"/>
              </a:rPr>
              <a:t>C</a:t>
            </a:r>
            <a:r>
              <a:rPr lang="en-US" sz="2000" baseline="-25000" dirty="0">
                <a:solidFill>
                  <a:srgbClr val="FF0000"/>
                </a:solidFill>
                <a:effectLst/>
                <a:latin typeface="Times New Roman" panose="02020603050405020304" pitchFamily="18" charset="0"/>
                <a:cs typeface="Times New Roman" panose="02020603050405020304" pitchFamily="18" charset="0"/>
                <a:sym typeface="+mn-ea"/>
              </a:rPr>
              <a:t>R</a:t>
            </a:r>
            <a:r>
              <a:rPr lang="en-US" sz="2000" dirty="0">
                <a:solidFill>
                  <a:srgbClr val="FF0000"/>
                </a:solidFill>
                <a:effectLst/>
                <a:latin typeface="Times New Roman" panose="02020603050405020304" pitchFamily="18" charset="0"/>
                <a:cs typeface="Times New Roman" panose="02020603050405020304" pitchFamily="18" charset="0"/>
                <a:sym typeface="+mn-ea"/>
              </a:rPr>
              <a:t>=</a:t>
            </a:r>
            <a:r>
              <a:rPr lang="en-IN" altLang="en-US" sz="2000" dirty="0">
                <a:solidFill>
                  <a:srgbClr val="FF0000"/>
                </a:solidFill>
                <a:effectLst/>
                <a:latin typeface="Times New Roman" panose="02020603050405020304" pitchFamily="18" charset="0"/>
                <a:cs typeface="Times New Roman" panose="02020603050405020304" pitchFamily="18" charset="0"/>
                <a:sym typeface="+mn-ea"/>
              </a:rPr>
              <a:t>67.5</a:t>
            </a:r>
            <a:r>
              <a:rPr lang="en-US" sz="2000" dirty="0">
                <a:solidFill>
                  <a:srgbClr val="FF0000"/>
                </a:solidFill>
                <a:effectLst/>
                <a:latin typeface="Times New Roman" panose="02020603050405020304" pitchFamily="18" charset="0"/>
                <a:cs typeface="Times New Roman" panose="02020603050405020304" pitchFamily="18" charset="0"/>
                <a:sym typeface="+mn-ea"/>
              </a:rPr>
              <a:t> %</a:t>
            </a:r>
            <a:endParaRPr lang="en-IN" sz="2000" dirty="0">
              <a:solidFill>
                <a:srgbClr val="FF0000"/>
              </a:solidFill>
              <a:latin typeface="Times New Roman" panose="02020603050405020304" pitchFamily="18" charset="0"/>
              <a:cs typeface="Times New Roman" panose="02020603050405020304" pitchFamily="18" charset="0"/>
            </a:endParaRPr>
          </a:p>
          <a:p>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14" name="Right Brace 13"/>
          <p:cNvSpPr/>
          <p:nvPr/>
        </p:nvSpPr>
        <p:spPr>
          <a:xfrm>
            <a:off x="9521825" y="2860675"/>
            <a:ext cx="658495" cy="322897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cxnSp>
        <p:nvCxnSpPr>
          <p:cNvPr id="15" name="Straight Arrow Connector 14"/>
          <p:cNvCxnSpPr/>
          <p:nvPr/>
        </p:nvCxnSpPr>
        <p:spPr>
          <a:xfrm>
            <a:off x="9624732" y="3261013"/>
            <a:ext cx="451962" cy="0"/>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sp>
        <p:nvSpPr>
          <p:cNvPr id="16" name="Text Box 15"/>
          <p:cNvSpPr txBox="1"/>
          <p:nvPr/>
        </p:nvSpPr>
        <p:spPr>
          <a:xfrm>
            <a:off x="10246995" y="2860675"/>
            <a:ext cx="1652905" cy="1109345"/>
          </a:xfrm>
          <a:prstGeom prst="rect">
            <a:avLst/>
          </a:prstGeom>
        </p:spPr>
        <p:txBody>
          <a:bodyPr>
            <a:noAutofit/>
          </a:bodyPr>
          <a:lstStyle/>
          <a:p>
            <a:r>
              <a:rPr sz="2000">
                <a:latin typeface="Times New Roman" panose="02020603050405020304" pitchFamily="18" charset="0"/>
                <a:cs typeface="Times New Roman" panose="02020603050405020304" pitchFamily="18" charset="0"/>
              </a:rPr>
              <a:t>CTRZ was long and </a:t>
            </a:r>
          </a:p>
          <a:p>
            <a:r>
              <a:rPr sz="2000">
                <a:latin typeface="Times New Roman" panose="02020603050405020304" pitchFamily="18" charset="0"/>
                <a:cs typeface="Times New Roman" panose="02020603050405020304" pitchFamily="18" charset="0"/>
              </a:rPr>
              <a:t>stretched </a:t>
            </a:r>
          </a:p>
          <a:p>
            <a:r>
              <a:rPr sz="2000">
                <a:latin typeface="Times New Roman" panose="02020603050405020304" pitchFamily="18" charset="0"/>
                <a:cs typeface="Times New Roman" panose="02020603050405020304" pitchFamily="18" charset="0"/>
              </a:rPr>
              <a:t>to the </a:t>
            </a:r>
          </a:p>
          <a:p>
            <a:r>
              <a:rPr sz="2000">
                <a:latin typeface="Times New Roman" panose="02020603050405020304" pitchFamily="18" charset="0"/>
                <a:cs typeface="Times New Roman" panose="02020603050405020304" pitchFamily="18" charset="0"/>
              </a:rPr>
              <a:t>combustor outlet.</a:t>
            </a:r>
          </a:p>
        </p:txBody>
      </p:sp>
      <p:cxnSp>
        <p:nvCxnSpPr>
          <p:cNvPr id="10" name="Straight Connector 9">
            <a:extLst>
              <a:ext uri="{FF2B5EF4-FFF2-40B4-BE49-F238E27FC236}">
                <a16:creationId xmlns:a16="http://schemas.microsoft.com/office/drawing/2014/main" id="{DA9AAC26-8110-6D42-5D04-6A1EBAC58405}"/>
              </a:ext>
            </a:extLst>
          </p:cNvPr>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18" name="Picture 17" descr="A blue and white logo&#10;&#10;Description automatically generated with low confidence">
            <a:extLst>
              <a:ext uri="{FF2B5EF4-FFF2-40B4-BE49-F238E27FC236}">
                <a16:creationId xmlns:a16="http://schemas.microsoft.com/office/drawing/2014/main" id="{EAEDD478-7530-CA84-FF7B-646887DC4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376340"/>
            <a:ext cx="2019582" cy="471348"/>
          </a:xfrm>
          <a:prstGeom prst="rect">
            <a:avLst/>
          </a:prstGeom>
        </p:spPr>
      </p:pic>
      <p:sp>
        <p:nvSpPr>
          <p:cNvPr id="19" name="Slide Number Placeholder 5">
            <a:extLst>
              <a:ext uri="{FF2B5EF4-FFF2-40B4-BE49-F238E27FC236}">
                <a16:creationId xmlns:a16="http://schemas.microsoft.com/office/drawing/2014/main" id="{559DC0E0-78CD-5409-4C7C-BCCE8D5E86E2}"/>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5</a:t>
            </a:fld>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20" name="Footer Placeholder 4">
            <a:extLst>
              <a:ext uri="{FF2B5EF4-FFF2-40B4-BE49-F238E27FC236}">
                <a16:creationId xmlns:a16="http://schemas.microsoft.com/office/drawing/2014/main" id="{A77526B5-C542-A87E-C181-A644752F5054}"/>
              </a:ext>
            </a:extLst>
          </p:cNvPr>
          <p:cNvSpPr>
            <a:spLocks noGrp="1"/>
          </p:cNvSpPr>
          <p:nvPr>
            <p:ph type="ftr" sz="quarter" idx="11"/>
          </p:nvPr>
        </p:nvSpPr>
        <p:spPr>
          <a:xfrm>
            <a:off x="855677" y="6356347"/>
            <a:ext cx="919929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Computational Fluid Dynamics Special Topics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rcRect l="10614" t="1920" r="14120"/>
          <a:stretch>
            <a:fillRect/>
          </a:stretch>
        </p:blipFill>
        <p:spPr>
          <a:xfrm>
            <a:off x="170180" y="-1"/>
            <a:ext cx="7666355" cy="5853825"/>
          </a:xfrm>
          <a:prstGeom prst="rect">
            <a:avLst/>
          </a:prstGeom>
        </p:spPr>
      </p:pic>
      <p:pic>
        <p:nvPicPr>
          <p:cNvPr id="5" name="Picture 4"/>
          <p:cNvPicPr>
            <a:picLocks noChangeAspect="1"/>
          </p:cNvPicPr>
          <p:nvPr/>
        </p:nvPicPr>
        <p:blipFill>
          <a:blip r:embed="rId3"/>
          <a:srcRect l="9743" t="1384"/>
          <a:stretch>
            <a:fillRect/>
          </a:stretch>
        </p:blipFill>
        <p:spPr>
          <a:xfrm>
            <a:off x="7752715" y="395605"/>
            <a:ext cx="4439285" cy="5438227"/>
          </a:xfrm>
          <a:prstGeom prst="rect">
            <a:avLst/>
          </a:prstGeom>
        </p:spPr>
      </p:pic>
      <p:pic>
        <p:nvPicPr>
          <p:cNvPr id="6" name="Picture 5"/>
          <p:cNvPicPr>
            <a:picLocks noChangeAspect="1"/>
          </p:cNvPicPr>
          <p:nvPr/>
        </p:nvPicPr>
        <p:blipFill>
          <a:blip r:embed="rId4"/>
          <a:stretch>
            <a:fillRect/>
          </a:stretch>
        </p:blipFill>
        <p:spPr>
          <a:xfrm>
            <a:off x="1984264" y="5926818"/>
            <a:ext cx="9080500" cy="320040"/>
          </a:xfrm>
          <a:prstGeom prst="rect">
            <a:avLst/>
          </a:prstGeom>
        </p:spPr>
      </p:pic>
      <p:sp>
        <p:nvSpPr>
          <p:cNvPr id="7" name="Text Box 6"/>
          <p:cNvSpPr txBox="1"/>
          <p:nvPr/>
        </p:nvSpPr>
        <p:spPr>
          <a:xfrm>
            <a:off x="266700" y="108903"/>
            <a:ext cx="5080000" cy="460375"/>
          </a:xfrm>
          <a:prstGeom prst="rect">
            <a:avLst/>
          </a:prstGeom>
        </p:spPr>
        <p:txBody>
          <a:bodyPr>
            <a:spAutoFit/>
          </a:bodyPr>
          <a:lstStyle/>
          <a:p>
            <a:r>
              <a:rPr sz="2400" b="1">
                <a:solidFill>
                  <a:srgbClr val="00B0F0"/>
                </a:solidFill>
                <a:latin typeface="Times New Roman" panose="02020603050405020304" pitchFamily="18" charset="0"/>
                <a:cs typeface="Times New Roman" panose="02020603050405020304" pitchFamily="18" charset="0"/>
              </a:rPr>
              <a:t>Experimental setup</a:t>
            </a:r>
            <a:r>
              <a:rPr lang="en-IN" sz="2400" b="1">
                <a:solidFill>
                  <a:srgbClr val="00B0F0"/>
                </a:solidFill>
                <a:latin typeface="Times New Roman" panose="02020603050405020304" pitchFamily="18" charset="0"/>
                <a:cs typeface="Times New Roman" panose="02020603050405020304" pitchFamily="18" charset="0"/>
              </a:rPr>
              <a:t>:</a:t>
            </a:r>
          </a:p>
        </p:txBody>
      </p:sp>
      <p:sp>
        <p:nvSpPr>
          <p:cNvPr id="8" name="Text Box 7"/>
          <p:cNvSpPr txBox="1"/>
          <p:nvPr/>
        </p:nvSpPr>
        <p:spPr>
          <a:xfrm>
            <a:off x="170180" y="570230"/>
            <a:ext cx="4909820" cy="459740"/>
          </a:xfrm>
          <a:prstGeom prst="rect">
            <a:avLst/>
          </a:prstGeom>
        </p:spPr>
        <p:txBody>
          <a:bodyPr>
            <a:noAutofit/>
          </a:bodyPr>
          <a:lstStyle/>
          <a:p>
            <a:r>
              <a:rPr sz="2400" b="1">
                <a:solidFill>
                  <a:srgbClr val="00B0F0"/>
                </a:solidFill>
                <a:latin typeface="Times New Roman" panose="02020603050405020304" pitchFamily="18" charset="0"/>
                <a:cs typeface="Times New Roman" panose="02020603050405020304" pitchFamily="18" charset="0"/>
              </a:rPr>
              <a:t>2.1. The model combustor</a:t>
            </a:r>
            <a:r>
              <a:rPr sz="1600"/>
              <a:t> </a:t>
            </a:r>
          </a:p>
        </p:txBody>
      </p:sp>
      <p:cxnSp>
        <p:nvCxnSpPr>
          <p:cNvPr id="2" name="Straight Connector 1">
            <a:extLst>
              <a:ext uri="{FF2B5EF4-FFF2-40B4-BE49-F238E27FC236}">
                <a16:creationId xmlns:a16="http://schemas.microsoft.com/office/drawing/2014/main" id="{4930FED1-6C4A-2328-5C21-1F7242012A18}"/>
              </a:ext>
            </a:extLst>
          </p:cNvPr>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3" name="Picture 2" descr="A blue and white logo&#10;&#10;Description automatically generated with low confidence">
            <a:extLst>
              <a:ext uri="{FF2B5EF4-FFF2-40B4-BE49-F238E27FC236}">
                <a16:creationId xmlns:a16="http://schemas.microsoft.com/office/drawing/2014/main" id="{878C7A6F-BC7B-CD0C-47CB-1A976092D9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54973" y="6376340"/>
            <a:ext cx="2019582" cy="471348"/>
          </a:xfrm>
          <a:prstGeom prst="rect">
            <a:avLst/>
          </a:prstGeom>
        </p:spPr>
      </p:pic>
      <p:sp>
        <p:nvSpPr>
          <p:cNvPr id="9" name="Slide Number Placeholder 5">
            <a:extLst>
              <a:ext uri="{FF2B5EF4-FFF2-40B4-BE49-F238E27FC236}">
                <a16:creationId xmlns:a16="http://schemas.microsoft.com/office/drawing/2014/main" id="{09F0C6BA-BA0B-6574-A6C9-D340BFC55477}"/>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6</a:t>
            </a:fld>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10" name="Footer Placeholder 4">
            <a:extLst>
              <a:ext uri="{FF2B5EF4-FFF2-40B4-BE49-F238E27FC236}">
                <a16:creationId xmlns:a16="http://schemas.microsoft.com/office/drawing/2014/main" id="{1AC431FC-7B28-2040-99BF-8E05D0DDDBAF}"/>
              </a:ext>
            </a:extLst>
          </p:cNvPr>
          <p:cNvSpPr>
            <a:spLocks noGrp="1"/>
          </p:cNvSpPr>
          <p:nvPr>
            <p:ph type="ftr" sz="quarter" idx="11"/>
          </p:nvPr>
        </p:nvSpPr>
        <p:spPr>
          <a:xfrm>
            <a:off x="855677" y="6356347"/>
            <a:ext cx="919929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Computational Fluid Dynamics Special Topics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29590" y="374015"/>
            <a:ext cx="10922635" cy="5161280"/>
          </a:xfrm>
          <a:prstGeom prst="rect">
            <a:avLst/>
          </a:prstGeom>
        </p:spPr>
        <p:txBody>
          <a:bodyPr>
            <a:noAutofit/>
          </a:bodyPr>
          <a:lstStyle/>
          <a:p>
            <a:pPr marL="342900" indent="-342900" algn="just">
              <a:buFont typeface="Wingdings" panose="05000000000000000000" charset="0"/>
              <a:buChar char="Ø"/>
            </a:pPr>
            <a:r>
              <a:rPr sz="2400" dirty="0">
                <a:latin typeface="Times New Roman" panose="02020603050405020304" pitchFamily="18" charset="0"/>
                <a:cs typeface="Times New Roman" panose="02020603050405020304" pitchFamily="18" charset="0"/>
              </a:rPr>
              <a:t>To compress the main air, a ring blower (</a:t>
            </a:r>
            <a:r>
              <a:rPr sz="2400" b="1" dirty="0" err="1">
                <a:solidFill>
                  <a:srgbClr val="FF0000"/>
                </a:solidFill>
                <a:latin typeface="Times New Roman" panose="02020603050405020304" pitchFamily="18" charset="0"/>
                <a:cs typeface="Times New Roman" panose="02020603050405020304" pitchFamily="18" charset="0"/>
              </a:rPr>
              <a:t>HRB</a:t>
            </a:r>
            <a:r>
              <a:rPr sz="2400" b="1" dirty="0">
                <a:solidFill>
                  <a:srgbClr val="FF0000"/>
                </a:solidFill>
                <a:latin typeface="Times New Roman" panose="02020603050405020304" pitchFamily="18" charset="0"/>
                <a:cs typeface="Times New Roman" panose="02020603050405020304" pitchFamily="18" charset="0"/>
              </a:rPr>
              <a:t>-1000, 60 Hz, Power: 12.6 kW, Max. air flow: 10 </a:t>
            </a:r>
            <a:r>
              <a:rPr sz="2400" b="1" dirty="0" err="1">
                <a:solidFill>
                  <a:srgbClr val="FF0000"/>
                </a:solidFill>
                <a:latin typeface="Times New Roman" panose="02020603050405020304" pitchFamily="18" charset="0"/>
                <a:cs typeface="Times New Roman" panose="02020603050405020304" pitchFamily="18" charset="0"/>
              </a:rPr>
              <a:t>m3</a:t>
            </a:r>
            <a:r>
              <a:rPr sz="2400" b="1" dirty="0">
                <a:solidFill>
                  <a:srgbClr val="FF0000"/>
                </a:solidFill>
                <a:latin typeface="Times New Roman" panose="02020603050405020304" pitchFamily="18" charset="0"/>
                <a:cs typeface="Times New Roman" panose="02020603050405020304" pitchFamily="18" charset="0"/>
              </a:rPr>
              <a:t> / min, </a:t>
            </a:r>
            <a:r>
              <a:rPr sz="2400" b="1" dirty="0" err="1">
                <a:solidFill>
                  <a:srgbClr val="FF0000"/>
                </a:solidFill>
                <a:latin typeface="Times New Roman" panose="02020603050405020304" pitchFamily="18" charset="0"/>
                <a:cs typeface="Times New Roman" panose="02020603050405020304" pitchFamily="18" charset="0"/>
              </a:rPr>
              <a:t>Hwanghae</a:t>
            </a:r>
            <a:r>
              <a:rPr sz="2400" b="1" dirty="0">
                <a:solidFill>
                  <a:srgbClr val="FF0000"/>
                </a:solidFill>
                <a:latin typeface="Times New Roman" panose="02020603050405020304" pitchFamily="18" charset="0"/>
                <a:cs typeface="Times New Roman" panose="02020603050405020304" pitchFamily="18" charset="0"/>
              </a:rPr>
              <a:t> Electric Co., Korea</a:t>
            </a:r>
            <a:r>
              <a:rPr sz="2400" dirty="0">
                <a:latin typeface="Times New Roman" panose="02020603050405020304" pitchFamily="18" charset="0"/>
                <a:cs typeface="Times New Roman" panose="02020603050405020304" pitchFamily="18" charset="0"/>
              </a:rPr>
              <a:t>) is used. </a:t>
            </a:r>
          </a:p>
          <a:p>
            <a:pPr marL="342900" indent="-342900" algn="just">
              <a:buFont typeface="Wingdings" panose="05000000000000000000" charset="0"/>
              <a:buChar char="Ø"/>
            </a:pPr>
            <a:r>
              <a:rPr sz="2400" dirty="0">
                <a:latin typeface="Times New Roman" panose="02020603050405020304" pitchFamily="18" charset="0"/>
                <a:cs typeface="Times New Roman" panose="02020603050405020304" pitchFamily="18" charset="0"/>
              </a:rPr>
              <a:t>Mass flow meter (</a:t>
            </a:r>
            <a:r>
              <a:rPr sz="2400" b="1" dirty="0" err="1">
                <a:solidFill>
                  <a:srgbClr val="FF0000"/>
                </a:solidFill>
                <a:latin typeface="Times New Roman" panose="02020603050405020304" pitchFamily="18" charset="0"/>
                <a:cs typeface="Times New Roman" panose="02020603050405020304" pitchFamily="18" charset="0"/>
              </a:rPr>
              <a:t>MFM</a:t>
            </a:r>
            <a:r>
              <a:rPr sz="2400" b="1" dirty="0">
                <a:solidFill>
                  <a:srgbClr val="FF0000"/>
                </a:solidFill>
                <a:latin typeface="Times New Roman" panose="02020603050405020304" pitchFamily="18" charset="0"/>
                <a:cs typeface="Times New Roman" panose="02020603050405020304" pitchFamily="18" charset="0"/>
              </a:rPr>
              <a:t> (FESTO–151694 </a:t>
            </a:r>
            <a:r>
              <a:rPr sz="2400" b="1" dirty="0" err="1">
                <a:solidFill>
                  <a:srgbClr val="FF0000"/>
                </a:solidFill>
                <a:latin typeface="Times New Roman" panose="02020603050405020304" pitchFamily="18" charset="0"/>
                <a:cs typeface="Times New Roman" panose="02020603050405020304" pitchFamily="18" charset="0"/>
              </a:rPr>
              <a:t>MPYE</a:t>
            </a:r>
            <a:r>
              <a:rPr sz="2400" b="1" dirty="0">
                <a:solidFill>
                  <a:srgbClr val="FF0000"/>
                </a:solidFill>
                <a:latin typeface="Times New Roman" panose="02020603050405020304" pitchFamily="18" charset="0"/>
                <a:cs typeface="Times New Roman" panose="02020603050405020304" pitchFamily="18" charset="0"/>
              </a:rPr>
              <a:t>-5–1/4–010-B, Germany</a:t>
            </a:r>
            <a:r>
              <a:rPr sz="24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charset="0"/>
              <a:buChar char="Ø"/>
            </a:pPr>
            <a:r>
              <a:rPr sz="2400" dirty="0">
                <a:latin typeface="Times New Roman" panose="02020603050405020304" pitchFamily="18" charset="0"/>
                <a:cs typeface="Times New Roman" panose="02020603050405020304" pitchFamily="18" charset="0"/>
              </a:rPr>
              <a:t> pressure sensors (</a:t>
            </a:r>
            <a:r>
              <a:rPr sz="2400" b="1" dirty="0">
                <a:solidFill>
                  <a:srgbClr val="FF0000"/>
                </a:solidFill>
                <a:latin typeface="Times New Roman" panose="02020603050405020304" pitchFamily="18" charset="0"/>
                <a:cs typeface="Times New Roman" panose="02020603050405020304" pitchFamily="18" charset="0"/>
              </a:rPr>
              <a:t>BM-1100-</a:t>
            </a:r>
            <a:r>
              <a:rPr sz="2400" b="1" dirty="0" err="1">
                <a:solidFill>
                  <a:srgbClr val="FF0000"/>
                </a:solidFill>
                <a:latin typeface="Times New Roman" panose="02020603050405020304" pitchFamily="18" charset="0"/>
                <a:cs typeface="Times New Roman" panose="02020603050405020304" pitchFamily="18" charset="0"/>
              </a:rPr>
              <a:t>50G</a:t>
            </a:r>
            <a:r>
              <a:rPr sz="2400" b="1" dirty="0">
                <a:solidFill>
                  <a:srgbClr val="FF0000"/>
                </a:solidFill>
                <a:latin typeface="Times New Roman" panose="02020603050405020304" pitchFamily="18" charset="0"/>
                <a:cs typeface="Times New Roman" panose="02020603050405020304" pitchFamily="18" charset="0"/>
              </a:rPr>
              <a:t> with an accuracy of ± 1 % FS, </a:t>
            </a:r>
            <a:r>
              <a:rPr sz="2400" b="1" dirty="0" err="1">
                <a:solidFill>
                  <a:srgbClr val="FF0000"/>
                </a:solidFill>
                <a:latin typeface="Times New Roman" panose="02020603050405020304" pitchFamily="18" charset="0"/>
                <a:cs typeface="Times New Roman" panose="02020603050405020304" pitchFamily="18" charset="0"/>
              </a:rPr>
              <a:t>Kulite</a:t>
            </a:r>
            <a:r>
              <a:rPr sz="2400" b="1" dirty="0">
                <a:solidFill>
                  <a:srgbClr val="FF0000"/>
                </a:solidFill>
                <a:latin typeface="Times New Roman" panose="02020603050405020304" pitchFamily="18" charset="0"/>
                <a:cs typeface="Times New Roman" panose="02020603050405020304" pitchFamily="18" charset="0"/>
              </a:rPr>
              <a:t>, USA</a:t>
            </a:r>
            <a:r>
              <a:rPr sz="2400" dirty="0">
                <a:latin typeface="Times New Roman" panose="02020603050405020304" pitchFamily="18" charset="0"/>
                <a:cs typeface="Times New Roman" panose="02020603050405020304" pitchFamily="18" charset="0"/>
              </a:rPr>
              <a:t>) were con </a:t>
            </a:r>
            <a:r>
              <a:rPr sz="2400" dirty="0" err="1">
                <a:latin typeface="Times New Roman" panose="02020603050405020304" pitchFamily="18" charset="0"/>
                <a:cs typeface="Times New Roman" panose="02020603050405020304" pitchFamily="18" charset="0"/>
              </a:rPr>
              <a:t>nected</a:t>
            </a:r>
            <a:r>
              <a:rPr sz="2400" dirty="0">
                <a:latin typeface="Times New Roman" panose="02020603050405020304" pitchFamily="18" charset="0"/>
                <a:cs typeface="Times New Roman" panose="02020603050405020304" pitchFamily="18" charset="0"/>
              </a:rPr>
              <a:t> to the </a:t>
            </a:r>
            <a:r>
              <a:rPr sz="2400" dirty="0" err="1">
                <a:latin typeface="Times New Roman" panose="02020603050405020304" pitchFamily="18" charset="0"/>
                <a:cs typeface="Times New Roman" panose="02020603050405020304" pitchFamily="18" charset="0"/>
              </a:rPr>
              <a:t>DAQ</a:t>
            </a:r>
            <a:r>
              <a:rPr sz="2400" dirty="0">
                <a:latin typeface="Times New Roman" panose="02020603050405020304" pitchFamily="18" charset="0"/>
                <a:cs typeface="Times New Roman" panose="02020603050405020304" pitchFamily="18" charset="0"/>
              </a:rPr>
              <a:t> system to measure the pressure through the LabVIEW program. </a:t>
            </a:r>
          </a:p>
          <a:p>
            <a:pPr marL="342900" indent="-342900" algn="just">
              <a:buFont typeface="Wingdings" panose="05000000000000000000" charset="0"/>
              <a:buChar char="Ø"/>
            </a:pPr>
            <a:r>
              <a:rPr sz="2400" dirty="0">
                <a:latin typeface="Times New Roman" panose="02020603050405020304" pitchFamily="18" charset="0"/>
                <a:cs typeface="Times New Roman" panose="02020603050405020304" pitchFamily="18" charset="0"/>
              </a:rPr>
              <a:t>An electric ball compressor (</a:t>
            </a:r>
            <a:r>
              <a:rPr sz="2400" b="1" dirty="0">
                <a:solidFill>
                  <a:srgbClr val="FF0000"/>
                </a:solidFill>
                <a:latin typeface="Times New Roman" panose="02020603050405020304" pitchFamily="18" charset="0"/>
                <a:cs typeface="Times New Roman" panose="02020603050405020304" pitchFamily="18" charset="0"/>
              </a:rPr>
              <a:t>F-117-CI-</a:t>
            </a:r>
            <a:r>
              <a:rPr sz="2400" b="1" dirty="0" err="1">
                <a:solidFill>
                  <a:srgbClr val="FF0000"/>
                </a:solidFill>
                <a:latin typeface="Times New Roman" panose="02020603050405020304" pitchFamily="18" charset="0"/>
                <a:cs typeface="Times New Roman" panose="02020603050405020304" pitchFamily="18" charset="0"/>
              </a:rPr>
              <a:t>BGD</a:t>
            </a:r>
            <a:r>
              <a:rPr sz="2400" b="1" dirty="0">
                <a:solidFill>
                  <a:srgbClr val="FF0000"/>
                </a:solidFill>
                <a:latin typeface="Times New Roman" panose="02020603050405020304" pitchFamily="18" charset="0"/>
                <a:cs typeface="Times New Roman" panose="02020603050405020304" pitchFamily="18" charset="0"/>
              </a:rPr>
              <a:t>-15-V, Pressure rating: 100 bar, Range: 0–1000 </a:t>
            </a:r>
            <a:r>
              <a:rPr sz="2400" b="1" dirty="0" err="1">
                <a:solidFill>
                  <a:srgbClr val="FF0000"/>
                </a:solidFill>
                <a:latin typeface="Times New Roman" panose="02020603050405020304" pitchFamily="18" charset="0"/>
                <a:cs typeface="Times New Roman" panose="02020603050405020304" pitchFamily="18" charset="0"/>
              </a:rPr>
              <a:t>m3</a:t>
            </a:r>
            <a:r>
              <a:rPr sz="2400" b="1" dirty="0">
                <a:solidFill>
                  <a:srgbClr val="FF0000"/>
                </a:solidFill>
                <a:latin typeface="Times New Roman" panose="02020603050405020304" pitchFamily="18" charset="0"/>
                <a:cs typeface="Times New Roman" panose="02020603050405020304" pitchFamily="18" charset="0"/>
              </a:rPr>
              <a:t> /h, Bronkhorst, Germany</a:t>
            </a:r>
            <a:r>
              <a:rPr sz="2400" dirty="0">
                <a:latin typeface="Times New Roman" panose="02020603050405020304" pitchFamily="18" charset="0"/>
                <a:cs typeface="Times New Roman" panose="02020603050405020304" pitchFamily="18" charset="0"/>
              </a:rPr>
              <a:t>) is used to provide the secondary air to simulate gaseous fuel injection and it is controlled by the mass flow controller (</a:t>
            </a:r>
            <a:r>
              <a:rPr sz="2400" dirty="0" err="1">
                <a:latin typeface="Times New Roman" panose="02020603050405020304" pitchFamily="18" charset="0"/>
                <a:cs typeface="Times New Roman" panose="02020603050405020304" pitchFamily="18" charset="0"/>
              </a:rPr>
              <a:t>MFC</a:t>
            </a:r>
            <a:r>
              <a:rPr sz="2400" dirty="0">
                <a:latin typeface="Times New Roman" panose="02020603050405020304" pitchFamily="18" charset="0"/>
                <a:cs typeface="Times New Roman" panose="02020603050405020304" pitchFamily="18" charset="0"/>
              </a:rPr>
              <a:t>). </a:t>
            </a:r>
          </a:p>
        </p:txBody>
      </p:sp>
      <p:cxnSp>
        <p:nvCxnSpPr>
          <p:cNvPr id="3" name="Straight Connector 2">
            <a:extLst>
              <a:ext uri="{FF2B5EF4-FFF2-40B4-BE49-F238E27FC236}">
                <a16:creationId xmlns:a16="http://schemas.microsoft.com/office/drawing/2014/main" id="{0E74F770-447E-AEB5-09A7-CFD84D2FABC2}"/>
              </a:ext>
            </a:extLst>
          </p:cNvPr>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4" name="Picture 3" descr="A blue and white logo&#10;&#10;Description automatically generated with low confidence">
            <a:extLst>
              <a:ext uri="{FF2B5EF4-FFF2-40B4-BE49-F238E27FC236}">
                <a16:creationId xmlns:a16="http://schemas.microsoft.com/office/drawing/2014/main" id="{0E05CF54-1D9A-C1B3-1ECD-5C3859425B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376340"/>
            <a:ext cx="2019582" cy="471348"/>
          </a:xfrm>
          <a:prstGeom prst="rect">
            <a:avLst/>
          </a:prstGeom>
        </p:spPr>
      </p:pic>
      <p:sp>
        <p:nvSpPr>
          <p:cNvPr id="5" name="Slide Number Placeholder 5">
            <a:extLst>
              <a:ext uri="{FF2B5EF4-FFF2-40B4-BE49-F238E27FC236}">
                <a16:creationId xmlns:a16="http://schemas.microsoft.com/office/drawing/2014/main" id="{54FE7F3F-D6C4-BDBB-4807-5DE09D65560E}"/>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7</a:t>
            </a:fld>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4">
            <a:extLst>
              <a:ext uri="{FF2B5EF4-FFF2-40B4-BE49-F238E27FC236}">
                <a16:creationId xmlns:a16="http://schemas.microsoft.com/office/drawing/2014/main" id="{6C4BEEDF-0C2B-CFCA-64BF-B7C181A58FA9}"/>
              </a:ext>
            </a:extLst>
          </p:cNvPr>
          <p:cNvSpPr>
            <a:spLocks noGrp="1"/>
          </p:cNvSpPr>
          <p:nvPr>
            <p:ph type="ftr" sz="quarter" idx="11"/>
          </p:nvPr>
        </p:nvSpPr>
        <p:spPr>
          <a:xfrm>
            <a:off x="855677" y="6356347"/>
            <a:ext cx="919929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Computational Fluid Dynamics Special Topics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37820" y="96544"/>
            <a:ext cx="10769600" cy="1991995"/>
          </a:xfrm>
          <a:prstGeom prst="rect">
            <a:avLst/>
          </a:prstGeom>
        </p:spPr>
        <p:txBody>
          <a:bodyPr>
            <a:noAutofit/>
          </a:bodyPr>
          <a:lstStyle/>
          <a:p>
            <a:r>
              <a:rPr sz="2400" b="1" dirty="0">
                <a:solidFill>
                  <a:srgbClr val="00B0F0"/>
                </a:solidFill>
                <a:latin typeface="Times New Roman" panose="02020603050405020304" pitchFamily="18" charset="0"/>
                <a:cs typeface="Times New Roman" panose="02020603050405020304" pitchFamily="18" charset="0"/>
              </a:rPr>
              <a:t> </a:t>
            </a:r>
            <a:r>
              <a:rPr lang="en-IN" sz="2400" b="1" dirty="0">
                <a:solidFill>
                  <a:srgbClr val="00B0F0"/>
                </a:solidFill>
                <a:latin typeface="Times New Roman" panose="02020603050405020304" pitchFamily="18" charset="0"/>
                <a:cs typeface="Times New Roman" panose="02020603050405020304" pitchFamily="18" charset="0"/>
              </a:rPr>
              <a:t>D</a:t>
            </a:r>
            <a:r>
              <a:rPr sz="2400" b="1" dirty="0" err="1">
                <a:solidFill>
                  <a:srgbClr val="00B0F0"/>
                </a:solidFill>
                <a:latin typeface="Times New Roman" panose="02020603050405020304" pitchFamily="18" charset="0"/>
                <a:cs typeface="Times New Roman" panose="02020603050405020304" pitchFamily="18" charset="0"/>
              </a:rPr>
              <a:t>imensions</a:t>
            </a:r>
            <a:r>
              <a:rPr lang="en-IN" sz="2400" b="1" dirty="0">
                <a:solidFill>
                  <a:srgbClr val="00B0F0"/>
                </a:solidFill>
                <a:latin typeface="Times New Roman" panose="02020603050405020304" pitchFamily="18" charset="0"/>
                <a:cs typeface="Times New Roman" panose="02020603050405020304" pitchFamily="18" charset="0"/>
              </a:rPr>
              <a:t>:</a:t>
            </a:r>
            <a:endParaRPr sz="2400" b="1" dirty="0">
              <a:solidFill>
                <a:srgbClr val="00B0F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dirty="0">
                <a:solidFill>
                  <a:srgbClr val="FF0000"/>
                </a:solidFill>
              </a:rPr>
              <a:t> </a:t>
            </a:r>
            <a:r>
              <a:rPr lang="en-IN" b="1" dirty="0">
                <a:solidFill>
                  <a:srgbClr val="FF0000"/>
                </a:solidFill>
              </a:rPr>
              <a:t>l</a:t>
            </a:r>
            <a:r>
              <a:rPr b="1" dirty="0">
                <a:solidFill>
                  <a:srgbClr val="FF0000"/>
                </a:solidFill>
                <a:latin typeface="Times New Roman" panose="02020603050405020304" pitchFamily="18" charset="0"/>
                <a:cs typeface="Times New Roman" panose="02020603050405020304" pitchFamily="18" charset="0"/>
              </a:rPr>
              <a:t> = 250 mm </a:t>
            </a:r>
            <a:r>
              <a:rPr lang="en-US" b="1" dirty="0">
                <a:solidFill>
                  <a:srgbClr val="FF0000"/>
                </a:solidFill>
                <a:latin typeface="Times New Roman" panose="02020603050405020304" pitchFamily="18" charset="0"/>
                <a:cs typeface="Times New Roman" panose="02020603050405020304" pitchFamily="18" charset="0"/>
              </a:rPr>
              <a:t>,</a:t>
            </a:r>
            <a:r>
              <a:rPr b="1" dirty="0">
                <a:solidFill>
                  <a:srgbClr val="FF0000"/>
                </a:solidFill>
                <a:latin typeface="Times New Roman" panose="02020603050405020304" pitchFamily="18" charset="0"/>
                <a:cs typeface="Times New Roman" panose="02020603050405020304" pitchFamily="18" charset="0"/>
              </a:rPr>
              <a:t>D</a:t>
            </a:r>
            <a:r>
              <a:rPr lang="en-IN" b="1" baseline="-25000" dirty="0">
                <a:solidFill>
                  <a:srgbClr val="FF0000"/>
                </a:solidFill>
                <a:latin typeface="Times New Roman" panose="02020603050405020304" pitchFamily="18" charset="0"/>
                <a:cs typeface="Times New Roman" panose="02020603050405020304" pitchFamily="18" charset="0"/>
              </a:rPr>
              <a:t>inlet</a:t>
            </a:r>
            <a:r>
              <a:rPr b="1" dirty="0">
                <a:solidFill>
                  <a:srgbClr val="FF0000"/>
                </a:solidFill>
                <a:latin typeface="Times New Roman" panose="02020603050405020304" pitchFamily="18" charset="0"/>
                <a:cs typeface="Times New Roman" panose="02020603050405020304" pitchFamily="18" charset="0"/>
              </a:rPr>
              <a:t>= 70 mm</a:t>
            </a:r>
            <a:r>
              <a:rPr lang="en-US" b="1" dirty="0">
                <a:solidFill>
                  <a:srgbClr val="FF0000"/>
                </a:solidFill>
                <a:latin typeface="Times New Roman" panose="02020603050405020304" pitchFamily="18" charset="0"/>
                <a:cs typeface="Times New Roman" panose="02020603050405020304" pitchFamily="18" charset="0"/>
              </a:rPr>
              <a:t>, </a:t>
            </a:r>
            <a:r>
              <a:rPr b="1" dirty="0">
                <a:solidFill>
                  <a:srgbClr val="FF0000"/>
                </a:solidFill>
                <a:latin typeface="Times New Roman" panose="02020603050405020304" pitchFamily="18" charset="0"/>
                <a:cs typeface="Times New Roman" panose="02020603050405020304" pitchFamily="18" charset="0"/>
              </a:rPr>
              <a:t>The axial swirler (Do = 20 mm, Dh = 12 mm) has 12 symmetrical blades with fixed angle of θ = 39◦ where the flow cross-sectional area (</a:t>
            </a:r>
            <a:r>
              <a:rPr b="1" dirty="0" err="1">
                <a:solidFill>
                  <a:srgbClr val="FF0000"/>
                </a:solidFill>
                <a:latin typeface="Times New Roman" panose="02020603050405020304" pitchFamily="18" charset="0"/>
                <a:cs typeface="Times New Roman" panose="02020603050405020304" pitchFamily="18" charset="0"/>
              </a:rPr>
              <a:t>Asection</a:t>
            </a:r>
            <a:r>
              <a:rPr b="1" dirty="0">
                <a:solidFill>
                  <a:srgbClr val="FF0000"/>
                </a:solidFill>
                <a:latin typeface="Times New Roman" panose="02020603050405020304" pitchFamily="18" charset="0"/>
                <a:cs typeface="Times New Roman" panose="02020603050405020304" pitchFamily="18" charset="0"/>
              </a:rPr>
              <a:t>) of 4,900 </a:t>
            </a:r>
            <a:r>
              <a:rPr b="1" dirty="0" err="1">
                <a:solidFill>
                  <a:srgbClr val="FF0000"/>
                </a:solidFill>
                <a:latin typeface="Times New Roman" panose="02020603050405020304" pitchFamily="18" charset="0"/>
                <a:cs typeface="Times New Roman" panose="02020603050405020304" pitchFamily="18" charset="0"/>
              </a:rPr>
              <a:t>mm2</a:t>
            </a:r>
            <a:r>
              <a:rPr b="1" dirty="0">
                <a:solidFill>
                  <a:srgbClr val="FF0000"/>
                </a:solidFill>
                <a:latin typeface="Times New Roman" panose="02020603050405020304" pitchFamily="18" charset="0"/>
                <a:cs typeface="Times New Roman" panose="02020603050405020304" pitchFamily="18" charset="0"/>
              </a:rPr>
              <a:t> , and the aspect ratio (S) of 1 </a:t>
            </a:r>
            <a:r>
              <a:rPr dirty="0">
                <a:latin typeface="Times New Roman" panose="02020603050405020304" pitchFamily="18" charset="0"/>
                <a:cs typeface="Times New Roman" panose="02020603050405020304" pitchFamily="18" charset="0"/>
              </a:rPr>
              <a:t>as presented in Fig. 2 (a).</a:t>
            </a:r>
          </a:p>
        </p:txBody>
      </p:sp>
      <p:pic>
        <p:nvPicPr>
          <p:cNvPr id="5" name="Picture 4"/>
          <p:cNvPicPr>
            <a:picLocks noChangeAspect="1"/>
          </p:cNvPicPr>
          <p:nvPr/>
        </p:nvPicPr>
        <p:blipFill>
          <a:blip r:embed="rId2"/>
          <a:stretch>
            <a:fillRect/>
          </a:stretch>
        </p:blipFill>
        <p:spPr>
          <a:xfrm>
            <a:off x="2629697" y="5846985"/>
            <a:ext cx="8477723" cy="343384"/>
          </a:xfrm>
          <a:prstGeom prst="rect">
            <a:avLst/>
          </a:prstGeom>
        </p:spPr>
      </p:pic>
      <p:pic>
        <p:nvPicPr>
          <p:cNvPr id="6" name="Picture 5"/>
          <p:cNvPicPr>
            <a:picLocks noChangeAspect="1"/>
          </p:cNvPicPr>
          <p:nvPr/>
        </p:nvPicPr>
        <p:blipFill>
          <a:blip r:embed="rId3"/>
          <a:srcRect r="652" b="2949"/>
          <a:stretch>
            <a:fillRect/>
          </a:stretch>
        </p:blipFill>
        <p:spPr>
          <a:xfrm>
            <a:off x="1596025" y="1312756"/>
            <a:ext cx="9272905" cy="4534230"/>
          </a:xfrm>
          <a:prstGeom prst="rect">
            <a:avLst/>
          </a:prstGeom>
        </p:spPr>
      </p:pic>
      <p:cxnSp>
        <p:nvCxnSpPr>
          <p:cNvPr id="2" name="Straight Connector 1">
            <a:extLst>
              <a:ext uri="{FF2B5EF4-FFF2-40B4-BE49-F238E27FC236}">
                <a16:creationId xmlns:a16="http://schemas.microsoft.com/office/drawing/2014/main" id="{63BBB8CA-908F-6290-69F3-8247507B6DA3}"/>
              </a:ext>
            </a:extLst>
          </p:cNvPr>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4" name="Picture 3" descr="A blue and white logo&#10;&#10;Description automatically generated with low confidence">
            <a:extLst>
              <a:ext uri="{FF2B5EF4-FFF2-40B4-BE49-F238E27FC236}">
                <a16:creationId xmlns:a16="http://schemas.microsoft.com/office/drawing/2014/main" id="{F62ABCE7-14A6-4349-D68F-E7FB1318F8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4973" y="6376340"/>
            <a:ext cx="2019582" cy="471348"/>
          </a:xfrm>
          <a:prstGeom prst="rect">
            <a:avLst/>
          </a:prstGeom>
        </p:spPr>
      </p:pic>
      <p:sp>
        <p:nvSpPr>
          <p:cNvPr id="7" name="Slide Number Placeholder 5">
            <a:extLst>
              <a:ext uri="{FF2B5EF4-FFF2-40B4-BE49-F238E27FC236}">
                <a16:creationId xmlns:a16="http://schemas.microsoft.com/office/drawing/2014/main" id="{4FCCE7B8-06AB-25B0-78E7-752830DD30F8}"/>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8</a:t>
            </a:fld>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8" name="Footer Placeholder 4">
            <a:extLst>
              <a:ext uri="{FF2B5EF4-FFF2-40B4-BE49-F238E27FC236}">
                <a16:creationId xmlns:a16="http://schemas.microsoft.com/office/drawing/2014/main" id="{C96E1DA4-CD7B-26DA-3FC2-DF9691B6F975}"/>
              </a:ext>
            </a:extLst>
          </p:cNvPr>
          <p:cNvSpPr>
            <a:spLocks noGrp="1"/>
          </p:cNvSpPr>
          <p:nvPr>
            <p:ph type="ftr" sz="quarter" idx="11"/>
          </p:nvPr>
        </p:nvSpPr>
        <p:spPr>
          <a:xfrm>
            <a:off x="855677" y="6356347"/>
            <a:ext cx="919929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Computational Fluid Dynamics Special Topics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78588" y="63668"/>
            <a:ext cx="6085840" cy="6266180"/>
          </a:xfrm>
          <a:prstGeom prst="rect">
            <a:avLst/>
          </a:prstGeom>
        </p:spPr>
      </p:pic>
      <p:sp>
        <p:nvSpPr>
          <p:cNvPr id="5" name="Text Box 4"/>
          <p:cNvSpPr txBox="1"/>
          <p:nvPr/>
        </p:nvSpPr>
        <p:spPr>
          <a:xfrm>
            <a:off x="302895" y="197485"/>
            <a:ext cx="5803265" cy="2903220"/>
          </a:xfrm>
          <a:prstGeom prst="rect">
            <a:avLst/>
          </a:prstGeom>
        </p:spPr>
        <p:txBody>
          <a:bodyPr>
            <a:noAutofit/>
          </a:bodyPr>
          <a:lstStyle/>
          <a:p>
            <a:pPr marL="342900" indent="-342900" algn="just">
              <a:buFont typeface="Wingdings" panose="05000000000000000000" charset="0"/>
              <a:buChar char="Ø"/>
            </a:pPr>
            <a:r>
              <a:rPr sz="2400">
                <a:solidFill>
                  <a:schemeClr val="tx1"/>
                </a:solidFill>
                <a:latin typeface="Times New Roman" panose="02020603050405020304" pitchFamily="18" charset="0"/>
                <a:cs typeface="Times New Roman" panose="02020603050405020304" pitchFamily="18" charset="0"/>
              </a:rPr>
              <a:t>In all experimental cases, there are two air inlets, </a:t>
            </a:r>
            <a:r>
              <a:rPr sz="2400" b="1">
                <a:solidFill>
                  <a:srgbClr val="FF0000"/>
                </a:solidFill>
                <a:latin typeface="Times New Roman" panose="02020603050405020304" pitchFamily="18" charset="0"/>
                <a:cs typeface="Times New Roman" panose="02020603050405020304" pitchFamily="18" charset="0"/>
              </a:rPr>
              <a:t>where the first one passes through the plenum at a rate of 11.9 g/s, and the second one passes through the fuel nozzle at a rate of 0.21 g/s.</a:t>
            </a:r>
            <a:r>
              <a:rPr sz="2400">
                <a:solidFill>
                  <a:schemeClr val="tx1"/>
                </a:solidFill>
                <a:latin typeface="Times New Roman" panose="02020603050405020304" pitchFamily="18" charset="0"/>
                <a:cs typeface="Times New Roman" panose="02020603050405020304" pitchFamily="18" charset="0"/>
              </a:rPr>
              <a:t> </a:t>
            </a:r>
          </a:p>
          <a:p>
            <a:pPr marL="342900" indent="-342900" algn="just">
              <a:buFont typeface="Wingdings" panose="05000000000000000000" charset="0"/>
              <a:buChar char="Ø"/>
            </a:pPr>
            <a:r>
              <a:rPr sz="2400">
                <a:solidFill>
                  <a:schemeClr val="tx1"/>
                </a:solidFill>
                <a:latin typeface="Times New Roman" panose="02020603050405020304" pitchFamily="18" charset="0"/>
                <a:cs typeface="Times New Roman" panose="02020603050405020304" pitchFamily="18" charset="0"/>
              </a:rPr>
              <a:t>The corresponding </a:t>
            </a:r>
            <a:r>
              <a:rPr sz="2400" b="1">
                <a:solidFill>
                  <a:srgbClr val="FF0000"/>
                </a:solidFill>
                <a:latin typeface="Times New Roman" panose="02020603050405020304" pitchFamily="18" charset="0"/>
                <a:cs typeface="Times New Roman" panose="02020603050405020304" pitchFamily="18" charset="0"/>
              </a:rPr>
              <a:t>Reynolds number of the main air in the plenum </a:t>
            </a:r>
            <a:r>
              <a:rPr sz="2400">
                <a:solidFill>
                  <a:schemeClr val="tx1"/>
                </a:solidFill>
                <a:latin typeface="Times New Roman" panose="02020603050405020304" pitchFamily="18" charset="0"/>
                <a:cs typeface="Times New Roman" panose="02020603050405020304" pitchFamily="18" charset="0"/>
              </a:rPr>
              <a:t>was considered a constant for all CRs and was approximately</a:t>
            </a:r>
            <a:r>
              <a:rPr sz="2400" b="1">
                <a:solidFill>
                  <a:srgbClr val="FF0000"/>
                </a:solidFill>
                <a:latin typeface="Times New Roman" panose="02020603050405020304" pitchFamily="18" charset="0"/>
                <a:cs typeface="Times New Roman" panose="02020603050405020304" pitchFamily="18" charset="0"/>
              </a:rPr>
              <a:t> 42,000. </a:t>
            </a:r>
          </a:p>
        </p:txBody>
      </p:sp>
      <p:pic>
        <p:nvPicPr>
          <p:cNvPr id="6" name="Picture 5"/>
          <p:cNvPicPr>
            <a:picLocks noChangeAspect="1"/>
          </p:cNvPicPr>
          <p:nvPr/>
        </p:nvPicPr>
        <p:blipFill>
          <a:blip r:embed="rId3"/>
          <a:stretch>
            <a:fillRect/>
          </a:stretch>
        </p:blipFill>
        <p:spPr>
          <a:xfrm>
            <a:off x="1045527" y="3594333"/>
            <a:ext cx="4318000" cy="2524760"/>
          </a:xfrm>
          <a:prstGeom prst="rect">
            <a:avLst/>
          </a:prstGeom>
        </p:spPr>
      </p:pic>
      <p:cxnSp>
        <p:nvCxnSpPr>
          <p:cNvPr id="2" name="Straight Connector 1">
            <a:extLst>
              <a:ext uri="{FF2B5EF4-FFF2-40B4-BE49-F238E27FC236}">
                <a16:creationId xmlns:a16="http://schemas.microsoft.com/office/drawing/2014/main" id="{953C7154-7DC3-1E67-1C58-1BBF992CC6AD}"/>
              </a:ext>
            </a:extLst>
          </p:cNvPr>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3" name="Picture 2" descr="A blue and white logo&#10;&#10;Description automatically generated with low confidence">
            <a:extLst>
              <a:ext uri="{FF2B5EF4-FFF2-40B4-BE49-F238E27FC236}">
                <a16:creationId xmlns:a16="http://schemas.microsoft.com/office/drawing/2014/main" id="{F7EE930D-D6A1-BB5B-8A61-D56B7C2963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4973" y="6376340"/>
            <a:ext cx="2019582" cy="471348"/>
          </a:xfrm>
          <a:prstGeom prst="rect">
            <a:avLst/>
          </a:prstGeom>
        </p:spPr>
      </p:pic>
      <p:sp>
        <p:nvSpPr>
          <p:cNvPr id="7" name="Slide Number Placeholder 5">
            <a:extLst>
              <a:ext uri="{FF2B5EF4-FFF2-40B4-BE49-F238E27FC236}">
                <a16:creationId xmlns:a16="http://schemas.microsoft.com/office/drawing/2014/main" id="{AD88807B-1443-953F-684C-CBADD9572CB2}"/>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9</a:t>
            </a:fld>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8" name="Footer Placeholder 4">
            <a:extLst>
              <a:ext uri="{FF2B5EF4-FFF2-40B4-BE49-F238E27FC236}">
                <a16:creationId xmlns:a16="http://schemas.microsoft.com/office/drawing/2014/main" id="{134DD62C-A6CB-DF47-FA19-748E6CA43149}"/>
              </a:ext>
            </a:extLst>
          </p:cNvPr>
          <p:cNvSpPr>
            <a:spLocks noGrp="1"/>
          </p:cNvSpPr>
          <p:nvPr>
            <p:ph type="ftr" sz="quarter" idx="11"/>
          </p:nvPr>
        </p:nvSpPr>
        <p:spPr>
          <a:xfrm>
            <a:off x="855677" y="6356347"/>
            <a:ext cx="919929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Computational Fluid Dynamics Special Topics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1106</TotalTime>
  <Words>3225</Words>
  <Application>Microsoft Office PowerPoint</Application>
  <PresentationFormat>Widescreen</PresentationFormat>
  <Paragraphs>229</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Aptos</vt:lpstr>
      <vt:lpstr>Arial</vt:lpstr>
      <vt:lpstr>Calibri</vt:lpstr>
      <vt:lpstr>Calibri Light</vt:lpstr>
      <vt:lpstr>Times New Roman</vt:lpstr>
      <vt:lpstr>Wingdings</vt:lpstr>
      <vt:lpstr>Office Theme</vt:lpstr>
      <vt:lpstr>PowerPoint Presentation</vt:lpstr>
      <vt:lpstr>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PATEL SPANDANA</dc:creator>
  <cp:lastModifiedBy>Ali</cp:lastModifiedBy>
  <cp:revision>18</cp:revision>
  <dcterms:created xsi:type="dcterms:W3CDTF">2024-11-23T08:13:00Z</dcterms:created>
  <dcterms:modified xsi:type="dcterms:W3CDTF">2024-11-26T06:48:20Z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758470FF3D3F455997F9A2F41DCDB8F7_12</vt:lpwstr>
  </property>
  <property fmtid="{D5CDD505-2E9C-101B-9397-08002B2CF9AE}" pid="3" name="KSOProductBuildVer">
    <vt:lpwstr>1033-12.2.0.18911</vt:lpwstr>
  </property>
</Properties>
</file>