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330" r:id="rId3"/>
    <p:sldId id="331" r:id="rId4"/>
    <p:sldId id="348" r:id="rId5"/>
    <p:sldId id="349" r:id="rId6"/>
    <p:sldId id="350" r:id="rId7"/>
    <p:sldId id="304" r:id="rId8"/>
    <p:sldId id="357" r:id="rId9"/>
    <p:sldId id="362" r:id="rId10"/>
    <p:sldId id="363" r:id="rId11"/>
    <p:sldId id="358" r:id="rId12"/>
    <p:sldId id="359" r:id="rId13"/>
    <p:sldId id="360" r:id="rId14"/>
    <p:sldId id="361" r:id="rId15"/>
    <p:sldId id="354" r:id="rId16"/>
    <p:sldId id="355" r:id="rId17"/>
    <p:sldId id="364" r:id="rId18"/>
    <p:sldId id="365" r:id="rId19"/>
    <p:sldId id="356" r:id="rId20"/>
    <p:sldId id="366" r:id="rId21"/>
    <p:sldId id="367" r:id="rId22"/>
    <p:sldId id="368" r:id="rId23"/>
    <p:sldId id="369" r:id="rId24"/>
    <p:sldId id="370" r:id="rId25"/>
    <p:sldId id="371" r:id="rId26"/>
    <p:sldId id="372" r:id="rId27"/>
    <p:sldId id="375" r:id="rId28"/>
    <p:sldId id="329" r:id="rId29"/>
    <p:sldId id="376" r:id="rId30"/>
    <p:sldId id="302" r:id="rId31"/>
    <p:sldId id="34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70D5F-C522-4021-8709-CE42D4020D2B}"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9EE36-67ED-49F5-8980-BD2879EB8BEA}" type="slidenum">
              <a:rPr lang="en-US" smtClean="0"/>
              <a:t>‹#›</a:t>
            </a:fld>
            <a:endParaRPr lang="en-US"/>
          </a:p>
        </p:txBody>
      </p:sp>
    </p:spTree>
    <p:extLst>
      <p:ext uri="{BB962C8B-B14F-4D97-AF65-F5344CB8AC3E}">
        <p14:creationId xmlns:p14="http://schemas.microsoft.com/office/powerpoint/2010/main" val="195346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A30D-5C47-11E9-BA61-D062D613E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FDE5CF-9ECD-A1AE-7D70-74451CD38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04A80D-38D8-95D3-9205-C9512A157649}"/>
              </a:ext>
            </a:extLst>
          </p:cNvPr>
          <p:cNvSpPr>
            <a:spLocks noGrp="1"/>
          </p:cNvSpPr>
          <p:nvPr>
            <p:ph type="dt" sz="half" idx="10"/>
          </p:nvPr>
        </p:nvSpPr>
        <p:spPr/>
        <p:txBody>
          <a:bodyPr/>
          <a:lstStyle/>
          <a:p>
            <a:fld id="{D4469F1A-3893-4EDA-B211-3CED7AAA6F77}" type="datetime1">
              <a:rPr lang="en-US" smtClean="0"/>
              <a:t>10/18/2024</a:t>
            </a:fld>
            <a:endParaRPr lang="en-US"/>
          </a:p>
        </p:txBody>
      </p:sp>
      <p:sp>
        <p:nvSpPr>
          <p:cNvPr id="5" name="Footer Placeholder 4">
            <a:extLst>
              <a:ext uri="{FF2B5EF4-FFF2-40B4-BE49-F238E27FC236}">
                <a16:creationId xmlns:a16="http://schemas.microsoft.com/office/drawing/2014/main" id="{DACD6E4A-FDF9-85F8-AE9C-391BFE001A30}"/>
              </a:ext>
            </a:extLst>
          </p:cNvPr>
          <p:cNvSpPr>
            <a:spLocks noGrp="1"/>
          </p:cNvSpPr>
          <p:nvPr>
            <p:ph type="ftr" sz="quarter" idx="11"/>
          </p:nvPr>
        </p:nvSpPr>
        <p:spPr/>
        <p:txBody>
          <a:bodyPr/>
          <a:lstStyle/>
          <a:p>
            <a:r>
              <a:rPr lang="en-US"/>
              <a:t>Fluid Engineering Lab., JEONBUK NATIONAL UNIVERSITY</a:t>
            </a:r>
          </a:p>
        </p:txBody>
      </p:sp>
      <p:sp>
        <p:nvSpPr>
          <p:cNvPr id="6" name="Slide Number Placeholder 5">
            <a:extLst>
              <a:ext uri="{FF2B5EF4-FFF2-40B4-BE49-F238E27FC236}">
                <a16:creationId xmlns:a16="http://schemas.microsoft.com/office/drawing/2014/main" id="{A88894A8-7FB8-2F99-96F0-E3AE87175F90}"/>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06172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5F6F-3FDF-5F86-86A0-6C7153D876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813E7-E7BD-BF54-1DBC-5915489BB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5F6A7-6BC6-0FA8-D5B5-C9C5E5065331}"/>
              </a:ext>
            </a:extLst>
          </p:cNvPr>
          <p:cNvSpPr>
            <a:spLocks noGrp="1"/>
          </p:cNvSpPr>
          <p:nvPr>
            <p:ph type="dt" sz="half" idx="10"/>
          </p:nvPr>
        </p:nvSpPr>
        <p:spPr/>
        <p:txBody>
          <a:bodyPr/>
          <a:lstStyle/>
          <a:p>
            <a:fld id="{75932B7E-807E-49EF-BF00-F07948D24183}" type="datetime1">
              <a:rPr lang="en-US" smtClean="0"/>
              <a:t>10/18/2024</a:t>
            </a:fld>
            <a:endParaRPr lang="en-US"/>
          </a:p>
        </p:txBody>
      </p:sp>
      <p:sp>
        <p:nvSpPr>
          <p:cNvPr id="5" name="Footer Placeholder 4">
            <a:extLst>
              <a:ext uri="{FF2B5EF4-FFF2-40B4-BE49-F238E27FC236}">
                <a16:creationId xmlns:a16="http://schemas.microsoft.com/office/drawing/2014/main" id="{514CE402-959B-41F2-3F33-EA5A7489B2F2}"/>
              </a:ext>
            </a:extLst>
          </p:cNvPr>
          <p:cNvSpPr>
            <a:spLocks noGrp="1"/>
          </p:cNvSpPr>
          <p:nvPr>
            <p:ph type="ftr" sz="quarter" idx="11"/>
          </p:nvPr>
        </p:nvSpPr>
        <p:spPr/>
        <p:txBody>
          <a:bodyPr/>
          <a:lstStyle/>
          <a:p>
            <a:r>
              <a:rPr lang="en-US"/>
              <a:t>Fluid Engineering Lab., JEONBUK NATIONAL UNIVERSITY</a:t>
            </a:r>
          </a:p>
        </p:txBody>
      </p:sp>
      <p:sp>
        <p:nvSpPr>
          <p:cNvPr id="6" name="Slide Number Placeholder 5">
            <a:extLst>
              <a:ext uri="{FF2B5EF4-FFF2-40B4-BE49-F238E27FC236}">
                <a16:creationId xmlns:a16="http://schemas.microsoft.com/office/drawing/2014/main" id="{CCA9A943-F58D-3D74-FDDF-EE871A6DB555}"/>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71585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EAC9E-5B1F-D096-57D8-4C4D913D9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05E19-B282-A3AB-B772-FB3F6172E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FEBC-4613-FB6E-307A-64F9A38FEF13}"/>
              </a:ext>
            </a:extLst>
          </p:cNvPr>
          <p:cNvSpPr>
            <a:spLocks noGrp="1"/>
          </p:cNvSpPr>
          <p:nvPr>
            <p:ph type="dt" sz="half" idx="10"/>
          </p:nvPr>
        </p:nvSpPr>
        <p:spPr/>
        <p:txBody>
          <a:bodyPr/>
          <a:lstStyle/>
          <a:p>
            <a:fld id="{C5E37E55-E2EF-4E36-8160-467A2175E608}" type="datetime1">
              <a:rPr lang="en-US" smtClean="0"/>
              <a:t>10/18/2024</a:t>
            </a:fld>
            <a:endParaRPr lang="en-US"/>
          </a:p>
        </p:txBody>
      </p:sp>
      <p:sp>
        <p:nvSpPr>
          <p:cNvPr id="5" name="Footer Placeholder 4">
            <a:extLst>
              <a:ext uri="{FF2B5EF4-FFF2-40B4-BE49-F238E27FC236}">
                <a16:creationId xmlns:a16="http://schemas.microsoft.com/office/drawing/2014/main" id="{D3965BA8-89B7-C79B-998B-2E7AF3DDD731}"/>
              </a:ext>
            </a:extLst>
          </p:cNvPr>
          <p:cNvSpPr>
            <a:spLocks noGrp="1"/>
          </p:cNvSpPr>
          <p:nvPr>
            <p:ph type="ftr" sz="quarter" idx="11"/>
          </p:nvPr>
        </p:nvSpPr>
        <p:spPr/>
        <p:txBody>
          <a:bodyPr/>
          <a:lstStyle/>
          <a:p>
            <a:r>
              <a:rPr lang="en-US"/>
              <a:t>Fluid Engineering Lab., JEONBUK NATIONAL UNIVERSITY</a:t>
            </a:r>
          </a:p>
        </p:txBody>
      </p:sp>
      <p:sp>
        <p:nvSpPr>
          <p:cNvPr id="6" name="Slide Number Placeholder 5">
            <a:extLst>
              <a:ext uri="{FF2B5EF4-FFF2-40B4-BE49-F238E27FC236}">
                <a16:creationId xmlns:a16="http://schemas.microsoft.com/office/drawing/2014/main" id="{5E89B07E-CD70-1B82-B5D5-7AEA169C5866}"/>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401281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6F92-2137-2DE6-A76D-0EB6D97CF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167E9-B6F3-CC4B-F5CB-D0A5B27D1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282F0-A4E6-1905-C1D6-D5456E6874A0}"/>
              </a:ext>
            </a:extLst>
          </p:cNvPr>
          <p:cNvSpPr>
            <a:spLocks noGrp="1"/>
          </p:cNvSpPr>
          <p:nvPr>
            <p:ph type="dt" sz="half" idx="10"/>
          </p:nvPr>
        </p:nvSpPr>
        <p:spPr/>
        <p:txBody>
          <a:bodyPr/>
          <a:lstStyle/>
          <a:p>
            <a:fld id="{078225B0-A792-457D-98C2-F547D97095B7}" type="datetime1">
              <a:rPr lang="en-US" smtClean="0"/>
              <a:t>10/18/2024</a:t>
            </a:fld>
            <a:endParaRPr lang="en-US"/>
          </a:p>
        </p:txBody>
      </p:sp>
      <p:sp>
        <p:nvSpPr>
          <p:cNvPr id="5" name="Footer Placeholder 4">
            <a:extLst>
              <a:ext uri="{FF2B5EF4-FFF2-40B4-BE49-F238E27FC236}">
                <a16:creationId xmlns:a16="http://schemas.microsoft.com/office/drawing/2014/main" id="{51342509-87EB-7C2B-50D1-8EC784FED0B9}"/>
              </a:ext>
            </a:extLst>
          </p:cNvPr>
          <p:cNvSpPr>
            <a:spLocks noGrp="1"/>
          </p:cNvSpPr>
          <p:nvPr>
            <p:ph type="ftr" sz="quarter" idx="11"/>
          </p:nvPr>
        </p:nvSpPr>
        <p:spPr/>
        <p:txBody>
          <a:bodyPr/>
          <a:lstStyle/>
          <a:p>
            <a:r>
              <a:rPr lang="en-US"/>
              <a:t>Fluid Engineering Lab., JEONBUK NATIONAL UNIVERSITY</a:t>
            </a:r>
          </a:p>
        </p:txBody>
      </p:sp>
      <p:sp>
        <p:nvSpPr>
          <p:cNvPr id="6" name="Slide Number Placeholder 5">
            <a:extLst>
              <a:ext uri="{FF2B5EF4-FFF2-40B4-BE49-F238E27FC236}">
                <a16:creationId xmlns:a16="http://schemas.microsoft.com/office/drawing/2014/main" id="{CEBE3E91-FE42-CF02-2E8A-141D8015010B}"/>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93778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A18A-FB8E-E13F-B657-E80DB366E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39AD2B-E688-673A-1D31-75DBAF29F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F3A97-949A-4921-C2BD-7ADA1EB09C36}"/>
              </a:ext>
            </a:extLst>
          </p:cNvPr>
          <p:cNvSpPr>
            <a:spLocks noGrp="1"/>
          </p:cNvSpPr>
          <p:nvPr>
            <p:ph type="dt" sz="half" idx="10"/>
          </p:nvPr>
        </p:nvSpPr>
        <p:spPr/>
        <p:txBody>
          <a:bodyPr/>
          <a:lstStyle/>
          <a:p>
            <a:fld id="{2B8A3E27-7811-4927-96DA-A3CB5E58CCB1}" type="datetime1">
              <a:rPr lang="en-US" smtClean="0"/>
              <a:t>10/18/2024</a:t>
            </a:fld>
            <a:endParaRPr lang="en-US"/>
          </a:p>
        </p:txBody>
      </p:sp>
      <p:sp>
        <p:nvSpPr>
          <p:cNvPr id="5" name="Footer Placeholder 4">
            <a:extLst>
              <a:ext uri="{FF2B5EF4-FFF2-40B4-BE49-F238E27FC236}">
                <a16:creationId xmlns:a16="http://schemas.microsoft.com/office/drawing/2014/main" id="{62391A39-3671-48E2-E16F-83D6F000778B}"/>
              </a:ext>
            </a:extLst>
          </p:cNvPr>
          <p:cNvSpPr>
            <a:spLocks noGrp="1"/>
          </p:cNvSpPr>
          <p:nvPr>
            <p:ph type="ftr" sz="quarter" idx="11"/>
          </p:nvPr>
        </p:nvSpPr>
        <p:spPr/>
        <p:txBody>
          <a:bodyPr/>
          <a:lstStyle/>
          <a:p>
            <a:r>
              <a:rPr lang="en-US"/>
              <a:t>Fluid Engineering Lab., JEONBUK NATIONAL UNIVERSITY</a:t>
            </a:r>
          </a:p>
        </p:txBody>
      </p:sp>
      <p:sp>
        <p:nvSpPr>
          <p:cNvPr id="6" name="Slide Number Placeholder 5">
            <a:extLst>
              <a:ext uri="{FF2B5EF4-FFF2-40B4-BE49-F238E27FC236}">
                <a16:creationId xmlns:a16="http://schemas.microsoft.com/office/drawing/2014/main" id="{38BA8F9D-60AC-C1D0-BB8F-2343C6E000FF}"/>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98850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0FBC-E396-6BFA-BDAB-4E805BA29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9E7734-247F-622A-E0F6-D272D3FF6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02697-C9E5-44D8-7005-ADF168C2B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36305-8F72-715C-A31D-8AE01DB400B5}"/>
              </a:ext>
            </a:extLst>
          </p:cNvPr>
          <p:cNvSpPr>
            <a:spLocks noGrp="1"/>
          </p:cNvSpPr>
          <p:nvPr>
            <p:ph type="dt" sz="half" idx="10"/>
          </p:nvPr>
        </p:nvSpPr>
        <p:spPr/>
        <p:txBody>
          <a:bodyPr/>
          <a:lstStyle/>
          <a:p>
            <a:fld id="{728F657D-C2DF-4E70-823F-0D104E59938F}" type="datetime1">
              <a:rPr lang="en-US" smtClean="0"/>
              <a:t>10/18/2024</a:t>
            </a:fld>
            <a:endParaRPr lang="en-US"/>
          </a:p>
        </p:txBody>
      </p:sp>
      <p:sp>
        <p:nvSpPr>
          <p:cNvPr id="6" name="Footer Placeholder 5">
            <a:extLst>
              <a:ext uri="{FF2B5EF4-FFF2-40B4-BE49-F238E27FC236}">
                <a16:creationId xmlns:a16="http://schemas.microsoft.com/office/drawing/2014/main" id="{C370BA40-2A8F-5B26-64A0-B3644292E4C2}"/>
              </a:ext>
            </a:extLst>
          </p:cNvPr>
          <p:cNvSpPr>
            <a:spLocks noGrp="1"/>
          </p:cNvSpPr>
          <p:nvPr>
            <p:ph type="ftr" sz="quarter" idx="11"/>
          </p:nvPr>
        </p:nvSpPr>
        <p:spPr/>
        <p:txBody>
          <a:bodyPr/>
          <a:lstStyle/>
          <a:p>
            <a:r>
              <a:rPr lang="en-US"/>
              <a:t>Fluid Engineering Lab., JEONBUK NATIONAL UNIVERSITY</a:t>
            </a:r>
          </a:p>
        </p:txBody>
      </p:sp>
      <p:sp>
        <p:nvSpPr>
          <p:cNvPr id="7" name="Slide Number Placeholder 6">
            <a:extLst>
              <a:ext uri="{FF2B5EF4-FFF2-40B4-BE49-F238E27FC236}">
                <a16:creationId xmlns:a16="http://schemas.microsoft.com/office/drawing/2014/main" id="{24170938-821A-093E-EA85-2BFE79A34E1C}"/>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55835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0D83-CD6F-B3EC-436C-C9FE3BEB7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EFE6BA-2B5A-286F-BB79-3147C4587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7B760-8862-BF44-F4C9-4B9D236C7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7FBF6-A852-E622-E3D6-6DA10C919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DF78E-CAF5-25A5-18AA-10A1A97E5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812602-5E95-5884-47A7-51B156E566A7}"/>
              </a:ext>
            </a:extLst>
          </p:cNvPr>
          <p:cNvSpPr>
            <a:spLocks noGrp="1"/>
          </p:cNvSpPr>
          <p:nvPr>
            <p:ph type="dt" sz="half" idx="10"/>
          </p:nvPr>
        </p:nvSpPr>
        <p:spPr/>
        <p:txBody>
          <a:bodyPr/>
          <a:lstStyle/>
          <a:p>
            <a:fld id="{EDA9CD0F-5C67-4C01-AD2B-BDB77C6A922B}" type="datetime1">
              <a:rPr lang="en-US" smtClean="0"/>
              <a:t>10/18/2024</a:t>
            </a:fld>
            <a:endParaRPr lang="en-US"/>
          </a:p>
        </p:txBody>
      </p:sp>
      <p:sp>
        <p:nvSpPr>
          <p:cNvPr id="8" name="Footer Placeholder 7">
            <a:extLst>
              <a:ext uri="{FF2B5EF4-FFF2-40B4-BE49-F238E27FC236}">
                <a16:creationId xmlns:a16="http://schemas.microsoft.com/office/drawing/2014/main" id="{CBFE9F40-E03D-2112-7C10-D77A742110B9}"/>
              </a:ext>
            </a:extLst>
          </p:cNvPr>
          <p:cNvSpPr>
            <a:spLocks noGrp="1"/>
          </p:cNvSpPr>
          <p:nvPr>
            <p:ph type="ftr" sz="quarter" idx="11"/>
          </p:nvPr>
        </p:nvSpPr>
        <p:spPr/>
        <p:txBody>
          <a:bodyPr/>
          <a:lstStyle/>
          <a:p>
            <a:r>
              <a:rPr lang="en-US"/>
              <a:t>Fluid Engineering Lab., JEONBUK NATIONAL UNIVERSITY</a:t>
            </a:r>
          </a:p>
        </p:txBody>
      </p:sp>
      <p:sp>
        <p:nvSpPr>
          <p:cNvPr id="9" name="Slide Number Placeholder 8">
            <a:extLst>
              <a:ext uri="{FF2B5EF4-FFF2-40B4-BE49-F238E27FC236}">
                <a16:creationId xmlns:a16="http://schemas.microsoft.com/office/drawing/2014/main" id="{52AA8FE0-685C-1E5F-436D-1488A6DEFD30}"/>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6327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D722-5978-D5B6-CC2D-4ABB6408B7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563EC5-C1EA-3040-EE26-42BB92DCD58F}"/>
              </a:ext>
            </a:extLst>
          </p:cNvPr>
          <p:cNvSpPr>
            <a:spLocks noGrp="1"/>
          </p:cNvSpPr>
          <p:nvPr>
            <p:ph type="dt" sz="half" idx="10"/>
          </p:nvPr>
        </p:nvSpPr>
        <p:spPr/>
        <p:txBody>
          <a:bodyPr/>
          <a:lstStyle/>
          <a:p>
            <a:fld id="{DC95B53A-A5E1-4E57-8557-28B150636779}" type="datetime1">
              <a:rPr lang="en-US" smtClean="0"/>
              <a:t>10/18/2024</a:t>
            </a:fld>
            <a:endParaRPr lang="en-US"/>
          </a:p>
        </p:txBody>
      </p:sp>
      <p:sp>
        <p:nvSpPr>
          <p:cNvPr id="4" name="Footer Placeholder 3">
            <a:extLst>
              <a:ext uri="{FF2B5EF4-FFF2-40B4-BE49-F238E27FC236}">
                <a16:creationId xmlns:a16="http://schemas.microsoft.com/office/drawing/2014/main" id="{7A9EE620-CE9F-1F6F-C97A-6EF02DE31885}"/>
              </a:ext>
            </a:extLst>
          </p:cNvPr>
          <p:cNvSpPr>
            <a:spLocks noGrp="1"/>
          </p:cNvSpPr>
          <p:nvPr>
            <p:ph type="ftr" sz="quarter" idx="11"/>
          </p:nvPr>
        </p:nvSpPr>
        <p:spPr/>
        <p:txBody>
          <a:bodyPr/>
          <a:lstStyle/>
          <a:p>
            <a:r>
              <a:rPr lang="en-US"/>
              <a:t>Fluid Engineering Lab., JEONBUK NATIONAL UNIVERSITY</a:t>
            </a:r>
          </a:p>
        </p:txBody>
      </p:sp>
      <p:sp>
        <p:nvSpPr>
          <p:cNvPr id="5" name="Slide Number Placeholder 4">
            <a:extLst>
              <a:ext uri="{FF2B5EF4-FFF2-40B4-BE49-F238E27FC236}">
                <a16:creationId xmlns:a16="http://schemas.microsoft.com/office/drawing/2014/main" id="{963D5A41-62F0-4CE7-663C-72F7E50A9C28}"/>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3838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98D51-3347-E4FE-E318-0106D6D1B21E}"/>
              </a:ext>
            </a:extLst>
          </p:cNvPr>
          <p:cNvSpPr>
            <a:spLocks noGrp="1"/>
          </p:cNvSpPr>
          <p:nvPr>
            <p:ph type="dt" sz="half" idx="10"/>
          </p:nvPr>
        </p:nvSpPr>
        <p:spPr/>
        <p:txBody>
          <a:bodyPr/>
          <a:lstStyle/>
          <a:p>
            <a:fld id="{25BB4DA9-2B92-4FA1-8C15-B1783BFEBDBE}" type="datetime1">
              <a:rPr lang="en-US" smtClean="0"/>
              <a:t>10/18/2024</a:t>
            </a:fld>
            <a:endParaRPr lang="en-US"/>
          </a:p>
        </p:txBody>
      </p:sp>
      <p:sp>
        <p:nvSpPr>
          <p:cNvPr id="3" name="Footer Placeholder 2">
            <a:extLst>
              <a:ext uri="{FF2B5EF4-FFF2-40B4-BE49-F238E27FC236}">
                <a16:creationId xmlns:a16="http://schemas.microsoft.com/office/drawing/2014/main" id="{7EBFECA9-11B2-D84A-2BDB-BA123BE71CA1}"/>
              </a:ext>
            </a:extLst>
          </p:cNvPr>
          <p:cNvSpPr>
            <a:spLocks noGrp="1"/>
          </p:cNvSpPr>
          <p:nvPr>
            <p:ph type="ftr" sz="quarter" idx="11"/>
          </p:nvPr>
        </p:nvSpPr>
        <p:spPr/>
        <p:txBody>
          <a:bodyPr/>
          <a:lstStyle/>
          <a:p>
            <a:r>
              <a:rPr lang="en-US"/>
              <a:t>Fluid Engineering Lab., JEONBUK NATIONAL UNIVERSITY</a:t>
            </a:r>
          </a:p>
        </p:txBody>
      </p:sp>
      <p:sp>
        <p:nvSpPr>
          <p:cNvPr id="4" name="Slide Number Placeholder 3">
            <a:extLst>
              <a:ext uri="{FF2B5EF4-FFF2-40B4-BE49-F238E27FC236}">
                <a16:creationId xmlns:a16="http://schemas.microsoft.com/office/drawing/2014/main" id="{EEBE6FEB-659F-D2D6-42E2-30392418C29F}"/>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32490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AD99-FFF7-47FC-EA1A-770543435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E07464-B3B4-1392-8888-8BCB0E86A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BBD786-808F-9190-2D4F-B77F22368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5CD6A-893E-68B7-3466-DF519AE865F9}"/>
              </a:ext>
            </a:extLst>
          </p:cNvPr>
          <p:cNvSpPr>
            <a:spLocks noGrp="1"/>
          </p:cNvSpPr>
          <p:nvPr>
            <p:ph type="dt" sz="half" idx="10"/>
          </p:nvPr>
        </p:nvSpPr>
        <p:spPr/>
        <p:txBody>
          <a:bodyPr/>
          <a:lstStyle/>
          <a:p>
            <a:fld id="{50507645-A783-499A-8CB2-DD428F23EFB5}" type="datetime1">
              <a:rPr lang="en-US" smtClean="0"/>
              <a:t>10/18/2024</a:t>
            </a:fld>
            <a:endParaRPr lang="en-US"/>
          </a:p>
        </p:txBody>
      </p:sp>
      <p:sp>
        <p:nvSpPr>
          <p:cNvPr id="6" name="Footer Placeholder 5">
            <a:extLst>
              <a:ext uri="{FF2B5EF4-FFF2-40B4-BE49-F238E27FC236}">
                <a16:creationId xmlns:a16="http://schemas.microsoft.com/office/drawing/2014/main" id="{153B0610-4BD2-52FA-42EB-CBE79BBDD1F1}"/>
              </a:ext>
            </a:extLst>
          </p:cNvPr>
          <p:cNvSpPr>
            <a:spLocks noGrp="1"/>
          </p:cNvSpPr>
          <p:nvPr>
            <p:ph type="ftr" sz="quarter" idx="11"/>
          </p:nvPr>
        </p:nvSpPr>
        <p:spPr/>
        <p:txBody>
          <a:bodyPr/>
          <a:lstStyle/>
          <a:p>
            <a:r>
              <a:rPr lang="en-US"/>
              <a:t>Fluid Engineering Lab., JEONBUK NATIONAL UNIVERSITY</a:t>
            </a:r>
          </a:p>
        </p:txBody>
      </p:sp>
      <p:sp>
        <p:nvSpPr>
          <p:cNvPr id="7" name="Slide Number Placeholder 6">
            <a:extLst>
              <a:ext uri="{FF2B5EF4-FFF2-40B4-BE49-F238E27FC236}">
                <a16:creationId xmlns:a16="http://schemas.microsoft.com/office/drawing/2014/main" id="{4DBD5CA1-8C92-6ECF-5B6C-00953E96AAD5}"/>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264599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52CE-C872-D60D-46EE-B6AE91774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018FC9-414A-6224-0BD5-BF47CC8F0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6C5D4-33A9-AEA5-17D4-126668DC4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BFC47-5914-8A09-9A61-7C35114EDC47}"/>
              </a:ext>
            </a:extLst>
          </p:cNvPr>
          <p:cNvSpPr>
            <a:spLocks noGrp="1"/>
          </p:cNvSpPr>
          <p:nvPr>
            <p:ph type="dt" sz="half" idx="10"/>
          </p:nvPr>
        </p:nvSpPr>
        <p:spPr/>
        <p:txBody>
          <a:bodyPr/>
          <a:lstStyle/>
          <a:p>
            <a:fld id="{514CDE02-0322-4B04-BE71-2B6AF2D283AE}" type="datetime1">
              <a:rPr lang="en-US" smtClean="0"/>
              <a:t>10/18/2024</a:t>
            </a:fld>
            <a:endParaRPr lang="en-US"/>
          </a:p>
        </p:txBody>
      </p:sp>
      <p:sp>
        <p:nvSpPr>
          <p:cNvPr id="6" name="Footer Placeholder 5">
            <a:extLst>
              <a:ext uri="{FF2B5EF4-FFF2-40B4-BE49-F238E27FC236}">
                <a16:creationId xmlns:a16="http://schemas.microsoft.com/office/drawing/2014/main" id="{E838072F-6B2C-2724-4DD8-0982EF02C292}"/>
              </a:ext>
            </a:extLst>
          </p:cNvPr>
          <p:cNvSpPr>
            <a:spLocks noGrp="1"/>
          </p:cNvSpPr>
          <p:nvPr>
            <p:ph type="ftr" sz="quarter" idx="11"/>
          </p:nvPr>
        </p:nvSpPr>
        <p:spPr/>
        <p:txBody>
          <a:bodyPr/>
          <a:lstStyle/>
          <a:p>
            <a:r>
              <a:rPr lang="en-US"/>
              <a:t>Fluid Engineering Lab., JEONBUK NATIONAL UNIVERSITY</a:t>
            </a:r>
          </a:p>
        </p:txBody>
      </p:sp>
      <p:sp>
        <p:nvSpPr>
          <p:cNvPr id="7" name="Slide Number Placeholder 6">
            <a:extLst>
              <a:ext uri="{FF2B5EF4-FFF2-40B4-BE49-F238E27FC236}">
                <a16:creationId xmlns:a16="http://schemas.microsoft.com/office/drawing/2014/main" id="{2E0E2E3F-3575-885D-537D-469D12D2CB76}"/>
              </a:ext>
            </a:extLst>
          </p:cNvPr>
          <p:cNvSpPr>
            <a:spLocks noGrp="1"/>
          </p:cNvSpPr>
          <p:nvPr>
            <p:ph type="sldNum" sz="quarter" idx="12"/>
          </p:nvPr>
        </p:nvSpPr>
        <p:spPr/>
        <p:txBody>
          <a:bodyPr/>
          <a:lstStyle/>
          <a:p>
            <a:fld id="{61A5F4E5-74E5-4A5C-95A5-8CBDD361DD35}" type="slidenum">
              <a:rPr lang="en-US" smtClean="0"/>
              <a:t>‹#›</a:t>
            </a:fld>
            <a:endParaRPr lang="en-US"/>
          </a:p>
        </p:txBody>
      </p:sp>
    </p:spTree>
    <p:extLst>
      <p:ext uri="{BB962C8B-B14F-4D97-AF65-F5344CB8AC3E}">
        <p14:creationId xmlns:p14="http://schemas.microsoft.com/office/powerpoint/2010/main" val="155347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D1C0B-A955-0439-EE35-42FAF987D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4C6819-EC1A-BAEB-9418-E8ADADF9F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C88D5-466B-22AC-CE68-E9515468C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051DA-2B1F-4179-8CD8-EA928055166D}" type="datetime1">
              <a:rPr lang="en-US" smtClean="0"/>
              <a:t>10/18/2024</a:t>
            </a:fld>
            <a:endParaRPr lang="en-US"/>
          </a:p>
        </p:txBody>
      </p:sp>
      <p:sp>
        <p:nvSpPr>
          <p:cNvPr id="5" name="Footer Placeholder 4">
            <a:extLst>
              <a:ext uri="{FF2B5EF4-FFF2-40B4-BE49-F238E27FC236}">
                <a16:creationId xmlns:a16="http://schemas.microsoft.com/office/drawing/2014/main" id="{4F6E1732-BB73-5AB2-D499-E804B20690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Fluid Engineering Lab., JEONBUK NATIONAL UNIVERSITY</a:t>
            </a:r>
          </a:p>
        </p:txBody>
      </p:sp>
      <p:sp>
        <p:nvSpPr>
          <p:cNvPr id="6" name="Slide Number Placeholder 5">
            <a:extLst>
              <a:ext uri="{FF2B5EF4-FFF2-40B4-BE49-F238E27FC236}">
                <a16:creationId xmlns:a16="http://schemas.microsoft.com/office/drawing/2014/main" id="{C3EA41E6-D1B3-E53D-9A15-2B4BD0DB2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F4E5-74E5-4A5C-95A5-8CBDD361DD35}" type="slidenum">
              <a:rPr lang="en-US" smtClean="0"/>
              <a:t>‹#›</a:t>
            </a:fld>
            <a:endParaRPr lang="en-US"/>
          </a:p>
        </p:txBody>
      </p:sp>
    </p:spTree>
    <p:extLst>
      <p:ext uri="{BB962C8B-B14F-4D97-AF65-F5344CB8AC3E}">
        <p14:creationId xmlns:p14="http://schemas.microsoft.com/office/powerpoint/2010/main" val="29262345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12.tmp"/><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3.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 Id="rId9" Type="http://schemas.openxmlformats.org/officeDocument/2006/relationships/image" Target="../media/image23.tmp"/></Relationships>
</file>

<file path=ppt/slides/_rels/slide1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tmp"/><Relationship Id="rId1" Type="http://schemas.openxmlformats.org/officeDocument/2006/relationships/slideLayout" Target="../slideLayouts/slideLayout7.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1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30.tmp"/><Relationship Id="rId4" Type="http://schemas.openxmlformats.org/officeDocument/2006/relationships/image" Target="../media/image29.tmp"/></Relationships>
</file>

<file path=ppt/slides/_rels/slide19.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33.tmp"/></Relationships>
</file>

<file path=ppt/slides/_rels/slide2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33.tmp"/></Relationships>
</file>

<file path=ppt/slides/_rels/slide22.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36.tmp"/></Relationships>
</file>

<file path=ppt/slides/_rels/slide23.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39.tmp"/><Relationship Id="rId4" Type="http://schemas.openxmlformats.org/officeDocument/2006/relationships/image" Target="../media/image38.tmp"/></Relationships>
</file>

<file path=ppt/slides/_rels/slide2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1.tmp"/><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tmp"/><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855677" y="6356347"/>
            <a:ext cx="919929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latin typeface="Times New Roman" panose="02020603050405020304" pitchFamily="18" charset="0"/>
                <a:cs typeface="Times New Roman" panose="02020603050405020304" pitchFamily="18" charset="0"/>
              </a:rPr>
              <a:t>1</a:t>
            </a:fld>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3353"/>
            <a:ext cx="2019582" cy="564335"/>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4" name="Picture 3" descr="A close-up of a document&#10;&#10;Description automatically generated">
            <a:extLst>
              <a:ext uri="{FF2B5EF4-FFF2-40B4-BE49-F238E27FC236}">
                <a16:creationId xmlns:a16="http://schemas.microsoft.com/office/drawing/2014/main" id="{8B4D20CA-AD21-507F-3EE0-9A2DCF4B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520" y="1704649"/>
            <a:ext cx="8306959" cy="1552792"/>
          </a:xfrm>
          <a:prstGeom prst="rect">
            <a:avLst/>
          </a:prstGeom>
        </p:spPr>
      </p:pic>
    </p:spTree>
    <p:extLst>
      <p:ext uri="{BB962C8B-B14F-4D97-AF65-F5344CB8AC3E}">
        <p14:creationId xmlns:p14="http://schemas.microsoft.com/office/powerpoint/2010/main" val="290618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10</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5FB8FDBD-9158-9C6A-81FA-6B83D1EB77C2}"/>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B. Jet spread rate and flow visualization</a:t>
            </a:r>
          </a:p>
        </p:txBody>
      </p:sp>
      <p:sp>
        <p:nvSpPr>
          <p:cNvPr id="7" name="TextBox 6">
            <a:extLst>
              <a:ext uri="{FF2B5EF4-FFF2-40B4-BE49-F238E27FC236}">
                <a16:creationId xmlns:a16="http://schemas.microsoft.com/office/drawing/2014/main" id="{197C08AB-6ADF-410D-7A2B-E17F59939D37}"/>
              </a:ext>
            </a:extLst>
          </p:cNvPr>
          <p:cNvSpPr txBox="1"/>
          <p:nvPr/>
        </p:nvSpPr>
        <p:spPr>
          <a:xfrm>
            <a:off x="117445" y="1161604"/>
            <a:ext cx="11780241"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conventional measures of jet spreading, and velocity decay give the following relations in the fully developed region:</a:t>
            </a:r>
          </a:p>
        </p:txBody>
      </p:sp>
      <p:pic>
        <p:nvPicPr>
          <p:cNvPr id="11" name="Picture 10" descr="A group of mathematical equations&#10;&#10;Description automatically generated">
            <a:extLst>
              <a:ext uri="{FF2B5EF4-FFF2-40B4-BE49-F238E27FC236}">
                <a16:creationId xmlns:a16="http://schemas.microsoft.com/office/drawing/2014/main" id="{3A348594-90AA-9493-DB47-9043F305B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5" y="1635116"/>
            <a:ext cx="2286319" cy="1514686"/>
          </a:xfrm>
          <a:prstGeom prst="rect">
            <a:avLst/>
          </a:prstGeom>
        </p:spPr>
      </p:pic>
      <p:pic>
        <p:nvPicPr>
          <p:cNvPr id="16" name="Picture 15" descr="A white background with black dots&#10;&#10;Description automatically generated">
            <a:extLst>
              <a:ext uri="{FF2B5EF4-FFF2-40B4-BE49-F238E27FC236}">
                <a16:creationId xmlns:a16="http://schemas.microsoft.com/office/drawing/2014/main" id="{7362C230-2E3A-7735-C96B-EE5361C4C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9556" y="1768484"/>
            <a:ext cx="476316" cy="1247949"/>
          </a:xfrm>
          <a:prstGeom prst="rect">
            <a:avLst/>
          </a:prstGeom>
        </p:spPr>
      </p:pic>
      <p:sp>
        <p:nvSpPr>
          <p:cNvPr id="18" name="TextBox 17">
            <a:extLst>
              <a:ext uri="{FF2B5EF4-FFF2-40B4-BE49-F238E27FC236}">
                <a16:creationId xmlns:a16="http://schemas.microsoft.com/office/drawing/2014/main" id="{4F1E9D4D-27F0-7F38-F07C-5F6DF76DB070}"/>
              </a:ext>
            </a:extLst>
          </p:cNvPr>
          <p:cNvSpPr txBox="1"/>
          <p:nvPr/>
        </p:nvSpPr>
        <p:spPr>
          <a:xfrm>
            <a:off x="3538057" y="1672474"/>
            <a:ext cx="847497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where </a:t>
            </a:r>
            <a:r>
              <a:rPr lang="en-US" dirty="0">
                <a:solidFill>
                  <a:srgbClr val="200CB4"/>
                </a:solidFill>
                <a:latin typeface="Times New Roman" panose="02020603050405020304" pitchFamily="18" charset="0"/>
                <a:cs typeface="Times New Roman" panose="02020603050405020304" pitchFamily="18" charset="0"/>
              </a:rPr>
              <a:t>b</a:t>
            </a:r>
            <a:r>
              <a:rPr lang="en-US" baseline="-25000" dirty="0">
                <a:solidFill>
                  <a:srgbClr val="200CB4"/>
                </a:solidFill>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is the jet half-width, </a:t>
            </a:r>
            <a:r>
              <a:rPr lang="en-US" dirty="0">
                <a:solidFill>
                  <a:srgbClr val="200CB4"/>
                </a:solidFill>
                <a:latin typeface="Times New Roman" panose="02020603050405020304" pitchFamily="18" charset="0"/>
                <a:cs typeface="Times New Roman" panose="02020603050405020304" pitchFamily="18" charset="0"/>
              </a:rPr>
              <a:t>U</a:t>
            </a:r>
            <a:r>
              <a:rPr lang="en-US" baseline="-25000" dirty="0">
                <a:solidFill>
                  <a:srgbClr val="200CB4"/>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is the local centerline velocity, </a:t>
            </a:r>
            <a:r>
              <a:rPr lang="en-US" dirty="0">
                <a:solidFill>
                  <a:srgbClr val="200CB4"/>
                </a:solidFill>
                <a:latin typeface="Times New Roman" panose="02020603050405020304" pitchFamily="18" charset="0"/>
                <a:cs typeface="Times New Roman" panose="02020603050405020304" pitchFamily="18" charset="0"/>
              </a:rPr>
              <a:t>U</a:t>
            </a:r>
            <a:r>
              <a:rPr lang="en-US" baseline="-25000" dirty="0">
                <a:solidFill>
                  <a:srgbClr val="200CB4"/>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the mean nozzle exit velocity, and </a:t>
            </a:r>
            <a:r>
              <a:rPr lang="en-US" dirty="0">
                <a:solidFill>
                  <a:srgbClr val="200CB4"/>
                </a:solidFill>
                <a:latin typeface="Times New Roman" panose="02020603050405020304" pitchFamily="18" charset="0"/>
                <a:cs typeface="Times New Roman" panose="02020603050405020304" pitchFamily="18" charset="0"/>
              </a:rPr>
              <a:t>K</a:t>
            </a:r>
            <a:r>
              <a:rPr lang="en-US" baseline="-25000" dirty="0">
                <a:solidFill>
                  <a:srgbClr val="200CB4"/>
                </a:solidFill>
                <a:latin typeface="Times New Roman" panose="02020603050405020304" pitchFamily="18" charset="0"/>
                <a:cs typeface="Times New Roman" panose="02020603050405020304" pitchFamily="18" charset="0"/>
              </a:rPr>
              <a:t>2u</a:t>
            </a:r>
            <a:r>
              <a:rPr lang="en-US" dirty="0">
                <a:latin typeface="Times New Roman" panose="02020603050405020304" pitchFamily="18" charset="0"/>
                <a:cs typeface="Times New Roman" panose="02020603050405020304" pitchFamily="18" charset="0"/>
              </a:rPr>
              <a:t> is the jet spread rate. Also, </a:t>
            </a:r>
            <a:r>
              <a:rPr lang="en-US" dirty="0">
                <a:solidFill>
                  <a:srgbClr val="200CB4"/>
                </a:solidFill>
                <a:latin typeface="Times New Roman" panose="02020603050405020304" pitchFamily="18" charset="0"/>
                <a:cs typeface="Times New Roman" panose="02020603050405020304" pitchFamily="18" charset="0"/>
              </a:rPr>
              <a:t>C</a:t>
            </a:r>
            <a:r>
              <a:rPr lang="en-US" baseline="-25000" dirty="0">
                <a:solidFill>
                  <a:srgbClr val="200CB4"/>
                </a:solidFill>
                <a:latin typeface="Times New Roman" panose="02020603050405020304" pitchFamily="18" charset="0"/>
                <a:cs typeface="Times New Roman" panose="02020603050405020304" pitchFamily="18" charset="0"/>
              </a:rPr>
              <a:t>1u</a:t>
            </a:r>
            <a:r>
              <a:rPr lang="en-US" dirty="0">
                <a:latin typeface="Times New Roman" panose="02020603050405020304" pitchFamily="18" charset="0"/>
                <a:cs typeface="Times New Roman" panose="02020603050405020304" pitchFamily="18" charset="0"/>
              </a:rPr>
              <a:t> and </a:t>
            </a:r>
            <a:r>
              <a:rPr lang="en-US" dirty="0">
                <a:solidFill>
                  <a:srgbClr val="200CB4"/>
                </a:solidFill>
                <a:latin typeface="Times New Roman" panose="02020603050405020304" pitchFamily="18" charset="0"/>
                <a:cs typeface="Times New Roman" panose="02020603050405020304" pitchFamily="18" charset="0"/>
              </a:rPr>
              <a:t>C</a:t>
            </a:r>
            <a:r>
              <a:rPr lang="en-US" baseline="-25000" dirty="0">
                <a:solidFill>
                  <a:srgbClr val="200CB4"/>
                </a:solidFill>
                <a:latin typeface="Times New Roman" panose="02020603050405020304" pitchFamily="18" charset="0"/>
                <a:cs typeface="Times New Roman" panose="02020603050405020304" pitchFamily="18" charset="0"/>
              </a:rPr>
              <a:t>2u</a:t>
            </a:r>
            <a:r>
              <a:rPr lang="en-US" dirty="0">
                <a:latin typeface="Times New Roman" panose="02020603050405020304" pitchFamily="18" charset="0"/>
                <a:cs typeface="Times New Roman" panose="02020603050405020304" pitchFamily="18" charset="0"/>
              </a:rPr>
              <a:t> are the locations of virtual origin for the mean velocity decay and jet half-width, respectively.</a:t>
            </a:r>
          </a:p>
        </p:txBody>
      </p:sp>
      <p:pic>
        <p:nvPicPr>
          <p:cNvPr id="20" name="Picture 19" descr="A graph of a function&#10;&#10;Description automatically generated">
            <a:extLst>
              <a:ext uri="{FF2B5EF4-FFF2-40B4-BE49-F238E27FC236}">
                <a16:creationId xmlns:a16="http://schemas.microsoft.com/office/drawing/2014/main" id="{4379AD1B-DF41-7677-69E5-330776C36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9589" y="2629885"/>
            <a:ext cx="3950768" cy="3560484"/>
          </a:xfrm>
          <a:prstGeom prst="rect">
            <a:avLst/>
          </a:prstGeom>
        </p:spPr>
      </p:pic>
      <p:sp>
        <p:nvSpPr>
          <p:cNvPr id="22" name="TextBox 21">
            <a:extLst>
              <a:ext uri="{FF2B5EF4-FFF2-40B4-BE49-F238E27FC236}">
                <a16:creationId xmlns:a16="http://schemas.microsoft.com/office/drawing/2014/main" id="{8FDF0047-DF4B-B09E-AF1C-D7EDED186D41}"/>
              </a:ext>
            </a:extLst>
          </p:cNvPr>
          <p:cNvSpPr txBox="1"/>
          <p:nvPr/>
        </p:nvSpPr>
        <p:spPr>
          <a:xfrm>
            <a:off x="161642" y="3417529"/>
            <a:ext cx="672571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Re ˂ 1100 and x/d ˃ 40, the mean velocity decay is very fast.</a:t>
            </a:r>
          </a:p>
        </p:txBody>
      </p:sp>
      <p:sp>
        <p:nvSpPr>
          <p:cNvPr id="24" name="TextBox 23">
            <a:extLst>
              <a:ext uri="{FF2B5EF4-FFF2-40B4-BE49-F238E27FC236}">
                <a16:creationId xmlns:a16="http://schemas.microsoft.com/office/drawing/2014/main" id="{C1344712-5D81-C560-B486-18F5FCC58997}"/>
              </a:ext>
            </a:extLst>
          </p:cNvPr>
          <p:cNvSpPr txBox="1"/>
          <p:nvPr/>
        </p:nvSpPr>
        <p:spPr>
          <a:xfrm>
            <a:off x="84940" y="4178861"/>
            <a:ext cx="7690606"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such low Re situations, fluctuations become comparable to the mean velocities in the far field and the entrained mass flow rate is significant compared to the jet inlet flow rate, even at moderate values of x/d. </a:t>
            </a:r>
          </a:p>
        </p:txBody>
      </p:sp>
      <p:sp>
        <p:nvSpPr>
          <p:cNvPr id="26" name="TextBox 25">
            <a:extLst>
              <a:ext uri="{FF2B5EF4-FFF2-40B4-BE49-F238E27FC236}">
                <a16:creationId xmlns:a16="http://schemas.microsoft.com/office/drawing/2014/main" id="{BD420748-15AB-4C49-4DE0-1F67C603BF47}"/>
              </a:ext>
            </a:extLst>
          </p:cNvPr>
          <p:cNvSpPr txBox="1"/>
          <p:nvPr/>
        </p:nvSpPr>
        <p:spPr>
          <a:xfrm>
            <a:off x="84940" y="5458168"/>
            <a:ext cx="7690606"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These trends can be attributed to the </a:t>
            </a:r>
            <a:r>
              <a:rPr lang="en-US" dirty="0">
                <a:solidFill>
                  <a:srgbClr val="200CB4"/>
                </a:solidFill>
                <a:latin typeface="Times New Roman" panose="02020603050405020304" pitchFamily="18" charset="0"/>
                <a:cs typeface="Times New Roman" panose="02020603050405020304" pitchFamily="18" charset="0"/>
              </a:rPr>
              <a:t>dominance of large sized vortices in the far field of a low Re jet.</a:t>
            </a:r>
          </a:p>
        </p:txBody>
      </p:sp>
    </p:spTree>
    <p:extLst>
      <p:ext uri="{BB962C8B-B14F-4D97-AF65-F5344CB8AC3E}">
        <p14:creationId xmlns:p14="http://schemas.microsoft.com/office/powerpoint/2010/main" val="300208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11</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pic>
        <p:nvPicPr>
          <p:cNvPr id="4" name="Picture 3" descr="A graph of a function&#10;&#10;Description automatically generated">
            <a:extLst>
              <a:ext uri="{FF2B5EF4-FFF2-40B4-BE49-F238E27FC236}">
                <a16:creationId xmlns:a16="http://schemas.microsoft.com/office/drawing/2014/main" id="{928378E9-9794-12BD-2A09-DCCF1045E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430" y="1635309"/>
            <a:ext cx="4201236" cy="3813643"/>
          </a:xfrm>
          <a:prstGeom prst="rect">
            <a:avLst/>
          </a:prstGeom>
        </p:spPr>
      </p:pic>
      <p:sp>
        <p:nvSpPr>
          <p:cNvPr id="8" name="TextBox 7">
            <a:extLst>
              <a:ext uri="{FF2B5EF4-FFF2-40B4-BE49-F238E27FC236}">
                <a16:creationId xmlns:a16="http://schemas.microsoft.com/office/drawing/2014/main" id="{C2FB19DB-EAA4-2E9E-3E29-71B986C5CEA7}"/>
              </a:ext>
            </a:extLst>
          </p:cNvPr>
          <p:cNvSpPr txBox="1"/>
          <p:nvPr/>
        </p:nvSpPr>
        <p:spPr>
          <a:xfrm>
            <a:off x="117445" y="1032454"/>
            <a:ext cx="1195711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slope of half-width K2u (=db</a:t>
            </a:r>
            <a:r>
              <a:rPr lang="en-US" baseline="-2500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/dx) is 0.086 for this study at Re= 6250 which is quite close to the value of 0.10 obtained by Thomas and Goldschmidt using a long approach channel nozzle at Re= 6000.</a:t>
            </a:r>
          </a:p>
        </p:txBody>
      </p:sp>
      <p:sp>
        <p:nvSpPr>
          <p:cNvPr id="10" name="TextBox 9">
            <a:extLst>
              <a:ext uri="{FF2B5EF4-FFF2-40B4-BE49-F238E27FC236}">
                <a16:creationId xmlns:a16="http://schemas.microsoft.com/office/drawing/2014/main" id="{6A0A2FAD-BC45-13A1-B9B7-75E86B6765E8}"/>
              </a:ext>
            </a:extLst>
          </p:cNvPr>
          <p:cNvSpPr txBox="1"/>
          <p:nvPr/>
        </p:nvSpPr>
        <p:spPr>
          <a:xfrm>
            <a:off x="117445" y="1907800"/>
            <a:ext cx="758364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mean velocity decay constant (K</a:t>
            </a:r>
            <a:r>
              <a:rPr lang="en-US" baseline="-25000" dirty="0">
                <a:latin typeface="Times New Roman" panose="02020603050405020304" pitchFamily="18" charset="0"/>
                <a:cs typeface="Times New Roman" panose="02020603050405020304" pitchFamily="18" charset="0"/>
              </a:rPr>
              <a:t>1u</a:t>
            </a:r>
            <a:r>
              <a:rPr lang="en-US" dirty="0">
                <a:latin typeface="Times New Roman" panose="02020603050405020304" pitchFamily="18" charset="0"/>
                <a:cs typeface="Times New Roman" panose="02020603050405020304" pitchFamily="18" charset="0"/>
              </a:rPr>
              <a:t>) obtained in the present study is 0.11.</a:t>
            </a:r>
          </a:p>
        </p:txBody>
      </p:sp>
      <p:pic>
        <p:nvPicPr>
          <p:cNvPr id="13" name="Picture 12" descr="A table with numbers and a few digits&#10;&#10;Description automatically generated with medium confidence">
            <a:extLst>
              <a:ext uri="{FF2B5EF4-FFF2-40B4-BE49-F238E27FC236}">
                <a16:creationId xmlns:a16="http://schemas.microsoft.com/office/drawing/2014/main" id="{1A108472-4911-C197-5AF3-7ADE9C051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34" y="2587323"/>
            <a:ext cx="5611008" cy="2915057"/>
          </a:xfrm>
          <a:prstGeom prst="rect">
            <a:avLst/>
          </a:prstGeom>
        </p:spPr>
      </p:pic>
      <p:sp>
        <p:nvSpPr>
          <p:cNvPr id="16" name="TextBox 15">
            <a:extLst>
              <a:ext uri="{FF2B5EF4-FFF2-40B4-BE49-F238E27FC236}">
                <a16:creationId xmlns:a16="http://schemas.microsoft.com/office/drawing/2014/main" id="{91A7BAF1-53C2-3E37-9A08-4B6915737050}"/>
              </a:ext>
            </a:extLst>
          </p:cNvPr>
          <p:cNvSpPr txBox="1"/>
          <p:nvPr/>
        </p:nvSpPr>
        <p:spPr>
          <a:xfrm>
            <a:off x="117445" y="5521944"/>
            <a:ext cx="1187322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Both the slopes K</a:t>
            </a:r>
            <a:r>
              <a:rPr lang="en-US" baseline="-25000" dirty="0">
                <a:latin typeface="Times New Roman" panose="02020603050405020304" pitchFamily="18" charset="0"/>
                <a:cs typeface="Times New Roman" panose="02020603050405020304" pitchFamily="18" charset="0"/>
              </a:rPr>
              <a:t>1u</a:t>
            </a:r>
            <a:r>
              <a:rPr lang="en-US" dirty="0">
                <a:latin typeface="Times New Roman" panose="02020603050405020304" pitchFamily="18" charset="0"/>
                <a:cs typeface="Times New Roman" panose="02020603050405020304" pitchFamily="18" charset="0"/>
              </a:rPr>
              <a:t> and K</a:t>
            </a:r>
            <a:r>
              <a:rPr lang="en-US" baseline="-25000" dirty="0">
                <a:latin typeface="Times New Roman" panose="02020603050405020304" pitchFamily="18" charset="0"/>
                <a:cs typeface="Times New Roman" panose="02020603050405020304" pitchFamily="18" charset="0"/>
              </a:rPr>
              <a:t>2u</a:t>
            </a:r>
            <a:r>
              <a:rPr lang="en-US" dirty="0">
                <a:latin typeface="Times New Roman" panose="02020603050405020304" pitchFamily="18" charset="0"/>
                <a:cs typeface="Times New Roman" panose="02020603050405020304" pitchFamily="18" charset="0"/>
              </a:rPr>
              <a:t> show a decreasing trend with Re in general and attain asymptotic values of around 0.1 at higher Reynolds numbers.</a:t>
            </a:r>
          </a:p>
        </p:txBody>
      </p:sp>
      <p:sp>
        <p:nvSpPr>
          <p:cNvPr id="17" name="TextBox 16">
            <a:extLst>
              <a:ext uri="{FF2B5EF4-FFF2-40B4-BE49-F238E27FC236}">
                <a16:creationId xmlns:a16="http://schemas.microsoft.com/office/drawing/2014/main" id="{8513FEB0-FEAA-4C8A-C261-8904DAA61EC4}"/>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B. Jet spread rate and flow visualization</a:t>
            </a:r>
          </a:p>
        </p:txBody>
      </p:sp>
    </p:spTree>
    <p:extLst>
      <p:ext uri="{BB962C8B-B14F-4D97-AF65-F5344CB8AC3E}">
        <p14:creationId xmlns:p14="http://schemas.microsoft.com/office/powerpoint/2010/main" val="31851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12</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pic>
        <p:nvPicPr>
          <p:cNvPr id="4" name="Picture 3" descr="A close-up of a sprayer&#10;&#10;Description automatically generated">
            <a:extLst>
              <a:ext uri="{FF2B5EF4-FFF2-40B4-BE49-F238E27FC236}">
                <a16:creationId xmlns:a16="http://schemas.microsoft.com/office/drawing/2014/main" id="{4167230A-F42D-036C-6F1E-3E855820B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764" y="1851828"/>
            <a:ext cx="4121960" cy="4383559"/>
          </a:xfrm>
          <a:prstGeom prst="rect">
            <a:avLst/>
          </a:prstGeom>
        </p:spPr>
      </p:pic>
      <p:pic>
        <p:nvPicPr>
          <p:cNvPr id="8" name="Picture 7" descr="A close-up of smoke&#10;&#10;Description automatically generated">
            <a:extLst>
              <a:ext uri="{FF2B5EF4-FFF2-40B4-BE49-F238E27FC236}">
                <a16:creationId xmlns:a16="http://schemas.microsoft.com/office/drawing/2014/main" id="{1D0296B6-467A-2729-4DBE-A5F76EE8C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285" y="1904042"/>
            <a:ext cx="2942382" cy="4319883"/>
          </a:xfrm>
          <a:prstGeom prst="rect">
            <a:avLst/>
          </a:prstGeom>
        </p:spPr>
      </p:pic>
      <p:sp>
        <p:nvSpPr>
          <p:cNvPr id="10" name="TextBox 9">
            <a:extLst>
              <a:ext uri="{FF2B5EF4-FFF2-40B4-BE49-F238E27FC236}">
                <a16:creationId xmlns:a16="http://schemas.microsoft.com/office/drawing/2014/main" id="{DA50B5E4-4AF8-11A7-9D21-30E0D84BD9AF}"/>
              </a:ext>
            </a:extLst>
          </p:cNvPr>
          <p:cNvSpPr txBox="1"/>
          <p:nvPr/>
        </p:nvSpPr>
        <p:spPr>
          <a:xfrm>
            <a:off x="117445" y="1069233"/>
            <a:ext cx="1195711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low Reynolds number, the photographs show dominance of large scales in the outer shear layer zone [Fig. 7(a)].</a:t>
            </a:r>
          </a:p>
        </p:txBody>
      </p:sp>
      <p:sp>
        <p:nvSpPr>
          <p:cNvPr id="13" name="TextBox 12">
            <a:extLst>
              <a:ext uri="{FF2B5EF4-FFF2-40B4-BE49-F238E27FC236}">
                <a16:creationId xmlns:a16="http://schemas.microsoft.com/office/drawing/2014/main" id="{CEFA3A0B-682A-08C6-B484-0C6DB21470B3}"/>
              </a:ext>
            </a:extLst>
          </p:cNvPr>
          <p:cNvSpPr txBox="1"/>
          <p:nvPr/>
        </p:nvSpPr>
        <p:spPr>
          <a:xfrm>
            <a:off x="117445" y="1531550"/>
            <a:ext cx="5090019"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Re= 6250 [Fig. 7(b)], it is observed that large scales are absent in the outer shear layer. Consequently, ambient air entrainment decreases, leading to reduction in the jet spread rate with increasing Re.</a:t>
            </a:r>
          </a:p>
        </p:txBody>
      </p:sp>
      <p:sp>
        <p:nvSpPr>
          <p:cNvPr id="16" name="TextBox 15">
            <a:extLst>
              <a:ext uri="{FF2B5EF4-FFF2-40B4-BE49-F238E27FC236}">
                <a16:creationId xmlns:a16="http://schemas.microsoft.com/office/drawing/2014/main" id="{4F007457-B08D-1FA2-307D-E0EFDF5A9E91}"/>
              </a:ext>
            </a:extLst>
          </p:cNvPr>
          <p:cNvSpPr txBox="1"/>
          <p:nvPr/>
        </p:nvSpPr>
        <p:spPr>
          <a:xfrm>
            <a:off x="50333" y="3265726"/>
            <a:ext cx="5090019"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 8. The near field development shows shear layer stretching, resulting in the formation of vortices.</a:t>
            </a:r>
          </a:p>
        </p:txBody>
      </p:sp>
      <p:sp>
        <p:nvSpPr>
          <p:cNvPr id="18" name="TextBox 17">
            <a:extLst>
              <a:ext uri="{FF2B5EF4-FFF2-40B4-BE49-F238E27FC236}">
                <a16:creationId xmlns:a16="http://schemas.microsoft.com/office/drawing/2014/main" id="{86B9AE28-D029-D0CC-76C5-1394DC42DC26}"/>
              </a:ext>
            </a:extLst>
          </p:cNvPr>
          <p:cNvSpPr txBox="1"/>
          <p:nvPr/>
        </p:nvSpPr>
        <p:spPr>
          <a:xfrm>
            <a:off x="50333" y="4187809"/>
            <a:ext cx="4963319"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far field, it shows adjoining regions of smoke and ambient air throughout the jet cross section, implying that intermittent excursion of ambient fluid occurs right up to the jet centerline. In other words, large levels of flow intermittency prevail in the far region of a low Re jet.</a:t>
            </a:r>
          </a:p>
        </p:txBody>
      </p:sp>
      <p:sp>
        <p:nvSpPr>
          <p:cNvPr id="19" name="TextBox 18">
            <a:extLst>
              <a:ext uri="{FF2B5EF4-FFF2-40B4-BE49-F238E27FC236}">
                <a16:creationId xmlns:a16="http://schemas.microsoft.com/office/drawing/2014/main" id="{DB4B41AA-3B11-0342-773E-6015CD1A8B8F}"/>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B. Jet spread rate and flow visualization</a:t>
            </a:r>
          </a:p>
        </p:txBody>
      </p:sp>
    </p:spTree>
    <p:extLst>
      <p:ext uri="{BB962C8B-B14F-4D97-AF65-F5344CB8AC3E}">
        <p14:creationId xmlns:p14="http://schemas.microsoft.com/office/powerpoint/2010/main" val="91653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13</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4" name="TextBox 3">
            <a:extLst>
              <a:ext uri="{FF2B5EF4-FFF2-40B4-BE49-F238E27FC236}">
                <a16:creationId xmlns:a16="http://schemas.microsoft.com/office/drawing/2014/main" id="{6A668A7D-EC2F-333E-1F9F-683E0F3872F6}"/>
              </a:ext>
            </a:extLst>
          </p:cNvPr>
          <p:cNvSpPr txBox="1"/>
          <p:nvPr/>
        </p:nvSpPr>
        <p:spPr>
          <a:xfrm>
            <a:off x="117444" y="683594"/>
            <a:ext cx="2676361" cy="646331"/>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C. Self-similarity of mean and fluctuating quantities</a:t>
            </a:r>
          </a:p>
        </p:txBody>
      </p:sp>
      <p:sp>
        <p:nvSpPr>
          <p:cNvPr id="17" name="TextBox 16">
            <a:extLst>
              <a:ext uri="{FF2B5EF4-FFF2-40B4-BE49-F238E27FC236}">
                <a16:creationId xmlns:a16="http://schemas.microsoft.com/office/drawing/2014/main" id="{3406D410-9703-D6A4-DD43-156FD1D09D78}"/>
              </a:ext>
            </a:extLst>
          </p:cNvPr>
          <p:cNvSpPr txBox="1"/>
          <p:nvPr/>
        </p:nvSpPr>
        <p:spPr>
          <a:xfrm>
            <a:off x="213919" y="1516865"/>
            <a:ext cx="217275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Gaussian curve</a:t>
            </a:r>
          </a:p>
        </p:txBody>
      </p:sp>
      <p:pic>
        <p:nvPicPr>
          <p:cNvPr id="19" name="Picture 18" descr="A close up of a letter&#10;&#10;Description automatically generated">
            <a:extLst>
              <a:ext uri="{FF2B5EF4-FFF2-40B4-BE49-F238E27FC236}">
                <a16:creationId xmlns:a16="http://schemas.microsoft.com/office/drawing/2014/main" id="{443FEFB6-092A-D2E6-3CC7-C08C80112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3" y="2050896"/>
            <a:ext cx="2837522" cy="289543"/>
          </a:xfrm>
          <a:prstGeom prst="rect">
            <a:avLst/>
          </a:prstGeom>
        </p:spPr>
      </p:pic>
      <p:sp>
        <p:nvSpPr>
          <p:cNvPr id="21" name="TextBox 20">
            <a:extLst>
              <a:ext uri="{FF2B5EF4-FFF2-40B4-BE49-F238E27FC236}">
                <a16:creationId xmlns:a16="http://schemas.microsoft.com/office/drawing/2014/main" id="{2FAA3037-512B-92AB-FAE3-C8ADB0C38FE2}"/>
              </a:ext>
            </a:extLst>
          </p:cNvPr>
          <p:cNvSpPr txBox="1"/>
          <p:nvPr/>
        </p:nvSpPr>
        <p:spPr>
          <a:xfrm>
            <a:off x="77170" y="2925071"/>
            <a:ext cx="11957111"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mean velocities are self-similar in lower Re cases for x/d ˃ 20, particularly close to the jet midplane </a:t>
            </a:r>
            <a:r>
              <a:rPr lang="en-US" dirty="0">
                <a:solidFill>
                  <a:srgbClr val="FF0000"/>
                </a:solidFill>
                <a:latin typeface="Times New Roman" panose="02020603050405020304" pitchFamily="18" charset="0"/>
                <a:cs typeface="Times New Roman" panose="02020603050405020304" pitchFamily="18" charset="0"/>
              </a:rPr>
              <a:t>Fig. 9a</a:t>
            </a:r>
          </a:p>
        </p:txBody>
      </p:sp>
      <p:sp>
        <p:nvSpPr>
          <p:cNvPr id="25" name="TextBox 24">
            <a:extLst>
              <a:ext uri="{FF2B5EF4-FFF2-40B4-BE49-F238E27FC236}">
                <a16:creationId xmlns:a16="http://schemas.microsoft.com/office/drawing/2014/main" id="{D6AF6DE5-5C92-9B33-D3EC-123FCAB4A584}"/>
              </a:ext>
            </a:extLst>
          </p:cNvPr>
          <p:cNvSpPr txBox="1"/>
          <p:nvPr/>
        </p:nvSpPr>
        <p:spPr>
          <a:xfrm>
            <a:off x="51627" y="3800499"/>
            <a:ext cx="11966457"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the </a:t>
            </a:r>
            <a:r>
              <a:rPr lang="en-US" dirty="0">
                <a:solidFill>
                  <a:srgbClr val="200CB4"/>
                </a:solidFill>
                <a:latin typeface="Times New Roman" panose="02020603050405020304" pitchFamily="18" charset="0"/>
                <a:cs typeface="Times New Roman" panose="02020603050405020304" pitchFamily="18" charset="0"/>
              </a:rPr>
              <a:t>jet periphery</a:t>
            </a:r>
            <a:r>
              <a:rPr lang="en-US" dirty="0">
                <a:latin typeface="Times New Roman" panose="02020603050405020304" pitchFamily="18" charset="0"/>
                <a:cs typeface="Times New Roman" panose="02020603050405020304" pitchFamily="18" charset="0"/>
              </a:rPr>
              <a:t>, for y/b</a:t>
            </a:r>
            <a:r>
              <a:rPr lang="en-US" baseline="-2500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 1.5, similarity is poor probably because of the shear layer instability mechanisms at play and the plane to axisymmetric jet transition.</a:t>
            </a:r>
          </a:p>
        </p:txBody>
      </p:sp>
      <p:sp>
        <p:nvSpPr>
          <p:cNvPr id="28" name="TextBox 27">
            <a:extLst>
              <a:ext uri="{FF2B5EF4-FFF2-40B4-BE49-F238E27FC236}">
                <a16:creationId xmlns:a16="http://schemas.microsoft.com/office/drawing/2014/main" id="{2FE19EC5-9EB1-3ADC-82FB-824300BDD2DF}"/>
              </a:ext>
            </a:extLst>
          </p:cNvPr>
          <p:cNvSpPr txBox="1"/>
          <p:nvPr/>
        </p:nvSpPr>
        <p:spPr>
          <a:xfrm>
            <a:off x="72497" y="4875148"/>
            <a:ext cx="11966456"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the higher Reynolds numbers of 2000 and 6250 [Figs. 10a and 11a], attainment of self similarity for the mean velocity occurs earlier than in the case of low Re jets.</a:t>
            </a:r>
          </a:p>
        </p:txBody>
      </p:sp>
      <p:pic>
        <p:nvPicPr>
          <p:cNvPr id="30" name="Picture 29" descr="A graph of a function&#10;&#10;Description automatically generated with medium confidence">
            <a:extLst>
              <a:ext uri="{FF2B5EF4-FFF2-40B4-BE49-F238E27FC236}">
                <a16:creationId xmlns:a16="http://schemas.microsoft.com/office/drawing/2014/main" id="{62F0209F-9985-A2A0-B7CB-354B269F3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8276" y="12041"/>
            <a:ext cx="3158683" cy="1877383"/>
          </a:xfrm>
          <a:prstGeom prst="rect">
            <a:avLst/>
          </a:prstGeom>
        </p:spPr>
      </p:pic>
      <p:pic>
        <p:nvPicPr>
          <p:cNvPr id="32" name="Picture 31">
            <a:extLst>
              <a:ext uri="{FF2B5EF4-FFF2-40B4-BE49-F238E27FC236}">
                <a16:creationId xmlns:a16="http://schemas.microsoft.com/office/drawing/2014/main" id="{817C775A-7BF5-1DBB-E171-47A5507BA7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5476" y="1889424"/>
            <a:ext cx="2802624" cy="231941"/>
          </a:xfrm>
          <a:prstGeom prst="rect">
            <a:avLst/>
          </a:prstGeom>
        </p:spPr>
      </p:pic>
      <p:pic>
        <p:nvPicPr>
          <p:cNvPr id="34" name="Picture 33" descr="A graph of a function&#10;&#10;Description automatically generated">
            <a:extLst>
              <a:ext uri="{FF2B5EF4-FFF2-40B4-BE49-F238E27FC236}">
                <a16:creationId xmlns:a16="http://schemas.microsoft.com/office/drawing/2014/main" id="{12697EEA-92F1-0D3B-0A3F-BABE06F9AE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1307" y="56491"/>
            <a:ext cx="2798633" cy="1779072"/>
          </a:xfrm>
          <a:prstGeom prst="rect">
            <a:avLst/>
          </a:prstGeom>
        </p:spPr>
      </p:pic>
      <p:pic>
        <p:nvPicPr>
          <p:cNvPr id="36" name="Picture 35">
            <a:extLst>
              <a:ext uri="{FF2B5EF4-FFF2-40B4-BE49-F238E27FC236}">
                <a16:creationId xmlns:a16="http://schemas.microsoft.com/office/drawing/2014/main" id="{06CD7EC0-8CD2-3035-8DE9-84B17EBCE1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9675" y="1870786"/>
            <a:ext cx="2568800" cy="289442"/>
          </a:xfrm>
          <a:prstGeom prst="rect">
            <a:avLst/>
          </a:prstGeom>
        </p:spPr>
      </p:pic>
      <p:pic>
        <p:nvPicPr>
          <p:cNvPr id="38" name="Picture 37" descr="A graph of a function&#10;&#10;Description automatically generated">
            <a:extLst>
              <a:ext uri="{FF2B5EF4-FFF2-40B4-BE49-F238E27FC236}">
                <a16:creationId xmlns:a16="http://schemas.microsoft.com/office/drawing/2014/main" id="{69C3FB77-E70B-1CC8-1C69-342C9C49C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73725" y="56491"/>
            <a:ext cx="3079399" cy="1855463"/>
          </a:xfrm>
          <a:prstGeom prst="rect">
            <a:avLst/>
          </a:prstGeom>
        </p:spPr>
      </p:pic>
      <p:pic>
        <p:nvPicPr>
          <p:cNvPr id="40" name="Picture 39">
            <a:extLst>
              <a:ext uri="{FF2B5EF4-FFF2-40B4-BE49-F238E27FC236}">
                <a16:creationId xmlns:a16="http://schemas.microsoft.com/office/drawing/2014/main" id="{0DFD3FB9-7567-79B8-AA4F-C2B1F9567D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27795" y="1999488"/>
            <a:ext cx="3114144" cy="251918"/>
          </a:xfrm>
          <a:prstGeom prst="rect">
            <a:avLst/>
          </a:prstGeom>
        </p:spPr>
      </p:pic>
    </p:spTree>
    <p:extLst>
      <p:ext uri="{BB962C8B-B14F-4D97-AF65-F5344CB8AC3E}">
        <p14:creationId xmlns:p14="http://schemas.microsoft.com/office/powerpoint/2010/main" val="169530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14</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31CA3F7B-B639-0E61-26E9-BC15F3B16958}"/>
              </a:ext>
            </a:extLst>
          </p:cNvPr>
          <p:cNvSpPr txBox="1"/>
          <p:nvPr/>
        </p:nvSpPr>
        <p:spPr>
          <a:xfrm>
            <a:off x="117445" y="683594"/>
            <a:ext cx="5108896"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C. Self-similarity of mean and fluctuating quantities</a:t>
            </a:r>
          </a:p>
        </p:txBody>
      </p:sp>
      <p:pic>
        <p:nvPicPr>
          <p:cNvPr id="11" name="Picture 10" descr="A graph of a function&#10;&#10;Description automatically generated with medium confidence">
            <a:extLst>
              <a:ext uri="{FF2B5EF4-FFF2-40B4-BE49-F238E27FC236}">
                <a16:creationId xmlns:a16="http://schemas.microsoft.com/office/drawing/2014/main" id="{DA5B66A3-9368-1285-4D27-37C0A0C53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5" y="1124162"/>
            <a:ext cx="3673641" cy="2281524"/>
          </a:xfrm>
          <a:prstGeom prst="rect">
            <a:avLst/>
          </a:prstGeom>
        </p:spPr>
      </p:pic>
      <p:pic>
        <p:nvPicPr>
          <p:cNvPr id="15" name="Picture 14" descr="A diagram of a graph&#10;&#10;Description automatically generated with medium confidence">
            <a:extLst>
              <a:ext uri="{FF2B5EF4-FFF2-40B4-BE49-F238E27FC236}">
                <a16:creationId xmlns:a16="http://schemas.microsoft.com/office/drawing/2014/main" id="{27DD2803-E92E-B336-B879-BBE8501A4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1086" y="1080319"/>
            <a:ext cx="3516516" cy="2041992"/>
          </a:xfrm>
          <a:prstGeom prst="rect">
            <a:avLst/>
          </a:prstGeom>
        </p:spPr>
      </p:pic>
      <p:pic>
        <p:nvPicPr>
          <p:cNvPr id="17" name="Picture 16" descr="A close up of a word&#10;&#10;Description automatically generated">
            <a:extLst>
              <a:ext uri="{FF2B5EF4-FFF2-40B4-BE49-F238E27FC236}">
                <a16:creationId xmlns:a16="http://schemas.microsoft.com/office/drawing/2014/main" id="{20C8BCCE-4694-25FF-8DC0-BC98519A3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5094" y="3228899"/>
            <a:ext cx="2893933" cy="322211"/>
          </a:xfrm>
          <a:prstGeom prst="rect">
            <a:avLst/>
          </a:prstGeom>
        </p:spPr>
      </p:pic>
      <p:pic>
        <p:nvPicPr>
          <p:cNvPr id="19" name="Picture 18" descr="A graph of a number of objects&#10;&#10;Description automatically generated">
            <a:extLst>
              <a:ext uri="{FF2B5EF4-FFF2-40B4-BE49-F238E27FC236}">
                <a16:creationId xmlns:a16="http://schemas.microsoft.com/office/drawing/2014/main" id="{479E21E3-8D48-7873-F5C1-6C5BABCF45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8735" y="1123040"/>
            <a:ext cx="3516516" cy="2428070"/>
          </a:xfrm>
          <a:prstGeom prst="rect">
            <a:avLst/>
          </a:prstGeom>
        </p:spPr>
      </p:pic>
      <p:sp>
        <p:nvSpPr>
          <p:cNvPr id="21" name="TextBox 20">
            <a:extLst>
              <a:ext uri="{FF2B5EF4-FFF2-40B4-BE49-F238E27FC236}">
                <a16:creationId xmlns:a16="http://schemas.microsoft.com/office/drawing/2014/main" id="{7290CCD5-8928-EB23-C40E-ED95B299B432}"/>
              </a:ext>
            </a:extLst>
          </p:cNvPr>
          <p:cNvSpPr txBox="1"/>
          <p:nvPr/>
        </p:nvSpPr>
        <p:spPr>
          <a:xfrm>
            <a:off x="117445" y="3679021"/>
            <a:ext cx="1195711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Reynolds numbers between 250 and 2000, turbulence intensity values are very much scattered and do not show any trend toward self preservation [Figs. 9(b)and 10(b)].</a:t>
            </a:r>
          </a:p>
        </p:txBody>
      </p:sp>
      <p:sp>
        <p:nvSpPr>
          <p:cNvPr id="23" name="TextBox 22">
            <a:extLst>
              <a:ext uri="{FF2B5EF4-FFF2-40B4-BE49-F238E27FC236}">
                <a16:creationId xmlns:a16="http://schemas.microsoft.com/office/drawing/2014/main" id="{D41F6EE2-8118-4E2A-B7A2-27B34B037F71}"/>
              </a:ext>
            </a:extLst>
          </p:cNvPr>
          <p:cNvSpPr txBox="1"/>
          <p:nvPr/>
        </p:nvSpPr>
        <p:spPr>
          <a:xfrm>
            <a:off x="117445" y="4436368"/>
            <a:ext cx="1195711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Moreover, turbulence intensities attain relatively </a:t>
            </a:r>
            <a:r>
              <a:rPr lang="en-US" dirty="0">
                <a:solidFill>
                  <a:srgbClr val="200CB4"/>
                </a:solidFill>
                <a:latin typeface="Times New Roman" panose="02020603050405020304" pitchFamily="18" charset="0"/>
                <a:cs typeface="Times New Roman" panose="02020603050405020304" pitchFamily="18" charset="0"/>
              </a:rPr>
              <a:t>higher values in the central part of the jet </a:t>
            </a:r>
            <a:r>
              <a:rPr lang="en-US" dirty="0">
                <a:latin typeface="Times New Roman" panose="02020603050405020304" pitchFamily="18" charset="0"/>
                <a:cs typeface="Times New Roman" panose="02020603050405020304" pitchFamily="18" charset="0"/>
              </a:rPr>
              <a:t>with u/U</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0.35.</a:t>
            </a:r>
          </a:p>
        </p:txBody>
      </p:sp>
      <p:sp>
        <p:nvSpPr>
          <p:cNvPr id="25" name="TextBox 24">
            <a:extLst>
              <a:ext uri="{FF2B5EF4-FFF2-40B4-BE49-F238E27FC236}">
                <a16:creationId xmlns:a16="http://schemas.microsoft.com/office/drawing/2014/main" id="{85F39585-F369-EBA8-C068-E0187B6E5D7C}"/>
              </a:ext>
            </a:extLst>
          </p:cNvPr>
          <p:cNvSpPr txBox="1"/>
          <p:nvPr/>
        </p:nvSpPr>
        <p:spPr>
          <a:xfrm>
            <a:off x="37307" y="4944853"/>
            <a:ext cx="1195711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clear that mean quantities attain self-similarity earlier than fluctuating quantities.</a:t>
            </a:r>
          </a:p>
        </p:txBody>
      </p:sp>
    </p:spTree>
    <p:extLst>
      <p:ext uri="{BB962C8B-B14F-4D97-AF65-F5344CB8AC3E}">
        <p14:creationId xmlns:p14="http://schemas.microsoft.com/office/powerpoint/2010/main" val="250294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15</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1CDAA8FB-77E6-DD73-F21D-FDEC2124DC1F}"/>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7" name="Picture 6" descr="A group of graphs showing different sizes of data&#10;&#10;Description automatically generated with medium confidence">
            <a:extLst>
              <a:ext uri="{FF2B5EF4-FFF2-40B4-BE49-F238E27FC236}">
                <a16:creationId xmlns:a16="http://schemas.microsoft.com/office/drawing/2014/main" id="{9D3F1027-FB78-03C4-495B-4EDF4BA2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35" y="2497090"/>
            <a:ext cx="5548439" cy="3670506"/>
          </a:xfrm>
          <a:prstGeom prst="rect">
            <a:avLst/>
          </a:prstGeom>
        </p:spPr>
      </p:pic>
      <p:sp>
        <p:nvSpPr>
          <p:cNvPr id="9" name="TextBox 8">
            <a:extLst>
              <a:ext uri="{FF2B5EF4-FFF2-40B4-BE49-F238E27FC236}">
                <a16:creationId xmlns:a16="http://schemas.microsoft.com/office/drawing/2014/main" id="{7D992355-C9A4-99A2-F17C-2C4F5B4D6DEE}"/>
              </a:ext>
            </a:extLst>
          </p:cNvPr>
          <p:cNvSpPr txBox="1"/>
          <p:nvPr/>
        </p:nvSpPr>
        <p:spPr>
          <a:xfrm>
            <a:off x="0" y="1245100"/>
            <a:ext cx="1005497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power spectrum exhibits a fundamental vortex formation frequency of 48 Hz at x/d= 3.</a:t>
            </a:r>
          </a:p>
        </p:txBody>
      </p:sp>
      <p:sp>
        <p:nvSpPr>
          <p:cNvPr id="11" name="TextBox 10">
            <a:extLst>
              <a:ext uri="{FF2B5EF4-FFF2-40B4-BE49-F238E27FC236}">
                <a16:creationId xmlns:a16="http://schemas.microsoft.com/office/drawing/2014/main" id="{2FEF5519-ED71-18BD-9F44-396B9A01FCFE}"/>
              </a:ext>
            </a:extLst>
          </p:cNvPr>
          <p:cNvSpPr txBox="1"/>
          <p:nvPr/>
        </p:nvSpPr>
        <p:spPr>
          <a:xfrm>
            <a:off x="0" y="1748532"/>
            <a:ext cx="1207455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subharmonic with f = 24 Hz is observed at x/d= 5 which then grows in amplitude and finally develops into several subharmonic components at larger axial distances.</a:t>
            </a:r>
          </a:p>
        </p:txBody>
      </p:sp>
    </p:spTree>
    <p:extLst>
      <p:ext uri="{BB962C8B-B14F-4D97-AF65-F5344CB8AC3E}">
        <p14:creationId xmlns:p14="http://schemas.microsoft.com/office/powerpoint/2010/main" val="251453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16</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C82A6A91-EF8D-8A13-3546-CE95130A45F3}"/>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7" name="Picture 6" descr="A group of graphs showing different types of data&#10;&#10;Description automatically generated with medium confidence">
            <a:extLst>
              <a:ext uri="{FF2B5EF4-FFF2-40B4-BE49-F238E27FC236}">
                <a16:creationId xmlns:a16="http://schemas.microsoft.com/office/drawing/2014/main" id="{91B2391F-AFD9-182B-E476-01564E157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49" y="2851726"/>
            <a:ext cx="5309707" cy="3316549"/>
          </a:xfrm>
          <a:prstGeom prst="rect">
            <a:avLst/>
          </a:prstGeom>
        </p:spPr>
      </p:pic>
      <p:sp>
        <p:nvSpPr>
          <p:cNvPr id="9" name="TextBox 8">
            <a:extLst>
              <a:ext uri="{FF2B5EF4-FFF2-40B4-BE49-F238E27FC236}">
                <a16:creationId xmlns:a16="http://schemas.microsoft.com/office/drawing/2014/main" id="{1437C818-B067-4BCE-B4CE-5E7954C00301}"/>
              </a:ext>
            </a:extLst>
          </p:cNvPr>
          <p:cNvSpPr txBox="1"/>
          <p:nvPr/>
        </p:nvSpPr>
        <p:spPr>
          <a:xfrm>
            <a:off x="117444" y="1239866"/>
            <a:ext cx="1173619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Similarly, for Re= 550, the fundamental frequency is 342 Hz at x/d= 3</a:t>
            </a:r>
          </a:p>
        </p:txBody>
      </p:sp>
      <p:sp>
        <p:nvSpPr>
          <p:cNvPr id="11" name="TextBox 10">
            <a:extLst>
              <a:ext uri="{FF2B5EF4-FFF2-40B4-BE49-F238E27FC236}">
                <a16:creationId xmlns:a16="http://schemas.microsoft.com/office/drawing/2014/main" id="{2F3961B2-BA07-28F6-71F0-4E5326A40383}"/>
              </a:ext>
            </a:extLst>
          </p:cNvPr>
          <p:cNvSpPr txBox="1"/>
          <p:nvPr/>
        </p:nvSpPr>
        <p:spPr>
          <a:xfrm>
            <a:off x="92277" y="1983078"/>
            <a:ext cx="11761366"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the end of the potential core x/d= 5, the subharmonic of 171 Hz dominates over the fundamental component.</a:t>
            </a:r>
          </a:p>
        </p:txBody>
      </p:sp>
    </p:spTree>
    <p:extLst>
      <p:ext uri="{BB962C8B-B14F-4D97-AF65-F5344CB8AC3E}">
        <p14:creationId xmlns:p14="http://schemas.microsoft.com/office/powerpoint/2010/main" val="125122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17</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C82A6A91-EF8D-8A13-3546-CE95130A45F3}"/>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7" name="Picture 6" descr="A group of graphs showing different types of data&#10;&#10;Description automatically generated with medium confidence">
            <a:extLst>
              <a:ext uri="{FF2B5EF4-FFF2-40B4-BE49-F238E27FC236}">
                <a16:creationId xmlns:a16="http://schemas.microsoft.com/office/drawing/2014/main" id="{80BE1401-F3EF-7672-7AC4-0CA890B5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423" y="2030752"/>
            <a:ext cx="6271027" cy="3933819"/>
          </a:xfrm>
          <a:prstGeom prst="rect">
            <a:avLst/>
          </a:prstGeom>
        </p:spPr>
      </p:pic>
      <p:sp>
        <p:nvSpPr>
          <p:cNvPr id="9" name="TextBox 8">
            <a:extLst>
              <a:ext uri="{FF2B5EF4-FFF2-40B4-BE49-F238E27FC236}">
                <a16:creationId xmlns:a16="http://schemas.microsoft.com/office/drawing/2014/main" id="{E15BC06F-36F3-3993-0468-D15DB719E191}"/>
              </a:ext>
            </a:extLst>
          </p:cNvPr>
          <p:cNvSpPr txBox="1"/>
          <p:nvPr/>
        </p:nvSpPr>
        <p:spPr>
          <a:xfrm>
            <a:off x="117445" y="1239866"/>
            <a:ext cx="1181170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Similar features are observed for Re= 1100, also with a fundamental frequency of f  2000 Hz.</a:t>
            </a:r>
          </a:p>
        </p:txBody>
      </p:sp>
    </p:spTree>
    <p:extLst>
      <p:ext uri="{BB962C8B-B14F-4D97-AF65-F5344CB8AC3E}">
        <p14:creationId xmlns:p14="http://schemas.microsoft.com/office/powerpoint/2010/main" val="128156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18</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C82A6A91-EF8D-8A13-3546-CE95130A45F3}"/>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4" name="Picture 3" descr="A group of graphs showing different sizes of data&#10;&#10;Description automatically generated with medium confidence">
            <a:extLst>
              <a:ext uri="{FF2B5EF4-FFF2-40B4-BE49-F238E27FC236}">
                <a16:creationId xmlns:a16="http://schemas.microsoft.com/office/drawing/2014/main" id="{35DFD84A-E149-9BAE-5097-08006CD22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909" y="217258"/>
            <a:ext cx="4178237" cy="2764065"/>
          </a:xfrm>
          <a:prstGeom prst="rect">
            <a:avLst/>
          </a:prstGeom>
        </p:spPr>
      </p:pic>
      <p:pic>
        <p:nvPicPr>
          <p:cNvPr id="7" name="Picture 6" descr="A group of graphs showing different types of data&#10;&#10;Description automatically generated with medium confidence">
            <a:extLst>
              <a:ext uri="{FF2B5EF4-FFF2-40B4-BE49-F238E27FC236}">
                <a16:creationId xmlns:a16="http://schemas.microsoft.com/office/drawing/2014/main" id="{FB44D926-64E3-1097-C05A-B873AFDA3E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8184" y="210276"/>
            <a:ext cx="4436372" cy="2771047"/>
          </a:xfrm>
          <a:prstGeom prst="rect">
            <a:avLst/>
          </a:prstGeom>
        </p:spPr>
      </p:pic>
      <p:pic>
        <p:nvPicPr>
          <p:cNvPr id="8" name="Picture 7" descr="A group of graphs showing different types of data&#10;&#10;Description automatically generated with medium confidence">
            <a:extLst>
              <a:ext uri="{FF2B5EF4-FFF2-40B4-BE49-F238E27FC236}">
                <a16:creationId xmlns:a16="http://schemas.microsoft.com/office/drawing/2014/main" id="{7D515056-BBF9-814A-22E0-7AC37D80D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1057" y="3210405"/>
            <a:ext cx="4533498" cy="2843866"/>
          </a:xfrm>
          <a:prstGeom prst="rect">
            <a:avLst/>
          </a:prstGeom>
        </p:spPr>
      </p:pic>
      <p:sp>
        <p:nvSpPr>
          <p:cNvPr id="10" name="TextBox 9">
            <a:extLst>
              <a:ext uri="{FF2B5EF4-FFF2-40B4-BE49-F238E27FC236}">
                <a16:creationId xmlns:a16="http://schemas.microsoft.com/office/drawing/2014/main" id="{9DF7AE23-A1E1-9A4D-3498-8F860962D94A}"/>
              </a:ext>
            </a:extLst>
          </p:cNvPr>
          <p:cNvSpPr txBox="1"/>
          <p:nvPr/>
        </p:nvSpPr>
        <p:spPr>
          <a:xfrm>
            <a:off x="117445" y="3689080"/>
            <a:ext cx="716210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vortex breakup processes, which produce finer scales, seem to be absent in the low Re jets, even in the far field.</a:t>
            </a:r>
          </a:p>
        </p:txBody>
      </p:sp>
    </p:spTree>
    <p:extLst>
      <p:ext uri="{BB962C8B-B14F-4D97-AF65-F5344CB8AC3E}">
        <p14:creationId xmlns:p14="http://schemas.microsoft.com/office/powerpoint/2010/main" val="42164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19</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9" name="Picture 8" descr="A group of graphs showing different sizes and shapes&#10;&#10;Description automatically generated with medium confidence">
            <a:extLst>
              <a:ext uri="{FF2B5EF4-FFF2-40B4-BE49-F238E27FC236}">
                <a16:creationId xmlns:a16="http://schemas.microsoft.com/office/drawing/2014/main" id="{E1E27C8A-C83A-5611-A562-E8E3A4C60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809" y="2295931"/>
            <a:ext cx="6125430" cy="3858163"/>
          </a:xfrm>
          <a:prstGeom prst="rect">
            <a:avLst/>
          </a:prstGeom>
        </p:spPr>
      </p:pic>
      <p:sp>
        <p:nvSpPr>
          <p:cNvPr id="11" name="TextBox 10">
            <a:extLst>
              <a:ext uri="{FF2B5EF4-FFF2-40B4-BE49-F238E27FC236}">
                <a16:creationId xmlns:a16="http://schemas.microsoft.com/office/drawing/2014/main" id="{BBE6096B-9260-49C1-2F43-7A2C2FCAE71C}"/>
              </a:ext>
            </a:extLst>
          </p:cNvPr>
          <p:cNvSpPr txBox="1"/>
          <p:nvPr/>
        </p:nvSpPr>
        <p:spPr>
          <a:xfrm>
            <a:off x="94377" y="1239866"/>
            <a:ext cx="1191865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a high Re such as 6250, no discrete peaks are seen in the near field.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Finer scales appear at small axial distances and a fully developed spectrum is also attained at an earlier axial distance x/d= 20.</a:t>
            </a:r>
          </a:p>
        </p:txBody>
      </p:sp>
    </p:spTree>
    <p:extLst>
      <p:ext uri="{BB962C8B-B14F-4D97-AF65-F5344CB8AC3E}">
        <p14:creationId xmlns:p14="http://schemas.microsoft.com/office/powerpoint/2010/main" val="386144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111A153F-DCF0-F70F-E295-2CFA026A0B72}"/>
              </a:ext>
            </a:extLst>
          </p:cNvPr>
          <p:cNvSpPr txBox="1"/>
          <p:nvPr/>
        </p:nvSpPr>
        <p:spPr>
          <a:xfrm>
            <a:off x="66537" y="23371"/>
            <a:ext cx="2430534" cy="523220"/>
          </a:xfrm>
          <a:prstGeom prst="rect">
            <a:avLst/>
          </a:prstGeom>
          <a:noFill/>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CE8C856-90AC-E331-E424-0E2B8DE214E8}"/>
              </a:ext>
            </a:extLst>
          </p:cNvPr>
          <p:cNvSpPr txBox="1"/>
          <p:nvPr/>
        </p:nvSpPr>
        <p:spPr>
          <a:xfrm>
            <a:off x="117445" y="725458"/>
            <a:ext cx="738231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transitional characteristics of plane turbulent jets have been investigated.</a:t>
            </a:r>
          </a:p>
        </p:txBody>
      </p:sp>
      <p:sp>
        <p:nvSpPr>
          <p:cNvPr id="7" name="TextBox 6">
            <a:extLst>
              <a:ext uri="{FF2B5EF4-FFF2-40B4-BE49-F238E27FC236}">
                <a16:creationId xmlns:a16="http://schemas.microsoft.com/office/drawing/2014/main" id="{DC891AF7-C89F-13B0-CCCF-62CC2DB42E2C}"/>
              </a:ext>
            </a:extLst>
          </p:cNvPr>
          <p:cNvSpPr txBox="1"/>
          <p:nvPr/>
        </p:nvSpPr>
        <p:spPr>
          <a:xfrm>
            <a:off x="66537" y="2566253"/>
            <a:ext cx="1170264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Hot wire measurements have been performed for a jet issuing from a rectangular nozzle of aspect ratio 20, for Reynolds number varying in the range 250 ≤ Re ≤ 6250.</a:t>
            </a:r>
          </a:p>
        </p:txBody>
      </p:sp>
      <p:sp>
        <p:nvSpPr>
          <p:cNvPr id="9" name="TextBox 8">
            <a:extLst>
              <a:ext uri="{FF2B5EF4-FFF2-40B4-BE49-F238E27FC236}">
                <a16:creationId xmlns:a16="http://schemas.microsoft.com/office/drawing/2014/main" id="{3416BE87-DE92-5B0D-1F21-00A50764C470}"/>
              </a:ext>
            </a:extLst>
          </p:cNvPr>
          <p:cNvSpPr txBox="1"/>
          <p:nvPr/>
        </p:nvSpPr>
        <p:spPr>
          <a:xfrm>
            <a:off x="117445" y="1645855"/>
            <a:ext cx="900977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It focuses attention on the features of mean flow and turbulent fluctuations with axial distance.</a:t>
            </a:r>
          </a:p>
        </p:txBody>
      </p:sp>
    </p:spTree>
    <p:extLst>
      <p:ext uri="{BB962C8B-B14F-4D97-AF65-F5344CB8AC3E}">
        <p14:creationId xmlns:p14="http://schemas.microsoft.com/office/powerpoint/2010/main" val="227957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20</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sp>
        <p:nvSpPr>
          <p:cNvPr id="9" name="TextBox 8">
            <a:extLst>
              <a:ext uri="{FF2B5EF4-FFF2-40B4-BE49-F238E27FC236}">
                <a16:creationId xmlns:a16="http://schemas.microsoft.com/office/drawing/2014/main" id="{4D1B775B-0198-A688-99B8-3562BFDC2719}"/>
              </a:ext>
            </a:extLst>
          </p:cNvPr>
          <p:cNvSpPr txBox="1"/>
          <p:nvPr/>
        </p:nvSpPr>
        <p:spPr>
          <a:xfrm>
            <a:off x="117444" y="1239866"/>
            <a:ext cx="11870423"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dominant frequency is taken from the power spectra plots at x/d= 5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 = f d/U0.</a:t>
            </a:r>
          </a:p>
        </p:txBody>
      </p:sp>
      <p:pic>
        <p:nvPicPr>
          <p:cNvPr id="11" name="Picture 10" descr="A graph of a number of numbers&#10;&#10;Description automatically generated with medium confidence">
            <a:extLst>
              <a:ext uri="{FF2B5EF4-FFF2-40B4-BE49-F238E27FC236}">
                <a16:creationId xmlns:a16="http://schemas.microsoft.com/office/drawing/2014/main" id="{88083813-3802-07F2-35E3-5F10D0327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278" y="790649"/>
            <a:ext cx="4969589" cy="3904156"/>
          </a:xfrm>
          <a:prstGeom prst="rect">
            <a:avLst/>
          </a:prstGeom>
        </p:spPr>
      </p:pic>
      <p:sp>
        <p:nvSpPr>
          <p:cNvPr id="15" name="TextBox 14">
            <a:extLst>
              <a:ext uri="{FF2B5EF4-FFF2-40B4-BE49-F238E27FC236}">
                <a16:creationId xmlns:a16="http://schemas.microsoft.com/office/drawing/2014/main" id="{6973EF8B-BD9B-F32C-BAF5-BF9C8D409E09}"/>
              </a:ext>
            </a:extLst>
          </p:cNvPr>
          <p:cNvSpPr txBox="1"/>
          <p:nvPr/>
        </p:nvSpPr>
        <p:spPr>
          <a:xfrm>
            <a:off x="94376" y="4092310"/>
            <a:ext cx="71138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high Reynolds numbers, i.e., Re2000, Strouhal number tends to become independent of Reynolds number</a:t>
            </a:r>
          </a:p>
        </p:txBody>
      </p:sp>
      <p:sp>
        <p:nvSpPr>
          <p:cNvPr id="17" name="TextBox 16">
            <a:extLst>
              <a:ext uri="{FF2B5EF4-FFF2-40B4-BE49-F238E27FC236}">
                <a16:creationId xmlns:a16="http://schemas.microsoft.com/office/drawing/2014/main" id="{F509D067-5870-11B4-8486-1499AE4080CA}"/>
              </a:ext>
            </a:extLst>
          </p:cNvPr>
          <p:cNvSpPr txBox="1"/>
          <p:nvPr/>
        </p:nvSpPr>
        <p:spPr>
          <a:xfrm>
            <a:off x="94376" y="2485641"/>
            <a:ext cx="713693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values of St for Re= 250, 550, and 1100 turn out to be 0.025, 0.082, and 0.3, respectively. For Reynolds numbers of 2000 and higher, the asymptotic value of Strouhal number approaches 0.36</a:t>
            </a:r>
          </a:p>
        </p:txBody>
      </p:sp>
      <p:pic>
        <p:nvPicPr>
          <p:cNvPr id="18" name="Picture 17" descr="A black text on a white background&#10;&#10;Description automatically generated">
            <a:extLst>
              <a:ext uri="{FF2B5EF4-FFF2-40B4-BE49-F238E27FC236}">
                <a16:creationId xmlns:a16="http://schemas.microsoft.com/office/drawing/2014/main" id="{0842E5A8-B4D1-3666-B821-9635E1865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2397" y="4950842"/>
            <a:ext cx="3343742" cy="1076475"/>
          </a:xfrm>
          <a:prstGeom prst="rect">
            <a:avLst/>
          </a:prstGeom>
        </p:spPr>
      </p:pic>
    </p:spTree>
    <p:extLst>
      <p:ext uri="{BB962C8B-B14F-4D97-AF65-F5344CB8AC3E}">
        <p14:creationId xmlns:p14="http://schemas.microsoft.com/office/powerpoint/2010/main" val="359914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21</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7" name="Picture 6" descr="A comparison of a graph&#10;&#10;Description automatically generated">
            <a:extLst>
              <a:ext uri="{FF2B5EF4-FFF2-40B4-BE49-F238E27FC236}">
                <a16:creationId xmlns:a16="http://schemas.microsoft.com/office/drawing/2014/main" id="{51D0ED77-8CF7-EF1F-A39D-70BA1CE9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633" y="156363"/>
            <a:ext cx="6275629" cy="3739818"/>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65B530AC-0A11-8253-B077-C57530425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8665" y="3914986"/>
            <a:ext cx="3343742" cy="1076475"/>
          </a:xfrm>
          <a:prstGeom prst="rect">
            <a:avLst/>
          </a:prstGeom>
        </p:spPr>
      </p:pic>
      <p:sp>
        <p:nvSpPr>
          <p:cNvPr id="11" name="TextBox 10">
            <a:extLst>
              <a:ext uri="{FF2B5EF4-FFF2-40B4-BE49-F238E27FC236}">
                <a16:creationId xmlns:a16="http://schemas.microsoft.com/office/drawing/2014/main" id="{F4CC0062-C50F-39C3-859E-9A6FED7A897E}"/>
              </a:ext>
            </a:extLst>
          </p:cNvPr>
          <p:cNvSpPr txBox="1"/>
          <p:nvPr/>
        </p:nvSpPr>
        <p:spPr>
          <a:xfrm>
            <a:off x="94377" y="1124162"/>
            <a:ext cx="546752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centerline Strouhal number St</a:t>
            </a:r>
            <a:r>
              <a:rPr lang="en-US" baseline="-25000" dirty="0">
                <a:latin typeface="Times New Roman" panose="02020603050405020304" pitchFamily="18" charset="0"/>
                <a:cs typeface="Times New Roman" panose="02020603050405020304" pitchFamily="18" charset="0"/>
              </a:rPr>
              <a:t>cl</a:t>
            </a:r>
            <a:r>
              <a:rPr lang="en-US" dirty="0">
                <a:latin typeface="Times New Roman" panose="02020603050405020304" pitchFamily="18" charset="0"/>
                <a:cs typeface="Times New Roman" panose="02020603050405020304" pitchFamily="18" charset="0"/>
              </a:rPr>
              <a:t> is higher than the shear layer Strouhal number St</a:t>
            </a:r>
            <a:r>
              <a:rPr lang="en-US" baseline="-25000" dirty="0">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near the nozzle; however, beyond a certain axial distance, the two Strouhal numbers approach a single value.</a:t>
            </a:r>
          </a:p>
        </p:txBody>
      </p:sp>
      <p:sp>
        <p:nvSpPr>
          <p:cNvPr id="15" name="TextBox 14">
            <a:extLst>
              <a:ext uri="{FF2B5EF4-FFF2-40B4-BE49-F238E27FC236}">
                <a16:creationId xmlns:a16="http://schemas.microsoft.com/office/drawing/2014/main" id="{D96FB06E-9FEE-BC07-96FF-2D7CF72D3C6D}"/>
              </a:ext>
            </a:extLst>
          </p:cNvPr>
          <p:cNvSpPr txBox="1"/>
          <p:nvPr/>
        </p:nvSpPr>
        <p:spPr>
          <a:xfrm>
            <a:off x="44043" y="3053521"/>
            <a:ext cx="556190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lower Re jet, convergence of the two Strouhal number values is observed at x/d= 40, while at Re= 6250, convergence occurs at around x/d= 80.</a:t>
            </a:r>
          </a:p>
        </p:txBody>
      </p:sp>
      <p:sp>
        <p:nvSpPr>
          <p:cNvPr id="17" name="TextBox 16">
            <a:extLst>
              <a:ext uri="{FF2B5EF4-FFF2-40B4-BE49-F238E27FC236}">
                <a16:creationId xmlns:a16="http://schemas.microsoft.com/office/drawing/2014/main" id="{AE27A830-7231-F882-45A8-4710CD267852}"/>
              </a:ext>
            </a:extLst>
          </p:cNvPr>
          <p:cNvSpPr txBox="1"/>
          <p:nvPr/>
        </p:nvSpPr>
        <p:spPr>
          <a:xfrm>
            <a:off x="44043" y="5301696"/>
            <a:ext cx="1185888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earlier collapse of St</a:t>
            </a:r>
            <a:r>
              <a:rPr lang="en-US" baseline="-25000" dirty="0">
                <a:latin typeface="Times New Roman" panose="02020603050405020304" pitchFamily="18" charset="0"/>
                <a:cs typeface="Times New Roman" panose="02020603050405020304" pitchFamily="18" charset="0"/>
              </a:rPr>
              <a:t>cl</a:t>
            </a:r>
            <a:r>
              <a:rPr lang="en-US" dirty="0">
                <a:latin typeface="Times New Roman" panose="02020603050405020304" pitchFamily="18" charset="0"/>
                <a:cs typeface="Times New Roman" panose="02020603050405020304" pitchFamily="18" charset="0"/>
              </a:rPr>
              <a:t> and St</a:t>
            </a:r>
            <a:r>
              <a:rPr lang="en-US" baseline="-25000" dirty="0">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in the low Re jet flow of the present study can be explained in terms of the faster shear layer growth at lower Re.</a:t>
            </a:r>
          </a:p>
        </p:txBody>
      </p:sp>
    </p:spTree>
    <p:extLst>
      <p:ext uri="{BB962C8B-B14F-4D97-AF65-F5344CB8AC3E}">
        <p14:creationId xmlns:p14="http://schemas.microsoft.com/office/powerpoint/2010/main" val="112731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22</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sp>
        <p:nvSpPr>
          <p:cNvPr id="7" name="TextBox 6">
            <a:extLst>
              <a:ext uri="{FF2B5EF4-FFF2-40B4-BE49-F238E27FC236}">
                <a16:creationId xmlns:a16="http://schemas.microsoft.com/office/drawing/2014/main" id="{D138347C-234D-C3B1-FDD6-0B51230C186A}"/>
              </a:ext>
            </a:extLst>
          </p:cNvPr>
          <p:cNvSpPr txBox="1"/>
          <p:nvPr/>
        </p:nvSpPr>
        <p:spPr>
          <a:xfrm>
            <a:off x="117444" y="2643523"/>
            <a:ext cx="405188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Energy cascading process (Eu) is defined</a:t>
            </a:r>
          </a:p>
        </p:txBody>
      </p:sp>
      <p:pic>
        <p:nvPicPr>
          <p:cNvPr id="9" name="Picture 8" descr="A math equations on a white background&#10;&#10;Description automatically generated">
            <a:extLst>
              <a:ext uri="{FF2B5EF4-FFF2-40B4-BE49-F238E27FC236}">
                <a16:creationId xmlns:a16="http://schemas.microsoft.com/office/drawing/2014/main" id="{4912CEE0-AE4D-582F-CCCD-2C20CD5E5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681" y="2004652"/>
            <a:ext cx="3085994" cy="1600950"/>
          </a:xfrm>
          <a:prstGeom prst="rect">
            <a:avLst/>
          </a:prstGeom>
        </p:spPr>
      </p:pic>
      <p:pic>
        <p:nvPicPr>
          <p:cNvPr id="11" name="Picture 10" descr="A graph of a graph of a person's reaction&#10;&#10;Description automatically generated with medium confidence">
            <a:extLst>
              <a:ext uri="{FF2B5EF4-FFF2-40B4-BE49-F238E27FC236}">
                <a16:creationId xmlns:a16="http://schemas.microsoft.com/office/drawing/2014/main" id="{2F69C06D-ED9F-7185-F8AB-E8BC35355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110" y="96544"/>
            <a:ext cx="3437445" cy="6053909"/>
          </a:xfrm>
          <a:prstGeom prst="rect">
            <a:avLst/>
          </a:prstGeom>
        </p:spPr>
      </p:pic>
      <p:sp>
        <p:nvSpPr>
          <p:cNvPr id="15" name="TextBox 14">
            <a:extLst>
              <a:ext uri="{FF2B5EF4-FFF2-40B4-BE49-F238E27FC236}">
                <a16:creationId xmlns:a16="http://schemas.microsoft.com/office/drawing/2014/main" id="{A31A2956-1304-BF77-CD8F-78EF073F29EC}"/>
              </a:ext>
            </a:extLst>
          </p:cNvPr>
          <p:cNvSpPr txBox="1"/>
          <p:nvPr/>
        </p:nvSpPr>
        <p:spPr>
          <a:xfrm>
            <a:off x="151000" y="1145911"/>
            <a:ext cx="7743039"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power spectrum, 𝐸</a:t>
            </a:r>
            <a:r>
              <a:rPr lang="en-US" baseline="-25000" dirty="0">
                <a:latin typeface="Times New Roman" panose="02020603050405020304" pitchFamily="18" charset="0"/>
                <a:cs typeface="Times New Roman" panose="02020603050405020304" pitchFamily="18" charset="0"/>
              </a:rPr>
              <a:t>𝑢</a:t>
            </a:r>
            <a:r>
              <a:rPr lang="en-US" dirty="0">
                <a:latin typeface="Times New Roman" panose="02020603050405020304" pitchFamily="18" charset="0"/>
                <a:cs typeface="Times New Roman" panose="02020603050405020304" pitchFamily="18" charset="0"/>
              </a:rPr>
              <a:t>(𝑘), represents how the kinetic energy is distributed across different scales (or wavenumbers 𝑘) of the flow.</a:t>
            </a:r>
          </a:p>
        </p:txBody>
      </p:sp>
      <p:sp>
        <p:nvSpPr>
          <p:cNvPr id="17" name="TextBox 16">
            <a:extLst>
              <a:ext uri="{FF2B5EF4-FFF2-40B4-BE49-F238E27FC236}">
                <a16:creationId xmlns:a16="http://schemas.microsoft.com/office/drawing/2014/main" id="{2970A09C-C38F-E2AA-1E23-51497802FA8A}"/>
              </a:ext>
            </a:extLst>
          </p:cNvPr>
          <p:cNvSpPr txBox="1"/>
          <p:nvPr/>
        </p:nvSpPr>
        <p:spPr>
          <a:xfrm>
            <a:off x="52751" y="3714632"/>
            <a:ext cx="821282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power spectrum broadens with the increase in Re toward higher wave numbers. As a result of this, smaller scales start to appear in the flow at higher Re.</a:t>
            </a:r>
          </a:p>
        </p:txBody>
      </p:sp>
      <p:cxnSp>
        <p:nvCxnSpPr>
          <p:cNvPr id="19" name="Straight Arrow Connector 18">
            <a:extLst>
              <a:ext uri="{FF2B5EF4-FFF2-40B4-BE49-F238E27FC236}">
                <a16:creationId xmlns:a16="http://schemas.microsoft.com/office/drawing/2014/main" id="{AB31E456-327B-1078-84B8-3C033DBC0107}"/>
              </a:ext>
            </a:extLst>
          </p:cNvPr>
          <p:cNvCxnSpPr>
            <a:cxnSpLocks/>
          </p:cNvCxnSpPr>
          <p:nvPr/>
        </p:nvCxnSpPr>
        <p:spPr>
          <a:xfrm flipV="1">
            <a:off x="7910443" y="2181138"/>
            <a:ext cx="1098202" cy="1610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116632-4752-D18A-F7D4-11F5828C0444}"/>
              </a:ext>
            </a:extLst>
          </p:cNvPr>
          <p:cNvCxnSpPr>
            <a:cxnSpLocks/>
          </p:cNvCxnSpPr>
          <p:nvPr/>
        </p:nvCxnSpPr>
        <p:spPr>
          <a:xfrm>
            <a:off x="11249637" y="2180821"/>
            <a:ext cx="46978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1F8B4EB-5DBB-354F-4BA5-C42F7BEFE65C}"/>
              </a:ext>
            </a:extLst>
          </p:cNvPr>
          <p:cNvSpPr txBox="1"/>
          <p:nvPr/>
        </p:nvSpPr>
        <p:spPr>
          <a:xfrm>
            <a:off x="52751" y="4546349"/>
            <a:ext cx="841873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Location dependence is observed only at lower and higher wave numbers, corresponding to very large or very small eddies.</a:t>
            </a:r>
          </a:p>
        </p:txBody>
      </p:sp>
      <p:cxnSp>
        <p:nvCxnSpPr>
          <p:cNvPr id="28" name="Straight Arrow Connector 27">
            <a:extLst>
              <a:ext uri="{FF2B5EF4-FFF2-40B4-BE49-F238E27FC236}">
                <a16:creationId xmlns:a16="http://schemas.microsoft.com/office/drawing/2014/main" id="{B86A4753-779E-B753-7F86-9C6F8FFFDC75}"/>
              </a:ext>
            </a:extLst>
          </p:cNvPr>
          <p:cNvCxnSpPr>
            <a:cxnSpLocks/>
          </p:cNvCxnSpPr>
          <p:nvPr/>
        </p:nvCxnSpPr>
        <p:spPr>
          <a:xfrm flipV="1">
            <a:off x="8459544" y="4553758"/>
            <a:ext cx="532697" cy="253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043F32F-91E4-50A5-6084-FC5A480A8C88}"/>
              </a:ext>
            </a:extLst>
          </p:cNvPr>
          <p:cNvSpPr txBox="1"/>
          <p:nvPr/>
        </p:nvSpPr>
        <p:spPr>
          <a:xfrm>
            <a:off x="52751" y="5489895"/>
            <a:ext cx="841873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As distance increases, the spectrum broadens, indicating the appearance of finer scales.</a:t>
            </a:r>
          </a:p>
        </p:txBody>
      </p:sp>
      <p:cxnSp>
        <p:nvCxnSpPr>
          <p:cNvPr id="34" name="Straight Arrow Connector 33">
            <a:extLst>
              <a:ext uri="{FF2B5EF4-FFF2-40B4-BE49-F238E27FC236}">
                <a16:creationId xmlns:a16="http://schemas.microsoft.com/office/drawing/2014/main" id="{0BD9A3B3-A493-9B52-6E94-4FC455FA8B39}"/>
              </a:ext>
            </a:extLst>
          </p:cNvPr>
          <p:cNvCxnSpPr>
            <a:cxnSpLocks/>
          </p:cNvCxnSpPr>
          <p:nvPr/>
        </p:nvCxnSpPr>
        <p:spPr>
          <a:xfrm flipV="1">
            <a:off x="8063544" y="4588994"/>
            <a:ext cx="945101" cy="1085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00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23</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sp>
        <p:nvSpPr>
          <p:cNvPr id="10" name="TextBox 9">
            <a:extLst>
              <a:ext uri="{FF2B5EF4-FFF2-40B4-BE49-F238E27FC236}">
                <a16:creationId xmlns:a16="http://schemas.microsoft.com/office/drawing/2014/main" id="{E6E2A992-CF2A-8A37-81A0-8F3FFB255064}"/>
              </a:ext>
            </a:extLst>
          </p:cNvPr>
          <p:cNvSpPr txBox="1"/>
          <p:nvPr/>
        </p:nvSpPr>
        <p:spPr>
          <a:xfrm>
            <a:off x="149952" y="1098503"/>
            <a:ext cx="1185469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Autocorrelation Function: The autocorrelation function 𝑅</a:t>
            </a:r>
            <a:r>
              <a:rPr lang="en-US" baseline="-25000" dirty="0">
                <a:latin typeface="Times New Roman" panose="02020603050405020304" pitchFamily="18" charset="0"/>
                <a:cs typeface="Times New Roman" panose="02020603050405020304" pitchFamily="18" charset="0"/>
              </a:rPr>
              <a:t>𝑢𝑢</a:t>
            </a:r>
            <a:r>
              <a:rPr lang="en-US" dirty="0">
                <a:latin typeface="Times New Roman" panose="02020603050405020304" pitchFamily="18" charset="0"/>
                <a:cs typeface="Times New Roman" panose="02020603050405020304" pitchFamily="18" charset="0"/>
              </a:rPr>
              <a:t>(𝜏) describes how the velocity at a given point is correlated with itself over time:</a:t>
            </a:r>
          </a:p>
        </p:txBody>
      </p:sp>
      <p:pic>
        <p:nvPicPr>
          <p:cNvPr id="13" name="Picture 12" descr="A black text on a white background&#10;&#10;Description automatically generated">
            <a:extLst>
              <a:ext uri="{FF2B5EF4-FFF2-40B4-BE49-F238E27FC236}">
                <a16:creationId xmlns:a16="http://schemas.microsoft.com/office/drawing/2014/main" id="{8BA4CF02-0DB0-A341-DECF-F26C0E618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732" y="1792046"/>
            <a:ext cx="3287728" cy="1109274"/>
          </a:xfrm>
          <a:prstGeom prst="rect">
            <a:avLst/>
          </a:prstGeom>
        </p:spPr>
      </p:pic>
      <p:sp>
        <p:nvSpPr>
          <p:cNvPr id="16" name="TextBox 15">
            <a:extLst>
              <a:ext uri="{FF2B5EF4-FFF2-40B4-BE49-F238E27FC236}">
                <a16:creationId xmlns:a16="http://schemas.microsoft.com/office/drawing/2014/main" id="{D0945337-2C4E-1EF2-7053-BC547BDD1273}"/>
              </a:ext>
            </a:extLst>
          </p:cNvPr>
          <p:cNvSpPr txBox="1"/>
          <p:nvPr/>
        </p:nvSpPr>
        <p:spPr>
          <a:xfrm>
            <a:off x="84936" y="2855519"/>
            <a:ext cx="1122342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integral time scale 𝜏 represents the average time over which the turbulent fluctuations remain correlated.</a:t>
            </a:r>
          </a:p>
        </p:txBody>
      </p:sp>
      <p:pic>
        <p:nvPicPr>
          <p:cNvPr id="18" name="Picture 17" descr="A black and white math equations&#10;&#10;Description automatically generated with medium confidence">
            <a:extLst>
              <a:ext uri="{FF2B5EF4-FFF2-40B4-BE49-F238E27FC236}">
                <a16:creationId xmlns:a16="http://schemas.microsoft.com/office/drawing/2014/main" id="{A87B48E2-E69C-D381-4787-692833B35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729" y="3316524"/>
            <a:ext cx="2603734" cy="1038567"/>
          </a:xfrm>
          <a:prstGeom prst="rect">
            <a:avLst/>
          </a:prstGeom>
        </p:spPr>
      </p:pic>
      <p:sp>
        <p:nvSpPr>
          <p:cNvPr id="20" name="TextBox 19">
            <a:extLst>
              <a:ext uri="{FF2B5EF4-FFF2-40B4-BE49-F238E27FC236}">
                <a16:creationId xmlns:a16="http://schemas.microsoft.com/office/drawing/2014/main" id="{22F98FAF-5CBC-98CB-D653-CF61FA440A66}"/>
              </a:ext>
            </a:extLst>
          </p:cNvPr>
          <p:cNvSpPr txBox="1"/>
          <p:nvPr/>
        </p:nvSpPr>
        <p:spPr>
          <a:xfrm>
            <a:off x="84937" y="4393126"/>
            <a:ext cx="1072980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integral length scale L represents the typical size of energy containing turbulent eddies.</a:t>
            </a:r>
          </a:p>
        </p:txBody>
      </p:sp>
      <p:pic>
        <p:nvPicPr>
          <p:cNvPr id="22" name="Picture 21" descr="A black and white text&#10;&#10;Description automatically generated with medium confidence">
            <a:extLst>
              <a:ext uri="{FF2B5EF4-FFF2-40B4-BE49-F238E27FC236}">
                <a16:creationId xmlns:a16="http://schemas.microsoft.com/office/drawing/2014/main" id="{8E0AA1A1-8CAA-86E0-BD19-CC10BB707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8542" y="5059768"/>
            <a:ext cx="1471590" cy="685910"/>
          </a:xfrm>
          <a:prstGeom prst="rect">
            <a:avLst/>
          </a:prstGeom>
        </p:spPr>
      </p:pic>
    </p:spTree>
    <p:extLst>
      <p:ext uri="{BB962C8B-B14F-4D97-AF65-F5344CB8AC3E}">
        <p14:creationId xmlns:p14="http://schemas.microsoft.com/office/powerpoint/2010/main" val="126143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24</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pic>
        <p:nvPicPr>
          <p:cNvPr id="7" name="Picture 6" descr="A graph of a number of lines&#10;&#10;Description automatically generated with medium confidence">
            <a:extLst>
              <a:ext uri="{FF2B5EF4-FFF2-40B4-BE49-F238E27FC236}">
                <a16:creationId xmlns:a16="http://schemas.microsoft.com/office/drawing/2014/main" id="{13FF6B2A-8E42-848B-B3D5-C0B44F0EB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786" y="184978"/>
            <a:ext cx="4312769" cy="3962728"/>
          </a:xfrm>
          <a:prstGeom prst="rect">
            <a:avLst/>
          </a:prstGeom>
        </p:spPr>
      </p:pic>
      <p:sp>
        <p:nvSpPr>
          <p:cNvPr id="9" name="TextBox 8">
            <a:extLst>
              <a:ext uri="{FF2B5EF4-FFF2-40B4-BE49-F238E27FC236}">
                <a16:creationId xmlns:a16="http://schemas.microsoft.com/office/drawing/2014/main" id="{78DB33BF-F8B3-D142-8BCC-57E3C00A1F3C}"/>
              </a:ext>
            </a:extLst>
          </p:cNvPr>
          <p:cNvSpPr txBox="1"/>
          <p:nvPr/>
        </p:nvSpPr>
        <p:spPr>
          <a:xfrm>
            <a:off x="94376" y="1431973"/>
            <a:ext cx="748927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integral length scale is observed to increase with respect to axial distance for all the Reynolds numbers of the present study.</a:t>
            </a:r>
          </a:p>
        </p:txBody>
      </p:sp>
      <p:sp>
        <p:nvSpPr>
          <p:cNvPr id="11" name="TextBox 10">
            <a:extLst>
              <a:ext uri="{FF2B5EF4-FFF2-40B4-BE49-F238E27FC236}">
                <a16:creationId xmlns:a16="http://schemas.microsoft.com/office/drawing/2014/main" id="{6FB21E07-1496-B744-054D-5857CE1A54CE}"/>
              </a:ext>
            </a:extLst>
          </p:cNvPr>
          <p:cNvSpPr txBox="1"/>
          <p:nvPr/>
        </p:nvSpPr>
        <p:spPr>
          <a:xfrm>
            <a:off x="94376" y="2632652"/>
            <a:ext cx="748927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Length scale decreases with the increase in Reynolds number at a given axial location. This implies that turbulent scales become finer at higher Re values, although a broad range of eddy sizes will coexist at any location.</a:t>
            </a:r>
          </a:p>
        </p:txBody>
      </p:sp>
      <p:cxnSp>
        <p:nvCxnSpPr>
          <p:cNvPr id="15" name="Straight Arrow Connector 14">
            <a:extLst>
              <a:ext uri="{FF2B5EF4-FFF2-40B4-BE49-F238E27FC236}">
                <a16:creationId xmlns:a16="http://schemas.microsoft.com/office/drawing/2014/main" id="{C8DAFCF0-3076-02AC-DD07-3AAC48D6ECF1}"/>
              </a:ext>
            </a:extLst>
          </p:cNvPr>
          <p:cNvCxnSpPr/>
          <p:nvPr/>
        </p:nvCxnSpPr>
        <p:spPr>
          <a:xfrm>
            <a:off x="11610363" y="377505"/>
            <a:ext cx="0" cy="14345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9225E43-7D40-339C-7441-B82A209C5740}"/>
              </a:ext>
            </a:extLst>
          </p:cNvPr>
          <p:cNvCxnSpPr>
            <a:cxnSpLocks/>
          </p:cNvCxnSpPr>
          <p:nvPr/>
        </p:nvCxnSpPr>
        <p:spPr>
          <a:xfrm>
            <a:off x="9254455" y="496654"/>
            <a:ext cx="0" cy="7113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BDB27FD-DEDE-9AEB-B3B4-46BD1C1AEF3D}"/>
              </a:ext>
            </a:extLst>
          </p:cNvPr>
          <p:cNvSpPr txBox="1"/>
          <p:nvPr/>
        </p:nvSpPr>
        <p:spPr>
          <a:xfrm>
            <a:off x="0" y="4164986"/>
            <a:ext cx="11980179"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slower spread rate and centerline decay rate of high Re jets are associated with the reduction of size and strength of the energy containing eddies which are primarily responsible for turbulent mixing in jets.</a:t>
            </a:r>
          </a:p>
        </p:txBody>
      </p:sp>
      <p:sp>
        <p:nvSpPr>
          <p:cNvPr id="23" name="TextBox 22">
            <a:extLst>
              <a:ext uri="{FF2B5EF4-FFF2-40B4-BE49-F238E27FC236}">
                <a16:creationId xmlns:a16="http://schemas.microsoft.com/office/drawing/2014/main" id="{22D1C05F-2BFC-F0AE-1E28-BAE2A4339D9D}"/>
              </a:ext>
            </a:extLst>
          </p:cNvPr>
          <p:cNvSpPr txBox="1"/>
          <p:nvPr/>
        </p:nvSpPr>
        <p:spPr>
          <a:xfrm>
            <a:off x="1" y="5028019"/>
            <a:ext cx="11980178"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larger sizes of the integral length scales seen for low Re jets can be attributed to the shear layer instability and the associated large vortices</a:t>
            </a:r>
          </a:p>
        </p:txBody>
      </p:sp>
    </p:spTree>
    <p:extLst>
      <p:ext uri="{BB962C8B-B14F-4D97-AF65-F5344CB8AC3E}">
        <p14:creationId xmlns:p14="http://schemas.microsoft.com/office/powerpoint/2010/main" val="268247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25</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5" y="683594"/>
            <a:ext cx="2290195"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D. Spectral analysis</a:t>
            </a:r>
          </a:p>
        </p:txBody>
      </p:sp>
      <p:sp>
        <p:nvSpPr>
          <p:cNvPr id="7" name="TextBox 6">
            <a:extLst>
              <a:ext uri="{FF2B5EF4-FFF2-40B4-BE49-F238E27FC236}">
                <a16:creationId xmlns:a16="http://schemas.microsoft.com/office/drawing/2014/main" id="{D981E592-5F3A-92D8-3C9D-9B729FAFD423}"/>
              </a:ext>
            </a:extLst>
          </p:cNvPr>
          <p:cNvSpPr txBox="1"/>
          <p:nvPr/>
        </p:nvSpPr>
        <p:spPr>
          <a:xfrm>
            <a:off x="117444" y="1239866"/>
            <a:ext cx="1188720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As the axial distance increases, the local Re increases, implying that the relative significance of viscosity reduces especially for high Re jets in the far field. Consequently, the value of dissipation tends to decrease.</a:t>
            </a:r>
          </a:p>
        </p:txBody>
      </p:sp>
      <p:pic>
        <p:nvPicPr>
          <p:cNvPr id="11" name="Picture 10" descr="A graph of a function&#10;&#10;Description automatically generated">
            <a:extLst>
              <a:ext uri="{FF2B5EF4-FFF2-40B4-BE49-F238E27FC236}">
                <a16:creationId xmlns:a16="http://schemas.microsoft.com/office/drawing/2014/main" id="{8B6E9C03-A634-30A6-609E-A8441623E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603" y="1880094"/>
            <a:ext cx="4419765" cy="433026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2ADEBA4-6207-482B-1952-73591CB74707}"/>
                  </a:ext>
                </a:extLst>
              </p:cNvPr>
              <p:cNvSpPr txBox="1"/>
              <p:nvPr/>
            </p:nvSpPr>
            <p:spPr>
              <a:xfrm>
                <a:off x="117443" y="2260400"/>
                <a:ext cx="7122255" cy="66999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the near region, the value of  </a:t>
                </a:r>
                <a:r>
                  <a:rPr lang="az-Cyrl-AZ" dirty="0">
                    <a:latin typeface="Times New Roman" panose="02020603050405020304" pitchFamily="18" charset="0"/>
                    <a:cs typeface="Times New Roman" panose="02020603050405020304" pitchFamily="18" charset="0"/>
                  </a:rPr>
                  <a:t>ԑ</a:t>
                </a:r>
                <a:r>
                  <a:rPr lang="en-US" dirty="0">
                    <a:latin typeface="Times New Roman" panose="02020603050405020304" pitchFamily="18" charset="0"/>
                    <a:cs typeface="Times New Roman" panose="02020603050405020304" pitchFamily="18" charset="0"/>
                  </a:rPr>
                  <a:t>d/</a:t>
                </a:r>
                <a14:m>
                  <m:oMath xmlns:m="http://schemas.openxmlformats.org/officeDocument/2006/math">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𝑈</m:t>
                        </m:r>
                      </m:e>
                      <m:sub>
                        <m:r>
                          <a:rPr lang="en-US" b="0" i="1" smtClean="0">
                            <a:latin typeface="Cambria Math" panose="02040503050406030204" pitchFamily="18" charset="0"/>
                            <a:cs typeface="Times New Roman" panose="02020603050405020304" pitchFamily="18" charset="0"/>
                          </a:rPr>
                          <m:t>𝑐</m:t>
                        </m:r>
                      </m:sub>
                      <m:sup>
                        <m:r>
                          <a:rPr lang="en-US" b="0" i="1" smtClean="0">
                            <a:latin typeface="Cambria Math" panose="02040503050406030204" pitchFamily="18" charset="0"/>
                            <a:cs typeface="Times New Roman" panose="02020603050405020304" pitchFamily="18" charset="0"/>
                          </a:rPr>
                          <m:t>3</m:t>
                        </m:r>
                      </m:sup>
                    </m:sSubSup>
                  </m:oMath>
                </a14:m>
                <a:r>
                  <a:rPr lang="en-US" dirty="0">
                    <a:latin typeface="Times New Roman" panose="02020603050405020304" pitchFamily="18" charset="0"/>
                    <a:cs typeface="Times New Roman" panose="02020603050405020304" pitchFamily="18" charset="0"/>
                  </a:rPr>
                  <a:t> is observed to be high. Larger value of dissipation at the jet inlet implies nearly laminar conditions.</a:t>
                </a:r>
              </a:p>
            </p:txBody>
          </p:sp>
        </mc:Choice>
        <mc:Fallback xmlns="">
          <p:sp>
            <p:nvSpPr>
              <p:cNvPr id="15" name="TextBox 14">
                <a:extLst>
                  <a:ext uri="{FF2B5EF4-FFF2-40B4-BE49-F238E27FC236}">
                    <a16:creationId xmlns:a16="http://schemas.microsoft.com/office/drawing/2014/main" id="{42ADEBA4-6207-482B-1952-73591CB74707}"/>
                  </a:ext>
                </a:extLst>
              </p:cNvPr>
              <p:cNvSpPr txBox="1">
                <a:spLocks noRot="1" noChangeAspect="1" noMove="1" noResize="1" noEditPoints="1" noAdjustHandles="1" noChangeArrowheads="1" noChangeShapeType="1" noTextEdit="1"/>
              </p:cNvSpPr>
              <p:nvPr/>
            </p:nvSpPr>
            <p:spPr>
              <a:xfrm>
                <a:off x="117443" y="2260400"/>
                <a:ext cx="7122255" cy="669992"/>
              </a:xfrm>
              <a:prstGeom prst="rect">
                <a:avLst/>
              </a:prstGeom>
              <a:blipFill>
                <a:blip r:embed="rId4"/>
                <a:stretch>
                  <a:fillRect l="-684" t="-5455" r="-684" b="-1000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A9E0806-FA57-5738-8955-17F44847CB22}"/>
              </a:ext>
            </a:extLst>
          </p:cNvPr>
          <p:cNvSpPr txBox="1"/>
          <p:nvPr/>
        </p:nvSpPr>
        <p:spPr>
          <a:xfrm>
            <a:off x="117442" y="3178968"/>
            <a:ext cx="712225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Away from the nozzle exit, the dimensionless turbulence dissipation rate decreases at higher Re.</a:t>
            </a:r>
          </a:p>
        </p:txBody>
      </p:sp>
      <p:sp>
        <p:nvSpPr>
          <p:cNvPr id="19" name="TextBox 18">
            <a:extLst>
              <a:ext uri="{FF2B5EF4-FFF2-40B4-BE49-F238E27FC236}">
                <a16:creationId xmlns:a16="http://schemas.microsoft.com/office/drawing/2014/main" id="{D0A1B0BD-0AE8-3D86-A38D-4AA7C4B42E85}"/>
              </a:ext>
            </a:extLst>
          </p:cNvPr>
          <p:cNvSpPr txBox="1"/>
          <p:nvPr/>
        </p:nvSpPr>
        <p:spPr>
          <a:xfrm>
            <a:off x="94377" y="4137866"/>
            <a:ext cx="610299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dissipation decreases with an increase in distance.</a:t>
            </a:r>
          </a:p>
        </p:txBody>
      </p:sp>
      <p:sp>
        <p:nvSpPr>
          <p:cNvPr id="21" name="TextBox 20">
            <a:extLst>
              <a:ext uri="{FF2B5EF4-FFF2-40B4-BE49-F238E27FC236}">
                <a16:creationId xmlns:a16="http://schemas.microsoft.com/office/drawing/2014/main" id="{F942F2B2-9E17-3CAC-A57D-0266EAE808B9}"/>
              </a:ext>
            </a:extLst>
          </p:cNvPr>
          <p:cNvSpPr txBox="1"/>
          <p:nvPr/>
        </p:nvSpPr>
        <p:spPr>
          <a:xfrm>
            <a:off x="94377" y="4733034"/>
            <a:ext cx="714532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far region at high Re obeys the well-known trend of </a:t>
            </a:r>
            <a:r>
              <a:rPr lang="az-Cyrl-AZ" dirty="0">
                <a:latin typeface="Times New Roman" panose="02020603050405020304" pitchFamily="18" charset="0"/>
                <a:cs typeface="Times New Roman" panose="02020603050405020304" pitchFamily="18" charset="0"/>
              </a:rPr>
              <a:t>ԑ</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(x/d)</a:t>
            </a:r>
            <a:r>
              <a:rPr lang="en-US" baseline="30000"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418774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26</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6" y="683594"/>
            <a:ext cx="4160940"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E. Attainment of homogeneous turbulence</a:t>
            </a:r>
          </a:p>
        </p:txBody>
      </p:sp>
      <p:pic>
        <p:nvPicPr>
          <p:cNvPr id="7" name="Picture 6" descr="A graph of a normal distribution&#10;&#10;Description automatically generated">
            <a:extLst>
              <a:ext uri="{FF2B5EF4-FFF2-40B4-BE49-F238E27FC236}">
                <a16:creationId xmlns:a16="http://schemas.microsoft.com/office/drawing/2014/main" id="{E1AF05D0-E196-617F-8626-ED87A98EB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527" y="96544"/>
            <a:ext cx="3607027" cy="6051401"/>
          </a:xfrm>
          <a:prstGeom prst="rect">
            <a:avLst/>
          </a:prstGeom>
        </p:spPr>
      </p:pic>
      <p:sp>
        <p:nvSpPr>
          <p:cNvPr id="9" name="TextBox 8">
            <a:extLst>
              <a:ext uri="{FF2B5EF4-FFF2-40B4-BE49-F238E27FC236}">
                <a16:creationId xmlns:a16="http://schemas.microsoft.com/office/drawing/2014/main" id="{C3519BE0-C6DA-5981-AD25-A96AFC235FF4}"/>
              </a:ext>
            </a:extLst>
          </p:cNvPr>
          <p:cNvSpPr txBox="1"/>
          <p:nvPr/>
        </p:nvSpPr>
        <p:spPr>
          <a:xfrm>
            <a:off x="88080" y="1254699"/>
            <a:ext cx="814571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PDF of velocity fluctuations can be used to assess the attainment of homogeneous turbulence and the existence of nonequilibrium and anisotropic features.</a:t>
            </a:r>
          </a:p>
        </p:txBody>
      </p:sp>
      <p:sp>
        <p:nvSpPr>
          <p:cNvPr id="11" name="TextBox 10">
            <a:extLst>
              <a:ext uri="{FF2B5EF4-FFF2-40B4-BE49-F238E27FC236}">
                <a16:creationId xmlns:a16="http://schemas.microsoft.com/office/drawing/2014/main" id="{C323A73B-E905-E177-1D35-4BA7DFC1AAC8}"/>
              </a:ext>
            </a:extLst>
          </p:cNvPr>
          <p:cNvSpPr txBox="1"/>
          <p:nvPr/>
        </p:nvSpPr>
        <p:spPr>
          <a:xfrm>
            <a:off x="79112" y="2966800"/>
            <a:ext cx="8271547"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PDF has definite peaks and lengths of the exponential tails are also high for low Re cases Re= 250 and 550. This shows the existence of large coherent structures in the flow. </a:t>
            </a:r>
          </a:p>
        </p:txBody>
      </p:sp>
      <p:sp>
        <p:nvSpPr>
          <p:cNvPr id="15" name="TextBox 14">
            <a:extLst>
              <a:ext uri="{FF2B5EF4-FFF2-40B4-BE49-F238E27FC236}">
                <a16:creationId xmlns:a16="http://schemas.microsoft.com/office/drawing/2014/main" id="{BE22CF30-39D8-A761-381B-1D419F43965F}"/>
              </a:ext>
            </a:extLst>
          </p:cNvPr>
          <p:cNvSpPr txBox="1"/>
          <p:nvPr/>
        </p:nvSpPr>
        <p:spPr>
          <a:xfrm>
            <a:off x="58717" y="4494235"/>
            <a:ext cx="8204436"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a high Re of 6250, the PDF is skewed but closer to Gaussian. Therefore, it can be concluded that in the initial region of a rectangular jet, anisotropy exists due to the dominance of large-scale structures.</a:t>
            </a:r>
          </a:p>
        </p:txBody>
      </p:sp>
      <p:sp>
        <p:nvSpPr>
          <p:cNvPr id="16" name="Rectangle 15">
            <a:extLst>
              <a:ext uri="{FF2B5EF4-FFF2-40B4-BE49-F238E27FC236}">
                <a16:creationId xmlns:a16="http://schemas.microsoft.com/office/drawing/2014/main" id="{D398680A-77E9-D486-8E6D-855DDA04542C}"/>
              </a:ext>
            </a:extLst>
          </p:cNvPr>
          <p:cNvSpPr/>
          <p:nvPr/>
        </p:nvSpPr>
        <p:spPr>
          <a:xfrm>
            <a:off x="8514824" y="96544"/>
            <a:ext cx="3559729" cy="28228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79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27</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3" name="TextBox 2">
            <a:extLst>
              <a:ext uri="{FF2B5EF4-FFF2-40B4-BE49-F238E27FC236}">
                <a16:creationId xmlns:a16="http://schemas.microsoft.com/office/drawing/2014/main" id="{44F7F4EB-1B5D-86CA-9AB7-5BCFDFBEE67A}"/>
              </a:ext>
            </a:extLst>
          </p:cNvPr>
          <p:cNvSpPr txBox="1"/>
          <p:nvPr/>
        </p:nvSpPr>
        <p:spPr>
          <a:xfrm>
            <a:off x="117446" y="683594"/>
            <a:ext cx="4160940"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E. Attainment of homogeneous turbulence</a:t>
            </a:r>
          </a:p>
        </p:txBody>
      </p:sp>
      <p:pic>
        <p:nvPicPr>
          <p:cNvPr id="7" name="Picture 6" descr="A graph of a normal distribution&#10;&#10;Description automatically generated">
            <a:extLst>
              <a:ext uri="{FF2B5EF4-FFF2-40B4-BE49-F238E27FC236}">
                <a16:creationId xmlns:a16="http://schemas.microsoft.com/office/drawing/2014/main" id="{E1AF05D0-E196-617F-8626-ED87A98EB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527" y="96544"/>
            <a:ext cx="3607027" cy="6051401"/>
          </a:xfrm>
          <a:prstGeom prst="rect">
            <a:avLst/>
          </a:prstGeom>
        </p:spPr>
      </p:pic>
      <p:sp>
        <p:nvSpPr>
          <p:cNvPr id="16" name="Rectangle 15">
            <a:extLst>
              <a:ext uri="{FF2B5EF4-FFF2-40B4-BE49-F238E27FC236}">
                <a16:creationId xmlns:a16="http://schemas.microsoft.com/office/drawing/2014/main" id="{D398680A-77E9-D486-8E6D-855DDA04542C}"/>
              </a:ext>
            </a:extLst>
          </p:cNvPr>
          <p:cNvSpPr/>
          <p:nvPr/>
        </p:nvSpPr>
        <p:spPr>
          <a:xfrm>
            <a:off x="8514824" y="2927757"/>
            <a:ext cx="3559729" cy="27515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BB4342D-D002-2A83-D3EC-FC8AEC7C37C1}"/>
              </a:ext>
            </a:extLst>
          </p:cNvPr>
          <p:cNvSpPr txBox="1"/>
          <p:nvPr/>
        </p:nvSpPr>
        <p:spPr>
          <a:xfrm>
            <a:off x="117445" y="1448155"/>
            <a:ext cx="8101667"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PDF is still skewed for low Re jets (Re= 250 and 1100) implying that low Re jets never attain equilibrium turbulence due to the inherent large-scale vortices present in the flow.</a:t>
            </a:r>
          </a:p>
        </p:txBody>
      </p:sp>
      <p:sp>
        <p:nvSpPr>
          <p:cNvPr id="13" name="TextBox 12">
            <a:extLst>
              <a:ext uri="{FF2B5EF4-FFF2-40B4-BE49-F238E27FC236}">
                <a16:creationId xmlns:a16="http://schemas.microsoft.com/office/drawing/2014/main" id="{FDE63E5B-3BD0-C503-8D6D-5ED0F7B7B82A}"/>
              </a:ext>
            </a:extLst>
          </p:cNvPr>
          <p:cNvSpPr txBox="1"/>
          <p:nvPr/>
        </p:nvSpPr>
        <p:spPr>
          <a:xfrm>
            <a:off x="117445" y="2927757"/>
            <a:ext cx="8078598"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a high Re jet (Re= 6250) at x/d= 140, the PDF coincides with Gaussian profile indicating that isotropic turbulence has been attained.</a:t>
            </a:r>
          </a:p>
        </p:txBody>
      </p:sp>
    </p:spTree>
    <p:extLst>
      <p:ext uri="{BB962C8B-B14F-4D97-AF65-F5344CB8AC3E}">
        <p14:creationId xmlns:p14="http://schemas.microsoft.com/office/powerpoint/2010/main" val="320301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28</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C2A868BC-0D0E-859D-E9C0-B4D37D8EDFF6}"/>
              </a:ext>
            </a:extLst>
          </p:cNvPr>
          <p:cNvSpPr txBox="1"/>
          <p:nvPr/>
        </p:nvSpPr>
        <p:spPr>
          <a:xfrm>
            <a:off x="1" y="53533"/>
            <a:ext cx="2046914" cy="461665"/>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Conclusions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6C12A4-B5D1-8185-85F5-BEDDE26E72E1}"/>
              </a:ext>
            </a:extLst>
          </p:cNvPr>
          <p:cNvSpPr txBox="1"/>
          <p:nvPr/>
        </p:nvSpPr>
        <p:spPr>
          <a:xfrm>
            <a:off x="117444" y="608183"/>
            <a:ext cx="11836867"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evolution of mean and fluctuating velocity components in the transition Reynolds number regime of 250 ≤ Re ≤ 6250 has been characterized in detail, for plane free jets</a:t>
            </a:r>
          </a:p>
        </p:txBody>
      </p:sp>
      <p:sp>
        <p:nvSpPr>
          <p:cNvPr id="8" name="TextBox 7">
            <a:extLst>
              <a:ext uri="{FF2B5EF4-FFF2-40B4-BE49-F238E27FC236}">
                <a16:creationId xmlns:a16="http://schemas.microsoft.com/office/drawing/2014/main" id="{C2CAC0B8-689C-CA46-8FAE-240951B61701}"/>
              </a:ext>
            </a:extLst>
          </p:cNvPr>
          <p:cNvSpPr txBox="1"/>
          <p:nvPr/>
        </p:nvSpPr>
        <p:spPr>
          <a:xfrm>
            <a:off x="117443" y="1488774"/>
            <a:ext cx="11836867" cy="3970318"/>
          </a:xfrm>
          <a:prstGeom prst="rect">
            <a:avLst/>
          </a:prstGeom>
          <a:noFill/>
        </p:spPr>
        <p:txBody>
          <a:bodyPr wrap="square">
            <a:spAutoFit/>
          </a:bodyPr>
          <a:lstStyle/>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It is found that at lower Reynolds numbers, self similarity of mean velocity profile is achieved at a smaller axial distance than for the turbulence intensity profile.</a:t>
            </a:r>
          </a:p>
          <a:p>
            <a:pPr marL="34290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The near field region of a low Re jet is dominated by discrete frequency peaks due to the vortex shedding associated with shear layer instability.</a:t>
            </a:r>
          </a:p>
          <a:p>
            <a:pPr marL="34290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The subsequent vortex pairing processes lead to halving of the fundamental frequency and appearance of other subharmonic components, resulting in the dominance of large size vortices.</a:t>
            </a:r>
          </a:p>
          <a:p>
            <a:pPr marL="34290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The flow intermittency associated with large scale vortices persists for a long distance and the flow does not approach an isotropic turbulence condition even in the far field.</a:t>
            </a:r>
          </a:p>
          <a:p>
            <a:pPr marL="342900" indent="-342900" algn="just">
              <a:buFont typeface="+mj-lt"/>
              <a:buAutoNum type="arabicParen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dirty="0">
                <a:latin typeface="Times New Roman" panose="02020603050405020304" pitchFamily="18" charset="0"/>
                <a:cs typeface="Times New Roman" panose="02020603050405020304" pitchFamily="18" charset="0"/>
              </a:rPr>
              <a:t>The spread rate of a low Re jet is high because of the dominance of large size eddies which cause vigorous mixing as well as decay of the jet flow.</a:t>
            </a:r>
          </a:p>
        </p:txBody>
      </p:sp>
    </p:spTree>
    <p:extLst>
      <p:ext uri="{BB962C8B-B14F-4D97-AF65-F5344CB8AC3E}">
        <p14:creationId xmlns:p14="http://schemas.microsoft.com/office/powerpoint/2010/main" val="8798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29</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C2A868BC-0D0E-859D-E9C0-B4D37D8EDFF6}"/>
              </a:ext>
            </a:extLst>
          </p:cNvPr>
          <p:cNvSpPr txBox="1"/>
          <p:nvPr/>
        </p:nvSpPr>
        <p:spPr>
          <a:xfrm>
            <a:off x="1" y="53533"/>
            <a:ext cx="2046914" cy="461665"/>
          </a:xfrm>
          <a:prstGeom prst="rect">
            <a:avLst/>
          </a:prstGeom>
          <a:noFill/>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 </a:t>
            </a:r>
            <a:r>
              <a:rPr lang="en-US" sz="2400" b="1" dirty="0">
                <a:solidFill>
                  <a:srgbClr val="C00000"/>
                </a:solidFill>
                <a:latin typeface="Times New Roman" panose="02020603050405020304" pitchFamily="18" charset="0"/>
                <a:cs typeface="Times New Roman" panose="02020603050405020304" pitchFamily="18" charset="0"/>
              </a:rPr>
              <a:t>Conclusions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EC8F9B-B041-18AF-D2F6-1C112CEC0990}"/>
              </a:ext>
            </a:extLst>
          </p:cNvPr>
          <p:cNvSpPr txBox="1"/>
          <p:nvPr/>
        </p:nvSpPr>
        <p:spPr>
          <a:xfrm>
            <a:off x="117444" y="830320"/>
            <a:ext cx="11685865" cy="3693319"/>
          </a:xfrm>
          <a:prstGeom prst="rect">
            <a:avLst/>
          </a:prstGeom>
          <a:noFill/>
        </p:spPr>
        <p:txBody>
          <a:bodyPr wrap="square">
            <a:spAutoFit/>
          </a:bodyPr>
          <a:lstStyle/>
          <a:p>
            <a:pPr marL="342900" indent="-342900" algn="just">
              <a:buFont typeface="+mj-lt"/>
              <a:buAutoNum type="arabicParenR" startAt="6"/>
            </a:pPr>
            <a:r>
              <a:rPr lang="en-US" dirty="0">
                <a:latin typeface="Times New Roman" panose="02020603050405020304" pitchFamily="18" charset="0"/>
                <a:cs typeface="Times New Roman" panose="02020603050405020304" pitchFamily="18" charset="0"/>
              </a:rPr>
              <a:t>At higher Reynolds numbers, finer vortex structures dominate the flow. These give rise to slower jet spread rate as well as slower growth of shear layers.</a:t>
            </a:r>
          </a:p>
          <a:p>
            <a:pPr marL="342900" indent="-342900" algn="just">
              <a:buFont typeface="+mj-lt"/>
              <a:buAutoNum type="arabicParenR" startAt="6"/>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6"/>
            </a:pPr>
            <a:r>
              <a:rPr lang="en-US" dirty="0">
                <a:latin typeface="Times New Roman" panose="02020603050405020304" pitchFamily="18" charset="0"/>
                <a:cs typeface="Times New Roman" panose="02020603050405020304" pitchFamily="18" charset="0"/>
              </a:rPr>
              <a:t>At higher Reynolds numbers, the mean velocity and turbulent fluctuations achieve self-similarity almost simultaneously at smaller axial distances.</a:t>
            </a:r>
          </a:p>
          <a:p>
            <a:pPr marL="342900" indent="-342900" algn="just">
              <a:buFont typeface="+mj-lt"/>
              <a:buAutoNum type="arabicParenR" startAt="6"/>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6"/>
            </a:pPr>
            <a:r>
              <a:rPr lang="en-US" dirty="0">
                <a:latin typeface="Times New Roman" panose="02020603050405020304" pitchFamily="18" charset="0"/>
                <a:cs typeface="Times New Roman" panose="02020603050405020304" pitchFamily="18" charset="0"/>
              </a:rPr>
              <a:t>The approach to isotropic turbulence also occurs earlier in a high Re jet.</a:t>
            </a:r>
          </a:p>
          <a:p>
            <a:pPr marL="342900" indent="-342900" algn="just">
              <a:buFont typeface="+mj-lt"/>
              <a:buAutoNum type="arabicParenR" startAt="6"/>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6"/>
            </a:pPr>
            <a:r>
              <a:rPr lang="en-US" dirty="0">
                <a:latin typeface="Times New Roman" panose="02020603050405020304" pitchFamily="18" charset="0"/>
                <a:cs typeface="Times New Roman" panose="02020603050405020304" pitchFamily="18" charset="0"/>
              </a:rPr>
              <a:t>It is observed that for low Reynolds numbers Re ˂ 2000, characteristics such as velocity profiles, turbulence intensities, centerline decay rates, and length scales are strong functions of Reynolds number and axial distance.</a:t>
            </a:r>
          </a:p>
          <a:p>
            <a:pPr marL="342900" indent="-342900" algn="just">
              <a:buFont typeface="+mj-lt"/>
              <a:buAutoNum type="arabicParenR" startAt="6"/>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arenR" startAt="6"/>
            </a:pPr>
            <a:r>
              <a:rPr lang="en-US" dirty="0">
                <a:latin typeface="Times New Roman" panose="02020603050405020304" pitchFamily="18" charset="0"/>
                <a:cs typeface="Times New Roman" panose="02020603050405020304" pitchFamily="18" charset="0"/>
              </a:rPr>
              <a:t>At high Reynolds numbers, the state of turbulence becomes independent of inlet Reynolds number and axial distance, in the far field.</a:t>
            </a:r>
          </a:p>
        </p:txBody>
      </p:sp>
    </p:spTree>
    <p:extLst>
      <p:ext uri="{BB962C8B-B14F-4D97-AF65-F5344CB8AC3E}">
        <p14:creationId xmlns:p14="http://schemas.microsoft.com/office/powerpoint/2010/main" val="93333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3</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EC2F571-C7A3-6979-A70C-4E627F2E69DD}"/>
              </a:ext>
            </a:extLst>
          </p:cNvPr>
          <p:cNvSpPr txBox="1"/>
          <p:nvPr/>
        </p:nvSpPr>
        <p:spPr>
          <a:xfrm>
            <a:off x="117445" y="132389"/>
            <a:ext cx="2936148"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Experimental details</a:t>
            </a:r>
          </a:p>
        </p:txBody>
      </p:sp>
      <p:pic>
        <p:nvPicPr>
          <p:cNvPr id="8" name="Picture 7" descr="A diagram of a geometrical figure&#10;&#10;Description automatically generated">
            <a:extLst>
              <a:ext uri="{FF2B5EF4-FFF2-40B4-BE49-F238E27FC236}">
                <a16:creationId xmlns:a16="http://schemas.microsoft.com/office/drawing/2014/main" id="{2FF8555F-C5F2-BAEC-3A10-22F6A5683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245" y="71377"/>
            <a:ext cx="3866956" cy="2658532"/>
          </a:xfrm>
          <a:prstGeom prst="rect">
            <a:avLst/>
          </a:prstGeom>
        </p:spPr>
      </p:pic>
      <p:pic>
        <p:nvPicPr>
          <p:cNvPr id="10" name="Picture 9" descr="Diagram of a computer system&#10;&#10;Description automatically generated">
            <a:extLst>
              <a:ext uri="{FF2B5EF4-FFF2-40B4-BE49-F238E27FC236}">
                <a16:creationId xmlns:a16="http://schemas.microsoft.com/office/drawing/2014/main" id="{89046C0F-F934-2FC5-9DFD-AA1FCC945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712" y="2734033"/>
            <a:ext cx="5378843" cy="2967890"/>
          </a:xfrm>
          <a:prstGeom prst="rect">
            <a:avLst/>
          </a:prstGeom>
        </p:spPr>
      </p:pic>
      <p:pic>
        <p:nvPicPr>
          <p:cNvPr id="13" name="Picture 12">
            <a:extLst>
              <a:ext uri="{FF2B5EF4-FFF2-40B4-BE49-F238E27FC236}">
                <a16:creationId xmlns:a16="http://schemas.microsoft.com/office/drawing/2014/main" id="{CEF80618-BE78-0530-3F0F-A871DB92F4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0245" y="5759390"/>
            <a:ext cx="2486372" cy="457264"/>
          </a:xfrm>
          <a:prstGeom prst="rect">
            <a:avLst/>
          </a:prstGeom>
        </p:spPr>
      </p:pic>
      <p:sp>
        <p:nvSpPr>
          <p:cNvPr id="16" name="TextBox 15">
            <a:extLst>
              <a:ext uri="{FF2B5EF4-FFF2-40B4-BE49-F238E27FC236}">
                <a16:creationId xmlns:a16="http://schemas.microsoft.com/office/drawing/2014/main" id="{E7807FBB-CB1D-1D14-F377-1ABA28DFD35B}"/>
              </a:ext>
            </a:extLst>
          </p:cNvPr>
          <p:cNvSpPr txBox="1"/>
          <p:nvPr/>
        </p:nvSpPr>
        <p:spPr>
          <a:xfrm>
            <a:off x="117445" y="784099"/>
            <a:ext cx="7222922"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Compressed air stored in a vessel is admitted through a pressure regulator into a settling chamber of 300 x 300 mm</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cross section and 600 mm length.</a:t>
            </a:r>
          </a:p>
        </p:txBody>
      </p:sp>
      <p:sp>
        <p:nvSpPr>
          <p:cNvPr id="18" name="TextBox 17">
            <a:extLst>
              <a:ext uri="{FF2B5EF4-FFF2-40B4-BE49-F238E27FC236}">
                <a16:creationId xmlns:a16="http://schemas.microsoft.com/office/drawing/2014/main" id="{711CFE92-73DB-8AC1-06A3-9167766C74F4}"/>
              </a:ext>
            </a:extLst>
          </p:cNvPr>
          <p:cNvSpPr txBox="1"/>
          <p:nvPr/>
        </p:nvSpPr>
        <p:spPr>
          <a:xfrm>
            <a:off x="97306" y="1688695"/>
            <a:ext cx="722292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calibrated orifice meter is used to measure the air flow rate, based on which the average nozzle exit velocity is calculated.</a:t>
            </a:r>
          </a:p>
        </p:txBody>
      </p:sp>
      <p:sp>
        <p:nvSpPr>
          <p:cNvPr id="20" name="TextBox 19">
            <a:extLst>
              <a:ext uri="{FF2B5EF4-FFF2-40B4-BE49-F238E27FC236}">
                <a16:creationId xmlns:a16="http://schemas.microsoft.com/office/drawing/2014/main" id="{E65332F5-1495-D183-84DC-A45AECE1ADAE}"/>
              </a:ext>
            </a:extLst>
          </p:cNvPr>
          <p:cNvSpPr txBox="1"/>
          <p:nvPr/>
        </p:nvSpPr>
        <p:spPr>
          <a:xfrm>
            <a:off x="59555" y="2670418"/>
            <a:ext cx="7298424"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honeycomb structure made of straws and two layers of very fine mesh is employed in the settling chamber to reduce the turbulence level of the incoming flow.</a:t>
            </a:r>
          </a:p>
        </p:txBody>
      </p:sp>
      <p:sp>
        <p:nvSpPr>
          <p:cNvPr id="22" name="TextBox 21">
            <a:extLst>
              <a:ext uri="{FF2B5EF4-FFF2-40B4-BE49-F238E27FC236}">
                <a16:creationId xmlns:a16="http://schemas.microsoft.com/office/drawing/2014/main" id="{E794895E-A49B-78BA-F56F-0AB80245DC0C}"/>
              </a:ext>
            </a:extLst>
          </p:cNvPr>
          <p:cNvSpPr txBox="1"/>
          <p:nvPr/>
        </p:nvSpPr>
        <p:spPr>
          <a:xfrm>
            <a:off x="109055" y="4117768"/>
            <a:ext cx="6434358"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turbulence management system effectively brings down the turbulence intensity to a low value of 0.5% at the nozzle exit for the range of average jet inlet velocities 2.1– 51.9 m/s i.e., Re ranging from 250 to 6250.</a:t>
            </a:r>
          </a:p>
        </p:txBody>
      </p:sp>
    </p:spTree>
    <p:extLst>
      <p:ext uri="{BB962C8B-B14F-4D97-AF65-F5344CB8AC3E}">
        <p14:creationId xmlns:p14="http://schemas.microsoft.com/office/powerpoint/2010/main" val="170724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434517" y="6356347"/>
            <a:ext cx="8620456"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30</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pic>
        <p:nvPicPr>
          <p:cNvPr id="3" name="Picture 2" descr="A group of people with arms raised&#10;&#10;Description automatically generated with low confidence">
            <a:extLst>
              <a:ext uri="{FF2B5EF4-FFF2-40B4-BE49-F238E27FC236}">
                <a16:creationId xmlns:a16="http://schemas.microsoft.com/office/drawing/2014/main" id="{BAC76DB6-F8F5-CCEA-B3CF-A707D1F18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975" y="96544"/>
            <a:ext cx="8905091" cy="5964573"/>
          </a:xfrm>
          <a:prstGeom prst="rect">
            <a:avLst/>
          </a:prstGeom>
        </p:spPr>
      </p:pic>
    </p:spTree>
    <p:extLst>
      <p:ext uri="{BB962C8B-B14F-4D97-AF65-F5344CB8AC3E}">
        <p14:creationId xmlns:p14="http://schemas.microsoft.com/office/powerpoint/2010/main" val="3075517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499E6F-B479-0AA9-4C58-064620E2BE05}"/>
              </a:ext>
            </a:extLst>
          </p:cNvPr>
          <p:cNvSpPr>
            <a:spLocks noGrp="1"/>
          </p:cNvSpPr>
          <p:nvPr>
            <p:ph type="ftr" sz="quarter" idx="11"/>
          </p:nvPr>
        </p:nvSpPr>
        <p:spPr/>
        <p:txBody>
          <a:bodyPr/>
          <a:lstStyle/>
          <a:p>
            <a:r>
              <a:rPr lang="en-US"/>
              <a:t>Fluid Engineering Lab., JEONBUK NATIONAL UNIVERSITY</a:t>
            </a:r>
          </a:p>
        </p:txBody>
      </p:sp>
      <p:sp>
        <p:nvSpPr>
          <p:cNvPr id="3" name="Slide Number Placeholder 2">
            <a:extLst>
              <a:ext uri="{FF2B5EF4-FFF2-40B4-BE49-F238E27FC236}">
                <a16:creationId xmlns:a16="http://schemas.microsoft.com/office/drawing/2014/main" id="{B54A94FF-D974-9907-87B1-2EDC04250331}"/>
              </a:ext>
            </a:extLst>
          </p:cNvPr>
          <p:cNvSpPr>
            <a:spLocks noGrp="1"/>
          </p:cNvSpPr>
          <p:nvPr>
            <p:ph type="sldNum" sz="quarter" idx="12"/>
          </p:nvPr>
        </p:nvSpPr>
        <p:spPr/>
        <p:txBody>
          <a:bodyPr/>
          <a:lstStyle/>
          <a:p>
            <a:fld id="{61A5F4E5-74E5-4A5C-95A5-8CBDD361DD35}" type="slidenum">
              <a:rPr lang="en-US" smtClean="0"/>
              <a:t>31</a:t>
            </a:fld>
            <a:endParaRPr lang="en-US"/>
          </a:p>
        </p:txBody>
      </p:sp>
      <p:sp>
        <p:nvSpPr>
          <p:cNvPr id="5" name="TextBox 4">
            <a:extLst>
              <a:ext uri="{FF2B5EF4-FFF2-40B4-BE49-F238E27FC236}">
                <a16:creationId xmlns:a16="http://schemas.microsoft.com/office/drawing/2014/main" id="{156C1979-E885-CE36-B7A7-65159F0EF3CC}"/>
              </a:ext>
            </a:extLst>
          </p:cNvPr>
          <p:cNvSpPr txBox="1"/>
          <p:nvPr/>
        </p:nvSpPr>
        <p:spPr>
          <a:xfrm>
            <a:off x="85986" y="230508"/>
            <a:ext cx="9922079" cy="369332"/>
          </a:xfrm>
          <a:prstGeom prst="rect">
            <a:avLst/>
          </a:prstGeom>
          <a:noFill/>
        </p:spPr>
        <p:txBody>
          <a:bodyPr wrap="square">
            <a:spAutoFit/>
          </a:bodyPr>
          <a:lstStyle/>
          <a:p>
            <a:r>
              <a:rPr lang="en-US" dirty="0"/>
              <a:t>The </a:t>
            </a:r>
            <a:r>
              <a:rPr lang="en-US" dirty="0" err="1"/>
              <a:t>Biot</a:t>
            </a:r>
            <a:r>
              <a:rPr lang="en-US" dirty="0"/>
              <a:t>–Savart induction (or law) originates from electromagnetism</a:t>
            </a:r>
          </a:p>
        </p:txBody>
      </p:sp>
      <p:sp>
        <p:nvSpPr>
          <p:cNvPr id="7" name="TextBox 6">
            <a:extLst>
              <a:ext uri="{FF2B5EF4-FFF2-40B4-BE49-F238E27FC236}">
                <a16:creationId xmlns:a16="http://schemas.microsoft.com/office/drawing/2014/main" id="{D4B02963-26DF-4AFF-C406-EAFE684CF06C}"/>
              </a:ext>
            </a:extLst>
          </p:cNvPr>
          <p:cNvSpPr txBox="1"/>
          <p:nvPr/>
        </p:nvSpPr>
        <p:spPr>
          <a:xfrm>
            <a:off x="144710" y="884687"/>
            <a:ext cx="6094602" cy="1200329"/>
          </a:xfrm>
          <a:prstGeom prst="rect">
            <a:avLst/>
          </a:prstGeom>
          <a:noFill/>
        </p:spPr>
        <p:txBody>
          <a:bodyPr wrap="square">
            <a:spAutoFit/>
          </a:bodyPr>
          <a:lstStyle/>
          <a:p>
            <a:r>
              <a:rPr lang="en-US" dirty="0"/>
              <a:t>in electromagnetism, where moving charges create a magnetic field, here the moving fluid elements (with vorticity) induce motion in the surrounding fluid, drawing it in or pushing it away.</a:t>
            </a:r>
          </a:p>
        </p:txBody>
      </p:sp>
      <p:sp>
        <p:nvSpPr>
          <p:cNvPr id="6" name="TextBox 5">
            <a:extLst>
              <a:ext uri="{FF2B5EF4-FFF2-40B4-BE49-F238E27FC236}">
                <a16:creationId xmlns:a16="http://schemas.microsoft.com/office/drawing/2014/main" id="{52CF5DA5-F295-3061-AACF-31A740F8BEA0}"/>
              </a:ext>
            </a:extLst>
          </p:cNvPr>
          <p:cNvSpPr txBox="1"/>
          <p:nvPr/>
        </p:nvSpPr>
        <p:spPr>
          <a:xfrm>
            <a:off x="103114" y="2369863"/>
            <a:ext cx="11985772" cy="1477328"/>
          </a:xfrm>
          <a:prstGeom prst="rect">
            <a:avLst/>
          </a:prstGeom>
          <a:noFill/>
        </p:spPr>
        <p:txBody>
          <a:bodyPr wrap="square">
            <a:spAutoFit/>
          </a:bodyPr>
          <a:lstStyle/>
          <a:p>
            <a:r>
              <a:rPr lang="en-US" b="1" dirty="0"/>
              <a:t>Taylor’s Frozen Turbulence Hypothesis</a:t>
            </a:r>
            <a:r>
              <a:rPr lang="en-US" dirty="0"/>
              <a:t> assumes that turbulent structures (eddies) are "frozen" as they are advected by the mean flow velocity . This assumption is valid for flows where the turbulent velocity fluctuations are much smaller than the mean flow velocity.</a:t>
            </a:r>
          </a:p>
          <a:p>
            <a:r>
              <a:rPr lang="en-US" dirty="0"/>
              <a:t>Thus, the </a:t>
            </a:r>
            <a:r>
              <a:rPr lang="en-US" b="1" dirty="0"/>
              <a:t>integral length scale </a:t>
            </a:r>
            <a:r>
              <a:rPr lang="en-US" dirty="0"/>
              <a:t> can be interpreted as the distance over which the turbulent fluctuations remain correlated, or equivalently, the size of the largest turbulent eddies that contain the most energy.</a:t>
            </a:r>
          </a:p>
        </p:txBody>
      </p:sp>
      <p:sp>
        <p:nvSpPr>
          <p:cNvPr id="9" name="TextBox 8">
            <a:extLst>
              <a:ext uri="{FF2B5EF4-FFF2-40B4-BE49-F238E27FC236}">
                <a16:creationId xmlns:a16="http://schemas.microsoft.com/office/drawing/2014/main" id="{CC546F2D-BE31-4DE6-EA4D-930F699A06C1}"/>
              </a:ext>
            </a:extLst>
          </p:cNvPr>
          <p:cNvSpPr txBox="1"/>
          <p:nvPr/>
        </p:nvSpPr>
        <p:spPr>
          <a:xfrm>
            <a:off x="144710" y="4055725"/>
            <a:ext cx="11826380" cy="646331"/>
          </a:xfrm>
          <a:prstGeom prst="rect">
            <a:avLst/>
          </a:prstGeom>
          <a:noFill/>
        </p:spPr>
        <p:txBody>
          <a:bodyPr wrap="square">
            <a:spAutoFit/>
          </a:bodyPr>
          <a:lstStyle/>
          <a:p>
            <a:r>
              <a:rPr lang="en-US" b="1" dirty="0"/>
              <a:t>Dissipation Rate (ϵ):The dissipation rate represents the rate at which turbulent kinetic energy is converted into thermal energy due to viscous effects. It is often expressed in terms of the kinematic viscosity (𝜈) and velocity gradients.</a:t>
            </a:r>
          </a:p>
        </p:txBody>
      </p:sp>
    </p:spTree>
    <p:extLst>
      <p:ext uri="{BB962C8B-B14F-4D97-AF65-F5344CB8AC3E}">
        <p14:creationId xmlns:p14="http://schemas.microsoft.com/office/powerpoint/2010/main" val="20712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4</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EC2F571-C7A3-6979-A70C-4E627F2E69DD}"/>
              </a:ext>
            </a:extLst>
          </p:cNvPr>
          <p:cNvSpPr txBox="1"/>
          <p:nvPr/>
        </p:nvSpPr>
        <p:spPr>
          <a:xfrm>
            <a:off x="117445" y="132389"/>
            <a:ext cx="2936148"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Experimental details</a:t>
            </a:r>
          </a:p>
        </p:txBody>
      </p:sp>
      <p:sp>
        <p:nvSpPr>
          <p:cNvPr id="3" name="TextBox 2">
            <a:extLst>
              <a:ext uri="{FF2B5EF4-FFF2-40B4-BE49-F238E27FC236}">
                <a16:creationId xmlns:a16="http://schemas.microsoft.com/office/drawing/2014/main" id="{2140276F-5286-BD00-66FF-89CA3FC3AB28}"/>
              </a:ext>
            </a:extLst>
          </p:cNvPr>
          <p:cNvSpPr txBox="1"/>
          <p:nvPr/>
        </p:nvSpPr>
        <p:spPr>
          <a:xfrm>
            <a:off x="117445" y="750353"/>
            <a:ext cx="7715446"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convergent nozzle of contraction ratio 20 with a fifth order polynomial profile has been used to generate a smooth attached flow. A parallel channel of length adjustable up to 150 mm is attached to the nozzle to achieve the desired laminar inlet velocity profile for the jet (</a:t>
            </a:r>
            <a:r>
              <a:rPr lang="en-US" dirty="0">
                <a:solidFill>
                  <a:schemeClr val="accent1"/>
                </a:solidFill>
                <a:latin typeface="Times New Roman" panose="02020603050405020304" pitchFamily="18" charset="0"/>
                <a:cs typeface="Times New Roman" panose="02020603050405020304" pitchFamily="18" charset="0"/>
              </a:rPr>
              <a:t>When an adequate straight lip is not provided following the contraction, the boundary layer can deviate from the Blasius profile even in the laminar regime</a:t>
            </a:r>
            <a:r>
              <a:rPr lang="en-US" dirty="0">
                <a:latin typeface="Times New Roman" panose="02020603050405020304" pitchFamily="18" charset="0"/>
                <a:cs typeface="Times New Roman" panose="02020603050405020304" pitchFamily="18" charset="0"/>
              </a:rPr>
              <a:t>).</a:t>
            </a:r>
          </a:p>
        </p:txBody>
      </p:sp>
      <p:pic>
        <p:nvPicPr>
          <p:cNvPr id="4" name="Picture 3" descr="A diagram of a geometrical figure&#10;&#10;Description automatically generated">
            <a:extLst>
              <a:ext uri="{FF2B5EF4-FFF2-40B4-BE49-F238E27FC236}">
                <a16:creationId xmlns:a16="http://schemas.microsoft.com/office/drawing/2014/main" id="{149AEE2A-7D06-045E-5E32-2FB328AC4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245" y="71377"/>
            <a:ext cx="3866956" cy="2658532"/>
          </a:xfrm>
          <a:prstGeom prst="rect">
            <a:avLst/>
          </a:prstGeom>
        </p:spPr>
      </p:pic>
      <p:pic>
        <p:nvPicPr>
          <p:cNvPr id="7" name="Picture 6" descr="Diagram of a computer system&#10;&#10;Description automatically generated">
            <a:extLst>
              <a:ext uri="{FF2B5EF4-FFF2-40B4-BE49-F238E27FC236}">
                <a16:creationId xmlns:a16="http://schemas.microsoft.com/office/drawing/2014/main" id="{071C94F2-A618-A4C9-6009-0BEBCCE59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712" y="2734033"/>
            <a:ext cx="5378843" cy="2967890"/>
          </a:xfrm>
          <a:prstGeom prst="rect">
            <a:avLst/>
          </a:prstGeom>
        </p:spPr>
      </p:pic>
      <p:pic>
        <p:nvPicPr>
          <p:cNvPr id="8" name="Picture 7">
            <a:extLst>
              <a:ext uri="{FF2B5EF4-FFF2-40B4-BE49-F238E27FC236}">
                <a16:creationId xmlns:a16="http://schemas.microsoft.com/office/drawing/2014/main" id="{2F5C91E0-8FB7-06FB-E01A-78468E2DC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0245" y="5759390"/>
            <a:ext cx="2486372" cy="457264"/>
          </a:xfrm>
          <a:prstGeom prst="rect">
            <a:avLst/>
          </a:prstGeom>
        </p:spPr>
      </p:pic>
      <p:sp>
        <p:nvSpPr>
          <p:cNvPr id="13" name="TextBox 12">
            <a:extLst>
              <a:ext uri="{FF2B5EF4-FFF2-40B4-BE49-F238E27FC236}">
                <a16:creationId xmlns:a16="http://schemas.microsoft.com/office/drawing/2014/main" id="{7D05DA4B-B212-4708-94EF-77B1FB74AAB9}"/>
              </a:ext>
            </a:extLst>
          </p:cNvPr>
          <p:cNvSpPr txBox="1"/>
          <p:nvPr/>
        </p:nvSpPr>
        <p:spPr>
          <a:xfrm>
            <a:off x="117444" y="2597664"/>
            <a:ext cx="736553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final slot dimensions of the nozzle are 40 mm width (W) and 2 mm height (d), providing an aspect ratio of 20.</a:t>
            </a:r>
          </a:p>
        </p:txBody>
      </p:sp>
      <p:sp>
        <p:nvSpPr>
          <p:cNvPr id="16" name="TextBox 15">
            <a:extLst>
              <a:ext uri="{FF2B5EF4-FFF2-40B4-BE49-F238E27FC236}">
                <a16:creationId xmlns:a16="http://schemas.microsoft.com/office/drawing/2014/main" id="{B96404E6-9B09-52D4-72A1-50006B404077}"/>
              </a:ext>
            </a:extLst>
          </p:cNvPr>
          <p:cNvSpPr txBox="1"/>
          <p:nvPr/>
        </p:nvSpPr>
        <p:spPr>
          <a:xfrm>
            <a:off x="117444" y="3441322"/>
            <a:ext cx="610299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Mean and fluctuating velocities have been measured using DANTEC 90N10 hot wire anemometer, using a 5 </a:t>
            </a:r>
            <a:r>
              <a:rPr lang="el-GR" dirty="0">
                <a:latin typeface="Times New Roman" panose="02020603050405020304" pitchFamily="18" charset="0"/>
                <a:cs typeface="Times New Roman" panose="02020603050405020304" pitchFamily="18" charset="0"/>
              </a:rPr>
              <a:t>μ</a:t>
            </a:r>
            <a:r>
              <a:rPr lang="en-US" dirty="0">
                <a:latin typeface="Times New Roman" panose="02020603050405020304" pitchFamily="18" charset="0"/>
                <a:cs typeface="Times New Roman" panose="02020603050405020304" pitchFamily="18" charset="0"/>
              </a:rPr>
              <a:t>m diameter, 1.5 mm long wire made of platinum coated tungsten.</a:t>
            </a:r>
          </a:p>
        </p:txBody>
      </p:sp>
      <p:sp>
        <p:nvSpPr>
          <p:cNvPr id="18" name="TextBox 17">
            <a:extLst>
              <a:ext uri="{FF2B5EF4-FFF2-40B4-BE49-F238E27FC236}">
                <a16:creationId xmlns:a16="http://schemas.microsoft.com/office/drawing/2014/main" id="{8D9F04E1-771B-F8DE-E960-ABA8045EFF15}"/>
              </a:ext>
            </a:extLst>
          </p:cNvPr>
          <p:cNvSpPr txBox="1"/>
          <p:nvPr/>
        </p:nvSpPr>
        <p:spPr>
          <a:xfrm>
            <a:off x="117444" y="4701032"/>
            <a:ext cx="610299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hot wire anemometer is calibrated using a pitot tube and a micromanometer (Furness Control-FCO12 ) with an accuracy of 1% of the reading and linearity better than 1% of the reading.</a:t>
            </a:r>
          </a:p>
        </p:txBody>
      </p:sp>
    </p:spTree>
    <p:extLst>
      <p:ext uri="{BB962C8B-B14F-4D97-AF65-F5344CB8AC3E}">
        <p14:creationId xmlns:p14="http://schemas.microsoft.com/office/powerpoint/2010/main" val="372862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5</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EC2F571-C7A3-6979-A70C-4E627F2E69DD}"/>
              </a:ext>
            </a:extLst>
          </p:cNvPr>
          <p:cNvSpPr txBox="1"/>
          <p:nvPr/>
        </p:nvSpPr>
        <p:spPr>
          <a:xfrm>
            <a:off x="117445" y="132389"/>
            <a:ext cx="2936148"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Experimental details</a:t>
            </a:r>
          </a:p>
        </p:txBody>
      </p:sp>
      <p:sp>
        <p:nvSpPr>
          <p:cNvPr id="9" name="TextBox 8">
            <a:extLst>
              <a:ext uri="{FF2B5EF4-FFF2-40B4-BE49-F238E27FC236}">
                <a16:creationId xmlns:a16="http://schemas.microsoft.com/office/drawing/2014/main" id="{631C7C31-1DCD-FDF9-1866-140580353BDE}"/>
              </a:ext>
            </a:extLst>
          </p:cNvPr>
          <p:cNvSpPr txBox="1"/>
          <p:nvPr/>
        </p:nvSpPr>
        <p:spPr>
          <a:xfrm>
            <a:off x="117445" y="665290"/>
            <a:ext cx="1195711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voltage-velocity calibration graph is fitted with a power law form E=A + BU</a:t>
            </a:r>
            <a:r>
              <a:rPr lang="en-US"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where A and B are constants.</a:t>
            </a:r>
          </a:p>
        </p:txBody>
      </p:sp>
      <p:sp>
        <p:nvSpPr>
          <p:cNvPr id="11" name="TextBox 10">
            <a:extLst>
              <a:ext uri="{FF2B5EF4-FFF2-40B4-BE49-F238E27FC236}">
                <a16:creationId xmlns:a16="http://schemas.microsoft.com/office/drawing/2014/main" id="{B6EA5A57-5B34-F105-4663-8A496AE9735A}"/>
              </a:ext>
            </a:extLst>
          </p:cNvPr>
          <p:cNvSpPr txBox="1"/>
          <p:nvPr/>
        </p:nvSpPr>
        <p:spPr>
          <a:xfrm>
            <a:off x="117445" y="1221000"/>
            <a:ext cx="1189559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wire probe is cleaned in acetone solution after every 3 h exposure to air flow for removing any possible contamination and then recalibrated.</a:t>
            </a:r>
          </a:p>
        </p:txBody>
      </p:sp>
      <p:sp>
        <p:nvSpPr>
          <p:cNvPr id="15" name="TextBox 14">
            <a:extLst>
              <a:ext uri="{FF2B5EF4-FFF2-40B4-BE49-F238E27FC236}">
                <a16:creationId xmlns:a16="http://schemas.microsoft.com/office/drawing/2014/main" id="{674C7E61-9592-7827-FAAB-CF1979A80AB5}"/>
              </a:ext>
            </a:extLst>
          </p:cNvPr>
          <p:cNvSpPr txBox="1"/>
          <p:nvPr/>
        </p:nvSpPr>
        <p:spPr>
          <a:xfrm>
            <a:off x="117445" y="2053709"/>
            <a:ext cx="978995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Correction is applied to the calibration curve to account for any variations in the ambient temperature.</a:t>
            </a:r>
          </a:p>
        </p:txBody>
      </p:sp>
      <p:sp>
        <p:nvSpPr>
          <p:cNvPr id="17" name="TextBox 16">
            <a:extLst>
              <a:ext uri="{FF2B5EF4-FFF2-40B4-BE49-F238E27FC236}">
                <a16:creationId xmlns:a16="http://schemas.microsoft.com/office/drawing/2014/main" id="{CAEFA761-31D1-82EC-1CB4-35754DEDF940}"/>
              </a:ext>
            </a:extLst>
          </p:cNvPr>
          <p:cNvSpPr txBox="1"/>
          <p:nvPr/>
        </p:nvSpPr>
        <p:spPr>
          <a:xfrm>
            <a:off x="117444" y="2605493"/>
            <a:ext cx="11895589"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mean and rms values are sampled at the rate of 1 kSa/s (kilo samples per second) for a sampling time of 30 s.</a:t>
            </a:r>
          </a:p>
        </p:txBody>
      </p:sp>
      <p:sp>
        <p:nvSpPr>
          <p:cNvPr id="19" name="TextBox 18">
            <a:extLst>
              <a:ext uri="{FF2B5EF4-FFF2-40B4-BE49-F238E27FC236}">
                <a16:creationId xmlns:a16="http://schemas.microsoft.com/office/drawing/2014/main" id="{9E7BCA67-1565-CB81-7958-D409AF2A9212}"/>
              </a:ext>
            </a:extLst>
          </p:cNvPr>
          <p:cNvSpPr txBox="1"/>
          <p:nvPr/>
        </p:nvSpPr>
        <p:spPr>
          <a:xfrm>
            <a:off x="86683" y="3223518"/>
            <a:ext cx="11957109"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the measurement of power spectra of velocity fluctuations, the maximum sampling frequency used was 50 kHz at the highest Reynolds number</a:t>
            </a:r>
          </a:p>
        </p:txBody>
      </p:sp>
      <p:sp>
        <p:nvSpPr>
          <p:cNvPr id="21" name="TextBox 20">
            <a:extLst>
              <a:ext uri="{FF2B5EF4-FFF2-40B4-BE49-F238E27FC236}">
                <a16:creationId xmlns:a16="http://schemas.microsoft.com/office/drawing/2014/main" id="{40EDB20B-D509-57C9-1D14-C6C4ED094826}"/>
              </a:ext>
            </a:extLst>
          </p:cNvPr>
          <p:cNvSpPr txBox="1"/>
          <p:nvPr/>
        </p:nvSpPr>
        <p:spPr>
          <a:xfrm>
            <a:off x="86683" y="4331012"/>
            <a:ext cx="11987872"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fully understand the evolution of the jet flow features, it is necessary to measure the mean velocity profile and its characteristic length scales such as displacement and momentum thicknesses and the shape factor of the boundary layer at the jet inlet.</a:t>
            </a:r>
          </a:p>
        </p:txBody>
      </p:sp>
    </p:spTree>
    <p:extLst>
      <p:ext uri="{BB962C8B-B14F-4D97-AF65-F5344CB8AC3E}">
        <p14:creationId xmlns:p14="http://schemas.microsoft.com/office/powerpoint/2010/main" val="414694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6</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BEC2F571-C7A3-6979-A70C-4E627F2E69DD}"/>
              </a:ext>
            </a:extLst>
          </p:cNvPr>
          <p:cNvSpPr txBox="1"/>
          <p:nvPr/>
        </p:nvSpPr>
        <p:spPr>
          <a:xfrm>
            <a:off x="117445" y="132389"/>
            <a:ext cx="2936148" cy="461665"/>
          </a:xfrm>
          <a:prstGeom prst="rect">
            <a:avLst/>
          </a:prstGeom>
          <a:noFill/>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Experimental details</a:t>
            </a:r>
          </a:p>
        </p:txBody>
      </p:sp>
      <p:sp>
        <p:nvSpPr>
          <p:cNvPr id="4" name="TextBox 3">
            <a:extLst>
              <a:ext uri="{FF2B5EF4-FFF2-40B4-BE49-F238E27FC236}">
                <a16:creationId xmlns:a16="http://schemas.microsoft.com/office/drawing/2014/main" id="{20BDFC22-7AE1-6AAC-E311-620DF5EE8B78}"/>
              </a:ext>
            </a:extLst>
          </p:cNvPr>
          <p:cNvSpPr txBox="1"/>
          <p:nvPr/>
        </p:nvSpPr>
        <p:spPr>
          <a:xfrm>
            <a:off x="117445" y="758609"/>
            <a:ext cx="1181170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Mean and fluctuating velocity components U and u have been measured at an axial distance of 1 mm from the nozzle exit at different Reynolds numbers and the jet inlet profile for Re= 6250 is plotted in Fig. 2. For this case, the displacement thickness  obtained by numerical integration is 0.0709 mm and momentum thickness  is 0.0265 mm.</a:t>
            </a:r>
          </a:p>
        </p:txBody>
      </p:sp>
      <p:pic>
        <p:nvPicPr>
          <p:cNvPr id="8" name="Picture 7" descr="A graph of a function&#10;&#10;Description automatically generated">
            <a:extLst>
              <a:ext uri="{FF2B5EF4-FFF2-40B4-BE49-F238E27FC236}">
                <a16:creationId xmlns:a16="http://schemas.microsoft.com/office/drawing/2014/main" id="{2F2C2CD0-F54C-1758-7A0A-3067415AE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30" y="1764911"/>
            <a:ext cx="4772691" cy="4334480"/>
          </a:xfrm>
          <a:prstGeom prst="rect">
            <a:avLst/>
          </a:prstGeom>
        </p:spPr>
      </p:pic>
      <p:sp>
        <p:nvSpPr>
          <p:cNvPr id="10" name="TextBox 9">
            <a:extLst>
              <a:ext uri="{FF2B5EF4-FFF2-40B4-BE49-F238E27FC236}">
                <a16:creationId xmlns:a16="http://schemas.microsoft.com/office/drawing/2014/main" id="{0A24861E-3E63-A4CD-6CC0-C1AD9139176E}"/>
              </a:ext>
            </a:extLst>
          </p:cNvPr>
          <p:cNvSpPr txBox="1"/>
          <p:nvPr/>
        </p:nvSpPr>
        <p:spPr>
          <a:xfrm>
            <a:off x="96535" y="1694432"/>
            <a:ext cx="6887362"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ratio of the displacement to momentum thickness, known as the “shape factor,” is found to have a value of 2.68. This is close to the value of 2.5 obtained for the Blasius velocity profile in laminar boundary layer flow over a flat plate.</a:t>
            </a:r>
          </a:p>
        </p:txBody>
      </p:sp>
      <p:pic>
        <p:nvPicPr>
          <p:cNvPr id="13" name="Picture 12" descr="A table with numbers and symbols&#10;&#10;Description automatically generated">
            <a:extLst>
              <a:ext uri="{FF2B5EF4-FFF2-40B4-BE49-F238E27FC236}">
                <a16:creationId xmlns:a16="http://schemas.microsoft.com/office/drawing/2014/main" id="{4600E27C-4E2C-C191-1018-6B0B8AA95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61" y="3184090"/>
            <a:ext cx="4858428" cy="2372056"/>
          </a:xfrm>
          <a:prstGeom prst="rect">
            <a:avLst/>
          </a:prstGeom>
        </p:spPr>
      </p:pic>
    </p:spTree>
    <p:extLst>
      <p:ext uri="{BB962C8B-B14F-4D97-AF65-F5344CB8AC3E}">
        <p14:creationId xmlns:p14="http://schemas.microsoft.com/office/powerpoint/2010/main" val="397924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7</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sp>
        <p:nvSpPr>
          <p:cNvPr id="4" name="TextBox 3">
            <a:extLst>
              <a:ext uri="{FF2B5EF4-FFF2-40B4-BE49-F238E27FC236}">
                <a16:creationId xmlns:a16="http://schemas.microsoft.com/office/drawing/2014/main" id="{57795DAB-3C7A-27F0-32A4-4C4B0D2341FC}"/>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A. Near field and far field flow features</a:t>
            </a:r>
          </a:p>
        </p:txBody>
      </p:sp>
      <p:pic>
        <p:nvPicPr>
          <p:cNvPr id="10" name="Picture 9" descr="A graph of a graph&#10;&#10;Description automatically generated">
            <a:extLst>
              <a:ext uri="{FF2B5EF4-FFF2-40B4-BE49-F238E27FC236}">
                <a16:creationId xmlns:a16="http://schemas.microsoft.com/office/drawing/2014/main" id="{1AECB71A-E2F2-7005-D6F3-FC1911692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871" y="496654"/>
            <a:ext cx="5397598" cy="5531507"/>
          </a:xfrm>
          <a:prstGeom prst="rect">
            <a:avLst/>
          </a:prstGeom>
        </p:spPr>
      </p:pic>
      <p:sp>
        <p:nvSpPr>
          <p:cNvPr id="13" name="TextBox 12">
            <a:extLst>
              <a:ext uri="{FF2B5EF4-FFF2-40B4-BE49-F238E27FC236}">
                <a16:creationId xmlns:a16="http://schemas.microsoft.com/office/drawing/2014/main" id="{06EF227D-5518-EF64-F8D7-6AA39E438344}"/>
              </a:ext>
            </a:extLst>
          </p:cNvPr>
          <p:cNvSpPr txBox="1"/>
          <p:nvPr/>
        </p:nvSpPr>
        <p:spPr>
          <a:xfrm>
            <a:off x="30080" y="1739980"/>
            <a:ext cx="539759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low Reynolds number Re= 250 and 550, the mean centerline velocity decay is relatively slower than at higher Reynolds numbers.</a:t>
            </a:r>
          </a:p>
        </p:txBody>
      </p:sp>
      <p:sp>
        <p:nvSpPr>
          <p:cNvPr id="16" name="TextBox 15">
            <a:extLst>
              <a:ext uri="{FF2B5EF4-FFF2-40B4-BE49-F238E27FC236}">
                <a16:creationId xmlns:a16="http://schemas.microsoft.com/office/drawing/2014/main" id="{6AD25EE0-5975-3E7B-F086-C1D15FFEC26F}"/>
              </a:ext>
            </a:extLst>
          </p:cNvPr>
          <p:cNvSpPr txBox="1"/>
          <p:nvPr/>
        </p:nvSpPr>
        <p:spPr>
          <a:xfrm>
            <a:off x="117446" y="3428674"/>
            <a:ext cx="5310232"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potential core length is also observed to slightly decrease with Reynolds number.</a:t>
            </a:r>
          </a:p>
        </p:txBody>
      </p:sp>
    </p:spTree>
    <p:extLst>
      <p:ext uri="{BB962C8B-B14F-4D97-AF65-F5344CB8AC3E}">
        <p14:creationId xmlns:p14="http://schemas.microsoft.com/office/powerpoint/2010/main" val="236729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8</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pic>
        <p:nvPicPr>
          <p:cNvPr id="13" name="Picture 12" descr="A graph of a function&#10;&#10;Description automatically generated with medium confidence">
            <a:extLst>
              <a:ext uri="{FF2B5EF4-FFF2-40B4-BE49-F238E27FC236}">
                <a16:creationId xmlns:a16="http://schemas.microsoft.com/office/drawing/2014/main" id="{1F47E87A-A414-18D6-0968-3744E829E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377" y="60535"/>
            <a:ext cx="3891687" cy="6149827"/>
          </a:xfrm>
          <a:prstGeom prst="rect">
            <a:avLst/>
          </a:prstGeom>
        </p:spPr>
      </p:pic>
      <p:sp>
        <p:nvSpPr>
          <p:cNvPr id="18" name="TextBox 17">
            <a:extLst>
              <a:ext uri="{FF2B5EF4-FFF2-40B4-BE49-F238E27FC236}">
                <a16:creationId xmlns:a16="http://schemas.microsoft.com/office/drawing/2014/main" id="{5822F048-BBD7-D2F7-D7D7-B2CE0C37CD5E}"/>
              </a:ext>
            </a:extLst>
          </p:cNvPr>
          <p:cNvSpPr txBox="1"/>
          <p:nvPr/>
        </p:nvSpPr>
        <p:spPr>
          <a:xfrm>
            <a:off x="47935" y="1099539"/>
            <a:ext cx="813732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Slow increase of turbulence intensity (T</a:t>
            </a:r>
            <a:r>
              <a:rPr lang="en-US" baseline="-2500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in the low Re cases is the existence of an initial “laminar length,” because of the flow field essentially remains laminar.</a:t>
            </a:r>
          </a:p>
        </p:txBody>
      </p:sp>
      <p:sp>
        <p:nvSpPr>
          <p:cNvPr id="20" name="TextBox 19">
            <a:extLst>
              <a:ext uri="{FF2B5EF4-FFF2-40B4-BE49-F238E27FC236}">
                <a16:creationId xmlns:a16="http://schemas.microsoft.com/office/drawing/2014/main" id="{85A1E1AC-9E69-197E-CA12-7645C3E10E06}"/>
              </a:ext>
            </a:extLst>
          </p:cNvPr>
          <p:cNvSpPr txBox="1"/>
          <p:nvPr/>
        </p:nvSpPr>
        <p:spPr>
          <a:xfrm>
            <a:off x="63522" y="2169972"/>
            <a:ext cx="813732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turbulence intensity shows an initial linear growth up to a value of 6% [Fig. 4a] for Reynolds numbers greater than or equal to 2000.</a:t>
            </a:r>
          </a:p>
        </p:txBody>
      </p:sp>
      <p:sp>
        <p:nvSpPr>
          <p:cNvPr id="22" name="TextBox 21">
            <a:extLst>
              <a:ext uri="{FF2B5EF4-FFF2-40B4-BE49-F238E27FC236}">
                <a16:creationId xmlns:a16="http://schemas.microsoft.com/office/drawing/2014/main" id="{02F3DADC-614E-72E7-9E81-EF3A62562F2E}"/>
              </a:ext>
            </a:extLst>
          </p:cNvPr>
          <p:cNvSpPr txBox="1"/>
          <p:nvPr/>
        </p:nvSpPr>
        <p:spPr>
          <a:xfrm>
            <a:off x="47936" y="3138589"/>
            <a:ext cx="813732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observed peak and dip in the turbulence intensity values (T</a:t>
            </a:r>
            <a:r>
              <a:rPr lang="en-US" baseline="-25000"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between x/d= 6 and 10 arise due to shear layer interactions after the potential core.</a:t>
            </a:r>
          </a:p>
        </p:txBody>
      </p:sp>
      <p:sp>
        <p:nvSpPr>
          <p:cNvPr id="24" name="TextBox 23">
            <a:extLst>
              <a:ext uri="{FF2B5EF4-FFF2-40B4-BE49-F238E27FC236}">
                <a16:creationId xmlns:a16="http://schemas.microsoft.com/office/drawing/2014/main" id="{03F699F0-22AB-01A1-D188-9F015E1AD901}"/>
              </a:ext>
            </a:extLst>
          </p:cNvPr>
          <p:cNvSpPr txBox="1"/>
          <p:nvPr/>
        </p:nvSpPr>
        <p:spPr>
          <a:xfrm>
            <a:off x="46742" y="4226663"/>
            <a:ext cx="806781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Far field turbulence intensity values are higher for Re values of 250 and 550 and these do not approach self-similar behavior even at large axial distances of x/d ≈ 140.</a:t>
            </a:r>
          </a:p>
        </p:txBody>
      </p:sp>
      <p:sp>
        <p:nvSpPr>
          <p:cNvPr id="26" name="TextBox 25">
            <a:extLst>
              <a:ext uri="{FF2B5EF4-FFF2-40B4-BE49-F238E27FC236}">
                <a16:creationId xmlns:a16="http://schemas.microsoft.com/office/drawing/2014/main" id="{4A5D3F06-4886-8B61-186D-56AFA32E8097}"/>
              </a:ext>
            </a:extLst>
          </p:cNvPr>
          <p:cNvSpPr txBox="1"/>
          <p:nvPr/>
        </p:nvSpPr>
        <p:spPr>
          <a:xfrm>
            <a:off x="81496" y="5314737"/>
            <a:ext cx="806781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higher Re values, the turbulence intensity approaches an asymptotic fully developed state which is independent of Re or axial distance.</a:t>
            </a:r>
          </a:p>
        </p:txBody>
      </p:sp>
      <p:sp>
        <p:nvSpPr>
          <p:cNvPr id="27" name="TextBox 26">
            <a:extLst>
              <a:ext uri="{FF2B5EF4-FFF2-40B4-BE49-F238E27FC236}">
                <a16:creationId xmlns:a16="http://schemas.microsoft.com/office/drawing/2014/main" id="{87F46B08-1A7E-304A-1D59-5123361C13CE}"/>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A. Near field and far field flow features</a:t>
            </a:r>
          </a:p>
        </p:txBody>
      </p:sp>
    </p:spTree>
    <p:extLst>
      <p:ext uri="{BB962C8B-B14F-4D97-AF65-F5344CB8AC3E}">
        <p14:creationId xmlns:p14="http://schemas.microsoft.com/office/powerpoint/2010/main" val="365014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2300E11-DF8B-2157-3427-056EB636D491}"/>
              </a:ext>
            </a:extLst>
          </p:cNvPr>
          <p:cNvSpPr>
            <a:spLocks noGrp="1"/>
          </p:cNvSpPr>
          <p:nvPr>
            <p:ph type="ftr" sz="quarter" idx="11"/>
          </p:nvPr>
        </p:nvSpPr>
        <p:spPr>
          <a:xfrm>
            <a:off x="1300294" y="6356347"/>
            <a:ext cx="8754679" cy="40510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Fluid Engineering Lab., JEONBUK NATIONAL UNIVERSITY</a:t>
            </a:r>
          </a:p>
        </p:txBody>
      </p:sp>
      <p:sp>
        <p:nvSpPr>
          <p:cNvPr id="6" name="Slide Number Placeholder 5">
            <a:extLst>
              <a:ext uri="{FF2B5EF4-FFF2-40B4-BE49-F238E27FC236}">
                <a16:creationId xmlns:a16="http://schemas.microsoft.com/office/drawing/2014/main" id="{F91BB721-462D-860A-44D2-4E3AF7E48731}"/>
              </a:ext>
            </a:extLst>
          </p:cNvPr>
          <p:cNvSpPr>
            <a:spLocks noGrp="1"/>
          </p:cNvSpPr>
          <p:nvPr>
            <p:ph type="sldNum" sz="quarter" idx="12"/>
          </p:nvPr>
        </p:nvSpPr>
        <p:spPr>
          <a:xfrm>
            <a:off x="117445" y="6376340"/>
            <a:ext cx="738232" cy="365125"/>
          </a:xfrm>
        </p:spPr>
        <p:txBody>
          <a:bodyPr/>
          <a:lstStyle/>
          <a:p>
            <a:fld id="{61A5F4E5-74E5-4A5C-95A5-8CBDD361DD35}" type="slidenum">
              <a:rPr lang="en-US" sz="1800" smtClean="0">
                <a:solidFill>
                  <a:schemeClr val="tx1"/>
                </a:solidFill>
              </a:rPr>
              <a:t>9</a:t>
            </a:fld>
            <a:endParaRPr lang="en-US" sz="1800" dirty="0">
              <a:solidFill>
                <a:schemeClr val="tx1"/>
              </a:solidFill>
            </a:endParaRPr>
          </a:p>
        </p:txBody>
      </p:sp>
      <p:pic>
        <p:nvPicPr>
          <p:cNvPr id="12" name="Picture 11" descr="A blue and white logo&#10;&#10;Description automatically generated with low confidence">
            <a:extLst>
              <a:ext uri="{FF2B5EF4-FFF2-40B4-BE49-F238E27FC236}">
                <a16:creationId xmlns:a16="http://schemas.microsoft.com/office/drawing/2014/main" id="{D76399BD-3CCD-11E3-7CF4-FD783E26F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73" y="6285111"/>
            <a:ext cx="2019582" cy="591424"/>
          </a:xfrm>
          <a:prstGeom prst="rect">
            <a:avLst/>
          </a:prstGeom>
        </p:spPr>
      </p:pic>
      <p:cxnSp>
        <p:nvCxnSpPr>
          <p:cNvPr id="14" name="Straight Connector 13">
            <a:extLst>
              <a:ext uri="{FF2B5EF4-FFF2-40B4-BE49-F238E27FC236}">
                <a16:creationId xmlns:a16="http://schemas.microsoft.com/office/drawing/2014/main" id="{0F1DCBA3-C1E8-33B8-23D1-B21F6ACAD673}"/>
              </a:ext>
            </a:extLst>
          </p:cNvPr>
          <p:cNvCxnSpPr>
            <a:cxnSpLocks/>
          </p:cNvCxnSpPr>
          <p:nvPr/>
        </p:nvCxnSpPr>
        <p:spPr>
          <a:xfrm flipH="1">
            <a:off x="0" y="6283354"/>
            <a:ext cx="121920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DCD6E1F-3AA9-02D0-F26B-B510D729F962}"/>
              </a:ext>
            </a:extLst>
          </p:cNvPr>
          <p:cNvSpPr txBox="1"/>
          <p:nvPr/>
        </p:nvSpPr>
        <p:spPr>
          <a:xfrm>
            <a:off x="117445" y="96544"/>
            <a:ext cx="3028427"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Experimental results</a:t>
            </a:r>
          </a:p>
        </p:txBody>
      </p:sp>
      <p:pic>
        <p:nvPicPr>
          <p:cNvPr id="13" name="Picture 12" descr="A graph of a function&#10;&#10;Description automatically generated with medium confidence">
            <a:extLst>
              <a:ext uri="{FF2B5EF4-FFF2-40B4-BE49-F238E27FC236}">
                <a16:creationId xmlns:a16="http://schemas.microsoft.com/office/drawing/2014/main" id="{1F47E87A-A414-18D6-0968-3744E829E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2377" y="60535"/>
            <a:ext cx="3891687" cy="6149827"/>
          </a:xfrm>
          <a:prstGeom prst="rect">
            <a:avLst/>
          </a:prstGeom>
        </p:spPr>
      </p:pic>
      <p:sp>
        <p:nvSpPr>
          <p:cNvPr id="4" name="TextBox 3">
            <a:extLst>
              <a:ext uri="{FF2B5EF4-FFF2-40B4-BE49-F238E27FC236}">
                <a16:creationId xmlns:a16="http://schemas.microsoft.com/office/drawing/2014/main" id="{ADF391F7-412B-4A64-C405-25A80A29D6E5}"/>
              </a:ext>
            </a:extLst>
          </p:cNvPr>
          <p:cNvSpPr txBox="1"/>
          <p:nvPr/>
        </p:nvSpPr>
        <p:spPr>
          <a:xfrm>
            <a:off x="117443" y="1227214"/>
            <a:ext cx="7910819"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fluctuations of high amplitude noted at low Re are contributed by large sized vortices lying in a narrow frequency band, which do not correspond to a fully developed turbulent state.  They rather give rise to an essentially laminar flow with a high level of intermittency.</a:t>
            </a:r>
          </a:p>
        </p:txBody>
      </p:sp>
      <p:sp>
        <p:nvSpPr>
          <p:cNvPr id="8" name="TextBox 7">
            <a:extLst>
              <a:ext uri="{FF2B5EF4-FFF2-40B4-BE49-F238E27FC236}">
                <a16:creationId xmlns:a16="http://schemas.microsoft.com/office/drawing/2014/main" id="{FF577050-F431-EA87-6BE0-E303F65944EE}"/>
              </a:ext>
            </a:extLst>
          </p:cNvPr>
          <p:cNvSpPr txBox="1"/>
          <p:nvPr/>
        </p:nvSpPr>
        <p:spPr>
          <a:xfrm>
            <a:off x="117443" y="2615864"/>
            <a:ext cx="8134934"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It is seen that the turbulence intensity peaks in the range 5˂x/d ˂ 20 for high Re cases. This is possibly due to the interaction between the two mixing layers growing from the opposite sides.</a:t>
            </a:r>
          </a:p>
        </p:txBody>
      </p:sp>
      <p:sp>
        <p:nvSpPr>
          <p:cNvPr id="10" name="TextBox 9">
            <a:extLst>
              <a:ext uri="{FF2B5EF4-FFF2-40B4-BE49-F238E27FC236}">
                <a16:creationId xmlns:a16="http://schemas.microsoft.com/office/drawing/2014/main" id="{FDAAE058-8BB4-6CB2-3014-1EB6FC760EB0}"/>
              </a:ext>
            </a:extLst>
          </p:cNvPr>
          <p:cNvSpPr txBox="1"/>
          <p:nvPr/>
        </p:nvSpPr>
        <p:spPr>
          <a:xfrm>
            <a:off x="117443" y="5657242"/>
            <a:ext cx="8134934"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Beyond x/d= 80, the turbulence intensity attains an asymptotic value of 22%</a:t>
            </a:r>
          </a:p>
        </p:txBody>
      </p:sp>
      <p:sp>
        <p:nvSpPr>
          <p:cNvPr id="15" name="TextBox 14">
            <a:extLst>
              <a:ext uri="{FF2B5EF4-FFF2-40B4-BE49-F238E27FC236}">
                <a16:creationId xmlns:a16="http://schemas.microsoft.com/office/drawing/2014/main" id="{2356E3BD-5E86-665B-5288-43EA90188AA7}"/>
              </a:ext>
            </a:extLst>
          </p:cNvPr>
          <p:cNvSpPr txBox="1"/>
          <p:nvPr/>
        </p:nvSpPr>
        <p:spPr>
          <a:xfrm>
            <a:off x="117444" y="3908794"/>
            <a:ext cx="813493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high velocity fluctuations can be attributed to large scale double roller structures rather than Kelvin–Helmholtz vortices which usually occur only in the near field.</a:t>
            </a:r>
          </a:p>
        </p:txBody>
      </p:sp>
      <p:sp>
        <p:nvSpPr>
          <p:cNvPr id="17" name="TextBox 16">
            <a:extLst>
              <a:ext uri="{FF2B5EF4-FFF2-40B4-BE49-F238E27FC236}">
                <a16:creationId xmlns:a16="http://schemas.microsoft.com/office/drawing/2014/main" id="{DB344B50-C0AB-1A27-6C8F-E28626FAAE11}"/>
              </a:ext>
            </a:extLst>
          </p:cNvPr>
          <p:cNvSpPr txBox="1"/>
          <p:nvPr/>
        </p:nvSpPr>
        <p:spPr>
          <a:xfrm>
            <a:off x="117444" y="4795323"/>
            <a:ext cx="813493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peak intensity value in the interaction region is seen to decrease with the increase in Reynolds number.</a:t>
            </a:r>
          </a:p>
        </p:txBody>
      </p:sp>
      <p:sp>
        <p:nvSpPr>
          <p:cNvPr id="19" name="TextBox 18">
            <a:extLst>
              <a:ext uri="{FF2B5EF4-FFF2-40B4-BE49-F238E27FC236}">
                <a16:creationId xmlns:a16="http://schemas.microsoft.com/office/drawing/2014/main" id="{4F5039FE-C8CB-EAF6-3358-D0DCE44B7A8C}"/>
              </a:ext>
            </a:extLst>
          </p:cNvPr>
          <p:cNvSpPr txBox="1"/>
          <p:nvPr/>
        </p:nvSpPr>
        <p:spPr>
          <a:xfrm>
            <a:off x="117445" y="589639"/>
            <a:ext cx="3993161" cy="369332"/>
          </a:xfrm>
          <a:prstGeom prst="rect">
            <a:avLst/>
          </a:prstGeom>
          <a:noFill/>
        </p:spPr>
        <p:txBody>
          <a:bodyPr wrap="square">
            <a:spAutoFit/>
          </a:bodyPr>
          <a:lstStyle/>
          <a:p>
            <a:pPr algn="just"/>
            <a:r>
              <a:rPr lang="en-US" dirty="0">
                <a:solidFill>
                  <a:srgbClr val="200CB4"/>
                </a:solidFill>
                <a:latin typeface="Times New Roman" panose="02020603050405020304" pitchFamily="18" charset="0"/>
                <a:cs typeface="Times New Roman" panose="02020603050405020304" pitchFamily="18" charset="0"/>
              </a:rPr>
              <a:t>A. Near field and far field flow features</a:t>
            </a:r>
          </a:p>
        </p:txBody>
      </p:sp>
    </p:spTree>
    <p:extLst>
      <p:ext uri="{BB962C8B-B14F-4D97-AF65-F5344CB8AC3E}">
        <p14:creationId xmlns:p14="http://schemas.microsoft.com/office/powerpoint/2010/main" val="188408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35321</TotalTime>
  <Words>3360</Words>
  <Application>Microsoft Office PowerPoint</Application>
  <PresentationFormat>Widescreen</PresentationFormat>
  <Paragraphs>224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YOUSSEF G</dc:creator>
  <cp:lastModifiedBy>AHMED YOUSSEF G</cp:lastModifiedBy>
  <cp:revision>59</cp:revision>
  <dcterms:created xsi:type="dcterms:W3CDTF">2023-06-05T05:47:35Z</dcterms:created>
  <dcterms:modified xsi:type="dcterms:W3CDTF">2024-10-18T02:05:31Z</dcterms:modified>
</cp:coreProperties>
</file>