
<file path=[Content_Types].xml><?xml version="1.0" encoding="utf-8"?>
<Types xmlns="http://schemas.openxmlformats.org/package/2006/content-types">
  <Default Extension="gif" ContentType="image/gif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"/>
  </p:notesMasterIdLst>
  <p:handoutMasterIdLst>
    <p:handoutMasterId r:id="rId9"/>
  </p:handoutMasterIdLst>
  <p:sldIdLst>
    <p:sldId id="256" r:id="rId2"/>
    <p:sldId id="296" r:id="rId3"/>
    <p:sldId id="379" r:id="rId4"/>
    <p:sldId id="421" r:id="rId5"/>
    <p:sldId id="416" r:id="rId6"/>
    <p:sldId id="424" r:id="rId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faul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8971" autoAdjust="0"/>
  </p:normalViewPr>
  <p:slideViewPr>
    <p:cSldViewPr snapToGrid="0">
      <p:cViewPr varScale="1">
        <p:scale>
          <a:sx n="97" d="100"/>
          <a:sy n="97" d="100"/>
        </p:scale>
        <p:origin x="112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92" y="4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536E286-D0A3-499D-AED4-569E6C2BCF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E1BB4-AEB4-4084-9424-A7C7683B8D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51C35D5-0ECB-4959-9DDA-599D59B31760}" type="datetimeFigureOut">
              <a:rPr lang="ko-KR" altLang="en-US"/>
              <a:pPr>
                <a:defRPr/>
              </a:pPr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5D19F-FCDA-480F-82CA-C7A57D0C45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F26B2A-281A-4AD2-B1DB-E20423D184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맑은 고딕" panose="020B0503020000020004" pitchFamily="34" charset="-127"/>
              </a:defRPr>
            </a:lvl1pPr>
          </a:lstStyle>
          <a:p>
            <a:pPr>
              <a:defRPr/>
            </a:pPr>
            <a:fld id="{C4DB212B-0D7A-4537-BF02-A69F13D4F9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F3CE6B-DA6E-46CF-8057-82E5987F89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27C7C-4B19-439F-BDFC-6BA28EDDC68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947987-62B3-409D-96BF-5B85BA1B111D}" type="datetimeFigureOut">
              <a:rPr lang="ko-KR" altLang="en-US"/>
              <a:pPr>
                <a:defRPr/>
              </a:pPr>
              <a:t>2024-10-15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7929791E-0F35-4AB0-BA8B-9EC0BBB8C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0F08E25-D062-4E08-A8A3-884FB3476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8154B-CEA9-4BF1-8A17-D2FA16A616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8A89B-9268-4D39-9A11-F50FA88B5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맑은 고딕" panose="020B0503020000020004" pitchFamily="34" charset="-127"/>
              </a:defRPr>
            </a:lvl1pPr>
          </a:lstStyle>
          <a:p>
            <a:pPr>
              <a:defRPr/>
            </a:pPr>
            <a:fld id="{1C3E1AC7-A70B-4CA7-BBF5-05CC687D58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A7BA5F-D568-4901-9A64-7C4DFAC93D28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4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https://ezgif.com/maker</a:t>
            </a:r>
          </a:p>
          <a:p>
            <a:endParaRPr lang="en-US" altLang="ko-KR" dirty="0"/>
          </a:p>
          <a:p>
            <a:r>
              <a:rPr lang="en-US" altLang="ko-KR" dirty="0"/>
              <a:t>Dirichlet boundary conditions assume the solution to the variable. </a:t>
            </a:r>
          </a:p>
          <a:p>
            <a:r>
              <a:rPr lang="en-US" altLang="ko-KR" dirty="0"/>
              <a:t>In Neumann boundary conditions, a solution is assumed for the derivative of the variable.</a:t>
            </a:r>
          </a:p>
          <a:p>
            <a:endParaRPr lang="en-US" altLang="ko-KR" dirty="0"/>
          </a:p>
          <a:p>
            <a:r>
              <a:rPr lang="en-US" altLang="ko-KR" dirty="0"/>
              <a:t>https://en.wikipedia.org/wiki/Von_Neumann_stability_analysis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A7BA5F-D568-4901-9A64-7C4DFAC93D2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1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E2C3D0A6-6B72-48B7-8E8B-63FB103C80CD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87AA8-FF46-473A-959F-1FF29372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145FE-0BC3-49BC-91E0-FB977277AB7B}" type="datetimeFigureOut">
              <a:rPr lang="ko-KR" altLang="en-US"/>
              <a:pPr>
                <a:defRPr/>
              </a:pPr>
              <a:t>2024-10-15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7EC67-10BA-4BB4-9675-D77CE604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B9A9-4F71-4ADB-9F67-954B70F5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A2F78-CCFA-4D6C-98E4-776652D44A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8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A706A3F-83CA-488C-9781-FEB8B96BDD4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2532BB4-9C51-4C6C-A343-4864F24ADB6C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10BFF3-59CD-4491-842F-39E04281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3E13B-B02E-4DDC-A5A6-890996BE6583}" type="datetimeFigureOut">
              <a:rPr lang="ko-KR" altLang="en-US"/>
              <a:pPr>
                <a:defRPr/>
              </a:pPr>
              <a:t>2024-10-15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12C8255-3BB1-4189-954D-F5F056BF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75C4A94-CA9E-4C7F-B657-34F08763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8F68D-320A-4EE2-ACC0-D5B6FA5CDE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2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4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2DC3E71-2525-40B1-AB00-B239418D6D74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FEF8940-E878-4A4D-B0A1-01014AB44439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73B69BF1-0920-4E98-A2D2-F78B5045A77C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60D405-A5E6-418A-BA1F-2F3CA0E2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00B87-BC5F-4693-A919-1CB8F2E842DA}" type="datetimeFigureOut">
              <a:rPr lang="ko-KR" altLang="en-US"/>
              <a:pPr>
                <a:defRPr/>
              </a:pPr>
              <a:t>2024-10-15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B2B8DB3-4881-403A-9DC8-3E6BBF5D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22D4A4-49F3-4A5C-B264-E3C85B55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D44B1-E519-4554-9AF9-B8D31297BC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4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57D149-537A-4DA8-BC6E-04EA2B2A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8D45F-3CD9-42C7-98E4-31E4C65338DD}" type="datetimeFigureOut">
              <a:rPr lang="ko-KR" altLang="en-US"/>
              <a:pPr>
                <a:defRPr/>
              </a:pPr>
              <a:t>2024-10-15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997640-F5A2-4C82-946F-982EF8A2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A94550-D455-4E9C-AA66-198CD8BF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A3F14-7B99-4889-88C7-A3CBFF5813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1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DA5B56E-574E-4B03-A368-E4C76CC6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D748B-F5F8-4DDE-8453-11F8F25C09C5}" type="datetimeFigureOut">
              <a:rPr lang="ko-KR" altLang="en-US"/>
              <a:pPr>
                <a:defRPr/>
              </a:pPr>
              <a:t>2024-10-15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4C7F8B-91B2-4DAF-A69D-8552FCE5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585E9D6-80F5-46BE-AB85-2708B9BB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EECC4-85C1-4808-B227-7348079FF7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A3BBC76-82EA-4585-B3C2-5345FEEF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E6AD-A179-4C20-B669-7509A8A2EFD0}" type="datetimeFigureOut">
              <a:rPr lang="ko-KR" altLang="en-US"/>
              <a:pPr>
                <a:defRPr/>
              </a:pPr>
              <a:t>2024-10-15</a:t>
            </a:fld>
            <a:endParaRPr lang="ko-KR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1C225A-52CD-4A47-9C41-24012004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FD8C4DC-C900-4B2F-9221-6D78124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FCB9B-248F-4E31-83B7-3BAA407C1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8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D06D3B0-A1C5-4509-B208-8793F2534775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773C52D-DD9C-4950-BEEE-16584EA1C75E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65E8D8F-0438-42E3-8042-A14575EB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56996-7790-4D85-8F78-27110AB31540}" type="datetimeFigureOut">
              <a:rPr lang="ko-KR" altLang="en-US"/>
              <a:pPr>
                <a:defRPr/>
              </a:pPr>
              <a:t>2024-10-15</a:t>
            </a:fld>
            <a:endParaRPr lang="ko-KR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EB26182-5EA6-42C4-B08B-51858E4B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D9D069B-2914-49B4-A11E-E3EBAA8E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D841-BB00-45F7-9EBF-00BAF8BB5C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0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7BF947B-BAB1-44B2-B7EC-97452164846B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E95FB00-DD83-4B32-AACD-1F4A2E413BA9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6167D01-7E1B-40C7-8C48-AF95D5E6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CBDED2A-FEBE-4FF9-AE41-D2819869DB24}" type="datetimeFigureOut">
              <a:rPr lang="ko-KR" altLang="en-US"/>
              <a:pPr>
                <a:defRPr/>
              </a:pPr>
              <a:t>2024-10-15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B4C472E-2E55-406D-8E5E-7FFF59B8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823915-6D18-47C8-ACDA-6ACF2C5E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2CC0CB0-D0AB-4A53-B17E-896763F4A6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2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2F60FB-9ACF-4B2E-8EDF-B3BFA2E24613}"/>
              </a:ext>
            </a:extLst>
          </p:cNvPr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DCE7706-1BED-4E84-B707-AB48C2E71E8A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BA3D42D-C5D2-4B74-A20D-3ACF4B9D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64CC4-5B2C-4237-998F-BFD419E077C6}" type="datetimeFigureOut">
              <a:rPr lang="ko-KR" altLang="en-US"/>
              <a:pPr>
                <a:defRPr/>
              </a:pPr>
              <a:t>2024-10-15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21E325A-9ABF-4F42-94D1-58D89814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F219536-2541-4ADC-906B-74993DEC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05406-F66D-405A-BDCC-454D355FE9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9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D87DE-3570-4A3B-B730-2983334B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7072BA8C-0441-4BBA-97C3-D49B9BCC3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3" r:id="rId2"/>
    <p:sldLayoutId id="2147483969" r:id="rId3"/>
    <p:sldLayoutId id="2147483964" r:id="rId4"/>
    <p:sldLayoutId id="2147483965" r:id="rId5"/>
    <p:sldLayoutId id="2147483966" r:id="rId6"/>
    <p:sldLayoutId id="2147483970" r:id="rId7"/>
    <p:sldLayoutId id="2147483971" r:id="rId8"/>
    <p:sldLayoutId id="2147483972" r:id="rId9"/>
    <p:sldLayoutId id="2147483967" r:id="rId10"/>
    <p:sldLayoutId id="2147483973" r:id="rId11"/>
  </p:sldLayoutIdLst>
  <p:txStyles>
    <p:titleStyle>
      <a:lvl1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latinLnBrk="1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NULL"/><Relationship Id="rId1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0.png"/><Relationship Id="rId2" Type="http://schemas.openxmlformats.org/officeDocument/2006/relationships/image" Target="../media/image4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8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>
            <a:extLst>
              <a:ext uri="{FF2B5EF4-FFF2-40B4-BE49-F238E27FC236}">
                <a16:creationId xmlns:a16="http://schemas.microsoft.com/office/drawing/2014/main" id="{C8F6BEE2-7E52-4A1B-A7DC-D54EFF3726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5310" y="544801"/>
            <a:ext cx="8811491" cy="794471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Fluid Dynamics (CFD)</a:t>
            </a:r>
            <a:endParaRPr lang="ko-KR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제목 1">
            <a:extLst>
              <a:ext uri="{FF2B5EF4-FFF2-40B4-BE49-F238E27FC236}">
                <a16:creationId xmlns:a16="http://schemas.microsoft.com/office/drawing/2014/main" id="{D4DFA752-3566-4749-B988-94C6D0ACD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266" y="2505364"/>
            <a:ext cx="1069224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6858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5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EECC96-C2C8-4F17-BD56-49EF2572A697}"/>
              </a:ext>
            </a:extLst>
          </p:cNvPr>
          <p:cNvSpPr txBox="1">
            <a:spLocks/>
          </p:cNvSpPr>
          <p:nvPr/>
        </p:nvSpPr>
        <p:spPr>
          <a:xfrm>
            <a:off x="9039224" y="5346775"/>
            <a:ext cx="2371725" cy="539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Kumaresh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57325" y="1417638"/>
            <a:ext cx="9602788" cy="3965575"/>
          </a:xfrm>
        </p:spPr>
        <p:txBody>
          <a:bodyPr/>
          <a:lstStyle/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 to Diffusion Equation</a:t>
            </a:r>
          </a:p>
          <a:p>
            <a:pPr indent="-365125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5 </a:t>
            </a:r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Diffusion equation</a:t>
            </a:r>
            <a:endParaRPr lang="en-US" altLang="ko-K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altLang="ko-K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C6C-228F-3697-743D-1AD32A9B2D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Diffusion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086F3B38-2C28-4253-98F9-3FB5A57C0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76" y="1960888"/>
            <a:ext cx="4666210" cy="3499658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AEEB73F-88AC-4EED-8607-56D07A4A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5344" y="236919"/>
            <a:ext cx="7699248" cy="1021057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Fick's law describes the movement of particles from a region of high concentration to a region of lower concentration.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Diﬀusion generally represents the transport of a ﬂuid property (momentum) due to ﬂuctuating motions that are not captured by the bulk motion that is represented by the continuum velocity eqn.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EBA90D7-2E8E-49BF-8F96-4C35CD6868ED}"/>
              </a:ext>
            </a:extLst>
          </p:cNvPr>
          <p:cNvSpPr txBox="1">
            <a:spLocks/>
          </p:cNvSpPr>
          <p:nvPr/>
        </p:nvSpPr>
        <p:spPr bwMode="auto">
          <a:xfrm>
            <a:off x="5996736" y="5485433"/>
            <a:ext cx="5809766" cy="38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1" fontAlgn="base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buNone/>
            </a:pPr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Thermodynamic diffusers supply heated air with a downward jet, the difference in air density causes hot air to rise in the first minute after starting the system.</a:t>
            </a:r>
          </a:p>
        </p:txBody>
      </p:sp>
      <p:pic>
        <p:nvPicPr>
          <p:cNvPr id="12" name="CFD Analysis - Heating High Ceiling with Thermodynamic Diffusers - Temperature">
            <a:hlinkClick r:id="" action="ppaction://media"/>
            <a:extLst>
              <a:ext uri="{FF2B5EF4-FFF2-40B4-BE49-F238E27FC236}">
                <a16:creationId xmlns:a16="http://schemas.microsoft.com/office/drawing/2014/main" id="{D9779D71-F2B6-4B25-A567-45D4DC32BC4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16396" y="1960888"/>
            <a:ext cx="5590106" cy="31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6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15" grpId="0" uiExpand="1" build="p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C6C-228F-3697-743D-1AD32A9B2D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 to Diffusion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4646E4-DA20-49AD-8073-EA9B4C69F591}"/>
                  </a:ext>
                </a:extLst>
              </p:cNvPr>
              <p:cNvSpPr txBox="1"/>
              <p:nvPr/>
            </p:nvSpPr>
            <p:spPr>
              <a:xfrm>
                <a:off x="1949715" y="1788428"/>
                <a:ext cx="1428596" cy="6649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4646E4-DA20-49AD-8073-EA9B4C69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715" y="1788428"/>
                <a:ext cx="1428596" cy="664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81EE95-4A02-46B9-90CE-5B1D5522E482}"/>
                  </a:ext>
                </a:extLst>
              </p:cNvPr>
              <p:cNvSpPr txBox="1"/>
              <p:nvPr/>
            </p:nvSpPr>
            <p:spPr>
              <a:xfrm>
                <a:off x="1450359" y="2766272"/>
                <a:ext cx="2579616" cy="788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81EE95-4A02-46B9-90CE-5B1D5522E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359" y="2766272"/>
                <a:ext cx="2579616" cy="788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9">
            <a:extLst>
              <a:ext uri="{FF2B5EF4-FFF2-40B4-BE49-F238E27FC236}">
                <a16:creationId xmlns:a16="http://schemas.microsoft.com/office/drawing/2014/main" id="{2E9464DA-5024-4B26-860D-588E114A10D3}"/>
              </a:ext>
            </a:extLst>
          </p:cNvPr>
          <p:cNvGrpSpPr/>
          <p:nvPr/>
        </p:nvGrpSpPr>
        <p:grpSpPr>
          <a:xfrm>
            <a:off x="7124435" y="3126256"/>
            <a:ext cx="4521364" cy="591800"/>
            <a:chOff x="3021162" y="2446020"/>
            <a:chExt cx="4521364" cy="591800"/>
          </a:xfrm>
        </p:grpSpPr>
        <p:cxnSp>
          <p:nvCxnSpPr>
            <p:cNvPr id="15" name="Straight Connector 10">
              <a:extLst>
                <a:ext uri="{FF2B5EF4-FFF2-40B4-BE49-F238E27FC236}">
                  <a16:creationId xmlns:a16="http://schemas.microsoft.com/office/drawing/2014/main" id="{F0DD4F23-D3EB-45A5-B4B8-E807B2C29633}"/>
                </a:ext>
              </a:extLst>
            </p:cNvPr>
            <p:cNvCxnSpPr/>
            <p:nvPr/>
          </p:nvCxnSpPr>
          <p:spPr>
            <a:xfrm>
              <a:off x="3392424" y="2514600"/>
              <a:ext cx="3657600" cy="0"/>
            </a:xfrm>
            <a:prstGeom prst="line">
              <a:avLst/>
            </a:prstGeom>
            <a:ln w="28575">
              <a:solidFill>
                <a:srgbClr val="0D1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1368117E-BEEF-45F1-B166-2133C9F1DB62}"/>
                </a:ext>
              </a:extLst>
            </p:cNvPr>
            <p:cNvSpPr/>
            <p:nvPr/>
          </p:nvSpPr>
          <p:spPr>
            <a:xfrm>
              <a:off x="3355848" y="2450592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ADEA138E-2F3F-4FA9-8077-71B9BDE995E0}"/>
                </a:ext>
              </a:extLst>
            </p:cNvPr>
            <p:cNvSpPr/>
            <p:nvPr/>
          </p:nvSpPr>
          <p:spPr>
            <a:xfrm>
              <a:off x="4541520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13">
              <a:extLst>
                <a:ext uri="{FF2B5EF4-FFF2-40B4-BE49-F238E27FC236}">
                  <a16:creationId xmlns:a16="http://schemas.microsoft.com/office/drawing/2014/main" id="{2177EB40-195E-4AB9-8106-DD436EB29A95}"/>
                </a:ext>
              </a:extLst>
            </p:cNvPr>
            <p:cNvSpPr/>
            <p:nvPr/>
          </p:nvSpPr>
          <p:spPr>
            <a:xfrm>
              <a:off x="57317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14">
              <a:extLst>
                <a:ext uri="{FF2B5EF4-FFF2-40B4-BE49-F238E27FC236}">
                  <a16:creationId xmlns:a16="http://schemas.microsoft.com/office/drawing/2014/main" id="{40A21936-2496-477C-B61E-D30736388A43}"/>
                </a:ext>
              </a:extLst>
            </p:cNvPr>
            <p:cNvSpPr/>
            <p:nvPr/>
          </p:nvSpPr>
          <p:spPr>
            <a:xfrm>
              <a:off x="6912864" y="2446020"/>
              <a:ext cx="137160" cy="137160"/>
            </a:xfrm>
            <a:prstGeom prst="ellipse">
              <a:avLst/>
            </a:prstGeom>
            <a:solidFill>
              <a:srgbClr val="0D19FF"/>
            </a:solidFill>
            <a:ln>
              <a:solidFill>
                <a:srgbClr val="0D1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D0A4A38-38D1-41B5-B66D-32BEFCA54707}"/>
                    </a:ext>
                  </a:extLst>
                </p:cNvPr>
                <p:cNvSpPr txBox="1"/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223CD2-72B3-BF2A-2163-3755C5B62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073" y="2514600"/>
                  <a:ext cx="56881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44A89D-05CF-43D1-9F47-7FD7CAF0C14F}"/>
                    </a:ext>
                  </a:extLst>
                </p:cNvPr>
                <p:cNvSpPr txBox="1"/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30E21F6-E8B5-7918-0249-A2DC1B845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215" y="2446020"/>
                  <a:ext cx="91185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F009F7-2B1A-464A-8161-43C0CE91CC2A}"/>
                    </a:ext>
                  </a:extLst>
                </p:cNvPr>
                <p:cNvSpPr txBox="1"/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E9D513-DBA6-3DC1-DA4B-5A17C563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673" y="2480311"/>
                  <a:ext cx="91185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F0B1224-26EE-42B3-80DD-80747040741F}"/>
                    </a:ext>
                  </a:extLst>
                </p:cNvPr>
                <p:cNvSpPr txBox="1"/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873E88-BBF7-BA7A-4E36-E1ABF1C41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62" y="2514600"/>
                  <a:ext cx="91185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CEADBF-78ED-4AF9-BC7D-FF38F5E9084C}"/>
                  </a:ext>
                </a:extLst>
              </p:cNvPr>
              <p:cNvSpPr txBox="1"/>
              <p:nvPr/>
            </p:nvSpPr>
            <p:spPr>
              <a:xfrm>
                <a:off x="5197480" y="3052825"/>
                <a:ext cx="1392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Time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CEADBF-78ED-4AF9-BC7D-FF38F5E9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80" y="3052825"/>
                <a:ext cx="1392304" cy="369332"/>
              </a:xfrm>
              <a:prstGeom prst="rect">
                <a:avLst/>
              </a:prstGeom>
              <a:blipFill>
                <a:blip r:embed="rId8"/>
                <a:stretch>
                  <a:fillRect l="-39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58">
            <a:extLst>
              <a:ext uri="{FF2B5EF4-FFF2-40B4-BE49-F238E27FC236}">
                <a16:creationId xmlns:a16="http://schemas.microsoft.com/office/drawing/2014/main" id="{0420A70F-4DCE-46C2-8C83-0D9AD9754205}"/>
              </a:ext>
            </a:extLst>
          </p:cNvPr>
          <p:cNvGrpSpPr/>
          <p:nvPr/>
        </p:nvGrpSpPr>
        <p:grpSpPr>
          <a:xfrm>
            <a:off x="5193653" y="1711993"/>
            <a:ext cx="6418958" cy="892552"/>
            <a:chOff x="1611817" y="2200123"/>
            <a:chExt cx="6418958" cy="892552"/>
          </a:xfrm>
        </p:grpSpPr>
        <p:grpSp>
          <p:nvGrpSpPr>
            <p:cNvPr id="30" name="Group 30">
              <a:extLst>
                <a:ext uri="{FF2B5EF4-FFF2-40B4-BE49-F238E27FC236}">
                  <a16:creationId xmlns:a16="http://schemas.microsoft.com/office/drawing/2014/main" id="{881C987D-F2C6-4D68-9BCC-6AD4962E4357}"/>
                </a:ext>
              </a:extLst>
            </p:cNvPr>
            <p:cNvGrpSpPr/>
            <p:nvPr/>
          </p:nvGrpSpPr>
          <p:grpSpPr>
            <a:xfrm>
              <a:off x="3509411" y="2327139"/>
              <a:ext cx="4521364" cy="765536"/>
              <a:chOff x="3021162" y="2446020"/>
              <a:chExt cx="4521364" cy="765536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E3C3FD5-3567-4564-9856-FB151B23BD5A}"/>
                  </a:ext>
                </a:extLst>
              </p:cNvPr>
              <p:cNvCxnSpPr/>
              <p:nvPr/>
            </p:nvCxnSpPr>
            <p:spPr>
              <a:xfrm>
                <a:off x="3392424" y="2514600"/>
                <a:ext cx="3657600" cy="0"/>
              </a:xfrm>
              <a:prstGeom prst="line">
                <a:avLst/>
              </a:prstGeom>
              <a:ln w="28575">
                <a:solidFill>
                  <a:srgbClr val="F513D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E9A89B4-947D-495D-A2C8-A5F3C2DF9050}"/>
                  </a:ext>
                </a:extLst>
              </p:cNvPr>
              <p:cNvSpPr/>
              <p:nvPr/>
            </p:nvSpPr>
            <p:spPr>
              <a:xfrm>
                <a:off x="3355848" y="2450592"/>
                <a:ext cx="137160" cy="137160"/>
              </a:xfrm>
              <a:prstGeom prst="ellipse">
                <a:avLst/>
              </a:prstGeom>
              <a:solidFill>
                <a:srgbClr val="F513DA"/>
              </a:solidFill>
              <a:ln>
                <a:solidFill>
                  <a:srgbClr val="F513D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69D3C7C-1ED1-4B37-B768-BFAC1571C219}"/>
                  </a:ext>
                </a:extLst>
              </p:cNvPr>
              <p:cNvSpPr/>
              <p:nvPr/>
            </p:nvSpPr>
            <p:spPr>
              <a:xfrm>
                <a:off x="4541520" y="2446020"/>
                <a:ext cx="137160" cy="137160"/>
              </a:xfrm>
              <a:prstGeom prst="ellipse">
                <a:avLst/>
              </a:prstGeom>
              <a:solidFill>
                <a:srgbClr val="F513DA"/>
              </a:solidFill>
              <a:ln>
                <a:solidFill>
                  <a:srgbClr val="F513D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59ABCFF-994A-46A9-B7F4-334BB8C55FAA}"/>
                  </a:ext>
                </a:extLst>
              </p:cNvPr>
              <p:cNvSpPr/>
              <p:nvPr/>
            </p:nvSpPr>
            <p:spPr>
              <a:xfrm>
                <a:off x="5731764" y="2446020"/>
                <a:ext cx="137160" cy="137160"/>
              </a:xfrm>
              <a:prstGeom prst="ellipse">
                <a:avLst/>
              </a:prstGeom>
              <a:solidFill>
                <a:srgbClr val="F513DA"/>
              </a:solidFill>
              <a:ln>
                <a:solidFill>
                  <a:srgbClr val="F513D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719BCB7-F79E-4A54-A33C-1CC1F4C8B729}"/>
                  </a:ext>
                </a:extLst>
              </p:cNvPr>
              <p:cNvSpPr/>
              <p:nvPr/>
            </p:nvSpPr>
            <p:spPr>
              <a:xfrm>
                <a:off x="6912864" y="2446020"/>
                <a:ext cx="137160" cy="137160"/>
              </a:xfrm>
              <a:prstGeom prst="ellipse">
                <a:avLst/>
              </a:prstGeom>
              <a:solidFill>
                <a:srgbClr val="F513DA"/>
              </a:solidFill>
              <a:ln>
                <a:solidFill>
                  <a:srgbClr val="F513D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9E7524F-06CB-48BA-ACEF-E7F515B2DF66}"/>
                      </a:ext>
                    </a:extLst>
                  </p:cNvPr>
                  <p:cNvSpPr txBox="1"/>
                  <p:nvPr/>
                </p:nvSpPr>
                <p:spPr>
                  <a:xfrm>
                    <a:off x="4307073" y="2688336"/>
                    <a:ext cx="56881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C5E2F25-17CA-C4B5-B6F6-C0C997D730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7073" y="2688336"/>
                    <a:ext cx="568810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8EBF35E-C4E9-41CF-88E7-A9A93C0E9FEE}"/>
                      </a:ext>
                    </a:extLst>
                  </p:cNvPr>
                  <p:cNvSpPr txBox="1"/>
                  <p:nvPr/>
                </p:nvSpPr>
                <p:spPr>
                  <a:xfrm>
                    <a:off x="5438215" y="2619756"/>
                    <a:ext cx="91185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65E6B23C-13EC-47AF-6953-7BAEADFBD6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8215" y="2619756"/>
                    <a:ext cx="911853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0EE1B2E-AC59-4E36-8930-0B4E43B260DA}"/>
                      </a:ext>
                    </a:extLst>
                  </p:cNvPr>
                  <p:cNvSpPr txBox="1"/>
                  <p:nvPr/>
                </p:nvSpPr>
                <p:spPr>
                  <a:xfrm>
                    <a:off x="6630673" y="2654047"/>
                    <a:ext cx="91185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9E51A1F1-E6F8-4A3A-81AF-53FBC476A1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0673" y="2654047"/>
                    <a:ext cx="911853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64892E1-EE9F-451C-92B9-8FDF9BA8A5A1}"/>
                      </a:ext>
                    </a:extLst>
                  </p:cNvPr>
                  <p:cNvSpPr txBox="1"/>
                  <p:nvPr/>
                </p:nvSpPr>
                <p:spPr>
                  <a:xfrm>
                    <a:off x="3021162" y="2688336"/>
                    <a:ext cx="91185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C7035E4-6B48-4630-2DF6-4C1DB8631E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1162" y="2688336"/>
                    <a:ext cx="911853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3243452-56CC-49D3-9E6D-218C5ACF20C1}"/>
                    </a:ext>
                  </a:extLst>
                </p:cNvPr>
                <p:cNvSpPr txBox="1"/>
                <p:nvPr/>
              </p:nvSpPr>
              <p:spPr>
                <a:xfrm>
                  <a:off x="1611817" y="2200123"/>
                  <a:ext cx="1796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Time level: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A9C8AE0-D4D7-747B-6467-E053762F6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817" y="2200123"/>
                  <a:ext cx="1796261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71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57">
            <a:extLst>
              <a:ext uri="{FF2B5EF4-FFF2-40B4-BE49-F238E27FC236}">
                <a16:creationId xmlns:a16="http://schemas.microsoft.com/office/drawing/2014/main" id="{E0D50309-7213-4F22-8AD4-9B3F9AC640E6}"/>
              </a:ext>
            </a:extLst>
          </p:cNvPr>
          <p:cNvGrpSpPr/>
          <p:nvPr/>
        </p:nvGrpSpPr>
        <p:grpSpPr>
          <a:xfrm>
            <a:off x="7604256" y="2570256"/>
            <a:ext cx="1097184" cy="482569"/>
            <a:chOff x="4014445" y="3058386"/>
            <a:chExt cx="1097184" cy="482569"/>
          </a:xfrm>
        </p:grpSpPr>
        <p:cxnSp>
          <p:nvCxnSpPr>
            <p:cNvPr id="45" name="Straight Arrow Connector 52">
              <a:extLst>
                <a:ext uri="{FF2B5EF4-FFF2-40B4-BE49-F238E27FC236}">
                  <a16:creationId xmlns:a16="http://schemas.microsoft.com/office/drawing/2014/main" id="{3C716FBB-FDC7-4503-9CD6-D3A4E4AD5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445" y="3058386"/>
              <a:ext cx="780877" cy="482569"/>
            </a:xfrm>
            <a:prstGeom prst="straightConnector1">
              <a:avLst/>
            </a:prstGeom>
            <a:ln w="28575">
              <a:solidFill>
                <a:srgbClr val="0D19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54">
              <a:extLst>
                <a:ext uri="{FF2B5EF4-FFF2-40B4-BE49-F238E27FC236}">
                  <a16:creationId xmlns:a16="http://schemas.microsoft.com/office/drawing/2014/main" id="{30B76ADD-A4D2-46F5-AD2B-2B2BD2982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1629" y="3092675"/>
              <a:ext cx="0" cy="448280"/>
            </a:xfrm>
            <a:prstGeom prst="straightConnector1">
              <a:avLst/>
            </a:prstGeom>
            <a:ln w="28575">
              <a:solidFill>
                <a:srgbClr val="0D19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97E2438-31A2-45AE-B6C0-592C5EB9BDD2}"/>
              </a:ext>
            </a:extLst>
          </p:cNvPr>
          <p:cNvCxnSpPr>
            <a:cxnSpLocks/>
          </p:cNvCxnSpPr>
          <p:nvPr/>
        </p:nvCxnSpPr>
        <p:spPr>
          <a:xfrm>
            <a:off x="7326036" y="3902666"/>
            <a:ext cx="12855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32DB2AB-E62A-4765-AC5A-B8C7215542F4}"/>
              </a:ext>
            </a:extLst>
          </p:cNvPr>
          <p:cNvSpPr txBox="1"/>
          <p:nvPr/>
        </p:nvSpPr>
        <p:spPr>
          <a:xfrm>
            <a:off x="7214279" y="4035004"/>
            <a:ext cx="371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Information is from both left and right 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3468F7-E23C-43C2-B035-295E8DF6C88F}"/>
                  </a:ext>
                </a:extLst>
              </p:cNvPr>
              <p:cNvSpPr txBox="1"/>
              <p:nvPr/>
            </p:nvSpPr>
            <p:spPr>
              <a:xfrm>
                <a:off x="6227857" y="4709403"/>
                <a:ext cx="2587440" cy="784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3468F7-E23C-43C2-B035-295E8DF6C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57" y="4709403"/>
                <a:ext cx="2587440" cy="7844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45">
            <a:extLst>
              <a:ext uri="{FF2B5EF4-FFF2-40B4-BE49-F238E27FC236}">
                <a16:creationId xmlns:a16="http://schemas.microsoft.com/office/drawing/2014/main" id="{F6E7612E-B194-43FD-B784-95F09E991332}"/>
              </a:ext>
            </a:extLst>
          </p:cNvPr>
          <p:cNvCxnSpPr>
            <a:cxnSpLocks/>
          </p:cNvCxnSpPr>
          <p:nvPr/>
        </p:nvCxnSpPr>
        <p:spPr>
          <a:xfrm>
            <a:off x="8813805" y="5115797"/>
            <a:ext cx="538446" cy="0"/>
          </a:xfrm>
          <a:prstGeom prst="straightConnector1">
            <a:avLst/>
          </a:prstGeom>
          <a:ln w="28575">
            <a:solidFill>
              <a:srgbClr val="0D1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7BA0A30-FD00-48C5-8BD5-928F878479C2}"/>
                  </a:ext>
                </a:extLst>
              </p:cNvPr>
              <p:cNvSpPr txBox="1"/>
              <p:nvPr/>
            </p:nvSpPr>
            <p:spPr>
              <a:xfrm>
                <a:off x="9343928" y="4743001"/>
                <a:ext cx="2319418" cy="784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7BA0A30-FD00-48C5-8BD5-928F87847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928" y="4743001"/>
                <a:ext cx="2319418" cy="7844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09A72DE7-449E-471A-A0C2-F8F195D28B86}"/>
              </a:ext>
            </a:extLst>
          </p:cNvPr>
          <p:cNvSpPr txBox="1"/>
          <p:nvPr/>
        </p:nvSpPr>
        <p:spPr>
          <a:xfrm>
            <a:off x="9541488" y="5680903"/>
            <a:ext cx="18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Central difference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F0B9313-3463-4D3A-97AE-077B49C1DDE2}"/>
              </a:ext>
            </a:extLst>
          </p:cNvPr>
          <p:cNvSpPr/>
          <p:nvPr/>
        </p:nvSpPr>
        <p:spPr>
          <a:xfrm>
            <a:off x="8014253" y="4718908"/>
            <a:ext cx="734511" cy="793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3FFC36-9D3A-4BE5-99F4-181BBB3F2FEE}"/>
                  </a:ext>
                </a:extLst>
              </p:cNvPr>
              <p:cNvSpPr txBox="1"/>
              <p:nvPr/>
            </p:nvSpPr>
            <p:spPr>
              <a:xfrm>
                <a:off x="1030922" y="3827641"/>
                <a:ext cx="3442066" cy="5359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3FFC36-9D3A-4BE5-99F4-181BBB3F2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22" y="3827641"/>
                <a:ext cx="3442066" cy="53598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5B54B1-8D44-4A9A-8EFF-5F7F424D2654}"/>
                  </a:ext>
                </a:extLst>
              </p:cNvPr>
              <p:cNvSpPr txBox="1"/>
              <p:nvPr/>
            </p:nvSpPr>
            <p:spPr>
              <a:xfrm>
                <a:off x="992310" y="4552005"/>
                <a:ext cx="3526863" cy="67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5B54B1-8D44-4A9A-8EFF-5F7F424D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0" y="4552005"/>
                <a:ext cx="3526863" cy="6743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B05C86B-7937-4587-B481-A17CCFE2CCE6}"/>
                  </a:ext>
                </a:extLst>
              </p:cNvPr>
              <p:cNvSpPr txBox="1"/>
              <p:nvPr/>
            </p:nvSpPr>
            <p:spPr>
              <a:xfrm>
                <a:off x="992310" y="5414740"/>
                <a:ext cx="3756093" cy="6354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B05C86B-7937-4587-B481-A17CCFE2C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0" y="5414740"/>
                <a:ext cx="3756093" cy="63549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직사각형 60">
            <a:extLst>
              <a:ext uri="{FF2B5EF4-FFF2-40B4-BE49-F238E27FC236}">
                <a16:creationId xmlns:a16="http://schemas.microsoft.com/office/drawing/2014/main" id="{004F4FD6-118C-4950-A78E-5B7DC1F580E0}"/>
              </a:ext>
            </a:extLst>
          </p:cNvPr>
          <p:cNvSpPr/>
          <p:nvPr/>
        </p:nvSpPr>
        <p:spPr>
          <a:xfrm>
            <a:off x="3091567" y="2768751"/>
            <a:ext cx="785489" cy="793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CFE93A-CFEB-4741-B8DD-B0CEF1F1F51E}"/>
              </a:ext>
            </a:extLst>
          </p:cNvPr>
          <p:cNvCxnSpPr/>
          <p:nvPr/>
        </p:nvCxnSpPr>
        <p:spPr>
          <a:xfrm>
            <a:off x="3877056" y="3554821"/>
            <a:ext cx="595932" cy="272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CE4BA75-C3F9-43F6-BED1-12033FA8321C}"/>
              </a:ext>
            </a:extLst>
          </p:cNvPr>
          <p:cNvCxnSpPr>
            <a:cxnSpLocks/>
          </p:cNvCxnSpPr>
          <p:nvPr/>
        </p:nvCxnSpPr>
        <p:spPr>
          <a:xfrm flipV="1">
            <a:off x="1024008" y="3554821"/>
            <a:ext cx="2067559" cy="270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52">
            <a:extLst>
              <a:ext uri="{FF2B5EF4-FFF2-40B4-BE49-F238E27FC236}">
                <a16:creationId xmlns:a16="http://schemas.microsoft.com/office/drawing/2014/main" id="{B4520EE6-5012-4678-93C8-5D71ACCCB8C9}"/>
              </a:ext>
            </a:extLst>
          </p:cNvPr>
          <p:cNvCxnSpPr>
            <a:cxnSpLocks/>
          </p:cNvCxnSpPr>
          <p:nvPr/>
        </p:nvCxnSpPr>
        <p:spPr>
          <a:xfrm flipH="1" flipV="1">
            <a:off x="8912701" y="2570256"/>
            <a:ext cx="990916" cy="482569"/>
          </a:xfrm>
          <a:prstGeom prst="straightConnector1">
            <a:avLst/>
          </a:prstGeom>
          <a:ln w="28575">
            <a:solidFill>
              <a:srgbClr val="0D19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9F88125-066C-4574-97F7-3BD9FD27C14E}"/>
              </a:ext>
            </a:extLst>
          </p:cNvPr>
          <p:cNvCxnSpPr>
            <a:cxnSpLocks/>
          </p:cNvCxnSpPr>
          <p:nvPr/>
        </p:nvCxnSpPr>
        <p:spPr>
          <a:xfrm flipH="1">
            <a:off x="8781953" y="3881005"/>
            <a:ext cx="1330490" cy="20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4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8" grpId="0"/>
      <p:bldP spid="51" grpId="0"/>
      <p:bldP spid="52" grpId="0"/>
      <p:bldP spid="54" grpId="0"/>
      <p:bldP spid="55" grpId="0"/>
      <p:bldP spid="57" grpId="0" animBg="1"/>
      <p:bldP spid="58" grpId="0" animBg="1"/>
      <p:bldP spid="59" grpId="0"/>
      <p:bldP spid="60" grpId="0" animBg="1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C6C-228F-3697-743D-1AD32A9B2D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ko-K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– 5 (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solve the Diffusion Equation)</a:t>
            </a:r>
          </a:p>
        </p:txBody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id="{826D8AAA-83A6-4092-8B5A-14A669446B4A}"/>
              </a:ext>
            </a:extLst>
          </p:cNvPr>
          <p:cNvGrpSpPr/>
          <p:nvPr/>
        </p:nvGrpSpPr>
        <p:grpSpPr>
          <a:xfrm>
            <a:off x="945814" y="1743908"/>
            <a:ext cx="6712366" cy="635495"/>
            <a:chOff x="4605847" y="5382607"/>
            <a:chExt cx="6712366" cy="6354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F21B041-36FA-436F-8821-B2BFA6F43EA2}"/>
                    </a:ext>
                  </a:extLst>
                </p:cNvPr>
                <p:cNvSpPr txBox="1"/>
                <p:nvPr/>
              </p:nvSpPr>
              <p:spPr>
                <a:xfrm>
                  <a:off x="4605847" y="5382607"/>
                  <a:ext cx="3756093" cy="63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F21B041-36FA-436F-8821-B2BFA6F43E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847" y="5382607"/>
                  <a:ext cx="3756093" cy="6354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C1BF61-F9C7-4070-A884-41F1C03A6C4E}"/>
                </a:ext>
              </a:extLst>
            </p:cNvPr>
            <p:cNvSpPr txBox="1"/>
            <p:nvPr/>
          </p:nvSpPr>
          <p:spPr>
            <a:xfrm>
              <a:off x="9165059" y="5515688"/>
              <a:ext cx="21531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a7_solve_diffusion.m</a:t>
              </a:r>
            </a:p>
          </p:txBody>
        </p:sp>
      </p:grpSp>
      <p:pic>
        <p:nvPicPr>
          <p:cNvPr id="11" name="Picture 7">
            <a:extLst>
              <a:ext uri="{FF2B5EF4-FFF2-40B4-BE49-F238E27FC236}">
                <a16:creationId xmlns:a16="http://schemas.microsoft.com/office/drawing/2014/main" id="{B4C64B3E-EBDE-4487-B22E-F2899DA18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544" y="-293636"/>
            <a:ext cx="2297037" cy="1722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C47B273A-C755-4384-B336-2E19DB7EE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5814" y="2624810"/>
                <a:ext cx="10058400" cy="3253804"/>
              </a:xfrm>
            </p:spPr>
            <p:txBody>
              <a:bodyPr/>
              <a:lstStyle/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Resolve the diffusion equation with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dt = 0.001, dx = 0.05,  Dirichlet boundaries (T_left = 300K , T_right = 273K), and write the above numerical solution to extract the results.</a:t>
                </a: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the right boundary condition from Dirichlet to Neumann. Explain about it in few words.</a:t>
                </a: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Analyze for different time steps (dt) 0.1 and 0.01 and give your comments. Hint: Von Neumann stability analysis.</a:t>
                </a:r>
              </a:p>
              <a:p>
                <a:pPr marL="457200" indent="-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debug skills – fix breakpoints, run , and understand the codes. Explain about it in few words.</a:t>
                </a:r>
                <a:endParaRPr lang="ko-KR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C47B273A-C755-4384-B336-2E19DB7EE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814" y="2624810"/>
                <a:ext cx="10058400" cy="3253804"/>
              </a:xfrm>
              <a:blipFill>
                <a:blip r:embed="rId5"/>
                <a:stretch>
                  <a:fillRect l="-127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17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E7EAE8-18D7-4B13-923C-5EC9E18089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56392" cy="102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Project Presentation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8FD67-797C-4CF3-A99A-8BECE561E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</a:t>
            </a:r>
            <a:r>
              <a:rPr lang="en-US" altLang="ko-KR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October, 2024)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Every individual should take a presentation for 15 minutes. This topic carries high marks. Please prepare and present it carefully.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Query session: 5 minutes.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Every individual should ask a single question during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80615673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6457</TotalTime>
  <Words>405</Words>
  <Application>Microsoft Office PowerPoint</Application>
  <PresentationFormat>Widescreen</PresentationFormat>
  <Paragraphs>50</Paragraphs>
  <Slides>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Malgun Gothic</vt:lpstr>
      <vt:lpstr>Arial</vt:lpstr>
      <vt:lpstr>Calibri</vt:lpstr>
      <vt:lpstr>Calibri Light</vt:lpstr>
      <vt:lpstr>Cambria Math</vt:lpstr>
      <vt:lpstr>Times New Roman</vt:lpstr>
      <vt:lpstr>Wingdings</vt:lpstr>
      <vt:lpstr>추억</vt:lpstr>
      <vt:lpstr>Computational Fluid Dynamics (CFD)</vt:lpstr>
      <vt:lpstr>Contents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default</dc:creator>
  <cp:lastModifiedBy>Yahya</cp:lastModifiedBy>
  <cp:revision>198</cp:revision>
  <dcterms:created xsi:type="dcterms:W3CDTF">2023-08-01T01:05:37Z</dcterms:created>
  <dcterms:modified xsi:type="dcterms:W3CDTF">2024-10-15T01:45:54Z</dcterms:modified>
</cp:coreProperties>
</file>