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notesMasterIdLst>
    <p:notesMasterId r:id="rId14"/>
  </p:notesMasterIdLst>
  <p:handoutMasterIdLst>
    <p:handoutMasterId r:id="rId15"/>
  </p:handoutMasterIdLst>
  <p:sldIdLst>
    <p:sldId id="256" r:id="rId2"/>
    <p:sldId id="296" r:id="rId3"/>
    <p:sldId id="425" r:id="rId4"/>
    <p:sldId id="468" r:id="rId5"/>
    <p:sldId id="470" r:id="rId6"/>
    <p:sldId id="469" r:id="rId7"/>
    <p:sldId id="473" r:id="rId8"/>
    <p:sldId id="474" r:id="rId9"/>
    <p:sldId id="475" r:id="rId10"/>
    <p:sldId id="476" r:id="rId11"/>
    <p:sldId id="424" r:id="rId12"/>
    <p:sldId id="477" r:id="rId13"/>
  </p:sldIdLst>
  <p:sldSz cx="12192000" cy="6858000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fault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38" autoAdjust="0"/>
    <p:restoredTop sz="88971" autoAdjust="0"/>
  </p:normalViewPr>
  <p:slideViewPr>
    <p:cSldViewPr snapToGrid="0">
      <p:cViewPr varScale="1">
        <p:scale>
          <a:sx n="97" d="100"/>
          <a:sy n="97" d="100"/>
        </p:scale>
        <p:origin x="1122" y="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>
        <p:scale>
          <a:sx n="75" d="100"/>
          <a:sy n="75" d="100"/>
        </p:scale>
        <p:origin x="4092" y="42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7536E286-D0A3-499D-AED4-569E6C2BCF1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91E1BB4-AEB4-4084-9424-A7C7683B8D6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A51C35D5-0ECB-4959-9DDA-599D59B31760}" type="datetimeFigureOut">
              <a:rPr lang="ko-KR" altLang="en-US"/>
              <a:pPr>
                <a:defRPr/>
              </a:pPr>
              <a:t>2024-11-12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675D19F-FCDA-480F-82CA-C7A57D0C45B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CF26B2A-281A-4AD2-B1DB-E20423D1845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맑은 고딕" panose="020B0503020000020004" pitchFamily="34" charset="-127"/>
              </a:defRPr>
            </a:lvl1pPr>
          </a:lstStyle>
          <a:p>
            <a:pPr>
              <a:defRPr/>
            </a:pPr>
            <a:fld id="{C4DB212B-0D7A-4537-BF02-A69F13D4F9E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EAF3CE6B-DA6E-46CF-8057-82E5987F89A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0727C7C-4B19-439F-BDFC-6BA28EDDC68B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34947987-62B3-409D-96BF-5B85BA1B111D}" type="datetimeFigureOut">
              <a:rPr lang="ko-KR" altLang="en-US"/>
              <a:pPr>
                <a:defRPr/>
              </a:pPr>
              <a:t>2024-11-12</a:t>
            </a:fld>
            <a:endParaRPr lang="ko-KR" altLang="en-US"/>
          </a:p>
        </p:txBody>
      </p:sp>
      <p:sp>
        <p:nvSpPr>
          <p:cNvPr id="4" name="슬라이드 이미지 개체 틀 3">
            <a:extLst>
              <a:ext uri="{FF2B5EF4-FFF2-40B4-BE49-F238E27FC236}">
                <a16:creationId xmlns:a16="http://schemas.microsoft.com/office/drawing/2014/main" id="{7929791E-0F35-4AB0-BA8B-9EC0BBB8CD9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>
            <a:extLst>
              <a:ext uri="{FF2B5EF4-FFF2-40B4-BE49-F238E27FC236}">
                <a16:creationId xmlns:a16="http://schemas.microsoft.com/office/drawing/2014/main" id="{40F08E25-D062-4E08-A8A3-884FB34760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noProof="0"/>
              <a:t>마스터 텍스트 스타일 편집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CC8154B-CEA9-4BF1-8A17-D2FA16A6168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E98A89B-9268-4D39-9A11-F50FA88B55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맑은 고딕" panose="020B0503020000020004" pitchFamily="34" charset="-127"/>
              </a:defRPr>
            </a:lvl1pPr>
          </a:lstStyle>
          <a:p>
            <a:pPr>
              <a:defRPr/>
            </a:pPr>
            <a:fld id="{1C3E1AC7-A70B-4CA7-BBF5-05CC687D589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8">
            <a:extLst>
              <a:ext uri="{FF2B5EF4-FFF2-40B4-BE49-F238E27FC236}">
                <a16:creationId xmlns:a16="http://schemas.microsoft.com/office/drawing/2014/main" id="{E2C3D0A6-6B72-48B7-8E8B-63FB103C80CD}"/>
              </a:ext>
            </a:extLst>
          </p:cNvPr>
          <p:cNvCxnSpPr/>
          <p:nvPr/>
        </p:nvCxnSpPr>
        <p:spPr>
          <a:xfrm>
            <a:off x="1208088" y="4343400"/>
            <a:ext cx="9875837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/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9379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887AA8-FF46-473A-959F-1FF29372B4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96963" y="6459538"/>
            <a:ext cx="247332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E145FE-0BC3-49BC-91E0-FB977277AB7B}" type="datetimeFigureOut">
              <a:rPr lang="ko-KR" altLang="en-US"/>
              <a:pPr>
                <a:defRPr/>
              </a:pPr>
              <a:t>2024-11-12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F7EC67-10BA-4BB4-9675-D77CE604C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75" y="6459538"/>
            <a:ext cx="482282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A4B9A9-4F71-4ADB-9F67-954B70F52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1238" y="6459538"/>
            <a:ext cx="131127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2A2F78-CCFA-4D6C-98E4-776652D44A94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4883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>
            <a:extLst>
              <a:ext uri="{FF2B5EF4-FFF2-40B4-BE49-F238E27FC236}">
                <a16:creationId xmlns:a16="http://schemas.microsoft.com/office/drawing/2014/main" id="{DA706A3F-83CA-488C-9781-FEB8B96BDD4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B2532BB4-9C51-4C6C-A343-4864F24ADB6C}"/>
              </a:ext>
            </a:extLst>
          </p:cNvPr>
          <p:cNvSpPr/>
          <p:nvPr/>
        </p:nvSpPr>
        <p:spPr>
          <a:xfrm>
            <a:off x="0" y="6334125"/>
            <a:ext cx="12188825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E910BFF3-59CD-4491-842F-39E04281F8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96963" y="6459538"/>
            <a:ext cx="247332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43E13B-B02E-4DDC-A5A6-890996BE6583}" type="datetimeFigureOut">
              <a:rPr lang="ko-KR" altLang="en-US"/>
              <a:pPr>
                <a:defRPr/>
              </a:pPr>
              <a:t>2024-11-12</a:t>
            </a:fld>
            <a:endParaRPr lang="ko-KR" alt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112C8255-3BB1-4189-954D-F5F056BFA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75" y="6459538"/>
            <a:ext cx="482282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675C4A94-CA9E-4C7F-B657-34F087630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1238" y="6459538"/>
            <a:ext cx="131127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18F68D-320A-4EE2-ACC0-D5B6FA5CDE1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4029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12281"/>
            <a:ext cx="10058400" cy="760804"/>
          </a:xfrm>
        </p:spPr>
        <p:txBody>
          <a:bodyPr/>
          <a:lstStyle>
            <a:lvl1pPr marL="0">
              <a:defRPr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949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>
            <a:extLst>
              <a:ext uri="{FF2B5EF4-FFF2-40B4-BE49-F238E27FC236}">
                <a16:creationId xmlns:a16="http://schemas.microsoft.com/office/drawing/2014/main" id="{32DC3E71-2525-40B1-AB00-B239418D6D74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7FEF8940-E878-4A4D-B0A1-01014AB44439}"/>
              </a:ext>
            </a:extLst>
          </p:cNvPr>
          <p:cNvSpPr/>
          <p:nvPr/>
        </p:nvSpPr>
        <p:spPr>
          <a:xfrm>
            <a:off x="0" y="6334125"/>
            <a:ext cx="12188825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" name="Straight Connector 8">
            <a:extLst>
              <a:ext uri="{FF2B5EF4-FFF2-40B4-BE49-F238E27FC236}">
                <a16:creationId xmlns:a16="http://schemas.microsoft.com/office/drawing/2014/main" id="{73B69BF1-0920-4E98-A2D2-F78B5045A77C}"/>
              </a:ext>
            </a:extLst>
          </p:cNvPr>
          <p:cNvCxnSpPr/>
          <p:nvPr/>
        </p:nvCxnSpPr>
        <p:spPr>
          <a:xfrm>
            <a:off x="1208088" y="4343400"/>
            <a:ext cx="9875837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Ctr="0"/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FB60D405-A5E6-418A-BA1F-2F3CA0E2649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96963" y="6459538"/>
            <a:ext cx="247332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900B87-BC5F-4693-A919-1CB8F2E842DA}" type="datetimeFigureOut">
              <a:rPr lang="ko-KR" altLang="en-US"/>
              <a:pPr>
                <a:defRPr/>
              </a:pPr>
              <a:t>2024-11-12</a:t>
            </a:fld>
            <a:endParaRPr lang="ko-KR" alt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0B2B8DB3-4881-403A-9DC8-3E6BBF5DD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75" y="6459538"/>
            <a:ext cx="482282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B22D4A4-49F3-4A5C-B264-E3C85B551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1238" y="6459538"/>
            <a:ext cx="131127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4D44B1-E519-4554-9AF9-B8D31297BC9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3241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097280" y="12281"/>
            <a:ext cx="10058400" cy="760804"/>
          </a:xfrm>
        </p:spPr>
        <p:txBody>
          <a:bodyPr/>
          <a:lstStyle>
            <a:lvl1pPr marL="0">
              <a:defRPr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E957D149-537A-4DA8-BC6E-04EA2B2AD5D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96963" y="6459538"/>
            <a:ext cx="247332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88D45F-3CD9-42C7-98E4-31E4C65338DD}" type="datetimeFigureOut">
              <a:rPr lang="ko-KR" altLang="en-US"/>
              <a:pPr>
                <a:defRPr/>
              </a:pPr>
              <a:t>2024-11-12</a:t>
            </a:fld>
            <a:endParaRPr lang="ko-KR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97997640-F5A2-4C82-946F-982EF8A2C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75" y="6459538"/>
            <a:ext cx="482282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FA94550-D455-4E9C-AA66-198CD8BF3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1238" y="6459538"/>
            <a:ext cx="131127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9A3F14-7B99-4889-88C7-A3CBFF581305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5810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6DA5B56E-574E-4B03-A368-E4C76CC6C74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96963" y="6459538"/>
            <a:ext cx="247332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BD748B-F5F8-4DDE-8453-11F8F25C09C5}" type="datetimeFigureOut">
              <a:rPr lang="ko-KR" altLang="en-US"/>
              <a:pPr>
                <a:defRPr/>
              </a:pPr>
              <a:t>2024-11-12</a:t>
            </a:fld>
            <a:endParaRPr lang="ko-KR" alt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264C7F8B-91B2-4DAF-A69D-8552FCE55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75" y="6459538"/>
            <a:ext cx="482282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1585E9D6-80F5-46BE-AB85-2708B9BB0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1238" y="6459538"/>
            <a:ext cx="131127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7EECC4-85C1-4808-B227-7348079FF77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3473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FA3BBC76-82EA-4585-B3C2-5345FEEF9C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96963" y="6459538"/>
            <a:ext cx="247332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DCE6AD-A179-4C20-B669-7509A8A2EFD0}" type="datetimeFigureOut">
              <a:rPr lang="ko-KR" altLang="en-US"/>
              <a:pPr>
                <a:defRPr/>
              </a:pPr>
              <a:t>2024-11-12</a:t>
            </a:fld>
            <a:endParaRPr lang="ko-KR" alt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61C225A-52CD-4A47-9C41-240120048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75" y="6459538"/>
            <a:ext cx="482282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FD8C4DC-C900-4B2F-9221-6D7812418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1238" y="6459538"/>
            <a:ext cx="131127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8FCB9B-248F-4E31-83B7-3BAA407C1D4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5789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AD06D3B0-A1C5-4509-B208-8793F2534775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0773C52D-DD9C-4950-BEEE-16584EA1C75E}"/>
              </a:ext>
            </a:extLst>
          </p:cNvPr>
          <p:cNvSpPr/>
          <p:nvPr/>
        </p:nvSpPr>
        <p:spPr>
          <a:xfrm>
            <a:off x="0" y="6334125"/>
            <a:ext cx="12188825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Date Placeholder 6">
            <a:extLst>
              <a:ext uri="{FF2B5EF4-FFF2-40B4-BE49-F238E27FC236}">
                <a16:creationId xmlns:a16="http://schemas.microsoft.com/office/drawing/2014/main" id="{D65E8D8F-0438-42E3-8042-A14575EB39A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96963" y="6459538"/>
            <a:ext cx="247332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156996-7790-4D85-8F78-27110AB31540}" type="datetimeFigureOut">
              <a:rPr lang="ko-KR" altLang="en-US"/>
              <a:pPr>
                <a:defRPr/>
              </a:pPr>
              <a:t>2024-11-12</a:t>
            </a:fld>
            <a:endParaRPr lang="ko-KR" altLang="en-US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AEB26182-5EA6-42C4-B08B-51858E4B8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75" y="6459538"/>
            <a:ext cx="482282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2D9D069B-2914-49B4-A11E-E3EBAA8E1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1238" y="6459538"/>
            <a:ext cx="131127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88D841-BB00-45F7-9EBF-00BAF8BB5CA5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0801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07BF947B-BAB1-44B2-B7EC-97452164846B}"/>
              </a:ext>
            </a:extLst>
          </p:cNvPr>
          <p:cNvSpPr/>
          <p:nvPr/>
        </p:nvSpPr>
        <p:spPr>
          <a:xfrm>
            <a:off x="0" y="0"/>
            <a:ext cx="40513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CE95FB00-DD83-4B32-AACD-1F4A2E413BA9}"/>
              </a:ext>
            </a:extLst>
          </p:cNvPr>
          <p:cNvSpPr/>
          <p:nvPr/>
        </p:nvSpPr>
        <p:spPr>
          <a:xfrm>
            <a:off x="4040188" y="0"/>
            <a:ext cx="635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/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7" name="Date Placeholder 4">
            <a:extLst>
              <a:ext uri="{FF2B5EF4-FFF2-40B4-BE49-F238E27FC236}">
                <a16:creationId xmlns:a16="http://schemas.microsoft.com/office/drawing/2014/main" id="{56167D01-7E1B-40C7-8C48-AF95D5E6F4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138" y="6459538"/>
            <a:ext cx="2619375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ECBDED2A-FEBE-4FF9-AE41-D2819869DB24}" type="datetimeFigureOut">
              <a:rPr lang="ko-KR" altLang="en-US"/>
              <a:pPr>
                <a:defRPr/>
              </a:pPr>
              <a:t>2024-11-12</a:t>
            </a:fld>
            <a:endParaRPr lang="ko-KR" altLang="en-US"/>
          </a:p>
        </p:txBody>
      </p:sp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AB4C472E-2E55-406D-8E5E-7FFF59B87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00600" y="6459538"/>
            <a:ext cx="4648200" cy="365125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36823915-6D18-47C8-ACDA-6ACF2C5E4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1238" y="6459538"/>
            <a:ext cx="131127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52CC0CB0-D0AB-4A53-B17E-896763F4A64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8427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D02F60FB-9ACF-4B2E-8EDF-B3BFA2E24613}"/>
              </a:ext>
            </a:extLst>
          </p:cNvPr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1DCE7706-1BED-4E84-B707-AB48C2E71E8A}"/>
              </a:ext>
            </a:extLst>
          </p:cNvPr>
          <p:cNvSpPr/>
          <p:nvPr/>
        </p:nvSpPr>
        <p:spPr>
          <a:xfrm>
            <a:off x="0" y="4914900"/>
            <a:ext cx="12188825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tIns="0" bIns="0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rtlCol="0"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7" name="Date Placeholder 4">
            <a:extLst>
              <a:ext uri="{FF2B5EF4-FFF2-40B4-BE49-F238E27FC236}">
                <a16:creationId xmlns:a16="http://schemas.microsoft.com/office/drawing/2014/main" id="{9BA3D42D-C5D2-4B74-A20D-3ACF4B9D7D8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96963" y="6459538"/>
            <a:ext cx="247332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B64CC4-5B2C-4237-998F-BFD419E077C6}" type="datetimeFigureOut">
              <a:rPr lang="ko-KR" altLang="en-US"/>
              <a:pPr>
                <a:defRPr/>
              </a:pPr>
              <a:t>2024-11-12</a:t>
            </a:fld>
            <a:endParaRPr lang="ko-KR" altLang="en-US"/>
          </a:p>
        </p:txBody>
      </p:sp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F21E325A-9ABF-4F42-94D1-58D898146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75" y="6459538"/>
            <a:ext cx="482282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5F219536-2541-4ADC-906B-74993DEC1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1238" y="6459538"/>
            <a:ext cx="131127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C05406-F66D-405A-BDCC-454D355FE93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9190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9D87DE-3570-4A3B-B730-2983334BA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963" y="287338"/>
            <a:ext cx="10058400" cy="14493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28" name="Text Placeholder 2">
            <a:extLst>
              <a:ext uri="{FF2B5EF4-FFF2-40B4-BE49-F238E27FC236}">
                <a16:creationId xmlns:a16="http://schemas.microsoft.com/office/drawing/2014/main" id="{7072BA8C-0441-4BBA-97C3-D49B9BCC335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096963" y="1846263"/>
            <a:ext cx="10058400" cy="402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8" r:id="rId1"/>
    <p:sldLayoutId id="2147483963" r:id="rId2"/>
    <p:sldLayoutId id="2147483969" r:id="rId3"/>
    <p:sldLayoutId id="2147483964" r:id="rId4"/>
    <p:sldLayoutId id="2147483965" r:id="rId5"/>
    <p:sldLayoutId id="2147483966" r:id="rId6"/>
    <p:sldLayoutId id="2147483970" r:id="rId7"/>
    <p:sldLayoutId id="2147483971" r:id="rId8"/>
    <p:sldLayoutId id="2147483972" r:id="rId9"/>
    <p:sldLayoutId id="2147483967" r:id="rId10"/>
    <p:sldLayoutId id="2147483973" r:id="rId11"/>
  </p:sldLayoutIdLst>
  <p:txStyles>
    <p:titleStyle>
      <a:lvl1pPr algn="l" rtl="0" eaLnBrk="0" fontAlgn="base" latinLnBrk="1" hangingPunct="0">
        <a:lnSpc>
          <a:spcPct val="85000"/>
        </a:lnSpc>
        <a:spcBef>
          <a:spcPct val="0"/>
        </a:spcBef>
        <a:spcAft>
          <a:spcPct val="0"/>
        </a:spcAft>
        <a:defRPr sz="4800" kern="1200" spc="-50">
          <a:solidFill>
            <a:srgbClr val="404040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2pPr>
      <a:lvl3pPr algn="l" rtl="0" eaLnBrk="0" fontAlgn="base" latinLnBrk="1" hangingPunct="0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3pPr>
      <a:lvl4pPr algn="l" rtl="0" eaLnBrk="0" fontAlgn="base" latinLnBrk="1" hangingPunct="0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4pPr>
      <a:lvl5pPr algn="l" rtl="0" eaLnBrk="0" fontAlgn="base" latinLnBrk="1" hangingPunct="0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5pPr>
      <a:lvl6pPr marL="457200" algn="l" rtl="0" fontAlgn="base" latinLnBrk="1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6pPr>
      <a:lvl7pPr marL="914400" algn="l" rtl="0" fontAlgn="base" latinLnBrk="1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7pPr>
      <a:lvl8pPr marL="1371600" algn="l" rtl="0" fontAlgn="base" latinLnBrk="1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8pPr>
      <a:lvl9pPr marL="1828800" algn="l" rtl="0" fontAlgn="base" latinLnBrk="1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9pPr>
    </p:titleStyle>
    <p:bodyStyle>
      <a:lvl1pPr marL="90488" indent="-90488" algn="l" rtl="0" eaLnBrk="0" fontAlgn="base" latinLnBrk="1" hangingPunct="0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rgbClr val="404040"/>
          </a:solidFill>
          <a:latin typeface="+mn-lt"/>
          <a:ea typeface="+mn-ea"/>
          <a:cs typeface="+mn-cs"/>
        </a:defRPr>
      </a:lvl1pPr>
      <a:lvl2pPr marL="382588" indent="-182563" algn="l" rtl="0" eaLnBrk="0" fontAlgn="base" latinLnBrk="1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kern="1200">
          <a:solidFill>
            <a:srgbClr val="404040"/>
          </a:solidFill>
          <a:latin typeface="+mn-lt"/>
          <a:ea typeface="+mn-ea"/>
          <a:cs typeface="+mn-cs"/>
        </a:defRPr>
      </a:lvl2pPr>
      <a:lvl3pPr marL="566738" indent="-182563" algn="l" rtl="0" eaLnBrk="0" fontAlgn="base" latinLnBrk="1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rgbClr val="404040"/>
          </a:solidFill>
          <a:latin typeface="+mn-lt"/>
          <a:ea typeface="+mn-ea"/>
          <a:cs typeface="+mn-cs"/>
        </a:defRPr>
      </a:lvl3pPr>
      <a:lvl4pPr marL="749300" indent="-182563" algn="l" rtl="0" eaLnBrk="0" fontAlgn="base" latinLnBrk="1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rgbClr val="404040"/>
          </a:solidFill>
          <a:latin typeface="+mn-lt"/>
          <a:ea typeface="+mn-ea"/>
          <a:cs typeface="+mn-cs"/>
        </a:defRPr>
      </a:lvl4pPr>
      <a:lvl5pPr marL="931863" indent="-182563" algn="l" rtl="0" eaLnBrk="0" fontAlgn="base" latinLnBrk="1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rgbClr val="404040"/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제목 1">
            <a:extLst>
              <a:ext uri="{FF2B5EF4-FFF2-40B4-BE49-F238E27FC236}">
                <a16:creationId xmlns:a16="http://schemas.microsoft.com/office/drawing/2014/main" id="{C8F6BEE2-7E52-4A1B-A7DC-D54EFF3726E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145310" y="544801"/>
            <a:ext cx="8811491" cy="794471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Computational Fluid Dynamics (CFD)</a:t>
            </a:r>
            <a:endParaRPr lang="ko-KR" alt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44" name="제목 1">
            <a:extLst>
              <a:ext uri="{FF2B5EF4-FFF2-40B4-BE49-F238E27FC236}">
                <a16:creationId xmlns:a16="http://schemas.microsoft.com/office/drawing/2014/main" id="{D4DFA752-3566-4749-B988-94C6D0ACD2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8266" y="2505364"/>
            <a:ext cx="10692245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latinLnBrk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685800" indent="-228600" latinLnBrk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228600" latinLnBrk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600200" indent="-228600" latinLnBrk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2057400" indent="-228600" latinLnBrk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latinLnBrk="1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latinLnBrk="1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latinLnBrk="1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latinLnBrk="1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ko-KR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DAY 8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25EECC96-C2C8-4F17-BD56-49EF2572A697}"/>
              </a:ext>
            </a:extLst>
          </p:cNvPr>
          <p:cNvSpPr txBox="1">
            <a:spLocks/>
          </p:cNvSpPr>
          <p:nvPr/>
        </p:nvSpPr>
        <p:spPr>
          <a:xfrm>
            <a:off x="9039224" y="5346775"/>
            <a:ext cx="2371725" cy="5396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Kumaresh</a:t>
            </a:r>
            <a:endParaRPr lang="en-IN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제목 1">
            <a:extLst>
              <a:ext uri="{FF2B5EF4-FFF2-40B4-BE49-F238E27FC236}">
                <a16:creationId xmlns:a16="http://schemas.microsoft.com/office/drawing/2014/main" id="{C5025AE0-E86D-4E3D-AC8E-E8E0C5CB60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472705"/>
            <a:ext cx="10515600" cy="755650"/>
          </a:xfrm>
        </p:spPr>
        <p:txBody>
          <a:bodyPr>
            <a:normAutofit fontScale="90000"/>
          </a:bodyPr>
          <a:lstStyle/>
          <a:p>
            <a:pPr>
              <a:spcBef>
                <a:spcPts val="1800"/>
              </a:spcBef>
            </a:pPr>
            <a:r>
              <a:rPr lang="en-US" altLang="ko-KR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7. Upload your new solver, case files, and results in GITHUB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EA6B7F2-6607-48A4-AE45-B251BD0E8A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2285" y="1854295"/>
            <a:ext cx="5587430" cy="3960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1847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FE77136A-5F46-4CA0-A783-55534C139311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756392" cy="10210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 kern="1200" spc="-50">
                <a:solidFill>
                  <a:srgbClr val="404040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2pPr>
            <a:lvl3pPr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3pPr>
            <a:lvl4pPr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4pPr>
            <a:lvl5pPr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5pPr>
            <a:lvl6pPr marL="457200"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6pPr>
            <a:lvl7pPr marL="914400"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7pPr>
            <a:lvl8pPr marL="1371600"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8pPr>
            <a:lvl9pPr marL="1828800"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9pPr>
          </a:lstStyle>
          <a:p>
            <a:pPr defTabSz="914400"/>
            <a:r>
              <a:rPr lang="en-US" altLang="ko-KR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Exercise – 6 </a:t>
            </a:r>
            <a:endParaRPr lang="en-US" sz="4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984FC04-95F5-4ABD-866E-08B68296B6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5649" y="570269"/>
            <a:ext cx="7263229" cy="5973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1567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0438F-BDB0-4716-A292-3CAC32574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616" y="425236"/>
            <a:ext cx="10058400" cy="760804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A3B4D-8223-46EC-8029-7C06EC5E83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963" y="1846263"/>
            <a:ext cx="10058400" cy="1142743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Yousef, Phuong, Saleem, and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Baral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(teach Python)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Nov. 20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Others and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Phuc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(run ANSYS simulation and explain)  Nov. 27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F519BCE-2BD9-420A-8D7A-C22DA98DCDE4}"/>
              </a:ext>
            </a:extLst>
          </p:cNvPr>
          <p:cNvSpPr txBox="1">
            <a:spLocks/>
          </p:cNvSpPr>
          <p:nvPr/>
        </p:nvSpPr>
        <p:spPr bwMode="auto">
          <a:xfrm>
            <a:off x="1052718" y="3345683"/>
            <a:ext cx="10058400" cy="2799479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90488" indent="-90488" algn="l" rtl="0" eaLnBrk="0" fontAlgn="base" latinLnBrk="1" hangingPunct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1pPr>
            <a:lvl2pPr marL="382588" indent="-182563" algn="l" rtl="0" eaLnBrk="0" fontAlgn="base" latinLnBrk="1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566738" indent="-182563" algn="l" rtl="0" eaLnBrk="0" fontAlgn="base" latinLnBrk="1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749300" indent="-182563" algn="l" rtl="0" eaLnBrk="0" fontAlgn="base" latinLnBrk="1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931863" indent="-182563" algn="l" rtl="0" eaLnBrk="0" fontAlgn="base" latinLnBrk="1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>
              <a:buFont typeface="Wingdings" panose="05000000000000000000" pitchFamily="2" charset="2"/>
              <a:buChar char="ü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Please spend more time on explaining the introduction part </a:t>
            </a:r>
          </a:p>
          <a:p>
            <a:pPr marL="0" indent="0" defTabSz="91440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(your research topic clearly) </a:t>
            </a:r>
          </a:p>
          <a:p>
            <a:pPr marL="0" indent="0" defTabSz="91440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+ numerical methodology  + results + conclusion</a:t>
            </a:r>
          </a:p>
          <a:p>
            <a:pPr defTabSz="914400">
              <a:buFont typeface="Wingdings" panose="05000000000000000000" pitchFamily="2" charset="2"/>
              <a:buChar char="ü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12 minutes each presentation + 5 minutes Query session</a:t>
            </a:r>
          </a:p>
          <a:p>
            <a:pPr defTabSz="914400">
              <a:buFont typeface="Wingdings" panose="05000000000000000000" pitchFamily="2" charset="2"/>
              <a:buChar char="ü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Every individual should post a question</a:t>
            </a:r>
          </a:p>
        </p:txBody>
      </p:sp>
    </p:spTree>
    <p:extLst>
      <p:ext uri="{BB962C8B-B14F-4D97-AF65-F5344CB8AC3E}">
        <p14:creationId xmlns:p14="http://schemas.microsoft.com/office/powerpoint/2010/main" val="2512170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제목 1">
            <a:extLst>
              <a:ext uri="{FF2B5EF4-FFF2-40B4-BE49-F238E27FC236}">
                <a16:creationId xmlns:a16="http://schemas.microsoft.com/office/drawing/2014/main" id="{C5025AE0-E86D-4E3D-AC8E-E8E0C5CB60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75565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endParaRPr lang="ko-KR" alt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291" name="내용 개체 틀 2">
            <a:extLst>
              <a:ext uri="{FF2B5EF4-FFF2-40B4-BE49-F238E27FC236}">
                <a16:creationId xmlns:a16="http://schemas.microsoft.com/office/drawing/2014/main" id="{00B51943-4415-49E6-A84D-BBBBF46239C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457325" y="1956619"/>
            <a:ext cx="9602788" cy="3426594"/>
          </a:xfrm>
        </p:spPr>
        <p:txBody>
          <a:bodyPr/>
          <a:lstStyle/>
          <a:p>
            <a:pPr indent="-365125"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en-US" altLang="ko-K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Creating a new OpenFOAM solver based on icoFoam</a:t>
            </a:r>
            <a:endParaRPr lang="en-US" altLang="ko-KR" sz="1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65125"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en-US" altLang="ko-K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Exercise – 6 </a:t>
            </a:r>
          </a:p>
          <a:p>
            <a:pPr marL="0" indent="0" eaLnBrk="1" hangingPunct="1">
              <a:spcBef>
                <a:spcPts val="1800"/>
              </a:spcBef>
              <a:buNone/>
            </a:pPr>
            <a:endParaRPr lang="en-US" altLang="ko-K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제목 1">
            <a:extLst>
              <a:ext uri="{FF2B5EF4-FFF2-40B4-BE49-F238E27FC236}">
                <a16:creationId xmlns:a16="http://schemas.microsoft.com/office/drawing/2014/main" id="{C5025AE0-E86D-4E3D-AC8E-E8E0C5CB60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472705"/>
            <a:ext cx="10515600" cy="75565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Following things to do:</a:t>
            </a:r>
            <a:endParaRPr lang="ko-KR" altLang="en-US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291" name="내용 개체 틀 2">
            <a:extLst>
              <a:ext uri="{FF2B5EF4-FFF2-40B4-BE49-F238E27FC236}">
                <a16:creationId xmlns:a16="http://schemas.microsoft.com/office/drawing/2014/main" id="{00B51943-4415-49E6-A84D-BBBBF46239C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73229" y="1772645"/>
            <a:ext cx="9602788" cy="3965575"/>
          </a:xfrm>
        </p:spPr>
        <p:txBody>
          <a:bodyPr/>
          <a:lstStyle/>
          <a:p>
            <a:pPr marL="182563" indent="-457200">
              <a:spcBef>
                <a:spcPts val="1800"/>
              </a:spcBef>
              <a:buFont typeface="+mj-lt"/>
              <a:buAutoNum type="arabicPeriod"/>
            </a:pPr>
            <a:r>
              <a:rPr lang="en-US" altLang="ko-K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Copy default icoFoam solver</a:t>
            </a:r>
          </a:p>
          <a:p>
            <a:pPr marL="182563" indent="-457200">
              <a:spcBef>
                <a:spcPts val="1800"/>
              </a:spcBef>
              <a:buFont typeface="+mj-lt"/>
              <a:buAutoNum type="arabicPeriod"/>
            </a:pPr>
            <a:r>
              <a:rPr lang="en-US" altLang="ko-K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Adding the temperature field in the icoFoam solver</a:t>
            </a:r>
          </a:p>
          <a:p>
            <a:pPr marL="182563" indent="-457200">
              <a:spcBef>
                <a:spcPts val="1800"/>
              </a:spcBef>
              <a:buFont typeface="+mj-lt"/>
              <a:buAutoNum type="arabicPeriod"/>
            </a:pPr>
            <a:r>
              <a:rPr lang="en-US" altLang="ko-K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Copy default cavity tutorial based from icoFoam</a:t>
            </a:r>
          </a:p>
          <a:p>
            <a:pPr marL="182563" indent="-457200">
              <a:spcBef>
                <a:spcPts val="1800"/>
              </a:spcBef>
              <a:buFont typeface="+mj-lt"/>
              <a:buAutoNum type="arabicPeriod"/>
            </a:pPr>
            <a:r>
              <a:rPr lang="en-US" altLang="ko-K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 a new file for initial and boundary conditions</a:t>
            </a:r>
          </a:p>
          <a:p>
            <a:pPr marL="182563" indent="-457200">
              <a:spcBef>
                <a:spcPts val="1800"/>
              </a:spcBef>
              <a:buFont typeface="+mj-lt"/>
              <a:buAutoNum type="arabicPeriod"/>
            </a:pPr>
            <a:r>
              <a:rPr lang="en-US" altLang="ko-K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 respective files in </a:t>
            </a:r>
            <a:r>
              <a:rPr lang="en-US" altLang="ko-K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fvSchemes</a:t>
            </a:r>
            <a:r>
              <a:rPr lang="en-US" altLang="ko-K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ko-K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fvSolution</a:t>
            </a:r>
            <a:endParaRPr lang="en-US" altLang="ko-K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2563" indent="-457200">
              <a:spcBef>
                <a:spcPts val="1800"/>
              </a:spcBef>
              <a:buFont typeface="+mj-lt"/>
              <a:buAutoNum type="arabicPeriod"/>
            </a:pPr>
            <a:r>
              <a:rPr lang="en-US" altLang="ko-K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Run your new case file</a:t>
            </a:r>
          </a:p>
          <a:p>
            <a:pPr marL="182563" indent="-457200">
              <a:spcBef>
                <a:spcPts val="1800"/>
              </a:spcBef>
              <a:buFont typeface="+mj-lt"/>
              <a:buAutoNum type="arabicPeriod"/>
            </a:pPr>
            <a:r>
              <a:rPr lang="en-US" altLang="ko-K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Upload your new solver, case files, and results in GITHUB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제목 1">
            <a:extLst>
              <a:ext uri="{FF2B5EF4-FFF2-40B4-BE49-F238E27FC236}">
                <a16:creationId xmlns:a16="http://schemas.microsoft.com/office/drawing/2014/main" id="{C5025AE0-E86D-4E3D-AC8E-E8E0C5CB60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472705"/>
            <a:ext cx="10515600" cy="755650"/>
          </a:xfrm>
        </p:spPr>
        <p:txBody>
          <a:bodyPr>
            <a:normAutofit/>
          </a:bodyPr>
          <a:lstStyle/>
          <a:p>
            <a:pPr marL="182563" indent="-457200">
              <a:spcBef>
                <a:spcPts val="1800"/>
              </a:spcBef>
              <a:buFont typeface="+mj-lt"/>
              <a:buAutoNum type="arabicPeriod"/>
            </a:pPr>
            <a:r>
              <a:rPr lang="en-US" altLang="ko-KR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Copy default icoFoam solver</a:t>
            </a:r>
          </a:p>
        </p:txBody>
      </p:sp>
      <p:sp>
        <p:nvSpPr>
          <p:cNvPr id="12291" name="내용 개체 틀 2">
            <a:extLst>
              <a:ext uri="{FF2B5EF4-FFF2-40B4-BE49-F238E27FC236}">
                <a16:creationId xmlns:a16="http://schemas.microsoft.com/office/drawing/2014/main" id="{00B51943-4415-49E6-A84D-BBBBF46239C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73229" y="1772645"/>
            <a:ext cx="9602788" cy="3965575"/>
          </a:xfrm>
        </p:spPr>
        <p:txBody>
          <a:bodyPr/>
          <a:lstStyle/>
          <a:p>
            <a:pPr marL="0" indent="0">
              <a:spcBef>
                <a:spcPts val="1800"/>
              </a:spcBef>
              <a:buNone/>
            </a:pPr>
            <a:r>
              <a:rPr lang="en-US" altLang="ko-KR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the location: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altLang="ko-K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spcBef>
                <a:spcPts val="1800"/>
              </a:spcBef>
              <a:buNone/>
            </a:pPr>
            <a:endParaRPr lang="en-US" altLang="ko-K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0E71E9B-9FEC-4800-A3F5-D772AD75C9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4999" y="1879007"/>
            <a:ext cx="6896100" cy="1876425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0B4BD7AD-94B1-4D44-B4B9-7C23E2C86561}"/>
              </a:ext>
            </a:extLst>
          </p:cNvPr>
          <p:cNvSpPr/>
          <p:nvPr/>
        </p:nvSpPr>
        <p:spPr>
          <a:xfrm>
            <a:off x="909221" y="3901282"/>
            <a:ext cx="8208146" cy="21082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altLang="ko-KR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make your own solver, firstly do the following: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Change the default icoFoam name into myIcoFoam.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Change the source file name from </a:t>
            </a:r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icoFoam.C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into </a:t>
            </a:r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myIcoFoam.C</a:t>
            </a:r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Files, and do the following:</a:t>
            </a:r>
          </a:p>
          <a:p>
            <a:pPr lvl="1">
              <a:spcBef>
                <a:spcPts val="600"/>
              </a:spcBef>
            </a:pPr>
            <a:r>
              <a:rPr lang="en-US" altLang="ko-K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myIcoFoam.C</a:t>
            </a:r>
            <a:endParaRPr lang="en-US" altLang="ko-K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600"/>
              </a:spcBef>
            </a:pP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 = $(FOAM_USER_APPBIN)/myIcoFoam</a:t>
            </a:r>
          </a:p>
        </p:txBody>
      </p:sp>
    </p:spTree>
    <p:extLst>
      <p:ext uri="{BB962C8B-B14F-4D97-AF65-F5344CB8AC3E}">
        <p14:creationId xmlns:p14="http://schemas.microsoft.com/office/powerpoint/2010/main" val="21684184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제목 1">
            <a:extLst>
              <a:ext uri="{FF2B5EF4-FFF2-40B4-BE49-F238E27FC236}">
                <a16:creationId xmlns:a16="http://schemas.microsoft.com/office/drawing/2014/main" id="{C5025AE0-E86D-4E3D-AC8E-E8E0C5CB60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472705"/>
            <a:ext cx="10515600" cy="755650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altLang="ko-KR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Adding the temperature field in the icoFoam solver </a:t>
            </a:r>
          </a:p>
        </p:txBody>
      </p:sp>
      <p:sp>
        <p:nvSpPr>
          <p:cNvPr id="12291" name="내용 개체 틀 2">
            <a:extLst>
              <a:ext uri="{FF2B5EF4-FFF2-40B4-BE49-F238E27FC236}">
                <a16:creationId xmlns:a16="http://schemas.microsoft.com/office/drawing/2014/main" id="{00B51943-4415-49E6-A84D-BBBBF46239C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73229" y="1772646"/>
            <a:ext cx="3945000" cy="2462004"/>
          </a:xfrm>
        </p:spPr>
        <p:txBody>
          <a:bodyPr/>
          <a:lstStyle/>
          <a:p>
            <a:pPr marL="0" indent="0">
              <a:spcBef>
                <a:spcPts val="1800"/>
              </a:spcBef>
              <a:buNone/>
            </a:pPr>
            <a:r>
              <a:rPr lang="en-US" altLang="ko-K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 </a:t>
            </a:r>
            <a:r>
              <a:rPr lang="en-US" altLang="ko-KR" u="sng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createFields.H</a:t>
            </a:r>
            <a:endParaRPr lang="en-US" altLang="ko-KR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1800"/>
              </a:spcBef>
              <a:buNone/>
            </a:pPr>
            <a:r>
              <a:rPr lang="en-US" altLang="ko-K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spcBef>
                <a:spcPts val="1800"/>
              </a:spcBef>
              <a:buNone/>
            </a:pPr>
            <a:endParaRPr lang="en-US" altLang="ko-K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2FF505C-DE66-4663-8F3C-CDBB197F80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815" y="3920346"/>
            <a:ext cx="2847975" cy="2266950"/>
          </a:xfrm>
          <a:prstGeom prst="rect">
            <a:avLst/>
          </a:prstGeom>
        </p:spPr>
      </p:pic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5D44C327-34ED-4818-8A04-6B870C50AE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64601" y="1772646"/>
            <a:ext cx="3945000" cy="24620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90488" indent="-90488" algn="l" rtl="0" eaLnBrk="1" fontAlgn="base" latinLnBrk="1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1pPr>
            <a:lvl2pPr marL="382588" indent="-182563" algn="l" rtl="0" eaLnBrk="1" fontAlgn="base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566738" indent="-182563" algn="l" rtl="0" eaLnBrk="1" fontAlgn="base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749300" indent="-182563" algn="l" rtl="0" eaLnBrk="1" fontAlgn="base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931863" indent="-182563" algn="l" rtl="0" eaLnBrk="1" fontAlgn="base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>
              <a:spcBef>
                <a:spcPts val="1800"/>
              </a:spcBef>
              <a:buFont typeface="Calibri" panose="020F0502020204030204" pitchFamily="34" charset="0"/>
              <a:buNone/>
            </a:pPr>
            <a:r>
              <a:rPr lang="en-US" altLang="ko-K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 </a:t>
            </a:r>
            <a:r>
              <a:rPr lang="en-US" altLang="ko-KR" u="sng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myIcoFoam.C</a:t>
            </a:r>
            <a:endParaRPr lang="en-US" altLang="ko-KR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defTabSz="914400">
              <a:spcBef>
                <a:spcPts val="1800"/>
              </a:spcBef>
              <a:buFont typeface="Calibri" panose="020F0502020204030204" pitchFamily="34" charset="0"/>
              <a:buNone/>
            </a:pPr>
            <a:r>
              <a:rPr lang="en-US" altLang="ko-K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defTabSz="914400">
              <a:spcBef>
                <a:spcPts val="1800"/>
              </a:spcBef>
              <a:buFont typeface="Calibri" panose="020F0502020204030204" pitchFamily="34" charset="0"/>
              <a:buNone/>
            </a:pPr>
            <a:endParaRPr lang="en-US" altLang="ko-K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333BB61-CFAA-461C-A785-86CA7C2EB4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4601" y="2377275"/>
            <a:ext cx="2667000" cy="185737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26B36FE-5A25-4550-AA5E-F6508B94E0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4988" y="2377275"/>
            <a:ext cx="2952750" cy="134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8607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제목 1">
            <a:extLst>
              <a:ext uri="{FF2B5EF4-FFF2-40B4-BE49-F238E27FC236}">
                <a16:creationId xmlns:a16="http://schemas.microsoft.com/office/drawing/2014/main" id="{C5025AE0-E86D-4E3D-AC8E-E8E0C5CB60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472705"/>
            <a:ext cx="10515600" cy="755650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altLang="ko-KR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Copy default cavity tutorial based from icoFoam </a:t>
            </a:r>
          </a:p>
        </p:txBody>
      </p:sp>
      <p:sp>
        <p:nvSpPr>
          <p:cNvPr id="12291" name="내용 개체 틀 2">
            <a:extLst>
              <a:ext uri="{FF2B5EF4-FFF2-40B4-BE49-F238E27FC236}">
                <a16:creationId xmlns:a16="http://schemas.microsoft.com/office/drawing/2014/main" id="{00B51943-4415-49E6-A84D-BBBBF46239C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73229" y="1772645"/>
            <a:ext cx="9602788" cy="3965575"/>
          </a:xfrm>
        </p:spPr>
        <p:txBody>
          <a:bodyPr/>
          <a:lstStyle/>
          <a:p>
            <a:pPr marL="0" indent="0">
              <a:spcBef>
                <a:spcPts val="1800"/>
              </a:spcBef>
              <a:buNone/>
            </a:pPr>
            <a:r>
              <a:rPr lang="en-US" altLang="ko-KR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the location: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altLang="ko-K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spcBef>
                <a:spcPts val="1800"/>
              </a:spcBef>
              <a:buNone/>
            </a:pPr>
            <a:endParaRPr lang="en-US" altLang="ko-K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4C21BE9-8BB9-479F-9F93-3EF5297100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4179" y="1871092"/>
            <a:ext cx="6953250" cy="14859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61460BEC-0B85-4B76-BBC2-14427326E240}"/>
              </a:ext>
            </a:extLst>
          </p:cNvPr>
          <p:cNvSpPr/>
          <p:nvPr/>
        </p:nvSpPr>
        <p:spPr>
          <a:xfrm>
            <a:off x="973229" y="3728398"/>
            <a:ext cx="82081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Modify your solver name as </a:t>
            </a:r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myCavityCaseFile</a:t>
            </a:r>
            <a:endParaRPr lang="en-US" altLang="ko-K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11683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제목 1">
            <a:extLst>
              <a:ext uri="{FF2B5EF4-FFF2-40B4-BE49-F238E27FC236}">
                <a16:creationId xmlns:a16="http://schemas.microsoft.com/office/drawing/2014/main" id="{C5025AE0-E86D-4E3D-AC8E-E8E0C5CB60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472705"/>
            <a:ext cx="10515600" cy="755650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altLang="ko-KR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Add a new file for initial and boundary conditions</a:t>
            </a:r>
          </a:p>
        </p:txBody>
      </p:sp>
      <p:sp>
        <p:nvSpPr>
          <p:cNvPr id="12291" name="내용 개체 틀 2">
            <a:extLst>
              <a:ext uri="{FF2B5EF4-FFF2-40B4-BE49-F238E27FC236}">
                <a16:creationId xmlns:a16="http://schemas.microsoft.com/office/drawing/2014/main" id="{00B51943-4415-49E6-A84D-BBBBF46239C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73229" y="1772646"/>
            <a:ext cx="3945000" cy="2462004"/>
          </a:xfrm>
        </p:spPr>
        <p:txBody>
          <a:bodyPr/>
          <a:lstStyle/>
          <a:p>
            <a:pPr marL="0" indent="0">
              <a:spcBef>
                <a:spcPts val="1800"/>
              </a:spcBef>
              <a:buNone/>
            </a:pPr>
            <a:r>
              <a:rPr lang="en-US" altLang="ko-KR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 constant/</a:t>
            </a:r>
            <a:r>
              <a:rPr lang="en-US" altLang="ko-KR" u="sng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transportProperties</a:t>
            </a:r>
            <a:endParaRPr lang="en-US" altLang="ko-KR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1800"/>
              </a:spcBef>
              <a:buNone/>
            </a:pPr>
            <a:r>
              <a:rPr lang="en-US" altLang="ko-K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Add DT (new variable created)</a:t>
            </a:r>
          </a:p>
          <a:p>
            <a:pPr marL="0" indent="0">
              <a:spcBef>
                <a:spcPts val="1800"/>
              </a:spcBef>
              <a:buNone/>
            </a:pPr>
            <a:endParaRPr lang="en-US" altLang="ko-K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5D44C327-34ED-4818-8A04-6B870C50AE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79832" y="1772646"/>
            <a:ext cx="3945000" cy="24620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90488" indent="-90488" algn="l" rtl="0" eaLnBrk="1" fontAlgn="base" latinLnBrk="1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1pPr>
            <a:lvl2pPr marL="382588" indent="-182563" algn="l" rtl="0" eaLnBrk="1" fontAlgn="base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566738" indent="-182563" algn="l" rtl="0" eaLnBrk="1" fontAlgn="base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749300" indent="-182563" algn="l" rtl="0" eaLnBrk="1" fontAlgn="base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931863" indent="-182563" algn="l" rtl="0" eaLnBrk="1" fontAlgn="base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>
              <a:spcBef>
                <a:spcPts val="1800"/>
              </a:spcBef>
              <a:buFont typeface="Calibri" panose="020F0502020204030204" pitchFamily="34" charset="0"/>
              <a:buNone/>
            </a:pPr>
            <a:r>
              <a:rPr lang="en-US" altLang="ko-KR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 “T” field in “0” file</a:t>
            </a:r>
          </a:p>
          <a:p>
            <a:pPr marL="0" indent="0" defTabSz="914400">
              <a:spcBef>
                <a:spcPts val="1800"/>
              </a:spcBef>
              <a:buFont typeface="Calibri" panose="020F0502020204030204" pitchFamily="34" charset="0"/>
              <a:buNone/>
            </a:pPr>
            <a:r>
              <a:rPr lang="en-US" altLang="ko-K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defTabSz="914400">
              <a:spcBef>
                <a:spcPts val="1800"/>
              </a:spcBef>
              <a:buFont typeface="Calibri" panose="020F0502020204030204" pitchFamily="34" charset="0"/>
              <a:buNone/>
            </a:pPr>
            <a:endParaRPr lang="en-US" altLang="ko-K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ACCC051-1C51-495E-94E1-3A57C0B178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229" y="2802109"/>
            <a:ext cx="4218853" cy="2187142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E4001173-991A-4BCA-98C9-AE455E69DE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9832" y="2375036"/>
            <a:ext cx="3794483" cy="3897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2279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제목 1">
            <a:extLst>
              <a:ext uri="{FF2B5EF4-FFF2-40B4-BE49-F238E27FC236}">
                <a16:creationId xmlns:a16="http://schemas.microsoft.com/office/drawing/2014/main" id="{C5025AE0-E86D-4E3D-AC8E-E8E0C5CB60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472705"/>
            <a:ext cx="10515600" cy="755650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altLang="ko-KR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Add respective files in </a:t>
            </a:r>
            <a:r>
              <a:rPr lang="en-US" altLang="ko-KR" sz="3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fvSchemes</a:t>
            </a:r>
            <a:r>
              <a:rPr lang="en-US" altLang="ko-KR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ko-KR" sz="3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fvSolution</a:t>
            </a:r>
            <a:endParaRPr lang="en-US" altLang="ko-KR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291" name="내용 개체 틀 2">
            <a:extLst>
              <a:ext uri="{FF2B5EF4-FFF2-40B4-BE49-F238E27FC236}">
                <a16:creationId xmlns:a16="http://schemas.microsoft.com/office/drawing/2014/main" id="{00B51943-4415-49E6-A84D-BBBBF46239C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73229" y="1772646"/>
            <a:ext cx="3945000" cy="2462004"/>
          </a:xfrm>
        </p:spPr>
        <p:txBody>
          <a:bodyPr/>
          <a:lstStyle/>
          <a:p>
            <a:pPr marL="0" indent="0">
              <a:spcBef>
                <a:spcPts val="1800"/>
              </a:spcBef>
              <a:buNone/>
            </a:pPr>
            <a:r>
              <a:rPr lang="en-US" altLang="ko-KR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 system/</a:t>
            </a:r>
            <a:r>
              <a:rPr lang="en-US" altLang="ko-KR" u="sng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fvSchemes</a:t>
            </a:r>
            <a:endParaRPr lang="en-US" altLang="ko-KR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1800"/>
              </a:spcBef>
              <a:buNone/>
            </a:pPr>
            <a:endParaRPr lang="en-US" altLang="ko-K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5D44C327-34ED-4818-8A04-6B870C50AE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79832" y="1772646"/>
            <a:ext cx="3945000" cy="24620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90488" indent="-90488" algn="l" rtl="0" eaLnBrk="1" fontAlgn="base" latinLnBrk="1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1pPr>
            <a:lvl2pPr marL="382588" indent="-182563" algn="l" rtl="0" eaLnBrk="1" fontAlgn="base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566738" indent="-182563" algn="l" rtl="0" eaLnBrk="1" fontAlgn="base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749300" indent="-182563" algn="l" rtl="0" eaLnBrk="1" fontAlgn="base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931863" indent="-182563" algn="l" rtl="0" eaLnBrk="1" fontAlgn="base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800"/>
              </a:spcBef>
              <a:buNone/>
            </a:pPr>
            <a:r>
              <a:rPr lang="en-US" altLang="ko-KR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 system/</a:t>
            </a:r>
            <a:r>
              <a:rPr lang="en-US" altLang="ko-KR" u="sng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fvSolution</a:t>
            </a:r>
            <a:endParaRPr lang="en-US" altLang="ko-KR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defTabSz="914400">
              <a:spcBef>
                <a:spcPts val="1800"/>
              </a:spcBef>
              <a:buFont typeface="Calibri" panose="020F0502020204030204" pitchFamily="34" charset="0"/>
              <a:buNone/>
            </a:pPr>
            <a:r>
              <a:rPr lang="en-US" altLang="ko-K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defTabSz="914400">
              <a:spcBef>
                <a:spcPts val="1800"/>
              </a:spcBef>
              <a:buFont typeface="Calibri" panose="020F0502020204030204" pitchFamily="34" charset="0"/>
              <a:buNone/>
            </a:pPr>
            <a:endParaRPr lang="en-US" altLang="ko-K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2C17A20-EFC5-4287-BC28-368C95C1F9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7685" y="2286131"/>
            <a:ext cx="3604878" cy="389703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48BCF71-8A03-4EF7-A770-E995090786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3773" y="2260189"/>
            <a:ext cx="2596614" cy="3922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8283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제목 1">
            <a:extLst>
              <a:ext uri="{FF2B5EF4-FFF2-40B4-BE49-F238E27FC236}">
                <a16:creationId xmlns:a16="http://schemas.microsoft.com/office/drawing/2014/main" id="{C5025AE0-E86D-4E3D-AC8E-E8E0C5CB60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472705"/>
            <a:ext cx="10515600" cy="755650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altLang="ko-KR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 Run your new case file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8FFCACD-4AE6-44A4-A60D-09E65C453D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0369" y="1431159"/>
            <a:ext cx="6639434" cy="4444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630973"/>
      </p:ext>
    </p:extLst>
  </p:cSld>
  <p:clrMapOvr>
    <a:masterClrMapping/>
  </p:clrMapOvr>
</p:sld>
</file>

<file path=ppt/theme/theme1.xml><?xml version="1.0" encoding="utf-8"?>
<a:theme xmlns:a="http://schemas.openxmlformats.org/drawingml/2006/main" name="추억">
  <a:themeElements>
    <a:clrScheme name="추억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추억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추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6501</TotalTime>
  <Words>330</Words>
  <Application>Microsoft Office PowerPoint</Application>
  <PresentationFormat>Widescreen</PresentationFormat>
  <Paragraphs>52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맑은 고딕</vt:lpstr>
      <vt:lpstr>Arial</vt:lpstr>
      <vt:lpstr>Calibri</vt:lpstr>
      <vt:lpstr>Calibri Light</vt:lpstr>
      <vt:lpstr>Times New Roman</vt:lpstr>
      <vt:lpstr>Wingdings</vt:lpstr>
      <vt:lpstr>추억</vt:lpstr>
      <vt:lpstr>Computational Fluid Dynamics (CFD)</vt:lpstr>
      <vt:lpstr>Contents</vt:lpstr>
      <vt:lpstr>Following things to do:</vt:lpstr>
      <vt:lpstr>Copy default icoFoam solver</vt:lpstr>
      <vt:lpstr>2. Adding the temperature field in the icoFoam solver </vt:lpstr>
      <vt:lpstr>3. Copy default cavity tutorial based from icoFoam </vt:lpstr>
      <vt:lpstr>4. Add a new file for initial and boundary conditions</vt:lpstr>
      <vt:lpstr>5. Add respective files in fvSchemes and fvSolution</vt:lpstr>
      <vt:lpstr>6. Run your new case file</vt:lpstr>
      <vt:lpstr>7. Upload your new solver, case files, and results in GITHUB</vt:lpstr>
      <vt:lpstr>PowerPoint Presentation</vt:lpstr>
      <vt:lpstr>Research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Meeting</dc:title>
  <dc:creator>default</dc:creator>
  <cp:lastModifiedBy>Yahya</cp:lastModifiedBy>
  <cp:revision>209</cp:revision>
  <dcterms:created xsi:type="dcterms:W3CDTF">2023-08-01T01:05:37Z</dcterms:created>
  <dcterms:modified xsi:type="dcterms:W3CDTF">2024-11-12T08:29:31Z</dcterms:modified>
</cp:coreProperties>
</file>