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9" r:id="rId2"/>
    <p:sldId id="327" r:id="rId3"/>
    <p:sldId id="651" r:id="rId4"/>
    <p:sldId id="801" r:id="rId5"/>
    <p:sldId id="815" r:id="rId6"/>
    <p:sldId id="814" r:id="rId7"/>
    <p:sldId id="812" r:id="rId8"/>
    <p:sldId id="816" r:id="rId9"/>
    <p:sldId id="817" r:id="rId10"/>
    <p:sldId id="818" r:id="rId11"/>
    <p:sldId id="813"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472" autoAdjust="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4CF6-2A9E-4035-9673-3F98EDF0C563}" type="datetimeFigureOut">
              <a:rPr lang="ko-KR" altLang="en-US" smtClean="0"/>
              <a:t>2023-10-30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AF724-1EAC-4C33-82CC-C895E51D549E}" type="slidenum">
              <a:rPr lang="ko-KR" altLang="en-US" smtClean="0"/>
              <a:t>‹#›</a:t>
            </a:fld>
            <a:endParaRPr lang="ko-KR" altLang="en-US"/>
          </a:p>
        </p:txBody>
      </p:sp>
    </p:spTree>
    <p:extLst>
      <p:ext uri="{BB962C8B-B14F-4D97-AF65-F5344CB8AC3E}">
        <p14:creationId xmlns:p14="http://schemas.microsoft.com/office/powerpoint/2010/main" val="23273982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이번주는 </a:t>
            </a:r>
            <a:r>
              <a:rPr lang="en-US" altLang="ko-KR" dirty="0" err="1"/>
              <a:t>tensorflow</a:t>
            </a:r>
            <a:r>
              <a:rPr lang="ko-KR" altLang="en-US" dirty="0"/>
              <a:t>에 관한 기본적인 명령에 관해서 공부를 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2BEAF724-1EAC-4C33-82CC-C895E51D549E}" type="slidenum">
              <a:rPr lang="ko-KR" altLang="en-US" smtClean="0"/>
              <a:t>2</a:t>
            </a:fld>
            <a:endParaRPr lang="ko-KR" altLang="en-US"/>
          </a:p>
        </p:txBody>
      </p:sp>
    </p:spTree>
    <p:extLst>
      <p:ext uri="{BB962C8B-B14F-4D97-AF65-F5344CB8AC3E}">
        <p14:creationId xmlns:p14="http://schemas.microsoft.com/office/powerpoint/2010/main" val="598812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BEAF724-1EAC-4C33-82CC-C895E51D549E}" type="slidenum">
              <a:rPr lang="ko-KR" altLang="en-US" smtClean="0"/>
              <a:t>11</a:t>
            </a:fld>
            <a:endParaRPr lang="ko-KR" altLang="en-US"/>
          </a:p>
        </p:txBody>
      </p:sp>
    </p:spTree>
    <p:extLst>
      <p:ext uri="{BB962C8B-B14F-4D97-AF65-F5344CB8AC3E}">
        <p14:creationId xmlns:p14="http://schemas.microsoft.com/office/powerpoint/2010/main" val="189923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BEAF724-1EAC-4C33-82CC-C895E51D549E}" type="slidenum">
              <a:rPr lang="ko-KR" altLang="en-US" smtClean="0"/>
              <a:t>3</a:t>
            </a:fld>
            <a:endParaRPr lang="ko-KR" altLang="en-US"/>
          </a:p>
        </p:txBody>
      </p:sp>
    </p:spTree>
    <p:extLst>
      <p:ext uri="{BB962C8B-B14F-4D97-AF65-F5344CB8AC3E}">
        <p14:creationId xmlns:p14="http://schemas.microsoft.com/office/powerpoint/2010/main" val="382292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BEAF724-1EAC-4C33-82CC-C895E51D549E}" type="slidenum">
              <a:rPr lang="ko-KR" altLang="en-US" smtClean="0"/>
              <a:t>4</a:t>
            </a:fld>
            <a:endParaRPr lang="ko-KR" altLang="en-US"/>
          </a:p>
        </p:txBody>
      </p:sp>
    </p:spTree>
    <p:extLst>
      <p:ext uri="{BB962C8B-B14F-4D97-AF65-F5344CB8AC3E}">
        <p14:creationId xmlns:p14="http://schemas.microsoft.com/office/powerpoint/2010/main" val="407539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BEAF724-1EAC-4C33-82CC-C895E51D549E}" type="slidenum">
              <a:rPr lang="ko-KR" altLang="en-US" smtClean="0"/>
              <a:t>5</a:t>
            </a:fld>
            <a:endParaRPr lang="ko-KR" altLang="en-US"/>
          </a:p>
        </p:txBody>
      </p:sp>
    </p:spTree>
    <p:extLst>
      <p:ext uri="{BB962C8B-B14F-4D97-AF65-F5344CB8AC3E}">
        <p14:creationId xmlns:p14="http://schemas.microsoft.com/office/powerpoint/2010/main" val="284888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BEAF724-1EAC-4C33-82CC-C895E51D549E}" type="slidenum">
              <a:rPr lang="ko-KR" altLang="en-US" smtClean="0"/>
              <a:t>6</a:t>
            </a:fld>
            <a:endParaRPr lang="ko-KR" altLang="en-US"/>
          </a:p>
        </p:txBody>
      </p:sp>
    </p:spTree>
    <p:extLst>
      <p:ext uri="{BB962C8B-B14F-4D97-AF65-F5344CB8AC3E}">
        <p14:creationId xmlns:p14="http://schemas.microsoft.com/office/powerpoint/2010/main" val="148879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BEAF724-1EAC-4C33-82CC-C895E51D549E}" type="slidenum">
              <a:rPr lang="ko-KR" altLang="en-US" smtClean="0"/>
              <a:t>7</a:t>
            </a:fld>
            <a:endParaRPr lang="ko-KR" altLang="en-US"/>
          </a:p>
        </p:txBody>
      </p:sp>
    </p:spTree>
    <p:extLst>
      <p:ext uri="{BB962C8B-B14F-4D97-AF65-F5344CB8AC3E}">
        <p14:creationId xmlns:p14="http://schemas.microsoft.com/office/powerpoint/2010/main" val="228533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BEAF724-1EAC-4C33-82CC-C895E51D549E}" type="slidenum">
              <a:rPr lang="ko-KR" altLang="en-US" smtClean="0"/>
              <a:t>8</a:t>
            </a:fld>
            <a:endParaRPr lang="ko-KR" altLang="en-US"/>
          </a:p>
        </p:txBody>
      </p:sp>
    </p:spTree>
    <p:extLst>
      <p:ext uri="{BB962C8B-B14F-4D97-AF65-F5344CB8AC3E}">
        <p14:creationId xmlns:p14="http://schemas.microsoft.com/office/powerpoint/2010/main" val="43820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BEAF724-1EAC-4C33-82CC-C895E51D549E}" type="slidenum">
              <a:rPr lang="ko-KR" altLang="en-US" smtClean="0"/>
              <a:t>9</a:t>
            </a:fld>
            <a:endParaRPr lang="ko-KR" altLang="en-US"/>
          </a:p>
        </p:txBody>
      </p:sp>
    </p:spTree>
    <p:extLst>
      <p:ext uri="{BB962C8B-B14F-4D97-AF65-F5344CB8AC3E}">
        <p14:creationId xmlns:p14="http://schemas.microsoft.com/office/powerpoint/2010/main" val="707867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BEAF724-1EAC-4C33-82CC-C895E51D549E}" type="slidenum">
              <a:rPr lang="ko-KR" altLang="en-US" smtClean="0"/>
              <a:t>10</a:t>
            </a:fld>
            <a:endParaRPr lang="ko-KR" altLang="en-US"/>
          </a:p>
        </p:txBody>
      </p:sp>
    </p:spTree>
    <p:extLst>
      <p:ext uri="{BB962C8B-B14F-4D97-AF65-F5344CB8AC3E}">
        <p14:creationId xmlns:p14="http://schemas.microsoft.com/office/powerpoint/2010/main" val="260815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49CA94-CAA5-81AE-804B-4D66DAE665C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9BD2A6-DAB3-84E4-7B73-E7E85EE91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54BD0F9-6932-4413-3859-A62C252D6D4A}"/>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B4300F90-8412-34C1-55E0-ED3B610442F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73E47C-3F7B-883E-1F0C-DEAAD3AB0333}"/>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272852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DC2FB2-4295-2B1E-64EE-E43517B1E43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8EF93B4-DA23-CB4C-0DA1-ABD821B1E54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2BC44D6-D64C-0453-F85D-B99CB491E8C3}"/>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73AFB67C-90FB-3DEE-D1B1-3050385AFFB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70AD7C3-7D4C-FCA1-8A89-63F2A6FE95FA}"/>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277072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36EA57D-0CFD-8E41-DB3F-2132402C73B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CA68572-8EDF-CFCB-CC0D-BFD3C61664E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9F222BC-4DEF-4EDF-C4E6-E569C155ACCE}"/>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8FF4F0CB-53D9-E0F6-0A1D-4208D57047E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F96AACE-E1EA-52C5-600A-9A359F0B5F06}"/>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186347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9C8B94-63D7-0946-50B7-7F7C44B8CC3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1F75703-6906-4F92-6DC5-C69ACA600CA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1DFAA9D-7A0B-3B17-847E-7A415F00B824}"/>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0FF53C74-3511-DF54-C042-F962E0AB3BF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9FC3B9F-EFC0-862F-A775-47E95520B236}"/>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362407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A34C11-F9F1-74FC-5E71-94812C44017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9B32B24-75B3-2022-45B9-8EDD23EA6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224A820-2812-802C-FDFC-2C31719DFF1D}"/>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AE2E7209-4E66-6248-29C9-E4ADF2BFBA6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C769FCE-F4EC-EF7E-497C-5F2809967037}"/>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45576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388E92-A8B4-B17D-7BC4-33455BB013E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2BACAE0-90D8-9D11-1B83-25BA08D0644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C8EAA4D-FF9A-18A2-36E5-36993285BCE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51014BC-6022-1B14-D933-5EBA1D50704D}"/>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6" name="바닥글 개체 틀 5">
            <a:extLst>
              <a:ext uri="{FF2B5EF4-FFF2-40B4-BE49-F238E27FC236}">
                <a16:creationId xmlns:a16="http://schemas.microsoft.com/office/drawing/2014/main" id="{16955441-E9F3-C5D7-859B-8E863F09425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6B8D0E0-5A74-5E70-3D7E-7DD7A9F67465}"/>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384173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DF2CF0-FA6B-0E4D-0199-9A1B65E37A7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75BBBAD-CBE0-828B-3F22-30395074D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43372A3-96FD-BC8A-EEDF-22B0D386EC0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96E5337-5600-641E-F1BD-7DD59ED61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B00E288-1063-3CC1-BA1E-16B9036F16D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6FCFC44-9567-6FB3-E6C5-D1C106F0D4A4}"/>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8" name="바닥글 개체 틀 7">
            <a:extLst>
              <a:ext uri="{FF2B5EF4-FFF2-40B4-BE49-F238E27FC236}">
                <a16:creationId xmlns:a16="http://schemas.microsoft.com/office/drawing/2014/main" id="{A3737A20-3E4E-6F48-AA6F-40FBFA1FC0F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236F733-361B-5DB0-7DA1-C4284B3AD3C6}"/>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29018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BC5D07-3ADC-EA66-2554-32357BBBB0D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1F154E7-BF05-7C78-78A8-750CAC32DCBD}"/>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4" name="바닥글 개체 틀 3">
            <a:extLst>
              <a:ext uri="{FF2B5EF4-FFF2-40B4-BE49-F238E27FC236}">
                <a16:creationId xmlns:a16="http://schemas.microsoft.com/office/drawing/2014/main" id="{C7744182-322B-CDAD-E94C-6A215488D52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96F6546-B893-EE06-918E-E8B40C0904CF}"/>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368215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B6404FD-3CF4-84AF-97DA-FB80C4B4AB07}"/>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3" name="바닥글 개체 틀 2">
            <a:extLst>
              <a:ext uri="{FF2B5EF4-FFF2-40B4-BE49-F238E27FC236}">
                <a16:creationId xmlns:a16="http://schemas.microsoft.com/office/drawing/2014/main" id="{C54A3585-132A-B920-5EF6-70DFBF36565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4413500-B642-3346-57C6-0581BBE0E86D}"/>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219033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4AB343-22B9-A0B1-781B-B83B71A1D9B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59EEABA-B254-5873-83A6-9C217AA1D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3968617-0C8A-2C06-3A8C-9132E71D8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B47EECA-EC8E-6F89-F28E-3FD4CAFB88A9}"/>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6" name="바닥글 개체 틀 5">
            <a:extLst>
              <a:ext uri="{FF2B5EF4-FFF2-40B4-BE49-F238E27FC236}">
                <a16:creationId xmlns:a16="http://schemas.microsoft.com/office/drawing/2014/main" id="{5A58CC9E-18B1-5AB1-6D88-E763D1CA052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F617053-09D3-AB16-B088-D2C9BD849FC9}"/>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217469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5ABE72-B464-3178-FCBA-315159D2545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7489B0D-6987-A2A5-5DC7-92957FFC6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FD281D3-9393-35B0-1C76-C848DEF11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F3CCEE7-2474-6EB9-B1E9-704BEFCD781D}"/>
              </a:ext>
            </a:extLst>
          </p:cNvPr>
          <p:cNvSpPr>
            <a:spLocks noGrp="1"/>
          </p:cNvSpPr>
          <p:nvPr>
            <p:ph type="dt" sz="half" idx="10"/>
          </p:nvPr>
        </p:nvSpPr>
        <p:spPr/>
        <p:txBody>
          <a:bodyPr/>
          <a:lstStyle/>
          <a:p>
            <a:fld id="{839B6A8B-D110-475E-9C32-6C97015422F6}" type="datetimeFigureOut">
              <a:rPr lang="ko-KR" altLang="en-US" smtClean="0"/>
              <a:t>2023-10-30</a:t>
            </a:fld>
            <a:endParaRPr lang="ko-KR" altLang="en-US"/>
          </a:p>
        </p:txBody>
      </p:sp>
      <p:sp>
        <p:nvSpPr>
          <p:cNvPr id="6" name="바닥글 개체 틀 5">
            <a:extLst>
              <a:ext uri="{FF2B5EF4-FFF2-40B4-BE49-F238E27FC236}">
                <a16:creationId xmlns:a16="http://schemas.microsoft.com/office/drawing/2014/main" id="{F539C707-905D-01AC-6285-D83A7F68B7B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40E0EBA-7460-C3B0-8269-656A0B3C7DB0}"/>
              </a:ext>
            </a:extLst>
          </p:cNvPr>
          <p:cNvSpPr>
            <a:spLocks noGrp="1"/>
          </p:cNvSpPr>
          <p:nvPr>
            <p:ph type="sldNum" sz="quarter" idx="12"/>
          </p:nvPr>
        </p:nvSpPr>
        <p:spPr/>
        <p:txBody>
          <a:body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153813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8100FD1-0BD0-FCC4-DC93-8A2DC471C8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FB2C32C-BEB5-CFAE-D225-6F262C6D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D66974E-9A00-7DA4-E7BA-7F1FD2BC8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B6A8B-D110-475E-9C32-6C97015422F6}"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BDC8F0E4-5C70-0896-389E-583393810E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656C2D4-EEAC-B328-AB45-A7382A60B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8AC8E-E31C-4733-9B97-38BFCE10FA77}" type="slidenum">
              <a:rPr lang="ko-KR" altLang="en-US" smtClean="0"/>
              <a:t>‹#›</a:t>
            </a:fld>
            <a:endParaRPr lang="ko-KR" altLang="en-US"/>
          </a:p>
        </p:txBody>
      </p:sp>
    </p:spTree>
    <p:extLst>
      <p:ext uri="{BB962C8B-B14F-4D97-AF65-F5344CB8AC3E}">
        <p14:creationId xmlns:p14="http://schemas.microsoft.com/office/powerpoint/2010/main" val="239018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jpeg"/><Relationship Id="rId7"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jpe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B290CA-D309-4E4F-802C-BA6FAD9B5F5E}"/>
              </a:ext>
            </a:extLst>
          </p:cNvPr>
          <p:cNvSpPr txBox="1"/>
          <p:nvPr/>
        </p:nvSpPr>
        <p:spPr>
          <a:xfrm>
            <a:off x="0" y="2413337"/>
            <a:ext cx="12192000" cy="523220"/>
          </a:xfrm>
          <a:prstGeom prst="rect">
            <a:avLst/>
          </a:prstGeom>
          <a:noFill/>
        </p:spPr>
        <p:txBody>
          <a:bodyPr wrap="square" rtlCol="0">
            <a:spAutoFit/>
          </a:bodyPr>
          <a:lstStyle/>
          <a:p>
            <a:pPr algn="ctr" fontAlgn="ctr" latinLnBrk="0"/>
            <a:r>
              <a:rPr lang="en-US" altLang="ko-KR" sz="2800" b="1">
                <a:solidFill>
                  <a:schemeClr val="accent1"/>
                </a:solidFill>
                <a:latin typeface="+mj-ea"/>
                <a:ea typeface="+mj-ea"/>
              </a:rPr>
              <a:t>CFD Simulation of a Shell and Tube Heat Exchanger</a:t>
            </a:r>
            <a:endParaRPr lang="ko-KR" altLang="en-US" sz="2800" b="1" dirty="0">
              <a:solidFill>
                <a:schemeClr val="accent1"/>
              </a:solidFill>
              <a:latin typeface="+mj-ea"/>
              <a:ea typeface="+mj-ea"/>
            </a:endParaRPr>
          </a:p>
        </p:txBody>
      </p:sp>
      <p:sp>
        <p:nvSpPr>
          <p:cNvPr id="13" name="TextBox 12"/>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sp>
        <p:nvSpPr>
          <p:cNvPr id="18" name="TextBox 17">
            <a:extLst>
              <a:ext uri="{FF2B5EF4-FFF2-40B4-BE49-F238E27FC236}">
                <a16:creationId xmlns:a16="http://schemas.microsoft.com/office/drawing/2014/main" id="{03B290CA-D309-4E4F-802C-BA6FAD9B5F5E}"/>
              </a:ext>
            </a:extLst>
          </p:cNvPr>
          <p:cNvSpPr txBox="1"/>
          <p:nvPr/>
        </p:nvSpPr>
        <p:spPr>
          <a:xfrm>
            <a:off x="6770077" y="4502515"/>
            <a:ext cx="4375597" cy="1128963"/>
          </a:xfrm>
          <a:prstGeom prst="rect">
            <a:avLst/>
          </a:prstGeom>
          <a:noFill/>
        </p:spPr>
        <p:txBody>
          <a:bodyPr wrap="square" rtlCol="0">
            <a:spAutoFit/>
          </a:bodyPr>
          <a:lstStyle/>
          <a:p>
            <a:pPr algn="r">
              <a:lnSpc>
                <a:spcPct val="150000"/>
              </a:lnSpc>
            </a:pPr>
            <a:r>
              <a:rPr lang="en-US" altLang="ko-KR" sz="2400" dirty="0">
                <a:latin typeface="+mj-ea"/>
                <a:ea typeface="+mj-ea"/>
              </a:rPr>
              <a:t>202359007</a:t>
            </a:r>
          </a:p>
          <a:p>
            <a:pPr algn="r">
              <a:lnSpc>
                <a:spcPct val="150000"/>
              </a:lnSpc>
            </a:pPr>
            <a:r>
              <a:rPr lang="en-US" altLang="ko-KR" sz="2400" dirty="0" err="1">
                <a:latin typeface="+mj-ea"/>
                <a:ea typeface="+mj-ea"/>
              </a:rPr>
              <a:t>LeeMinseong</a:t>
            </a:r>
            <a:endParaRPr lang="en-US" altLang="ko-KR" sz="2400" dirty="0">
              <a:latin typeface="+mj-ea"/>
              <a:ea typeface="+mj-ea"/>
            </a:endParaRPr>
          </a:p>
        </p:txBody>
      </p:sp>
      <p:pic>
        <p:nvPicPr>
          <p:cNvPr id="21" name="그림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Tree>
    <p:extLst>
      <p:ext uri="{BB962C8B-B14F-4D97-AF65-F5344CB8AC3E}">
        <p14:creationId xmlns:p14="http://schemas.microsoft.com/office/powerpoint/2010/main" val="321322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9DF3BE-415F-4831-B0D8-6A7BE3D2E460}"/>
              </a:ext>
            </a:extLst>
          </p:cNvPr>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pic>
        <p:nvPicPr>
          <p:cNvPr id="7" name="그림 6">
            <a:extLst>
              <a:ext uri="{FF2B5EF4-FFF2-40B4-BE49-F238E27FC236}">
                <a16:creationId xmlns:a16="http://schemas.microsoft.com/office/drawing/2014/main" id="{F94371F9-2712-4550-8EEA-3813FE9AD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
        <p:nvSpPr>
          <p:cNvPr id="2" name="TextBox 1"/>
          <p:cNvSpPr txBox="1"/>
          <p:nvPr/>
        </p:nvSpPr>
        <p:spPr>
          <a:xfrm>
            <a:off x="326194" y="13196"/>
            <a:ext cx="9665812" cy="735842"/>
          </a:xfrm>
          <a:prstGeom prst="rect">
            <a:avLst/>
          </a:prstGeom>
          <a:noFill/>
        </p:spPr>
        <p:txBody>
          <a:bodyPr wrap="square" rtlCol="0">
            <a:spAutoFit/>
          </a:bodyPr>
          <a:lstStyle/>
          <a:p>
            <a:pPr marL="514350" indent="-514350">
              <a:lnSpc>
                <a:spcPct val="150000"/>
              </a:lnSpc>
              <a:buFont typeface="+mj-lt"/>
              <a:buAutoNum type="arabicPeriod" startAt="3"/>
            </a:pPr>
            <a:r>
              <a:rPr lang="en-US" altLang="ko-KR" sz="3200" b="1" dirty="0">
                <a:latin typeface="+mj-ea"/>
              </a:rPr>
              <a:t>Results and Discussion</a:t>
            </a:r>
          </a:p>
        </p:txBody>
      </p:sp>
      <p:grpSp>
        <p:nvGrpSpPr>
          <p:cNvPr id="8" name="그룹 7"/>
          <p:cNvGrpSpPr/>
          <p:nvPr/>
        </p:nvGrpSpPr>
        <p:grpSpPr>
          <a:xfrm>
            <a:off x="0" y="775411"/>
            <a:ext cx="12183035" cy="1914"/>
            <a:chOff x="0" y="775411"/>
            <a:chExt cx="12183035" cy="1914"/>
          </a:xfrm>
        </p:grpSpPr>
        <p:cxnSp>
          <p:nvCxnSpPr>
            <p:cNvPr id="12" name="직선 연결선 11">
              <a:extLst>
                <a:ext uri="{FF2B5EF4-FFF2-40B4-BE49-F238E27FC236}">
                  <a16:creationId xmlns:a16="http://schemas.microsoft.com/office/drawing/2014/main" id="{CD4C3A08-1C6F-4197-A0D7-E312B862BA06}"/>
                </a:ext>
              </a:extLst>
            </p:cNvPr>
            <p:cNvCxnSpPr>
              <a:cxnSpLocks/>
            </p:cNvCxnSpPr>
            <p:nvPr/>
          </p:nvCxnSpPr>
          <p:spPr>
            <a:xfrm>
              <a:off x="0" y="777325"/>
              <a:ext cx="3240000" cy="0"/>
            </a:xfrm>
            <a:prstGeom prst="line">
              <a:avLst/>
            </a:prstGeom>
            <a:ln w="7620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CD4C3A08-1C6F-4197-A0D7-E312B862BA06}"/>
                </a:ext>
              </a:extLst>
            </p:cNvPr>
            <p:cNvCxnSpPr>
              <a:cxnSpLocks/>
            </p:cNvCxnSpPr>
            <p:nvPr/>
          </p:nvCxnSpPr>
          <p:spPr>
            <a:xfrm>
              <a:off x="3231208" y="775411"/>
              <a:ext cx="3240000" cy="0"/>
            </a:xfrm>
            <a:prstGeom prst="line">
              <a:avLst/>
            </a:prstGeom>
            <a:ln w="76200">
              <a:solidFill>
                <a:schemeClr val="accent5">
                  <a:lumMod val="75000"/>
                </a:schemeClr>
              </a:solidFill>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CD4C3A08-1C6F-4197-A0D7-E312B862BA06}"/>
                </a:ext>
              </a:extLst>
            </p:cNvPr>
            <p:cNvCxnSpPr>
              <a:cxnSpLocks/>
            </p:cNvCxnSpPr>
            <p:nvPr/>
          </p:nvCxnSpPr>
          <p:spPr>
            <a:xfrm>
              <a:off x="6462243" y="775411"/>
              <a:ext cx="3240000" cy="0"/>
            </a:xfrm>
            <a:prstGeom prst="line">
              <a:avLst/>
            </a:prstGeom>
            <a:ln w="762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4" name="직선 연결선 13">
              <a:extLst>
                <a:ext uri="{FF2B5EF4-FFF2-40B4-BE49-F238E27FC236}">
                  <a16:creationId xmlns:a16="http://schemas.microsoft.com/office/drawing/2014/main" id="{CD4C3A08-1C6F-4197-A0D7-E312B862BA06}"/>
                </a:ext>
              </a:extLst>
            </p:cNvPr>
            <p:cNvCxnSpPr>
              <a:cxnSpLocks/>
            </p:cNvCxnSpPr>
            <p:nvPr/>
          </p:nvCxnSpPr>
          <p:spPr>
            <a:xfrm>
              <a:off x="9702243" y="775411"/>
              <a:ext cx="2480792" cy="0"/>
            </a:xfrm>
            <a:prstGeom prst="line">
              <a:avLst/>
            </a:prstGeom>
            <a:ln w="76200">
              <a:solidFill>
                <a:schemeClr val="accent5">
                  <a:lumMod val="40000"/>
                  <a:lumOff val="6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C031F96-6D29-C313-38FB-63AE1D893532}"/>
                  </a:ext>
                </a:extLst>
              </p:cNvPr>
              <p:cNvSpPr txBox="1"/>
              <p:nvPr/>
            </p:nvSpPr>
            <p:spPr>
              <a:xfrm>
                <a:off x="350981" y="1073973"/>
                <a:ext cx="11490037" cy="523220"/>
              </a:xfrm>
              <a:prstGeom prst="rect">
                <a:avLst/>
              </a:prstGeom>
              <a:noFill/>
            </p:spPr>
            <p:txBody>
              <a:bodyPr wrap="square">
                <a:spAutoFit/>
              </a:bodyPr>
              <a:lstStyle/>
              <a:p>
                <a:pPr marL="285750" indent="-285750">
                  <a:buFont typeface="Arial" panose="020B0604020202020204" pitchFamily="34" charset="0"/>
                  <a:buChar char="•"/>
                </a:pPr>
                <a:r>
                  <a:rPr lang="en-US" altLang="ko-KR" sz="1400" dirty="0"/>
                  <a:t>The computed heat exchange rate between oil and water being 1961 W, the heat transfer results show that the CFD model has only a difference with analytical results by 4.48%. The computed pressure drop in oil side is </a:t>
                </a:r>
                <a14:m>
                  <m:oMath xmlns:m="http://schemas.openxmlformats.org/officeDocument/2006/math">
                    <m:r>
                      <a:rPr lang="en-US" altLang="ko-KR" sz="1400" smtClean="0">
                        <a:latin typeface="Cambria Math" panose="02040503050406030204" pitchFamily="18" charset="0"/>
                      </a:rPr>
                      <m:t>∆</m:t>
                    </m:r>
                    <m:r>
                      <a:rPr lang="en-US" altLang="ko-KR" sz="1400" i="1">
                        <a:latin typeface="Cambria Math" panose="02040503050406030204" pitchFamily="18" charset="0"/>
                      </a:rPr>
                      <m:t> </m:t>
                    </m:r>
                  </m:oMath>
                </a14:m>
                <a:r>
                  <a:rPr lang="en-US" altLang="ko-KR" sz="1400" dirty="0"/>
                  <a:t>P=10,275 Pa, representing a 5.56% difference. </a:t>
                </a:r>
              </a:p>
            </p:txBody>
          </p:sp>
        </mc:Choice>
        <mc:Fallback xmlns="">
          <p:sp>
            <p:nvSpPr>
              <p:cNvPr id="18" name="TextBox 17">
                <a:extLst>
                  <a:ext uri="{FF2B5EF4-FFF2-40B4-BE49-F238E27FC236}">
                    <a16:creationId xmlns:a16="http://schemas.microsoft.com/office/drawing/2014/main" id="{4C031F96-6D29-C313-38FB-63AE1D893532}"/>
                  </a:ext>
                </a:extLst>
              </p:cNvPr>
              <p:cNvSpPr txBox="1">
                <a:spLocks noRot="1" noChangeAspect="1" noMove="1" noResize="1" noEditPoints="1" noAdjustHandles="1" noChangeArrowheads="1" noChangeShapeType="1" noTextEdit="1"/>
              </p:cNvSpPr>
              <p:nvPr/>
            </p:nvSpPr>
            <p:spPr>
              <a:xfrm>
                <a:off x="350981" y="1073973"/>
                <a:ext cx="11490037" cy="523220"/>
              </a:xfrm>
              <a:prstGeom prst="rect">
                <a:avLst/>
              </a:prstGeom>
              <a:blipFill>
                <a:blip r:embed="rId4"/>
                <a:stretch>
                  <a:fillRect l="-106" t="-2326" b="-11628"/>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5FE1F423-3879-9DE2-5654-EFD294A5562A}"/>
              </a:ext>
            </a:extLst>
          </p:cNvPr>
          <p:cNvPicPr>
            <a:picLocks noChangeAspect="1"/>
          </p:cNvPicPr>
          <p:nvPr/>
        </p:nvPicPr>
        <p:blipFill>
          <a:blip r:embed="rId5"/>
          <a:stretch>
            <a:fillRect/>
          </a:stretch>
        </p:blipFill>
        <p:spPr>
          <a:xfrm>
            <a:off x="2192923" y="2018145"/>
            <a:ext cx="3692429" cy="1753153"/>
          </a:xfrm>
          <a:prstGeom prst="rect">
            <a:avLst/>
          </a:prstGeom>
        </p:spPr>
      </p:pic>
      <p:pic>
        <p:nvPicPr>
          <p:cNvPr id="16" name="그림 15">
            <a:extLst>
              <a:ext uri="{FF2B5EF4-FFF2-40B4-BE49-F238E27FC236}">
                <a16:creationId xmlns:a16="http://schemas.microsoft.com/office/drawing/2014/main" id="{FD3120A2-2145-B58E-E083-66AD7FA85F39}"/>
              </a:ext>
            </a:extLst>
          </p:cNvPr>
          <p:cNvPicPr>
            <a:picLocks noChangeAspect="1"/>
          </p:cNvPicPr>
          <p:nvPr/>
        </p:nvPicPr>
        <p:blipFill>
          <a:blip r:embed="rId6"/>
          <a:stretch>
            <a:fillRect/>
          </a:stretch>
        </p:blipFill>
        <p:spPr>
          <a:xfrm>
            <a:off x="6256440" y="2018145"/>
            <a:ext cx="4042829" cy="1856267"/>
          </a:xfrm>
          <a:prstGeom prst="rect">
            <a:avLst/>
          </a:prstGeom>
        </p:spPr>
      </p:pic>
      <p:pic>
        <p:nvPicPr>
          <p:cNvPr id="19" name="그림 18">
            <a:extLst>
              <a:ext uri="{FF2B5EF4-FFF2-40B4-BE49-F238E27FC236}">
                <a16:creationId xmlns:a16="http://schemas.microsoft.com/office/drawing/2014/main" id="{DC3A0111-F412-B423-7C92-8F13D196DD79}"/>
              </a:ext>
            </a:extLst>
          </p:cNvPr>
          <p:cNvPicPr>
            <a:picLocks noChangeAspect="1"/>
          </p:cNvPicPr>
          <p:nvPr/>
        </p:nvPicPr>
        <p:blipFill>
          <a:blip r:embed="rId7"/>
          <a:stretch>
            <a:fillRect/>
          </a:stretch>
        </p:blipFill>
        <p:spPr>
          <a:xfrm>
            <a:off x="2192924" y="4393314"/>
            <a:ext cx="3692428" cy="1659788"/>
          </a:xfrm>
          <a:prstGeom prst="rect">
            <a:avLst/>
          </a:prstGeom>
        </p:spPr>
      </p:pic>
      <p:pic>
        <p:nvPicPr>
          <p:cNvPr id="24" name="그림 23">
            <a:extLst>
              <a:ext uri="{FF2B5EF4-FFF2-40B4-BE49-F238E27FC236}">
                <a16:creationId xmlns:a16="http://schemas.microsoft.com/office/drawing/2014/main" id="{68D94731-24CB-332A-4672-5DCBF6B1C844}"/>
              </a:ext>
            </a:extLst>
          </p:cNvPr>
          <p:cNvPicPr>
            <a:picLocks noChangeAspect="1"/>
          </p:cNvPicPr>
          <p:nvPr/>
        </p:nvPicPr>
        <p:blipFill>
          <a:blip r:embed="rId8"/>
          <a:stretch>
            <a:fillRect/>
          </a:stretch>
        </p:blipFill>
        <p:spPr>
          <a:xfrm>
            <a:off x="6349191" y="4427283"/>
            <a:ext cx="3950078" cy="1833730"/>
          </a:xfrm>
          <a:prstGeom prst="rect">
            <a:avLst/>
          </a:prstGeom>
        </p:spPr>
      </p:pic>
    </p:spTree>
    <p:extLst>
      <p:ext uri="{BB962C8B-B14F-4D97-AF65-F5344CB8AC3E}">
        <p14:creationId xmlns:p14="http://schemas.microsoft.com/office/powerpoint/2010/main" val="174963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9DF3BE-415F-4831-B0D8-6A7BE3D2E460}"/>
              </a:ext>
            </a:extLst>
          </p:cNvPr>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pic>
        <p:nvPicPr>
          <p:cNvPr id="7" name="그림 6">
            <a:extLst>
              <a:ext uri="{FF2B5EF4-FFF2-40B4-BE49-F238E27FC236}">
                <a16:creationId xmlns:a16="http://schemas.microsoft.com/office/drawing/2014/main" id="{F94371F9-2712-4550-8EEA-3813FE9AD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
        <p:nvSpPr>
          <p:cNvPr id="2" name="TextBox 1"/>
          <p:cNvSpPr txBox="1"/>
          <p:nvPr/>
        </p:nvSpPr>
        <p:spPr>
          <a:xfrm>
            <a:off x="326194" y="13196"/>
            <a:ext cx="9665812" cy="735842"/>
          </a:xfrm>
          <a:prstGeom prst="rect">
            <a:avLst/>
          </a:prstGeom>
          <a:noFill/>
        </p:spPr>
        <p:txBody>
          <a:bodyPr wrap="square" rtlCol="0">
            <a:spAutoFit/>
          </a:bodyPr>
          <a:lstStyle/>
          <a:p>
            <a:pPr marL="514350" indent="-514350">
              <a:lnSpc>
                <a:spcPct val="150000"/>
              </a:lnSpc>
              <a:buFont typeface="+mj-lt"/>
              <a:buAutoNum type="arabicPeriod" startAt="4"/>
            </a:pPr>
            <a:r>
              <a:rPr lang="en-US" altLang="ko-KR" sz="3200" b="1">
                <a:latin typeface="+mj-ea"/>
              </a:rPr>
              <a:t>Conclusion</a:t>
            </a:r>
            <a:endParaRPr lang="en-US" altLang="ko-KR" sz="3200" b="1" dirty="0">
              <a:latin typeface="+mj-ea"/>
            </a:endParaRPr>
          </a:p>
        </p:txBody>
      </p:sp>
      <p:grpSp>
        <p:nvGrpSpPr>
          <p:cNvPr id="8" name="그룹 7"/>
          <p:cNvGrpSpPr/>
          <p:nvPr/>
        </p:nvGrpSpPr>
        <p:grpSpPr>
          <a:xfrm>
            <a:off x="0" y="775411"/>
            <a:ext cx="12183035" cy="1914"/>
            <a:chOff x="0" y="775411"/>
            <a:chExt cx="12183035" cy="1914"/>
          </a:xfrm>
        </p:grpSpPr>
        <p:cxnSp>
          <p:nvCxnSpPr>
            <p:cNvPr id="12" name="직선 연결선 11">
              <a:extLst>
                <a:ext uri="{FF2B5EF4-FFF2-40B4-BE49-F238E27FC236}">
                  <a16:creationId xmlns:a16="http://schemas.microsoft.com/office/drawing/2014/main" id="{CD4C3A08-1C6F-4197-A0D7-E312B862BA06}"/>
                </a:ext>
              </a:extLst>
            </p:cNvPr>
            <p:cNvCxnSpPr>
              <a:cxnSpLocks/>
            </p:cNvCxnSpPr>
            <p:nvPr/>
          </p:nvCxnSpPr>
          <p:spPr>
            <a:xfrm>
              <a:off x="0" y="777325"/>
              <a:ext cx="3240000" cy="0"/>
            </a:xfrm>
            <a:prstGeom prst="line">
              <a:avLst/>
            </a:prstGeom>
            <a:ln w="7620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CD4C3A08-1C6F-4197-A0D7-E312B862BA06}"/>
                </a:ext>
              </a:extLst>
            </p:cNvPr>
            <p:cNvCxnSpPr>
              <a:cxnSpLocks/>
            </p:cNvCxnSpPr>
            <p:nvPr/>
          </p:nvCxnSpPr>
          <p:spPr>
            <a:xfrm>
              <a:off x="3231208" y="775411"/>
              <a:ext cx="3240000" cy="0"/>
            </a:xfrm>
            <a:prstGeom prst="line">
              <a:avLst/>
            </a:prstGeom>
            <a:ln w="76200">
              <a:solidFill>
                <a:schemeClr val="accent5">
                  <a:lumMod val="75000"/>
                </a:schemeClr>
              </a:solidFill>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CD4C3A08-1C6F-4197-A0D7-E312B862BA06}"/>
                </a:ext>
              </a:extLst>
            </p:cNvPr>
            <p:cNvCxnSpPr>
              <a:cxnSpLocks/>
            </p:cNvCxnSpPr>
            <p:nvPr/>
          </p:nvCxnSpPr>
          <p:spPr>
            <a:xfrm>
              <a:off x="6462243" y="775411"/>
              <a:ext cx="3240000" cy="0"/>
            </a:xfrm>
            <a:prstGeom prst="line">
              <a:avLst/>
            </a:prstGeom>
            <a:ln w="762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4" name="직선 연결선 13">
              <a:extLst>
                <a:ext uri="{FF2B5EF4-FFF2-40B4-BE49-F238E27FC236}">
                  <a16:creationId xmlns:a16="http://schemas.microsoft.com/office/drawing/2014/main" id="{CD4C3A08-1C6F-4197-A0D7-E312B862BA06}"/>
                </a:ext>
              </a:extLst>
            </p:cNvPr>
            <p:cNvCxnSpPr>
              <a:cxnSpLocks/>
            </p:cNvCxnSpPr>
            <p:nvPr/>
          </p:nvCxnSpPr>
          <p:spPr>
            <a:xfrm>
              <a:off x="9702243" y="775411"/>
              <a:ext cx="2480792" cy="0"/>
            </a:xfrm>
            <a:prstGeom prst="line">
              <a:avLst/>
            </a:prstGeom>
            <a:ln w="76200">
              <a:solidFill>
                <a:schemeClr val="accent5">
                  <a:lumMod val="40000"/>
                  <a:lumOff val="60000"/>
                </a:schemeClr>
              </a:solidFill>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94CA33B7-ED33-F9A9-06E1-1F6FE9C38D5F}"/>
              </a:ext>
            </a:extLst>
          </p:cNvPr>
          <p:cNvSpPr txBox="1"/>
          <p:nvPr/>
        </p:nvSpPr>
        <p:spPr>
          <a:xfrm>
            <a:off x="819633" y="1948849"/>
            <a:ext cx="10552733" cy="2677656"/>
          </a:xfrm>
          <a:prstGeom prst="rect">
            <a:avLst/>
          </a:prstGeom>
          <a:noFill/>
        </p:spPr>
        <p:txBody>
          <a:bodyPr wrap="square">
            <a:spAutoFit/>
          </a:bodyPr>
          <a:lstStyle/>
          <a:p>
            <a:pPr marL="285750" indent="-285750">
              <a:buFont typeface="Arial" panose="020B0604020202020204" pitchFamily="34" charset="0"/>
              <a:buChar char="•"/>
            </a:pPr>
            <a:r>
              <a:rPr lang="en-US" altLang="ko-KR" sz="1400" dirty="0"/>
              <a:t>In this numerical work, a numerical model for a Shell and Tube heat exchanger is studied, using the commercial software ANSYS Fluent© .</a:t>
            </a:r>
          </a:p>
          <a:p>
            <a:endParaRPr lang="en-US" altLang="ko-KR" sz="1400" dirty="0"/>
          </a:p>
          <a:p>
            <a:pPr marL="285750" indent="-285750">
              <a:buFont typeface="Arial" panose="020B0604020202020204" pitchFamily="34" charset="0"/>
              <a:buChar char="•"/>
            </a:pPr>
            <a:r>
              <a:rPr lang="en-US" altLang="ko-KR" sz="1400" dirty="0"/>
              <a:t>ANSYS Fluent© produces realistic outputs as far as the heat transfer and the hydrodynamics in fluid flow through the Shell and Tube heat exchangers are concerned.</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It is concluded that, following a preliminary design of a Shell and Tube heat exchanger obtained from the analytical formulas and empirical correlations can be validated using a reliable CFD package such as ANSYS Fluent© , making it possible to revise the model as needed before a prototype is manufactured and bench tested.</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A </a:t>
            </a:r>
            <a:r>
              <a:rPr lang="en-US" altLang="ko-KR" sz="1400" dirty="0" err="1"/>
              <a:t>followup</a:t>
            </a:r>
            <a:r>
              <a:rPr lang="en-US" altLang="ko-KR" sz="1400" dirty="0"/>
              <a:t> to this study may be adding baffles into the oil flow domain in different configurations to enhance the heat transfer, however at a penalty of higher pressure loss, thus higher pumping costs.</a:t>
            </a:r>
          </a:p>
        </p:txBody>
      </p:sp>
    </p:spTree>
    <p:extLst>
      <p:ext uri="{BB962C8B-B14F-4D97-AF65-F5344CB8AC3E}">
        <p14:creationId xmlns:p14="http://schemas.microsoft.com/office/powerpoint/2010/main" val="107133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B290CA-D309-4E4F-802C-BA6FAD9B5F5E}"/>
              </a:ext>
            </a:extLst>
          </p:cNvPr>
          <p:cNvSpPr txBox="1"/>
          <p:nvPr/>
        </p:nvSpPr>
        <p:spPr>
          <a:xfrm>
            <a:off x="686626" y="157292"/>
            <a:ext cx="3425810" cy="830997"/>
          </a:xfrm>
          <a:prstGeom prst="rect">
            <a:avLst/>
          </a:prstGeom>
          <a:noFill/>
        </p:spPr>
        <p:txBody>
          <a:bodyPr wrap="none" rtlCol="0">
            <a:spAutoFit/>
          </a:bodyPr>
          <a:lstStyle/>
          <a:p>
            <a:r>
              <a:rPr lang="en-US" altLang="ko-KR" sz="4800" b="1" dirty="0">
                <a:solidFill>
                  <a:schemeClr val="accent5">
                    <a:lumMod val="50000"/>
                  </a:schemeClr>
                </a:solidFill>
                <a:ea typeface="나눔스퀘어 ExtraBold" panose="020B0600000101010101" pitchFamily="50" charset="-127"/>
              </a:rPr>
              <a:t>CONTENTS</a:t>
            </a:r>
            <a:endParaRPr lang="ko-KR" altLang="en-US" sz="4800" b="1" dirty="0">
              <a:solidFill>
                <a:schemeClr val="accent5">
                  <a:lumMod val="50000"/>
                </a:schemeClr>
              </a:solidFill>
              <a:ea typeface="나눔바른고딕 UltraLight" panose="00000300000000000000" pitchFamily="2" charset="-127"/>
            </a:endParaRPr>
          </a:p>
        </p:txBody>
      </p:sp>
      <p:cxnSp>
        <p:nvCxnSpPr>
          <p:cNvPr id="8" name="직선 연결선 7">
            <a:extLst>
              <a:ext uri="{FF2B5EF4-FFF2-40B4-BE49-F238E27FC236}">
                <a16:creationId xmlns:a16="http://schemas.microsoft.com/office/drawing/2014/main" id="{CD4C3A08-1C6F-4197-A0D7-E312B862BA06}"/>
              </a:ext>
            </a:extLst>
          </p:cNvPr>
          <p:cNvCxnSpPr>
            <a:cxnSpLocks/>
          </p:cNvCxnSpPr>
          <p:nvPr/>
        </p:nvCxnSpPr>
        <p:spPr>
          <a:xfrm>
            <a:off x="0" y="1058842"/>
            <a:ext cx="4273062" cy="0"/>
          </a:xfrm>
          <a:prstGeom prst="line">
            <a:avLst/>
          </a:prstGeom>
          <a:ln w="76200">
            <a:solidFill>
              <a:schemeClr val="accent5">
                <a:lumMod val="75000"/>
              </a:schemeClr>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69DF3BE-415F-4831-B0D8-6A7BE3D2E460}"/>
              </a:ext>
            </a:extLst>
          </p:cNvPr>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pic>
        <p:nvPicPr>
          <p:cNvPr id="7" name="그림 6">
            <a:extLst>
              <a:ext uri="{FF2B5EF4-FFF2-40B4-BE49-F238E27FC236}">
                <a16:creationId xmlns:a16="http://schemas.microsoft.com/office/drawing/2014/main" id="{F94371F9-2712-4550-8EEA-3813FE9AD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
        <p:nvSpPr>
          <p:cNvPr id="3" name="TextBox 2">
            <a:extLst>
              <a:ext uri="{FF2B5EF4-FFF2-40B4-BE49-F238E27FC236}">
                <a16:creationId xmlns:a16="http://schemas.microsoft.com/office/drawing/2014/main" id="{88271893-D115-4B2A-898C-9B8833957B2A}"/>
              </a:ext>
            </a:extLst>
          </p:cNvPr>
          <p:cNvSpPr txBox="1"/>
          <p:nvPr/>
        </p:nvSpPr>
        <p:spPr>
          <a:xfrm>
            <a:off x="1454586" y="1993057"/>
            <a:ext cx="9123936" cy="2594365"/>
          </a:xfrm>
          <a:prstGeom prst="rect">
            <a:avLst/>
          </a:prstGeom>
          <a:noFill/>
        </p:spPr>
        <p:txBody>
          <a:bodyPr wrap="square" rtlCol="0">
            <a:spAutoFit/>
          </a:bodyPr>
          <a:lstStyle/>
          <a:p>
            <a:pPr marL="514350" indent="-514350">
              <a:lnSpc>
                <a:spcPct val="150000"/>
              </a:lnSpc>
              <a:buFont typeface="+mj-lt"/>
              <a:buAutoNum type="arabicPeriod"/>
            </a:pPr>
            <a:r>
              <a:rPr lang="en-US" altLang="ko-KR" sz="2800" dirty="0">
                <a:latin typeface="+mj-ea"/>
                <a:ea typeface="+mj-ea"/>
              </a:rPr>
              <a:t>Introduction</a:t>
            </a:r>
          </a:p>
          <a:p>
            <a:pPr marL="514350" indent="-514350">
              <a:lnSpc>
                <a:spcPct val="150000"/>
              </a:lnSpc>
              <a:buFont typeface="+mj-lt"/>
              <a:buAutoNum type="arabicPeriod"/>
            </a:pPr>
            <a:r>
              <a:rPr lang="en-US" altLang="ko-KR" sz="2800" dirty="0"/>
              <a:t>Theory</a:t>
            </a:r>
          </a:p>
          <a:p>
            <a:pPr marL="514350" indent="-514350">
              <a:lnSpc>
                <a:spcPct val="150000"/>
              </a:lnSpc>
              <a:buFont typeface="+mj-lt"/>
              <a:buAutoNum type="arabicPeriod"/>
            </a:pPr>
            <a:r>
              <a:rPr lang="en-US" altLang="ko-KR" sz="2800" dirty="0"/>
              <a:t>Results and Discussion</a:t>
            </a:r>
          </a:p>
          <a:p>
            <a:pPr marL="514350" indent="-514350">
              <a:lnSpc>
                <a:spcPct val="150000"/>
              </a:lnSpc>
              <a:buFont typeface="+mj-lt"/>
              <a:buAutoNum type="arabicPeriod"/>
            </a:pPr>
            <a:r>
              <a:rPr lang="en-US" altLang="ko-KR" sz="2800" dirty="0"/>
              <a:t>Conclusion</a:t>
            </a:r>
            <a:endParaRPr lang="en-US" altLang="ko-KR" sz="2800" dirty="0">
              <a:latin typeface="+mj-ea"/>
              <a:ea typeface="+mj-ea"/>
            </a:endParaRPr>
          </a:p>
        </p:txBody>
      </p:sp>
    </p:spTree>
    <p:extLst>
      <p:ext uri="{BB962C8B-B14F-4D97-AF65-F5344CB8AC3E}">
        <p14:creationId xmlns:p14="http://schemas.microsoft.com/office/powerpoint/2010/main" val="272729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9DF3BE-415F-4831-B0D8-6A7BE3D2E460}"/>
              </a:ext>
            </a:extLst>
          </p:cNvPr>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pic>
        <p:nvPicPr>
          <p:cNvPr id="7" name="그림 6">
            <a:extLst>
              <a:ext uri="{FF2B5EF4-FFF2-40B4-BE49-F238E27FC236}">
                <a16:creationId xmlns:a16="http://schemas.microsoft.com/office/drawing/2014/main" id="{F94371F9-2712-4550-8EEA-3813FE9AD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
        <p:nvSpPr>
          <p:cNvPr id="2" name="TextBox 1"/>
          <p:cNvSpPr txBox="1"/>
          <p:nvPr/>
        </p:nvSpPr>
        <p:spPr>
          <a:xfrm>
            <a:off x="326194" y="13196"/>
            <a:ext cx="9665812" cy="735842"/>
          </a:xfrm>
          <a:prstGeom prst="rect">
            <a:avLst/>
          </a:prstGeom>
          <a:noFill/>
        </p:spPr>
        <p:txBody>
          <a:bodyPr wrap="square" rtlCol="0">
            <a:spAutoFit/>
          </a:bodyPr>
          <a:lstStyle/>
          <a:p>
            <a:pPr marL="514350" indent="-514350">
              <a:lnSpc>
                <a:spcPct val="150000"/>
              </a:lnSpc>
              <a:buFont typeface="+mj-lt"/>
              <a:buAutoNum type="arabicPeriod"/>
            </a:pPr>
            <a:r>
              <a:rPr lang="en-US" altLang="ko-KR" sz="3200" b="1" dirty="0">
                <a:latin typeface="+mj-ea"/>
              </a:rPr>
              <a:t>Introduction</a:t>
            </a:r>
          </a:p>
        </p:txBody>
      </p:sp>
      <p:grpSp>
        <p:nvGrpSpPr>
          <p:cNvPr id="8" name="그룹 7"/>
          <p:cNvGrpSpPr/>
          <p:nvPr/>
        </p:nvGrpSpPr>
        <p:grpSpPr>
          <a:xfrm>
            <a:off x="0" y="775411"/>
            <a:ext cx="12183035" cy="1914"/>
            <a:chOff x="0" y="775411"/>
            <a:chExt cx="12183035" cy="1914"/>
          </a:xfrm>
        </p:grpSpPr>
        <p:cxnSp>
          <p:nvCxnSpPr>
            <p:cNvPr id="12" name="직선 연결선 11">
              <a:extLst>
                <a:ext uri="{FF2B5EF4-FFF2-40B4-BE49-F238E27FC236}">
                  <a16:creationId xmlns:a16="http://schemas.microsoft.com/office/drawing/2014/main" id="{CD4C3A08-1C6F-4197-A0D7-E312B862BA06}"/>
                </a:ext>
              </a:extLst>
            </p:cNvPr>
            <p:cNvCxnSpPr>
              <a:cxnSpLocks/>
            </p:cNvCxnSpPr>
            <p:nvPr/>
          </p:nvCxnSpPr>
          <p:spPr>
            <a:xfrm>
              <a:off x="0" y="777325"/>
              <a:ext cx="3240000" cy="0"/>
            </a:xfrm>
            <a:prstGeom prst="line">
              <a:avLst/>
            </a:prstGeom>
            <a:ln w="7620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CD4C3A08-1C6F-4197-A0D7-E312B862BA06}"/>
                </a:ext>
              </a:extLst>
            </p:cNvPr>
            <p:cNvCxnSpPr>
              <a:cxnSpLocks/>
            </p:cNvCxnSpPr>
            <p:nvPr/>
          </p:nvCxnSpPr>
          <p:spPr>
            <a:xfrm>
              <a:off x="3231208" y="775411"/>
              <a:ext cx="3240000" cy="0"/>
            </a:xfrm>
            <a:prstGeom prst="line">
              <a:avLst/>
            </a:prstGeom>
            <a:ln w="76200">
              <a:solidFill>
                <a:schemeClr val="accent5">
                  <a:lumMod val="75000"/>
                </a:schemeClr>
              </a:solidFill>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CD4C3A08-1C6F-4197-A0D7-E312B862BA06}"/>
                </a:ext>
              </a:extLst>
            </p:cNvPr>
            <p:cNvCxnSpPr>
              <a:cxnSpLocks/>
            </p:cNvCxnSpPr>
            <p:nvPr/>
          </p:nvCxnSpPr>
          <p:spPr>
            <a:xfrm>
              <a:off x="6462243" y="775411"/>
              <a:ext cx="3240000" cy="0"/>
            </a:xfrm>
            <a:prstGeom prst="line">
              <a:avLst/>
            </a:prstGeom>
            <a:ln w="762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4" name="직선 연결선 13">
              <a:extLst>
                <a:ext uri="{FF2B5EF4-FFF2-40B4-BE49-F238E27FC236}">
                  <a16:creationId xmlns:a16="http://schemas.microsoft.com/office/drawing/2014/main" id="{CD4C3A08-1C6F-4197-A0D7-E312B862BA06}"/>
                </a:ext>
              </a:extLst>
            </p:cNvPr>
            <p:cNvCxnSpPr>
              <a:cxnSpLocks/>
            </p:cNvCxnSpPr>
            <p:nvPr/>
          </p:nvCxnSpPr>
          <p:spPr>
            <a:xfrm>
              <a:off x="9702243" y="775411"/>
              <a:ext cx="2480792" cy="0"/>
            </a:xfrm>
            <a:prstGeom prst="line">
              <a:avLst/>
            </a:prstGeom>
            <a:ln w="76200">
              <a:solidFill>
                <a:schemeClr val="accent5">
                  <a:lumMod val="40000"/>
                  <a:lumOff val="60000"/>
                </a:schemeClr>
              </a:solidFill>
            </a:ln>
          </p:spPr>
          <p:style>
            <a:lnRef idx="1">
              <a:schemeClr val="dk1"/>
            </a:lnRef>
            <a:fillRef idx="0">
              <a:schemeClr val="dk1"/>
            </a:fillRef>
            <a:effectRef idx="0">
              <a:schemeClr val="dk1"/>
            </a:effectRef>
            <a:fontRef idx="minor">
              <a:schemeClr val="tx1"/>
            </a:fontRef>
          </p:style>
        </p:cxnSp>
      </p:grpSp>
      <p:sp>
        <p:nvSpPr>
          <p:cNvPr id="3" name="TextBox 2">
            <a:extLst>
              <a:ext uri="{FF2B5EF4-FFF2-40B4-BE49-F238E27FC236}">
                <a16:creationId xmlns:a16="http://schemas.microsoft.com/office/drawing/2014/main" id="{80956985-D6F2-AF44-B908-D1C77ED654E6}"/>
              </a:ext>
            </a:extLst>
          </p:cNvPr>
          <p:cNvSpPr txBox="1"/>
          <p:nvPr/>
        </p:nvSpPr>
        <p:spPr>
          <a:xfrm>
            <a:off x="1436809" y="1895289"/>
            <a:ext cx="9318382" cy="3293209"/>
          </a:xfrm>
          <a:prstGeom prst="rect">
            <a:avLst/>
          </a:prstGeom>
          <a:noFill/>
        </p:spPr>
        <p:txBody>
          <a:bodyPr wrap="square">
            <a:spAutoFit/>
          </a:bodyPr>
          <a:lstStyle/>
          <a:p>
            <a:pPr marL="285750" indent="-285750">
              <a:buFont typeface="Wingdings" panose="05000000000000000000" pitchFamily="2" charset="2"/>
              <a:buChar char="§"/>
            </a:pPr>
            <a:r>
              <a:rPr lang="en-US" altLang="ko-KR" sz="1600" dirty="0"/>
              <a:t>Heat Exchangers are essential equipment used in a wide area of applications ranging from HVAC to chemical processes, from power generation facilities to many sectors in industrial manufacturing.</a:t>
            </a:r>
          </a:p>
          <a:p>
            <a:pPr marL="285750" indent="-285750">
              <a:buFont typeface="Wingdings" panose="05000000000000000000" pitchFamily="2" charset="2"/>
              <a:buChar char="§"/>
            </a:pPr>
            <a:endParaRPr lang="en-US" altLang="ko-KR" sz="1600" dirty="0"/>
          </a:p>
          <a:p>
            <a:pPr marL="285750" indent="-285750">
              <a:buFont typeface="Wingdings" panose="05000000000000000000" pitchFamily="2" charset="2"/>
              <a:buChar char="§"/>
            </a:pPr>
            <a:r>
              <a:rPr lang="en-US" altLang="ko-KR" sz="1600" dirty="0"/>
              <a:t>Depending on the required heat rate, cooled or heated media or physical limitations, they may be as simple as a concentric tube type heat exchanger, or as complicated as a plate type heat exchanger with a very high area-to-volume ratio.</a:t>
            </a:r>
          </a:p>
          <a:p>
            <a:pPr marL="285750" indent="-285750">
              <a:buFont typeface="Wingdings" panose="05000000000000000000" pitchFamily="2" charset="2"/>
              <a:buChar char="§"/>
            </a:pPr>
            <a:endParaRPr lang="en-US" altLang="ko-KR" sz="1600" dirty="0"/>
          </a:p>
          <a:p>
            <a:pPr marL="285750" indent="-285750">
              <a:buFont typeface="Wingdings" panose="05000000000000000000" pitchFamily="2" charset="2"/>
              <a:buChar char="§"/>
            </a:pPr>
            <a:r>
              <a:rPr lang="en-US" altLang="ko-KR" sz="1600" dirty="0"/>
              <a:t>Among many types of heat exchangers, The shell and tube type is very common due to their very relatively simple structure, high heat exchange rate and sturdiness.</a:t>
            </a:r>
          </a:p>
          <a:p>
            <a:pPr marL="285750" indent="-285750">
              <a:buFont typeface="Wingdings" panose="05000000000000000000" pitchFamily="2" charset="2"/>
              <a:buChar char="§"/>
            </a:pPr>
            <a:endParaRPr lang="en-US" altLang="ko-KR" sz="1600" dirty="0"/>
          </a:p>
          <a:p>
            <a:pPr marL="285750" indent="-285750">
              <a:buFont typeface="Wingdings" panose="05000000000000000000" pitchFamily="2" charset="2"/>
              <a:buChar char="§"/>
            </a:pPr>
            <a:r>
              <a:rPr lang="en-US" altLang="ko-KR" sz="1600" dirty="0"/>
              <a:t>In this numerical work, CFD simulation of a Shell and Tube Heat Exchanger is performed using the commercial software ANSYS Fluent© . </a:t>
            </a:r>
            <a:endParaRPr lang="ko-KR" altLang="en-US" sz="1600" dirty="0"/>
          </a:p>
        </p:txBody>
      </p:sp>
    </p:spTree>
    <p:extLst>
      <p:ext uri="{BB962C8B-B14F-4D97-AF65-F5344CB8AC3E}">
        <p14:creationId xmlns:p14="http://schemas.microsoft.com/office/powerpoint/2010/main" val="83816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9DF3BE-415F-4831-B0D8-6A7BE3D2E460}"/>
              </a:ext>
            </a:extLst>
          </p:cNvPr>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pic>
        <p:nvPicPr>
          <p:cNvPr id="7" name="그림 6">
            <a:extLst>
              <a:ext uri="{FF2B5EF4-FFF2-40B4-BE49-F238E27FC236}">
                <a16:creationId xmlns:a16="http://schemas.microsoft.com/office/drawing/2014/main" id="{F94371F9-2712-4550-8EEA-3813FE9AD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
        <p:nvSpPr>
          <p:cNvPr id="2" name="TextBox 1"/>
          <p:cNvSpPr txBox="1"/>
          <p:nvPr/>
        </p:nvSpPr>
        <p:spPr>
          <a:xfrm>
            <a:off x="326194" y="13196"/>
            <a:ext cx="9665812" cy="735842"/>
          </a:xfrm>
          <a:prstGeom prst="rect">
            <a:avLst/>
          </a:prstGeom>
          <a:noFill/>
        </p:spPr>
        <p:txBody>
          <a:bodyPr wrap="square" rtlCol="0">
            <a:spAutoFit/>
          </a:bodyPr>
          <a:lstStyle/>
          <a:p>
            <a:pPr marL="514350" indent="-514350">
              <a:lnSpc>
                <a:spcPct val="150000"/>
              </a:lnSpc>
              <a:buFont typeface="+mj-lt"/>
              <a:buAutoNum type="arabicPeriod" startAt="2"/>
            </a:pPr>
            <a:r>
              <a:rPr lang="en-US" altLang="ko-KR" sz="3200" b="1">
                <a:latin typeface="+mj-ea"/>
              </a:rPr>
              <a:t>Theory</a:t>
            </a:r>
            <a:endParaRPr lang="en-US" altLang="ko-KR" sz="3200" b="1" dirty="0">
              <a:latin typeface="+mj-ea"/>
            </a:endParaRPr>
          </a:p>
        </p:txBody>
      </p:sp>
      <p:grpSp>
        <p:nvGrpSpPr>
          <p:cNvPr id="8" name="그룹 7"/>
          <p:cNvGrpSpPr/>
          <p:nvPr/>
        </p:nvGrpSpPr>
        <p:grpSpPr>
          <a:xfrm>
            <a:off x="0" y="775411"/>
            <a:ext cx="12183035" cy="1914"/>
            <a:chOff x="0" y="775411"/>
            <a:chExt cx="12183035" cy="1914"/>
          </a:xfrm>
        </p:grpSpPr>
        <p:cxnSp>
          <p:nvCxnSpPr>
            <p:cNvPr id="12" name="직선 연결선 11">
              <a:extLst>
                <a:ext uri="{FF2B5EF4-FFF2-40B4-BE49-F238E27FC236}">
                  <a16:creationId xmlns:a16="http://schemas.microsoft.com/office/drawing/2014/main" id="{CD4C3A08-1C6F-4197-A0D7-E312B862BA06}"/>
                </a:ext>
              </a:extLst>
            </p:cNvPr>
            <p:cNvCxnSpPr>
              <a:cxnSpLocks/>
            </p:cNvCxnSpPr>
            <p:nvPr/>
          </p:nvCxnSpPr>
          <p:spPr>
            <a:xfrm>
              <a:off x="0" y="777325"/>
              <a:ext cx="3240000" cy="0"/>
            </a:xfrm>
            <a:prstGeom prst="line">
              <a:avLst/>
            </a:prstGeom>
            <a:ln w="7620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CD4C3A08-1C6F-4197-A0D7-E312B862BA06}"/>
                </a:ext>
              </a:extLst>
            </p:cNvPr>
            <p:cNvCxnSpPr>
              <a:cxnSpLocks/>
            </p:cNvCxnSpPr>
            <p:nvPr/>
          </p:nvCxnSpPr>
          <p:spPr>
            <a:xfrm>
              <a:off x="3231208" y="775411"/>
              <a:ext cx="3240000" cy="0"/>
            </a:xfrm>
            <a:prstGeom prst="line">
              <a:avLst/>
            </a:prstGeom>
            <a:ln w="76200">
              <a:solidFill>
                <a:schemeClr val="accent5">
                  <a:lumMod val="75000"/>
                </a:schemeClr>
              </a:solidFill>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CD4C3A08-1C6F-4197-A0D7-E312B862BA06}"/>
                </a:ext>
              </a:extLst>
            </p:cNvPr>
            <p:cNvCxnSpPr>
              <a:cxnSpLocks/>
            </p:cNvCxnSpPr>
            <p:nvPr/>
          </p:nvCxnSpPr>
          <p:spPr>
            <a:xfrm>
              <a:off x="6462243" y="775411"/>
              <a:ext cx="3240000" cy="0"/>
            </a:xfrm>
            <a:prstGeom prst="line">
              <a:avLst/>
            </a:prstGeom>
            <a:ln w="762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4" name="직선 연결선 13">
              <a:extLst>
                <a:ext uri="{FF2B5EF4-FFF2-40B4-BE49-F238E27FC236}">
                  <a16:creationId xmlns:a16="http://schemas.microsoft.com/office/drawing/2014/main" id="{CD4C3A08-1C6F-4197-A0D7-E312B862BA06}"/>
                </a:ext>
              </a:extLst>
            </p:cNvPr>
            <p:cNvCxnSpPr>
              <a:cxnSpLocks/>
            </p:cNvCxnSpPr>
            <p:nvPr/>
          </p:nvCxnSpPr>
          <p:spPr>
            <a:xfrm>
              <a:off x="9702243" y="775411"/>
              <a:ext cx="2480792" cy="0"/>
            </a:xfrm>
            <a:prstGeom prst="line">
              <a:avLst/>
            </a:prstGeom>
            <a:ln w="76200">
              <a:solidFill>
                <a:schemeClr val="accent5">
                  <a:lumMod val="40000"/>
                  <a:lumOff val="6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05114F-781A-3525-743E-4639CDFFD08B}"/>
                  </a:ext>
                </a:extLst>
              </p:cNvPr>
              <p:cNvSpPr txBox="1"/>
              <p:nvPr/>
            </p:nvSpPr>
            <p:spPr>
              <a:xfrm>
                <a:off x="817231" y="1142063"/>
                <a:ext cx="10328443" cy="3978525"/>
              </a:xfrm>
              <a:prstGeom prst="rect">
                <a:avLst/>
              </a:prstGeom>
              <a:noFill/>
            </p:spPr>
            <p:txBody>
              <a:bodyPr wrap="square">
                <a:spAutoFit/>
              </a:bodyPr>
              <a:lstStyle/>
              <a:p>
                <a:pPr marL="285750" indent="-285750">
                  <a:buFont typeface="Arial" panose="020B0604020202020204" pitchFamily="34" charset="0"/>
                  <a:buChar char="•"/>
                </a:pPr>
                <a:r>
                  <a:rPr lang="en-US" altLang="ko-KR" sz="1400" dirty="0"/>
                  <a:t>Convection, one of the three modes of heat transfer suggests that heat is transported from a higher temperature medium to a lower temperature one, one of the media being a fluid, as a linear function of temperature difference between these two media.</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Above equation gives the value for heat transfer rate per unit area, i.e. W/m2 .</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Unfortunately, </a:t>
                </a:r>
                <a:r>
                  <a:rPr lang="ko-KR" altLang="en-US" sz="1400" dirty="0"/>
                  <a:t>𝒒 </a:t>
                </a:r>
                <a:r>
                  <a:rPr lang="en-US" altLang="ko-KR" sz="1400" dirty="0"/>
                  <a:t>′′ is not a simple figure to find out as it is a function of the length of the conduits most of the time, unless it is indicated as being constant. </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R representing the thermal resistance such that </a:t>
                </a:r>
                <a14:m>
                  <m:oMath xmlns:m="http://schemas.openxmlformats.org/officeDocument/2006/math">
                    <m:acc>
                      <m:accPr>
                        <m:chr m:val="̇"/>
                        <m:ctrlPr>
                          <a:rPr lang="en-US" altLang="ko-KR" sz="1400" i="1" smtClean="0">
                            <a:latin typeface="Cambria Math" panose="02040503050406030204" pitchFamily="18" charset="0"/>
                          </a:rPr>
                        </m:ctrlPr>
                      </m:accPr>
                      <m:e>
                        <m:r>
                          <m:rPr>
                            <m:nor/>
                          </m:rPr>
                          <a:rPr lang="ko-KR" altLang="en-US" sz="1400" dirty="0"/>
                          <m:t>𝑸</m:t>
                        </m:r>
                      </m:e>
                    </m:acc>
                    <m:r>
                      <a:rPr lang="en-US" altLang="ko-KR" sz="1400" b="0" i="1" smtClean="0">
                        <a:latin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m:t>
                    </m:r>
                    <m:r>
                      <m:rPr>
                        <m:nor/>
                      </m:rPr>
                      <a:rPr lang="en-US" altLang="ko-KR" sz="1400"/>
                      <m:t>T</m:t>
                    </m:r>
                    <m:r>
                      <m:rPr>
                        <m:nor/>
                      </m:rPr>
                      <a:rPr lang="en-US" altLang="ko-KR" sz="1400"/>
                      <m:t>/</m:t>
                    </m:r>
                    <m:r>
                      <m:rPr>
                        <m:nor/>
                      </m:rPr>
                      <a:rPr lang="en-US" altLang="ko-KR" sz="1400"/>
                      <m:t>R</m:t>
                    </m:r>
                  </m:oMath>
                </a14:m>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However, differential analysis helps define a mean value for temperature difference </a:t>
                </a:r>
                <a14:m>
                  <m:oMath xmlns:m="http://schemas.openxmlformats.org/officeDocument/2006/math">
                    <m:r>
                      <a:rPr lang="en-US" altLang="ko-KR" sz="1400" smtClean="0">
                        <a:latin typeface="Cambria Math" panose="02040503050406030204" pitchFamily="18" charset="0"/>
                      </a:rPr>
                      <m:t>∆</m:t>
                    </m:r>
                    <m:r>
                      <a:rPr lang="en-US" altLang="ko-KR" sz="1400" i="1">
                        <a:latin typeface="Cambria Math" panose="02040503050406030204" pitchFamily="18" charset="0"/>
                      </a:rPr>
                      <m:t> </m:t>
                    </m:r>
                  </m:oMath>
                </a14:m>
                <a:r>
                  <a:rPr lang="en-US" altLang="ko-KR" sz="1400" dirty="0"/>
                  <a:t>Tm, or LMTD, logarithmic mean temperature difference as</a:t>
                </a:r>
              </a:p>
            </p:txBody>
          </p:sp>
        </mc:Choice>
        <mc:Fallback xmlns="">
          <p:sp>
            <p:nvSpPr>
              <p:cNvPr id="5" name="TextBox 4">
                <a:extLst>
                  <a:ext uri="{FF2B5EF4-FFF2-40B4-BE49-F238E27FC236}">
                    <a16:creationId xmlns:a16="http://schemas.microsoft.com/office/drawing/2014/main" id="{8E05114F-781A-3525-743E-4639CDFFD08B}"/>
                  </a:ext>
                </a:extLst>
              </p:cNvPr>
              <p:cNvSpPr txBox="1">
                <a:spLocks noRot="1" noChangeAspect="1" noMove="1" noResize="1" noEditPoints="1" noAdjustHandles="1" noChangeArrowheads="1" noChangeShapeType="1" noTextEdit="1"/>
              </p:cNvSpPr>
              <p:nvPr/>
            </p:nvSpPr>
            <p:spPr>
              <a:xfrm>
                <a:off x="817231" y="1142063"/>
                <a:ext cx="10328443" cy="3978525"/>
              </a:xfrm>
              <a:prstGeom prst="rect">
                <a:avLst/>
              </a:prstGeom>
              <a:blipFill>
                <a:blip r:embed="rId4"/>
                <a:stretch>
                  <a:fillRect l="-59" t="-153" b="-613"/>
                </a:stretch>
              </a:blipFill>
            </p:spPr>
            <p:txBody>
              <a:bodyPr/>
              <a:lstStyle/>
              <a:p>
                <a:r>
                  <a:rPr lang="ko-KR" altLang="en-US">
                    <a:noFill/>
                  </a:rPr>
                  <a:t> </a:t>
                </a:r>
              </a:p>
            </p:txBody>
          </p:sp>
        </mc:Fallback>
      </mc:AlternateContent>
      <p:grpSp>
        <p:nvGrpSpPr>
          <p:cNvPr id="18" name="그룹 17">
            <a:extLst>
              <a:ext uri="{FF2B5EF4-FFF2-40B4-BE49-F238E27FC236}">
                <a16:creationId xmlns:a16="http://schemas.microsoft.com/office/drawing/2014/main" id="{B9E13CC3-CD07-0751-984B-70DB05A0D237}"/>
              </a:ext>
            </a:extLst>
          </p:cNvPr>
          <p:cNvGrpSpPr/>
          <p:nvPr/>
        </p:nvGrpSpPr>
        <p:grpSpPr>
          <a:xfrm>
            <a:off x="3676082" y="1834560"/>
            <a:ext cx="1290967" cy="336210"/>
            <a:chOff x="3759209" y="1652047"/>
            <a:chExt cx="1290967" cy="336210"/>
          </a:xfrm>
        </p:grpSpPr>
        <p:pic>
          <p:nvPicPr>
            <p:cNvPr id="15" name="그림 14">
              <a:extLst>
                <a:ext uri="{FF2B5EF4-FFF2-40B4-BE49-F238E27FC236}">
                  <a16:creationId xmlns:a16="http://schemas.microsoft.com/office/drawing/2014/main" id="{FCA5C592-9683-ACCF-2284-55A8D777B22E}"/>
                </a:ext>
              </a:extLst>
            </p:cNvPr>
            <p:cNvPicPr>
              <a:picLocks noChangeAspect="1"/>
            </p:cNvPicPr>
            <p:nvPr/>
          </p:nvPicPr>
          <p:blipFill>
            <a:blip r:embed="rId5"/>
            <a:stretch>
              <a:fillRect/>
            </a:stretch>
          </p:blipFill>
          <p:spPr>
            <a:xfrm>
              <a:off x="3759209" y="1652047"/>
              <a:ext cx="895920" cy="318652"/>
            </a:xfrm>
            <a:prstGeom prst="rect">
              <a:avLst/>
            </a:prstGeom>
          </p:spPr>
        </p:pic>
        <p:pic>
          <p:nvPicPr>
            <p:cNvPr id="17" name="그림 16">
              <a:extLst>
                <a:ext uri="{FF2B5EF4-FFF2-40B4-BE49-F238E27FC236}">
                  <a16:creationId xmlns:a16="http://schemas.microsoft.com/office/drawing/2014/main" id="{4AB271A7-BF06-3896-2857-EB0AE03A8DDC}"/>
                </a:ext>
              </a:extLst>
            </p:cNvPr>
            <p:cNvPicPr>
              <a:picLocks noChangeAspect="1"/>
            </p:cNvPicPr>
            <p:nvPr/>
          </p:nvPicPr>
          <p:blipFill>
            <a:blip r:embed="rId6"/>
            <a:stretch>
              <a:fillRect/>
            </a:stretch>
          </p:blipFill>
          <p:spPr>
            <a:xfrm>
              <a:off x="4655129" y="1652047"/>
              <a:ext cx="395047" cy="336210"/>
            </a:xfrm>
            <a:prstGeom prst="rect">
              <a:avLst/>
            </a:prstGeom>
          </p:spPr>
        </p:pic>
      </p:grpSp>
      <p:grpSp>
        <p:nvGrpSpPr>
          <p:cNvPr id="23" name="그룹 22">
            <a:extLst>
              <a:ext uri="{FF2B5EF4-FFF2-40B4-BE49-F238E27FC236}">
                <a16:creationId xmlns:a16="http://schemas.microsoft.com/office/drawing/2014/main" id="{2C87A0F2-B29C-721A-7B10-7125D3B8B583}"/>
              </a:ext>
            </a:extLst>
          </p:cNvPr>
          <p:cNvGrpSpPr/>
          <p:nvPr/>
        </p:nvGrpSpPr>
        <p:grpSpPr>
          <a:xfrm>
            <a:off x="3721876" y="3429000"/>
            <a:ext cx="1245173" cy="310960"/>
            <a:chOff x="4572002" y="3643516"/>
            <a:chExt cx="1245173" cy="310960"/>
          </a:xfrm>
        </p:grpSpPr>
        <p:pic>
          <p:nvPicPr>
            <p:cNvPr id="20" name="그림 19">
              <a:extLst>
                <a:ext uri="{FF2B5EF4-FFF2-40B4-BE49-F238E27FC236}">
                  <a16:creationId xmlns:a16="http://schemas.microsoft.com/office/drawing/2014/main" id="{1384DCDD-B8F3-3B45-EAE3-C025F1ED45A1}"/>
                </a:ext>
              </a:extLst>
            </p:cNvPr>
            <p:cNvPicPr>
              <a:picLocks noChangeAspect="1"/>
            </p:cNvPicPr>
            <p:nvPr/>
          </p:nvPicPr>
          <p:blipFill>
            <a:blip r:embed="rId7"/>
            <a:stretch>
              <a:fillRect/>
            </a:stretch>
          </p:blipFill>
          <p:spPr>
            <a:xfrm>
              <a:off x="4572002" y="3643516"/>
              <a:ext cx="916514" cy="310960"/>
            </a:xfrm>
            <a:prstGeom prst="rect">
              <a:avLst/>
            </a:prstGeom>
          </p:spPr>
        </p:pic>
        <p:pic>
          <p:nvPicPr>
            <p:cNvPr id="22" name="그림 21">
              <a:extLst>
                <a:ext uri="{FF2B5EF4-FFF2-40B4-BE49-F238E27FC236}">
                  <a16:creationId xmlns:a16="http://schemas.microsoft.com/office/drawing/2014/main" id="{733CB123-2820-B608-A6D3-DEAA7057FF03}"/>
                </a:ext>
              </a:extLst>
            </p:cNvPr>
            <p:cNvPicPr>
              <a:picLocks noChangeAspect="1"/>
            </p:cNvPicPr>
            <p:nvPr/>
          </p:nvPicPr>
          <p:blipFill>
            <a:blip r:embed="rId8"/>
            <a:stretch>
              <a:fillRect/>
            </a:stretch>
          </p:blipFill>
          <p:spPr>
            <a:xfrm>
              <a:off x="5488516" y="3661988"/>
              <a:ext cx="328659" cy="271501"/>
            </a:xfrm>
            <a:prstGeom prst="rect">
              <a:avLst/>
            </a:prstGeom>
          </p:spPr>
        </p:pic>
      </p:grpSp>
      <p:grpSp>
        <p:nvGrpSpPr>
          <p:cNvPr id="28" name="그룹 27">
            <a:extLst>
              <a:ext uri="{FF2B5EF4-FFF2-40B4-BE49-F238E27FC236}">
                <a16:creationId xmlns:a16="http://schemas.microsoft.com/office/drawing/2014/main" id="{CF9D8B5E-3645-1C92-C252-65EC0D4D6457}"/>
              </a:ext>
            </a:extLst>
          </p:cNvPr>
          <p:cNvGrpSpPr/>
          <p:nvPr/>
        </p:nvGrpSpPr>
        <p:grpSpPr>
          <a:xfrm>
            <a:off x="6471208" y="3786967"/>
            <a:ext cx="3062769" cy="525195"/>
            <a:chOff x="6548223" y="3844563"/>
            <a:chExt cx="3062769" cy="525195"/>
          </a:xfrm>
        </p:grpSpPr>
        <p:pic>
          <p:nvPicPr>
            <p:cNvPr id="25" name="그림 24">
              <a:extLst>
                <a:ext uri="{FF2B5EF4-FFF2-40B4-BE49-F238E27FC236}">
                  <a16:creationId xmlns:a16="http://schemas.microsoft.com/office/drawing/2014/main" id="{EA164E1E-DCC2-3231-C7A2-A7FF7D7E518B}"/>
                </a:ext>
              </a:extLst>
            </p:cNvPr>
            <p:cNvPicPr>
              <a:picLocks noChangeAspect="1"/>
            </p:cNvPicPr>
            <p:nvPr/>
          </p:nvPicPr>
          <p:blipFill>
            <a:blip r:embed="rId9"/>
            <a:stretch>
              <a:fillRect/>
            </a:stretch>
          </p:blipFill>
          <p:spPr>
            <a:xfrm>
              <a:off x="6548223" y="3844563"/>
              <a:ext cx="2708900" cy="525195"/>
            </a:xfrm>
            <a:prstGeom prst="rect">
              <a:avLst/>
            </a:prstGeom>
          </p:spPr>
        </p:pic>
        <p:pic>
          <p:nvPicPr>
            <p:cNvPr id="27" name="그림 26">
              <a:extLst>
                <a:ext uri="{FF2B5EF4-FFF2-40B4-BE49-F238E27FC236}">
                  <a16:creationId xmlns:a16="http://schemas.microsoft.com/office/drawing/2014/main" id="{E3E9422B-E728-7A11-F196-501CDF38F8AB}"/>
                </a:ext>
              </a:extLst>
            </p:cNvPr>
            <p:cNvPicPr>
              <a:picLocks noChangeAspect="1"/>
            </p:cNvPicPr>
            <p:nvPr/>
          </p:nvPicPr>
          <p:blipFill>
            <a:blip r:embed="rId10"/>
            <a:stretch>
              <a:fillRect/>
            </a:stretch>
          </p:blipFill>
          <p:spPr>
            <a:xfrm>
              <a:off x="9257123" y="3948372"/>
              <a:ext cx="353869" cy="317575"/>
            </a:xfrm>
            <a:prstGeom prst="rect">
              <a:avLst/>
            </a:prstGeom>
          </p:spPr>
        </p:pic>
      </p:grpSp>
      <p:grpSp>
        <p:nvGrpSpPr>
          <p:cNvPr id="33" name="그룹 32">
            <a:extLst>
              <a:ext uri="{FF2B5EF4-FFF2-40B4-BE49-F238E27FC236}">
                <a16:creationId xmlns:a16="http://schemas.microsoft.com/office/drawing/2014/main" id="{2832263D-20A4-A1AB-FF83-0CAEE95C6A3D}"/>
              </a:ext>
            </a:extLst>
          </p:cNvPr>
          <p:cNvGrpSpPr/>
          <p:nvPr/>
        </p:nvGrpSpPr>
        <p:grpSpPr>
          <a:xfrm>
            <a:off x="3676082" y="5120588"/>
            <a:ext cx="1657581" cy="562053"/>
            <a:chOff x="3760820" y="5259342"/>
            <a:chExt cx="1657581" cy="562053"/>
          </a:xfrm>
        </p:grpSpPr>
        <p:pic>
          <p:nvPicPr>
            <p:cNvPr id="30" name="그림 29">
              <a:extLst>
                <a:ext uri="{FF2B5EF4-FFF2-40B4-BE49-F238E27FC236}">
                  <a16:creationId xmlns:a16="http://schemas.microsoft.com/office/drawing/2014/main" id="{AE90573B-B4BF-0686-1A43-A9DC3FD94676}"/>
                </a:ext>
              </a:extLst>
            </p:cNvPr>
            <p:cNvPicPr>
              <a:picLocks noChangeAspect="1"/>
            </p:cNvPicPr>
            <p:nvPr/>
          </p:nvPicPr>
          <p:blipFill>
            <a:blip r:embed="rId11"/>
            <a:stretch>
              <a:fillRect/>
            </a:stretch>
          </p:blipFill>
          <p:spPr>
            <a:xfrm>
              <a:off x="3760820" y="5259342"/>
              <a:ext cx="1333686" cy="562053"/>
            </a:xfrm>
            <a:prstGeom prst="rect">
              <a:avLst/>
            </a:prstGeom>
          </p:spPr>
        </p:pic>
        <p:pic>
          <p:nvPicPr>
            <p:cNvPr id="32" name="그림 31">
              <a:extLst>
                <a:ext uri="{FF2B5EF4-FFF2-40B4-BE49-F238E27FC236}">
                  <a16:creationId xmlns:a16="http://schemas.microsoft.com/office/drawing/2014/main" id="{81E1EB89-0554-7FD4-0D0F-0A12816C7A7D}"/>
                </a:ext>
              </a:extLst>
            </p:cNvPr>
            <p:cNvPicPr>
              <a:picLocks noChangeAspect="1"/>
            </p:cNvPicPr>
            <p:nvPr/>
          </p:nvPicPr>
          <p:blipFill>
            <a:blip r:embed="rId12"/>
            <a:stretch>
              <a:fillRect/>
            </a:stretch>
          </p:blipFill>
          <p:spPr>
            <a:xfrm>
              <a:off x="5094506" y="5342430"/>
              <a:ext cx="323895" cy="285790"/>
            </a:xfrm>
            <a:prstGeom prst="rect">
              <a:avLst/>
            </a:prstGeom>
          </p:spPr>
        </p:pic>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9575C2B-1863-A980-B434-64BFA5FD4FF4}"/>
                  </a:ext>
                </a:extLst>
              </p:cNvPr>
              <p:cNvSpPr txBox="1"/>
              <p:nvPr/>
            </p:nvSpPr>
            <p:spPr>
              <a:xfrm>
                <a:off x="5591950" y="5183690"/>
                <a:ext cx="5814484" cy="523220"/>
              </a:xfrm>
              <a:prstGeom prst="rect">
                <a:avLst/>
              </a:prstGeom>
              <a:noFill/>
            </p:spPr>
            <p:txBody>
              <a:bodyPr wrap="square">
                <a:spAutoFit/>
              </a:bodyPr>
              <a:lstStyle>
                <a:defPPr>
                  <a:defRPr lang="ko-KR"/>
                </a:defPPr>
                <a:lvl1pPr marL="285750" indent="-285750">
                  <a:buFont typeface="Arial" panose="020B0604020202020204" pitchFamily="34" charset="0"/>
                  <a:buChar char="•"/>
                  <a:defRPr sz="1400"/>
                </a:lvl1pPr>
              </a:lstStyle>
              <a:p>
                <a:pPr marL="0" indent="0">
                  <a:buNone/>
                </a:pPr>
                <a:r>
                  <a:rPr lang="en-US" altLang="ko-KR" dirty="0"/>
                  <a:t>: </a:t>
                </a:r>
                <a14:m>
                  <m:oMath xmlns:m="http://schemas.openxmlformats.org/officeDocument/2006/math">
                    <m:r>
                      <a:rPr lang="en-US" altLang="ko-KR">
                        <a:latin typeface="Cambria Math" panose="02040503050406030204" pitchFamily="18" charset="0"/>
                      </a:rPr>
                      <m:t>∆ </m:t>
                    </m:r>
                  </m:oMath>
                </a14:m>
                <a:r>
                  <a:rPr lang="en-US" altLang="ko-KR" dirty="0"/>
                  <a:t>T1 and </a:t>
                </a:r>
                <a14:m>
                  <m:oMath xmlns:m="http://schemas.openxmlformats.org/officeDocument/2006/math">
                    <m:r>
                      <a:rPr lang="en-US" altLang="ko-KR" smtClean="0">
                        <a:latin typeface="Cambria Math" panose="02040503050406030204" pitchFamily="18" charset="0"/>
                      </a:rPr>
                      <m:t>∆ </m:t>
                    </m:r>
                  </m:oMath>
                </a14:m>
                <a:r>
                  <a:rPr lang="en-US" altLang="ko-KR" dirty="0"/>
                  <a:t>T2 are the temperature differences of flow media at two ends of the heat exchanger. </a:t>
                </a:r>
                <a:endParaRPr lang="ko-KR" altLang="en-US" dirty="0"/>
              </a:p>
            </p:txBody>
          </p:sp>
        </mc:Choice>
        <mc:Fallback xmlns="">
          <p:sp>
            <p:nvSpPr>
              <p:cNvPr id="35" name="TextBox 34">
                <a:extLst>
                  <a:ext uri="{FF2B5EF4-FFF2-40B4-BE49-F238E27FC236}">
                    <a16:creationId xmlns:a16="http://schemas.microsoft.com/office/drawing/2014/main" id="{09575C2B-1863-A980-B434-64BFA5FD4FF4}"/>
                  </a:ext>
                </a:extLst>
              </p:cNvPr>
              <p:cNvSpPr txBox="1">
                <a:spLocks noRot="1" noChangeAspect="1" noMove="1" noResize="1" noEditPoints="1" noAdjustHandles="1" noChangeArrowheads="1" noChangeShapeType="1" noTextEdit="1"/>
              </p:cNvSpPr>
              <p:nvPr/>
            </p:nvSpPr>
            <p:spPr>
              <a:xfrm>
                <a:off x="5591950" y="5183690"/>
                <a:ext cx="5814484" cy="523220"/>
              </a:xfrm>
              <a:prstGeom prst="rect">
                <a:avLst/>
              </a:prstGeom>
              <a:blipFill>
                <a:blip r:embed="rId13"/>
                <a:stretch>
                  <a:fillRect l="-314" t="-1163" r="-524" b="-1162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0396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9DF3BE-415F-4831-B0D8-6A7BE3D2E460}"/>
              </a:ext>
            </a:extLst>
          </p:cNvPr>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pic>
        <p:nvPicPr>
          <p:cNvPr id="7" name="그림 6">
            <a:extLst>
              <a:ext uri="{FF2B5EF4-FFF2-40B4-BE49-F238E27FC236}">
                <a16:creationId xmlns:a16="http://schemas.microsoft.com/office/drawing/2014/main" id="{F94371F9-2712-4550-8EEA-3813FE9AD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
        <p:nvSpPr>
          <p:cNvPr id="2" name="TextBox 1"/>
          <p:cNvSpPr txBox="1"/>
          <p:nvPr/>
        </p:nvSpPr>
        <p:spPr>
          <a:xfrm>
            <a:off x="326194" y="13196"/>
            <a:ext cx="9665812" cy="735842"/>
          </a:xfrm>
          <a:prstGeom prst="rect">
            <a:avLst/>
          </a:prstGeom>
          <a:noFill/>
        </p:spPr>
        <p:txBody>
          <a:bodyPr wrap="square" rtlCol="0">
            <a:spAutoFit/>
          </a:bodyPr>
          <a:lstStyle/>
          <a:p>
            <a:pPr marL="514350" indent="-514350">
              <a:lnSpc>
                <a:spcPct val="150000"/>
              </a:lnSpc>
              <a:buFont typeface="+mj-lt"/>
              <a:buAutoNum type="arabicPeriod" startAt="2"/>
            </a:pPr>
            <a:r>
              <a:rPr lang="en-US" altLang="ko-KR" sz="3200" b="1">
                <a:latin typeface="+mj-ea"/>
              </a:rPr>
              <a:t>Theory</a:t>
            </a:r>
            <a:endParaRPr lang="en-US" altLang="ko-KR" sz="3200" b="1" dirty="0">
              <a:latin typeface="+mj-ea"/>
            </a:endParaRPr>
          </a:p>
        </p:txBody>
      </p:sp>
      <p:grpSp>
        <p:nvGrpSpPr>
          <p:cNvPr id="8" name="그룹 7"/>
          <p:cNvGrpSpPr/>
          <p:nvPr/>
        </p:nvGrpSpPr>
        <p:grpSpPr>
          <a:xfrm>
            <a:off x="0" y="775411"/>
            <a:ext cx="12183035" cy="1914"/>
            <a:chOff x="0" y="775411"/>
            <a:chExt cx="12183035" cy="1914"/>
          </a:xfrm>
        </p:grpSpPr>
        <p:cxnSp>
          <p:nvCxnSpPr>
            <p:cNvPr id="12" name="직선 연결선 11">
              <a:extLst>
                <a:ext uri="{FF2B5EF4-FFF2-40B4-BE49-F238E27FC236}">
                  <a16:creationId xmlns:a16="http://schemas.microsoft.com/office/drawing/2014/main" id="{CD4C3A08-1C6F-4197-A0D7-E312B862BA06}"/>
                </a:ext>
              </a:extLst>
            </p:cNvPr>
            <p:cNvCxnSpPr>
              <a:cxnSpLocks/>
            </p:cNvCxnSpPr>
            <p:nvPr/>
          </p:nvCxnSpPr>
          <p:spPr>
            <a:xfrm>
              <a:off x="0" y="777325"/>
              <a:ext cx="3240000" cy="0"/>
            </a:xfrm>
            <a:prstGeom prst="line">
              <a:avLst/>
            </a:prstGeom>
            <a:ln w="7620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CD4C3A08-1C6F-4197-A0D7-E312B862BA06}"/>
                </a:ext>
              </a:extLst>
            </p:cNvPr>
            <p:cNvCxnSpPr>
              <a:cxnSpLocks/>
            </p:cNvCxnSpPr>
            <p:nvPr/>
          </p:nvCxnSpPr>
          <p:spPr>
            <a:xfrm>
              <a:off x="3231208" y="775411"/>
              <a:ext cx="3240000" cy="0"/>
            </a:xfrm>
            <a:prstGeom prst="line">
              <a:avLst/>
            </a:prstGeom>
            <a:ln w="76200">
              <a:solidFill>
                <a:schemeClr val="accent5">
                  <a:lumMod val="75000"/>
                </a:schemeClr>
              </a:solidFill>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CD4C3A08-1C6F-4197-A0D7-E312B862BA06}"/>
                </a:ext>
              </a:extLst>
            </p:cNvPr>
            <p:cNvCxnSpPr>
              <a:cxnSpLocks/>
            </p:cNvCxnSpPr>
            <p:nvPr/>
          </p:nvCxnSpPr>
          <p:spPr>
            <a:xfrm>
              <a:off x="6462243" y="775411"/>
              <a:ext cx="3240000" cy="0"/>
            </a:xfrm>
            <a:prstGeom prst="line">
              <a:avLst/>
            </a:prstGeom>
            <a:ln w="762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4" name="직선 연결선 13">
              <a:extLst>
                <a:ext uri="{FF2B5EF4-FFF2-40B4-BE49-F238E27FC236}">
                  <a16:creationId xmlns:a16="http://schemas.microsoft.com/office/drawing/2014/main" id="{CD4C3A08-1C6F-4197-A0D7-E312B862BA06}"/>
                </a:ext>
              </a:extLst>
            </p:cNvPr>
            <p:cNvCxnSpPr>
              <a:cxnSpLocks/>
            </p:cNvCxnSpPr>
            <p:nvPr/>
          </p:nvCxnSpPr>
          <p:spPr>
            <a:xfrm>
              <a:off x="9702243" y="775411"/>
              <a:ext cx="2480792" cy="0"/>
            </a:xfrm>
            <a:prstGeom prst="line">
              <a:avLst/>
            </a:prstGeom>
            <a:ln w="76200">
              <a:solidFill>
                <a:schemeClr val="accent5">
                  <a:lumMod val="40000"/>
                  <a:lumOff val="60000"/>
                </a:schemeClr>
              </a:solidFill>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8E05114F-781A-3525-743E-4639CDFFD08B}"/>
              </a:ext>
            </a:extLst>
          </p:cNvPr>
          <p:cNvSpPr txBox="1"/>
          <p:nvPr/>
        </p:nvSpPr>
        <p:spPr>
          <a:xfrm>
            <a:off x="817231" y="1142063"/>
            <a:ext cx="10636336" cy="3539430"/>
          </a:xfrm>
          <a:prstGeom prst="rect">
            <a:avLst/>
          </a:prstGeom>
          <a:noFill/>
        </p:spPr>
        <p:txBody>
          <a:bodyPr wrap="square">
            <a:spAutoFit/>
          </a:bodyPr>
          <a:lstStyle/>
          <a:p>
            <a:pPr marL="285750" indent="-285750">
              <a:buFont typeface="Arial" panose="020B0604020202020204" pitchFamily="34" charset="0"/>
              <a:buChar char="•"/>
            </a:pPr>
            <a:r>
              <a:rPr lang="en-US" altLang="ko-KR" sz="1400" dirty="0"/>
              <a:t>However, logarithmic mean temperature cannot be calculated unless all the temperatures are known which is most of the time not the case.</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There are two types of heat exchanger problems: the one where one is given the requirement for heating/cooling and a design for a brand new heat exchanger is initiated, and the other where one already has a heat exchanger at hand and needs to find out whether it serves a specific heat transfer need.</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Using a CFD model will not only help define the geometry better, but also all the characteristics of the heat exchanger to be designed can be visualized beforehand so that the time spent and resources allocated will be minimal.</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The current study fits in the second type of heat exchanger analysis which is called the effectiveness method. In this method, a definition for the maximum heat transfer possible is made as:</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Additionally, another definition, number of thermal units, NTU=UAs /</a:t>
            </a:r>
            <a:r>
              <a:rPr lang="en-US" altLang="ko-KR" sz="1400" dirty="0" err="1"/>
              <a:t>Cmin</a:t>
            </a:r>
            <a:r>
              <a:rPr lang="en-US" altLang="ko-KR" sz="1400" dirty="0"/>
              <a:t> is made in order to calculate the effectiveness ϵ of a shell and tube pipe heat exchanger ( one-shell pass; 2,4,… tube passes) such that                 :</a:t>
            </a:r>
          </a:p>
        </p:txBody>
      </p:sp>
      <p:grpSp>
        <p:nvGrpSpPr>
          <p:cNvPr id="16" name="그룹 15">
            <a:extLst>
              <a:ext uri="{FF2B5EF4-FFF2-40B4-BE49-F238E27FC236}">
                <a16:creationId xmlns:a16="http://schemas.microsoft.com/office/drawing/2014/main" id="{1A7D9FDE-3074-897A-9CF1-CB513690F511}"/>
              </a:ext>
            </a:extLst>
          </p:cNvPr>
          <p:cNvGrpSpPr/>
          <p:nvPr/>
        </p:nvGrpSpPr>
        <p:grpSpPr>
          <a:xfrm>
            <a:off x="7359264" y="3672061"/>
            <a:ext cx="2033147" cy="295316"/>
            <a:chOff x="7415824" y="3657771"/>
            <a:chExt cx="2033147" cy="295316"/>
          </a:xfrm>
        </p:grpSpPr>
        <p:pic>
          <p:nvPicPr>
            <p:cNvPr id="4" name="그림 3">
              <a:extLst>
                <a:ext uri="{FF2B5EF4-FFF2-40B4-BE49-F238E27FC236}">
                  <a16:creationId xmlns:a16="http://schemas.microsoft.com/office/drawing/2014/main" id="{6AF20528-6EBA-80DC-812E-EFE6960DDE12}"/>
                </a:ext>
              </a:extLst>
            </p:cNvPr>
            <p:cNvPicPr>
              <a:picLocks noChangeAspect="1"/>
            </p:cNvPicPr>
            <p:nvPr/>
          </p:nvPicPr>
          <p:blipFill>
            <a:blip r:embed="rId4"/>
            <a:stretch>
              <a:fillRect/>
            </a:stretch>
          </p:blipFill>
          <p:spPr>
            <a:xfrm>
              <a:off x="7415824" y="3686350"/>
              <a:ext cx="1790950" cy="266737"/>
            </a:xfrm>
            <a:prstGeom prst="rect">
              <a:avLst/>
            </a:prstGeom>
          </p:spPr>
        </p:pic>
        <p:pic>
          <p:nvPicPr>
            <p:cNvPr id="10" name="그림 9">
              <a:extLst>
                <a:ext uri="{FF2B5EF4-FFF2-40B4-BE49-F238E27FC236}">
                  <a16:creationId xmlns:a16="http://schemas.microsoft.com/office/drawing/2014/main" id="{18A67500-7734-9E88-7999-C49EE85A52A5}"/>
                </a:ext>
              </a:extLst>
            </p:cNvPr>
            <p:cNvPicPr>
              <a:picLocks noChangeAspect="1"/>
            </p:cNvPicPr>
            <p:nvPr/>
          </p:nvPicPr>
          <p:blipFill>
            <a:blip r:embed="rId5"/>
            <a:stretch>
              <a:fillRect/>
            </a:stretch>
          </p:blipFill>
          <p:spPr>
            <a:xfrm>
              <a:off x="9115549" y="3657771"/>
              <a:ext cx="333422" cy="295316"/>
            </a:xfrm>
            <a:prstGeom prst="rect">
              <a:avLst/>
            </a:prstGeom>
          </p:spPr>
        </p:pic>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FEAAF8F-5FEF-02DA-3CD9-342DDF03A052}"/>
                  </a:ext>
                </a:extLst>
              </p:cNvPr>
              <p:cNvSpPr txBox="1"/>
              <p:nvPr/>
            </p:nvSpPr>
            <p:spPr>
              <a:xfrm>
                <a:off x="9532240" y="3639439"/>
                <a:ext cx="249006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 </m:t>
                      </m:r>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𝐶</m:t>
                          </m:r>
                        </m:e>
                        <m:sub>
                          <m:r>
                            <a:rPr lang="en-US" altLang="ko-KR" sz="1400" b="0" i="1" smtClean="0">
                              <a:latin typeface="Cambria Math" panose="02040503050406030204" pitchFamily="18" charset="0"/>
                            </a:rPr>
                            <m:t>𝑚𝑖𝑛</m:t>
                          </m:r>
                        </m:sub>
                      </m:sSub>
                      <m:r>
                        <a:rPr lang="en-US" altLang="ko-KR" sz="1400" i="1">
                          <a:latin typeface="Cambria Math" panose="02040503050406030204" pitchFamily="18" charset="0"/>
                        </a:rPr>
                        <m:t>=</m:t>
                      </m:r>
                      <m:r>
                        <m:rPr>
                          <m:sty m:val="p"/>
                        </m:rPr>
                        <a:rPr lang="en-US" altLang="ko-KR" sz="1400" b="0" i="0" smtClean="0">
                          <a:latin typeface="Cambria Math" panose="02040503050406030204" pitchFamily="18" charset="0"/>
                        </a:rPr>
                        <m:t>min</m:t>
                      </m:r>
                      <m:r>
                        <a:rPr lang="en-US" altLang="ko-KR" sz="1400" b="0" i="1" smtClean="0">
                          <a:latin typeface="Cambria Math" panose="02040503050406030204" pitchFamily="18" charset="0"/>
                        </a:rPr>
                        <m:t>⁡(</m:t>
                      </m:r>
                      <m:sSub>
                        <m:sSubPr>
                          <m:ctrlPr>
                            <a:rPr lang="en-US" altLang="ko-KR" sz="1400" i="1">
                              <a:latin typeface="Cambria Math" panose="02040503050406030204" pitchFamily="18" charset="0"/>
                            </a:rPr>
                          </m:ctrlPr>
                        </m:sSubPr>
                        <m:e>
                          <m:acc>
                            <m:accPr>
                              <m:chr m:val="̇"/>
                              <m:ctrlPr>
                                <a:rPr lang="en-US" altLang="ko-KR" sz="1400" i="1">
                                  <a:latin typeface="Cambria Math" panose="02040503050406030204" pitchFamily="18" charset="0"/>
                                </a:rPr>
                              </m:ctrlPr>
                            </m:accPr>
                            <m:e>
                              <m:r>
                                <a:rPr lang="en-US" altLang="ko-KR" sz="1400" i="1">
                                  <a:latin typeface="Cambria Math" panose="02040503050406030204" pitchFamily="18" charset="0"/>
                                </a:rPr>
                                <m:t>𝑚</m:t>
                              </m:r>
                            </m:e>
                          </m:acc>
                        </m:e>
                        <m:sub>
                          <m:r>
                            <a:rPr lang="en-US" altLang="ko-KR" sz="1400" i="1">
                              <a:latin typeface="Cambria Math" panose="02040503050406030204" pitchFamily="18" charset="0"/>
                            </a:rPr>
                            <m:t>𝑐</m:t>
                          </m:r>
                        </m:sub>
                      </m:sSub>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𝑐</m:t>
                          </m:r>
                        </m:e>
                        <m:sub>
                          <m:r>
                            <a:rPr lang="en-US" altLang="ko-KR" sz="1400" i="1">
                              <a:latin typeface="Cambria Math" panose="02040503050406030204" pitchFamily="18" charset="0"/>
                            </a:rPr>
                            <m:t>𝑐</m:t>
                          </m:r>
                        </m:sub>
                      </m:sSub>
                      <m:r>
                        <a:rPr lang="en-US" altLang="ko-KR" sz="1400" b="0" i="1" smtClean="0">
                          <a:latin typeface="Cambria Math" panose="02040503050406030204" pitchFamily="18" charset="0"/>
                        </a:rPr>
                        <m:t>,</m:t>
                      </m:r>
                      <m:sSub>
                        <m:sSubPr>
                          <m:ctrlPr>
                            <a:rPr lang="en-US" altLang="ko-KR" sz="1400" i="1">
                              <a:latin typeface="Cambria Math" panose="02040503050406030204" pitchFamily="18" charset="0"/>
                            </a:rPr>
                          </m:ctrlPr>
                        </m:sSubPr>
                        <m:e>
                          <m:acc>
                            <m:accPr>
                              <m:chr m:val="̇"/>
                              <m:ctrlPr>
                                <a:rPr lang="en-US" altLang="ko-KR" sz="1400" i="1">
                                  <a:latin typeface="Cambria Math" panose="02040503050406030204" pitchFamily="18" charset="0"/>
                                </a:rPr>
                              </m:ctrlPr>
                            </m:accPr>
                            <m:e>
                              <m:r>
                                <a:rPr lang="en-US" altLang="ko-KR" sz="1400" i="1">
                                  <a:latin typeface="Cambria Math" panose="02040503050406030204" pitchFamily="18" charset="0"/>
                                </a:rPr>
                                <m:t>𝑚</m:t>
                              </m:r>
                            </m:e>
                          </m:acc>
                        </m:e>
                        <m:sub>
                          <m:r>
                            <a:rPr lang="en-US" altLang="ko-KR" sz="1400" i="1">
                              <a:latin typeface="Cambria Math" panose="02040503050406030204" pitchFamily="18" charset="0"/>
                            </a:rPr>
                            <m:t>h</m:t>
                          </m:r>
                        </m:sub>
                      </m:sSub>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𝑐</m:t>
                          </m:r>
                        </m:e>
                        <m:sub>
                          <m:r>
                            <a:rPr lang="en-US" altLang="ko-KR" sz="1400" i="1">
                              <a:latin typeface="Cambria Math" panose="02040503050406030204" pitchFamily="18" charset="0"/>
                            </a:rPr>
                            <m:t>h</m:t>
                          </m:r>
                        </m:sub>
                      </m:sSub>
                      <m:r>
                        <a:rPr lang="en-US" altLang="ko-KR" sz="1400" b="0" i="1" smtClean="0">
                          <a:latin typeface="Cambria Math" panose="02040503050406030204" pitchFamily="18" charset="0"/>
                        </a:rPr>
                        <m:t>)</m:t>
                      </m:r>
                    </m:oMath>
                  </m:oMathPara>
                </a14:m>
                <a:endParaRPr lang="ko-KR" altLang="en-US" sz="1400" dirty="0"/>
              </a:p>
            </p:txBody>
          </p:sp>
        </mc:Choice>
        <mc:Fallback xmlns="">
          <p:sp>
            <p:nvSpPr>
              <p:cNvPr id="19" name="TextBox 18">
                <a:extLst>
                  <a:ext uri="{FF2B5EF4-FFF2-40B4-BE49-F238E27FC236}">
                    <a16:creationId xmlns:a16="http://schemas.microsoft.com/office/drawing/2014/main" id="{0FEAAF8F-5FEF-02DA-3CD9-342DDF03A052}"/>
                  </a:ext>
                </a:extLst>
              </p:cNvPr>
              <p:cNvSpPr txBox="1">
                <a:spLocks noRot="1" noChangeAspect="1" noMove="1" noResize="1" noEditPoints="1" noAdjustHandles="1" noChangeArrowheads="1" noChangeShapeType="1" noTextEdit="1"/>
              </p:cNvSpPr>
              <p:nvPr/>
            </p:nvSpPr>
            <p:spPr>
              <a:xfrm>
                <a:off x="9532240" y="3639439"/>
                <a:ext cx="2490065" cy="307777"/>
              </a:xfrm>
              <a:prstGeom prst="rect">
                <a:avLst/>
              </a:prstGeom>
              <a:blipFill>
                <a:blip r:embed="rId6"/>
                <a:stretch>
                  <a:fillRect b="-9804"/>
                </a:stretch>
              </a:blipFill>
            </p:spPr>
            <p:txBody>
              <a:bodyPr/>
              <a:lstStyle/>
              <a:p>
                <a:r>
                  <a:rPr lang="ko-KR" altLang="en-US">
                    <a:noFill/>
                  </a:rPr>
                  <a:t> </a:t>
                </a:r>
              </a:p>
            </p:txBody>
          </p:sp>
        </mc:Fallback>
      </mc:AlternateContent>
      <p:pic>
        <p:nvPicPr>
          <p:cNvPr id="24" name="그림 23">
            <a:extLst>
              <a:ext uri="{FF2B5EF4-FFF2-40B4-BE49-F238E27FC236}">
                <a16:creationId xmlns:a16="http://schemas.microsoft.com/office/drawing/2014/main" id="{A7C7B417-E45E-DC97-E73A-B9DCC9DD4C46}"/>
              </a:ext>
            </a:extLst>
          </p:cNvPr>
          <p:cNvPicPr>
            <a:picLocks noChangeAspect="1"/>
          </p:cNvPicPr>
          <p:nvPr/>
        </p:nvPicPr>
        <p:blipFill>
          <a:blip r:embed="rId7"/>
          <a:stretch>
            <a:fillRect/>
          </a:stretch>
        </p:blipFill>
        <p:spPr>
          <a:xfrm>
            <a:off x="8330478" y="4382464"/>
            <a:ext cx="854367" cy="299029"/>
          </a:xfrm>
          <a:prstGeom prst="rect">
            <a:avLst/>
          </a:prstGeom>
        </p:spPr>
      </p:pic>
      <p:grpSp>
        <p:nvGrpSpPr>
          <p:cNvPr id="36" name="그룹 35">
            <a:extLst>
              <a:ext uri="{FF2B5EF4-FFF2-40B4-BE49-F238E27FC236}">
                <a16:creationId xmlns:a16="http://schemas.microsoft.com/office/drawing/2014/main" id="{F28E95F2-0AB7-A6BF-26DA-D38C41DDD20A}"/>
              </a:ext>
            </a:extLst>
          </p:cNvPr>
          <p:cNvGrpSpPr/>
          <p:nvPr/>
        </p:nvGrpSpPr>
        <p:grpSpPr>
          <a:xfrm>
            <a:off x="3706314" y="5093077"/>
            <a:ext cx="4267796" cy="695422"/>
            <a:chOff x="3649753" y="4985848"/>
            <a:chExt cx="4267796" cy="695422"/>
          </a:xfrm>
        </p:grpSpPr>
        <p:pic>
          <p:nvPicPr>
            <p:cNvPr id="29" name="그림 28">
              <a:extLst>
                <a:ext uri="{FF2B5EF4-FFF2-40B4-BE49-F238E27FC236}">
                  <a16:creationId xmlns:a16="http://schemas.microsoft.com/office/drawing/2014/main" id="{E0A7E8AB-B9D8-33C0-EAC2-376BE28B5A3D}"/>
                </a:ext>
              </a:extLst>
            </p:cNvPr>
            <p:cNvPicPr>
              <a:picLocks noChangeAspect="1"/>
            </p:cNvPicPr>
            <p:nvPr/>
          </p:nvPicPr>
          <p:blipFill>
            <a:blip r:embed="rId8"/>
            <a:stretch>
              <a:fillRect/>
            </a:stretch>
          </p:blipFill>
          <p:spPr>
            <a:xfrm>
              <a:off x="3649753" y="4985848"/>
              <a:ext cx="3953427" cy="695422"/>
            </a:xfrm>
            <a:prstGeom prst="rect">
              <a:avLst/>
            </a:prstGeom>
          </p:spPr>
        </p:pic>
        <p:pic>
          <p:nvPicPr>
            <p:cNvPr id="34" name="그림 33">
              <a:extLst>
                <a:ext uri="{FF2B5EF4-FFF2-40B4-BE49-F238E27FC236}">
                  <a16:creationId xmlns:a16="http://schemas.microsoft.com/office/drawing/2014/main" id="{079D1C73-1152-CF91-8CC6-9E5E5BF6B6B0}"/>
                </a:ext>
              </a:extLst>
            </p:cNvPr>
            <p:cNvPicPr>
              <a:picLocks noChangeAspect="1"/>
            </p:cNvPicPr>
            <p:nvPr/>
          </p:nvPicPr>
          <p:blipFill>
            <a:blip r:embed="rId9"/>
            <a:stretch>
              <a:fillRect/>
            </a:stretch>
          </p:blipFill>
          <p:spPr>
            <a:xfrm>
              <a:off x="7603180" y="5231902"/>
              <a:ext cx="314369" cy="257211"/>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2FC05B-1C00-933E-3DD5-83B6E20B8064}"/>
                  </a:ext>
                </a:extLst>
              </p:cNvPr>
              <p:cNvSpPr txBox="1"/>
              <p:nvPr/>
            </p:nvSpPr>
            <p:spPr>
              <a:xfrm>
                <a:off x="7386525" y="5142163"/>
                <a:ext cx="2742272" cy="5343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𝑐</m:t>
                      </m:r>
                      <m:r>
                        <a:rPr lang="en-US" altLang="ko-KR" sz="1400" i="1" smtClean="0">
                          <a:latin typeface="Cambria Math" panose="02040503050406030204" pitchFamily="18" charset="0"/>
                        </a:rPr>
                        <m:t>= </m:t>
                      </m:r>
                      <m:f>
                        <m:fPr>
                          <m:ctrlPr>
                            <a:rPr lang="en-US" altLang="ko-KR" sz="1400" i="1">
                              <a:latin typeface="Cambria Math" panose="02040503050406030204" pitchFamily="18" charset="0"/>
                            </a:rPr>
                          </m:ctrlPr>
                        </m:fPr>
                        <m:num>
                          <m:sSub>
                            <m:sSubPr>
                              <m:ctrlPr>
                                <a:rPr lang="en-US" altLang="ko-KR" sz="1400" i="1">
                                  <a:latin typeface="Cambria Math" panose="02040503050406030204" pitchFamily="18" charset="0"/>
                                </a:rPr>
                              </m:ctrlPr>
                            </m:sSubPr>
                            <m:e>
                              <m:acc>
                                <m:accPr>
                                  <m:chr m:val="̇"/>
                                  <m:ctrlPr>
                                    <a:rPr lang="en-US" altLang="ko-KR" sz="1400" i="1">
                                      <a:latin typeface="Cambria Math" panose="02040503050406030204" pitchFamily="18" charset="0"/>
                                    </a:rPr>
                                  </m:ctrlPr>
                                </m:accPr>
                                <m:e>
                                  <m:r>
                                    <a:rPr lang="en-US" altLang="ko-KR" sz="1400" i="1">
                                      <a:latin typeface="Cambria Math" panose="02040503050406030204" pitchFamily="18" charset="0"/>
                                    </a:rPr>
                                    <m:t>𝑚</m:t>
                                  </m:r>
                                </m:e>
                              </m:acc>
                            </m:e>
                            <m:sub>
                              <m:r>
                                <a:rPr lang="en-US" altLang="ko-KR" sz="1400" i="1">
                                  <a:latin typeface="Cambria Math" panose="02040503050406030204" pitchFamily="18" charset="0"/>
                                </a:rPr>
                                <m:t>𝑐</m:t>
                              </m:r>
                            </m:sub>
                          </m:sSub>
                          <m:r>
                            <a:rPr lang="en-US" altLang="ko-KR" sz="1400" i="1">
                              <a:latin typeface="Cambria Math" panose="02040503050406030204" pitchFamily="18" charset="0"/>
                            </a:rPr>
                            <m:t>𝑐</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𝑝</m:t>
                              </m:r>
                            </m:e>
                            <m:sub>
                              <m:r>
                                <a:rPr lang="en-US" altLang="ko-KR" sz="1400" i="1">
                                  <a:latin typeface="Cambria Math" panose="02040503050406030204" pitchFamily="18" charset="0"/>
                                </a:rPr>
                                <m:t>𝑐</m:t>
                              </m:r>
                            </m:sub>
                          </m:sSub>
                        </m:num>
                        <m:den>
                          <m:sSub>
                            <m:sSubPr>
                              <m:ctrlPr>
                                <a:rPr lang="en-US" altLang="ko-KR" sz="1400" i="1">
                                  <a:latin typeface="Cambria Math" panose="02040503050406030204" pitchFamily="18" charset="0"/>
                                </a:rPr>
                              </m:ctrlPr>
                            </m:sSubPr>
                            <m:e>
                              <m:acc>
                                <m:accPr>
                                  <m:chr m:val="̇"/>
                                  <m:ctrlPr>
                                    <a:rPr lang="en-US" altLang="ko-KR" sz="1400" i="1">
                                      <a:latin typeface="Cambria Math" panose="02040503050406030204" pitchFamily="18" charset="0"/>
                                    </a:rPr>
                                  </m:ctrlPr>
                                </m:accPr>
                                <m:e>
                                  <m:r>
                                    <a:rPr lang="en-US" altLang="ko-KR" sz="1400" i="1">
                                      <a:latin typeface="Cambria Math" panose="02040503050406030204" pitchFamily="18" charset="0"/>
                                    </a:rPr>
                                    <m:t>𝑚</m:t>
                                  </m:r>
                                </m:e>
                              </m:acc>
                            </m:e>
                            <m:sub>
                              <m:r>
                                <a:rPr lang="en-US" altLang="ko-KR" sz="1400" i="1">
                                  <a:latin typeface="Cambria Math" panose="02040503050406030204" pitchFamily="18" charset="0"/>
                                </a:rPr>
                                <m:t>h</m:t>
                              </m:r>
                            </m:sub>
                          </m:sSub>
                          <m:r>
                            <a:rPr lang="en-US" altLang="ko-KR" sz="1400" i="1">
                              <a:latin typeface="Cambria Math" panose="02040503050406030204" pitchFamily="18" charset="0"/>
                            </a:rPr>
                            <m:t>𝑐</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𝑝</m:t>
                              </m:r>
                            </m:e>
                            <m:sub>
                              <m:r>
                                <a:rPr lang="en-US" altLang="ko-KR" sz="1400" i="1">
                                  <a:latin typeface="Cambria Math" panose="02040503050406030204" pitchFamily="18" charset="0"/>
                                </a:rPr>
                                <m:t>h</m:t>
                              </m:r>
                            </m:sub>
                          </m:sSub>
                        </m:den>
                      </m:f>
                    </m:oMath>
                  </m:oMathPara>
                </a14:m>
                <a:endParaRPr lang="ko-KR" altLang="en-US" sz="1400" dirty="0"/>
              </a:p>
            </p:txBody>
          </p:sp>
        </mc:Choice>
        <mc:Fallback xmlns="">
          <p:sp>
            <p:nvSpPr>
              <p:cNvPr id="9" name="TextBox 8">
                <a:extLst>
                  <a:ext uri="{FF2B5EF4-FFF2-40B4-BE49-F238E27FC236}">
                    <a16:creationId xmlns:a16="http://schemas.microsoft.com/office/drawing/2014/main" id="{6B2FC05B-1C00-933E-3DD5-83B6E20B8064}"/>
                  </a:ext>
                </a:extLst>
              </p:cNvPr>
              <p:cNvSpPr txBox="1">
                <a:spLocks noRot="1" noChangeAspect="1" noMove="1" noResize="1" noEditPoints="1" noAdjustHandles="1" noChangeArrowheads="1" noChangeShapeType="1" noTextEdit="1"/>
              </p:cNvSpPr>
              <p:nvPr/>
            </p:nvSpPr>
            <p:spPr>
              <a:xfrm>
                <a:off x="7386525" y="5142163"/>
                <a:ext cx="2742272" cy="534313"/>
              </a:xfrm>
              <a:prstGeom prst="rect">
                <a:avLst/>
              </a:prstGeom>
              <a:blipFill>
                <a:blip r:embed="rId10"/>
                <a:stretch>
                  <a:fillRect b="-229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0596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9DF3BE-415F-4831-B0D8-6A7BE3D2E460}"/>
              </a:ext>
            </a:extLst>
          </p:cNvPr>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pic>
        <p:nvPicPr>
          <p:cNvPr id="7" name="그림 6">
            <a:extLst>
              <a:ext uri="{FF2B5EF4-FFF2-40B4-BE49-F238E27FC236}">
                <a16:creationId xmlns:a16="http://schemas.microsoft.com/office/drawing/2014/main" id="{F94371F9-2712-4550-8EEA-3813FE9AD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
        <p:nvSpPr>
          <p:cNvPr id="2" name="TextBox 1"/>
          <p:cNvSpPr txBox="1"/>
          <p:nvPr/>
        </p:nvSpPr>
        <p:spPr>
          <a:xfrm>
            <a:off x="326194" y="13196"/>
            <a:ext cx="9665812" cy="735842"/>
          </a:xfrm>
          <a:prstGeom prst="rect">
            <a:avLst/>
          </a:prstGeom>
          <a:noFill/>
        </p:spPr>
        <p:txBody>
          <a:bodyPr wrap="square" rtlCol="0">
            <a:spAutoFit/>
          </a:bodyPr>
          <a:lstStyle/>
          <a:p>
            <a:pPr marL="514350" indent="-514350">
              <a:lnSpc>
                <a:spcPct val="150000"/>
              </a:lnSpc>
              <a:buFont typeface="+mj-lt"/>
              <a:buAutoNum type="arabicPeriod" startAt="2"/>
            </a:pPr>
            <a:r>
              <a:rPr lang="en-US" altLang="ko-KR" sz="3200" b="1">
                <a:latin typeface="+mj-ea"/>
              </a:rPr>
              <a:t>Theory</a:t>
            </a:r>
            <a:endParaRPr lang="en-US" altLang="ko-KR" sz="3200" b="1" dirty="0">
              <a:latin typeface="+mj-ea"/>
            </a:endParaRPr>
          </a:p>
        </p:txBody>
      </p:sp>
      <p:grpSp>
        <p:nvGrpSpPr>
          <p:cNvPr id="8" name="그룹 7"/>
          <p:cNvGrpSpPr/>
          <p:nvPr/>
        </p:nvGrpSpPr>
        <p:grpSpPr>
          <a:xfrm>
            <a:off x="0" y="775411"/>
            <a:ext cx="12183035" cy="1914"/>
            <a:chOff x="0" y="775411"/>
            <a:chExt cx="12183035" cy="1914"/>
          </a:xfrm>
        </p:grpSpPr>
        <p:cxnSp>
          <p:nvCxnSpPr>
            <p:cNvPr id="12" name="직선 연결선 11">
              <a:extLst>
                <a:ext uri="{FF2B5EF4-FFF2-40B4-BE49-F238E27FC236}">
                  <a16:creationId xmlns:a16="http://schemas.microsoft.com/office/drawing/2014/main" id="{CD4C3A08-1C6F-4197-A0D7-E312B862BA06}"/>
                </a:ext>
              </a:extLst>
            </p:cNvPr>
            <p:cNvCxnSpPr>
              <a:cxnSpLocks/>
            </p:cNvCxnSpPr>
            <p:nvPr/>
          </p:nvCxnSpPr>
          <p:spPr>
            <a:xfrm>
              <a:off x="0" y="777325"/>
              <a:ext cx="3240000" cy="0"/>
            </a:xfrm>
            <a:prstGeom prst="line">
              <a:avLst/>
            </a:prstGeom>
            <a:ln w="7620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CD4C3A08-1C6F-4197-A0D7-E312B862BA06}"/>
                </a:ext>
              </a:extLst>
            </p:cNvPr>
            <p:cNvCxnSpPr>
              <a:cxnSpLocks/>
            </p:cNvCxnSpPr>
            <p:nvPr/>
          </p:nvCxnSpPr>
          <p:spPr>
            <a:xfrm>
              <a:off x="3231208" y="775411"/>
              <a:ext cx="3240000" cy="0"/>
            </a:xfrm>
            <a:prstGeom prst="line">
              <a:avLst/>
            </a:prstGeom>
            <a:ln w="76200">
              <a:solidFill>
                <a:schemeClr val="accent5">
                  <a:lumMod val="75000"/>
                </a:schemeClr>
              </a:solidFill>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CD4C3A08-1C6F-4197-A0D7-E312B862BA06}"/>
                </a:ext>
              </a:extLst>
            </p:cNvPr>
            <p:cNvCxnSpPr>
              <a:cxnSpLocks/>
            </p:cNvCxnSpPr>
            <p:nvPr/>
          </p:nvCxnSpPr>
          <p:spPr>
            <a:xfrm>
              <a:off x="6462243" y="775411"/>
              <a:ext cx="3240000" cy="0"/>
            </a:xfrm>
            <a:prstGeom prst="line">
              <a:avLst/>
            </a:prstGeom>
            <a:ln w="762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4" name="직선 연결선 13">
              <a:extLst>
                <a:ext uri="{FF2B5EF4-FFF2-40B4-BE49-F238E27FC236}">
                  <a16:creationId xmlns:a16="http://schemas.microsoft.com/office/drawing/2014/main" id="{CD4C3A08-1C6F-4197-A0D7-E312B862BA06}"/>
                </a:ext>
              </a:extLst>
            </p:cNvPr>
            <p:cNvCxnSpPr>
              <a:cxnSpLocks/>
            </p:cNvCxnSpPr>
            <p:nvPr/>
          </p:nvCxnSpPr>
          <p:spPr>
            <a:xfrm>
              <a:off x="9702243" y="775411"/>
              <a:ext cx="2480792" cy="0"/>
            </a:xfrm>
            <a:prstGeom prst="line">
              <a:avLst/>
            </a:prstGeom>
            <a:ln w="76200">
              <a:solidFill>
                <a:schemeClr val="accent5">
                  <a:lumMod val="40000"/>
                  <a:lumOff val="60000"/>
                </a:schemeClr>
              </a:solidFill>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8E05114F-781A-3525-743E-4639CDFFD08B}"/>
              </a:ext>
            </a:extLst>
          </p:cNvPr>
          <p:cNvSpPr txBox="1"/>
          <p:nvPr/>
        </p:nvSpPr>
        <p:spPr>
          <a:xfrm>
            <a:off x="817231" y="1142063"/>
            <a:ext cx="10636336" cy="4185761"/>
          </a:xfrm>
          <a:prstGeom prst="rect">
            <a:avLst/>
          </a:prstGeom>
          <a:noFill/>
        </p:spPr>
        <p:txBody>
          <a:bodyPr wrap="square">
            <a:spAutoFit/>
          </a:bodyPr>
          <a:lstStyle/>
          <a:p>
            <a:pPr marL="285750" indent="-285750">
              <a:buFont typeface="Arial" panose="020B0604020202020204" pitchFamily="34" charset="0"/>
              <a:buChar char="•"/>
            </a:pPr>
            <a:r>
              <a:rPr lang="en-US" altLang="ko-KR" sz="1400" dirty="0"/>
              <a:t>Flow inside the pipes is laminar for the specified flow rate, however it is not developed hydrodynamically or thermally. Therefore Eq. 7 is used for the entry region: </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Nusselt number calculation for the flow domain through the staggered array of tubes is performed using Eq. 8a and 8b:</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For tube banks less 16, it is necessary to multiply the </a:t>
            </a:r>
            <a:r>
              <a:rPr lang="en-US" altLang="ko-KR" sz="1400" dirty="0" err="1"/>
              <a:t>Nud</a:t>
            </a:r>
            <a:r>
              <a:rPr lang="en-US" altLang="ko-KR" sz="1400" dirty="0"/>
              <a:t> above by a correction factor F which is 0.98 for the case in hand. In order to utilize Eq. 8, first of all the velocity need be defined as shown in Eq. 9:</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p:txBody>
      </p:sp>
      <p:grpSp>
        <p:nvGrpSpPr>
          <p:cNvPr id="41" name="그룹 40">
            <a:extLst>
              <a:ext uri="{FF2B5EF4-FFF2-40B4-BE49-F238E27FC236}">
                <a16:creationId xmlns:a16="http://schemas.microsoft.com/office/drawing/2014/main" id="{F177C213-015B-E01D-B9CF-909BA5C94880}"/>
              </a:ext>
            </a:extLst>
          </p:cNvPr>
          <p:cNvGrpSpPr/>
          <p:nvPr/>
        </p:nvGrpSpPr>
        <p:grpSpPr>
          <a:xfrm>
            <a:off x="5020555" y="1579520"/>
            <a:ext cx="2391648" cy="577697"/>
            <a:chOff x="5020555" y="1579520"/>
            <a:chExt cx="2391648" cy="577697"/>
          </a:xfrm>
        </p:grpSpPr>
        <p:pic>
          <p:nvPicPr>
            <p:cNvPr id="38" name="그림 37">
              <a:extLst>
                <a:ext uri="{FF2B5EF4-FFF2-40B4-BE49-F238E27FC236}">
                  <a16:creationId xmlns:a16="http://schemas.microsoft.com/office/drawing/2014/main" id="{2C1295B1-B1E2-FFA7-B786-8B0028789FB4}"/>
                </a:ext>
              </a:extLst>
            </p:cNvPr>
            <p:cNvPicPr>
              <a:picLocks noChangeAspect="1"/>
            </p:cNvPicPr>
            <p:nvPr/>
          </p:nvPicPr>
          <p:blipFill>
            <a:blip r:embed="rId4"/>
            <a:stretch>
              <a:fillRect/>
            </a:stretch>
          </p:blipFill>
          <p:spPr>
            <a:xfrm>
              <a:off x="5020555" y="1579520"/>
              <a:ext cx="1989845" cy="577697"/>
            </a:xfrm>
            <a:prstGeom prst="rect">
              <a:avLst/>
            </a:prstGeom>
          </p:spPr>
        </p:pic>
        <p:pic>
          <p:nvPicPr>
            <p:cNvPr id="40" name="그림 39">
              <a:extLst>
                <a:ext uri="{FF2B5EF4-FFF2-40B4-BE49-F238E27FC236}">
                  <a16:creationId xmlns:a16="http://schemas.microsoft.com/office/drawing/2014/main" id="{994945E7-DE3C-1CCE-53DD-2C49D4DA80E4}"/>
                </a:ext>
              </a:extLst>
            </p:cNvPr>
            <p:cNvPicPr>
              <a:picLocks noChangeAspect="1"/>
            </p:cNvPicPr>
            <p:nvPr/>
          </p:nvPicPr>
          <p:blipFill>
            <a:blip r:embed="rId5"/>
            <a:stretch>
              <a:fillRect/>
            </a:stretch>
          </p:blipFill>
          <p:spPr>
            <a:xfrm>
              <a:off x="7107360" y="1694882"/>
              <a:ext cx="304843" cy="276264"/>
            </a:xfrm>
            <a:prstGeom prst="rect">
              <a:avLst/>
            </a:prstGeom>
          </p:spPr>
        </p:pic>
      </p:grpSp>
      <p:grpSp>
        <p:nvGrpSpPr>
          <p:cNvPr id="46" name="그룹 45">
            <a:extLst>
              <a:ext uri="{FF2B5EF4-FFF2-40B4-BE49-F238E27FC236}">
                <a16:creationId xmlns:a16="http://schemas.microsoft.com/office/drawing/2014/main" id="{7D46177B-E7E1-518D-0051-A9DB271DE81C}"/>
              </a:ext>
            </a:extLst>
          </p:cNvPr>
          <p:cNvGrpSpPr/>
          <p:nvPr/>
        </p:nvGrpSpPr>
        <p:grpSpPr>
          <a:xfrm>
            <a:off x="4424457" y="2763374"/>
            <a:ext cx="4075572" cy="833168"/>
            <a:chOff x="2934828" y="2900662"/>
            <a:chExt cx="5147415" cy="1052286"/>
          </a:xfrm>
        </p:grpSpPr>
        <p:pic>
          <p:nvPicPr>
            <p:cNvPr id="43" name="그림 42">
              <a:extLst>
                <a:ext uri="{FF2B5EF4-FFF2-40B4-BE49-F238E27FC236}">
                  <a16:creationId xmlns:a16="http://schemas.microsoft.com/office/drawing/2014/main" id="{BCCBD25A-6434-0634-B941-64713A5C2077}"/>
                </a:ext>
              </a:extLst>
            </p:cNvPr>
            <p:cNvPicPr>
              <a:picLocks noChangeAspect="1"/>
            </p:cNvPicPr>
            <p:nvPr/>
          </p:nvPicPr>
          <p:blipFill>
            <a:blip r:embed="rId6"/>
            <a:stretch>
              <a:fillRect/>
            </a:stretch>
          </p:blipFill>
          <p:spPr>
            <a:xfrm>
              <a:off x="2934828" y="2905052"/>
              <a:ext cx="4477375" cy="1047896"/>
            </a:xfrm>
            <a:prstGeom prst="rect">
              <a:avLst/>
            </a:prstGeom>
          </p:spPr>
        </p:pic>
        <p:pic>
          <p:nvPicPr>
            <p:cNvPr id="45" name="그림 44">
              <a:extLst>
                <a:ext uri="{FF2B5EF4-FFF2-40B4-BE49-F238E27FC236}">
                  <a16:creationId xmlns:a16="http://schemas.microsoft.com/office/drawing/2014/main" id="{6B8F62B1-061F-AD53-75C6-F16A14ED96C6}"/>
                </a:ext>
              </a:extLst>
            </p:cNvPr>
            <p:cNvPicPr>
              <a:picLocks noChangeAspect="1"/>
            </p:cNvPicPr>
            <p:nvPr/>
          </p:nvPicPr>
          <p:blipFill>
            <a:blip r:embed="rId7"/>
            <a:stretch>
              <a:fillRect/>
            </a:stretch>
          </p:blipFill>
          <p:spPr>
            <a:xfrm>
              <a:off x="7600826" y="2900662"/>
              <a:ext cx="481417" cy="1005627"/>
            </a:xfrm>
            <a:prstGeom prst="rect">
              <a:avLst/>
            </a:prstGeom>
          </p:spPr>
        </p:pic>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42B098B-3D1A-F99D-6314-20A103B7B98E}"/>
                  </a:ext>
                </a:extLst>
              </p:cNvPr>
              <p:cNvSpPr txBox="1"/>
              <p:nvPr/>
            </p:nvSpPr>
            <p:spPr>
              <a:xfrm>
                <a:off x="4282190" y="3655111"/>
                <a:ext cx="6109854" cy="276999"/>
              </a:xfrm>
              <a:prstGeom prst="rect">
                <a:avLst/>
              </a:prstGeom>
              <a:noFill/>
            </p:spPr>
            <p:txBody>
              <a:bodyPr wrap="square">
                <a:spAutoFit/>
              </a:bodyPr>
              <a:lstStyle/>
              <a:p>
                <a:r>
                  <a:rPr lang="en-US" altLang="ko-KR" sz="1200" dirty="0"/>
                  <a:t>: Re=</a:t>
                </a:r>
                <a:r>
                  <a:rPr lang="en-US" altLang="ko-KR" sz="1200" dirty="0" err="1"/>
                  <a:t>Vd</a:t>
                </a:r>
                <a:r>
                  <a:rPr lang="en-US" altLang="ko-KR" sz="1200" dirty="0"/>
                  <a:t>/</a:t>
                </a:r>
                <a14:m>
                  <m:oMath xmlns:m="http://schemas.openxmlformats.org/officeDocument/2006/math">
                    <m:r>
                      <a:rPr lang="ko-KR" altLang="en-US" sz="1200" i="1" smtClean="0">
                        <a:latin typeface="Cambria Math" panose="02040503050406030204" pitchFamily="18" charset="0"/>
                      </a:rPr>
                      <m:t>𝜈</m:t>
                    </m:r>
                  </m:oMath>
                </a14:m>
                <a:r>
                  <a:rPr lang="en-US" altLang="ko-KR" sz="1200" dirty="0"/>
                  <a:t> and Prs is the Prandtl number measured at the surface temperature.</a:t>
                </a:r>
                <a:endParaRPr lang="ko-KR" altLang="en-US" sz="1200" dirty="0"/>
              </a:p>
            </p:txBody>
          </p:sp>
        </mc:Choice>
        <mc:Fallback xmlns="">
          <p:sp>
            <p:nvSpPr>
              <p:cNvPr id="48" name="TextBox 47">
                <a:extLst>
                  <a:ext uri="{FF2B5EF4-FFF2-40B4-BE49-F238E27FC236}">
                    <a16:creationId xmlns:a16="http://schemas.microsoft.com/office/drawing/2014/main" id="{D42B098B-3D1A-F99D-6314-20A103B7B98E}"/>
                  </a:ext>
                </a:extLst>
              </p:cNvPr>
              <p:cNvSpPr txBox="1">
                <a:spLocks noRot="1" noChangeAspect="1" noMove="1" noResize="1" noEditPoints="1" noAdjustHandles="1" noChangeArrowheads="1" noChangeShapeType="1" noTextEdit="1"/>
              </p:cNvSpPr>
              <p:nvPr/>
            </p:nvSpPr>
            <p:spPr>
              <a:xfrm>
                <a:off x="4282190" y="3655111"/>
                <a:ext cx="6109854" cy="276999"/>
              </a:xfrm>
              <a:prstGeom prst="rect">
                <a:avLst/>
              </a:prstGeom>
              <a:blipFill>
                <a:blip r:embed="rId8"/>
                <a:stretch>
                  <a:fillRect t="-4444" b="-15556"/>
                </a:stretch>
              </a:blipFill>
            </p:spPr>
            <p:txBody>
              <a:bodyPr/>
              <a:lstStyle/>
              <a:p>
                <a:r>
                  <a:rPr lang="ko-KR" altLang="en-US">
                    <a:noFill/>
                  </a:rPr>
                  <a:t> </a:t>
                </a:r>
              </a:p>
            </p:txBody>
          </p:sp>
        </mc:Fallback>
      </mc:AlternateContent>
      <p:grpSp>
        <p:nvGrpSpPr>
          <p:cNvPr id="53" name="그룹 52">
            <a:extLst>
              <a:ext uri="{FF2B5EF4-FFF2-40B4-BE49-F238E27FC236}">
                <a16:creationId xmlns:a16="http://schemas.microsoft.com/office/drawing/2014/main" id="{A13C7ED4-CA28-6E7F-BFA5-3E52EC498CD7}"/>
              </a:ext>
            </a:extLst>
          </p:cNvPr>
          <p:cNvGrpSpPr/>
          <p:nvPr/>
        </p:nvGrpSpPr>
        <p:grpSpPr>
          <a:xfrm>
            <a:off x="3651470" y="5491018"/>
            <a:ext cx="1916318" cy="449837"/>
            <a:chOff x="5339614" y="5014413"/>
            <a:chExt cx="1916318" cy="449837"/>
          </a:xfrm>
        </p:grpSpPr>
        <p:pic>
          <p:nvPicPr>
            <p:cNvPr id="50" name="그림 49">
              <a:extLst>
                <a:ext uri="{FF2B5EF4-FFF2-40B4-BE49-F238E27FC236}">
                  <a16:creationId xmlns:a16="http://schemas.microsoft.com/office/drawing/2014/main" id="{CC01C821-E432-83BC-4042-498A769459BE}"/>
                </a:ext>
              </a:extLst>
            </p:cNvPr>
            <p:cNvPicPr>
              <a:picLocks noChangeAspect="1"/>
            </p:cNvPicPr>
            <p:nvPr/>
          </p:nvPicPr>
          <p:blipFill>
            <a:blip r:embed="rId9"/>
            <a:stretch>
              <a:fillRect/>
            </a:stretch>
          </p:blipFill>
          <p:spPr>
            <a:xfrm>
              <a:off x="5339614" y="5014413"/>
              <a:ext cx="1587659" cy="449837"/>
            </a:xfrm>
            <a:prstGeom prst="rect">
              <a:avLst/>
            </a:prstGeom>
          </p:spPr>
        </p:pic>
        <p:pic>
          <p:nvPicPr>
            <p:cNvPr id="52" name="그림 51">
              <a:extLst>
                <a:ext uri="{FF2B5EF4-FFF2-40B4-BE49-F238E27FC236}">
                  <a16:creationId xmlns:a16="http://schemas.microsoft.com/office/drawing/2014/main" id="{4E5080FD-DD8B-47F3-2DE0-6786492C1781}"/>
                </a:ext>
              </a:extLst>
            </p:cNvPr>
            <p:cNvPicPr>
              <a:picLocks noChangeAspect="1"/>
            </p:cNvPicPr>
            <p:nvPr/>
          </p:nvPicPr>
          <p:blipFill>
            <a:blip r:embed="rId10"/>
            <a:stretch>
              <a:fillRect/>
            </a:stretch>
          </p:blipFill>
          <p:spPr>
            <a:xfrm>
              <a:off x="6927273" y="5149681"/>
              <a:ext cx="328659" cy="257598"/>
            </a:xfrm>
            <a:prstGeom prst="rect">
              <a:avLst/>
            </a:prstGeom>
          </p:spPr>
        </p:pic>
      </p:grpSp>
      <p:pic>
        <p:nvPicPr>
          <p:cNvPr id="57" name="그림 56">
            <a:extLst>
              <a:ext uri="{FF2B5EF4-FFF2-40B4-BE49-F238E27FC236}">
                <a16:creationId xmlns:a16="http://schemas.microsoft.com/office/drawing/2014/main" id="{CB0B688F-5E0F-4C11-5A50-286AEC207B80}"/>
              </a:ext>
            </a:extLst>
          </p:cNvPr>
          <p:cNvPicPr>
            <a:picLocks noChangeAspect="1"/>
          </p:cNvPicPr>
          <p:nvPr/>
        </p:nvPicPr>
        <p:blipFill>
          <a:blip r:embed="rId11"/>
          <a:stretch>
            <a:fillRect/>
          </a:stretch>
        </p:blipFill>
        <p:spPr>
          <a:xfrm>
            <a:off x="1735152" y="4698288"/>
            <a:ext cx="1587659" cy="1855995"/>
          </a:xfrm>
          <a:prstGeom prst="rect">
            <a:avLst/>
          </a:prstGeom>
        </p:spPr>
      </p:pic>
      <p:pic>
        <p:nvPicPr>
          <p:cNvPr id="59" name="그림 58">
            <a:extLst>
              <a:ext uri="{FF2B5EF4-FFF2-40B4-BE49-F238E27FC236}">
                <a16:creationId xmlns:a16="http://schemas.microsoft.com/office/drawing/2014/main" id="{E3B34274-363C-44BD-58D5-7A351F5DE4E9}"/>
              </a:ext>
            </a:extLst>
          </p:cNvPr>
          <p:cNvPicPr>
            <a:picLocks noChangeAspect="1"/>
          </p:cNvPicPr>
          <p:nvPr/>
        </p:nvPicPr>
        <p:blipFill>
          <a:blip r:embed="rId12"/>
          <a:stretch>
            <a:fillRect/>
          </a:stretch>
        </p:blipFill>
        <p:spPr>
          <a:xfrm>
            <a:off x="5861839" y="5480652"/>
            <a:ext cx="2982606" cy="402845"/>
          </a:xfrm>
          <a:prstGeom prst="rect">
            <a:avLst/>
          </a:prstGeom>
        </p:spPr>
      </p:pic>
    </p:spTree>
    <p:extLst>
      <p:ext uri="{BB962C8B-B14F-4D97-AF65-F5344CB8AC3E}">
        <p14:creationId xmlns:p14="http://schemas.microsoft.com/office/powerpoint/2010/main" val="3745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9DF3BE-415F-4831-B0D8-6A7BE3D2E460}"/>
              </a:ext>
            </a:extLst>
          </p:cNvPr>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pic>
        <p:nvPicPr>
          <p:cNvPr id="7" name="그림 6">
            <a:extLst>
              <a:ext uri="{FF2B5EF4-FFF2-40B4-BE49-F238E27FC236}">
                <a16:creationId xmlns:a16="http://schemas.microsoft.com/office/drawing/2014/main" id="{F94371F9-2712-4550-8EEA-3813FE9AD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
        <p:nvSpPr>
          <p:cNvPr id="2" name="TextBox 1"/>
          <p:cNvSpPr txBox="1"/>
          <p:nvPr/>
        </p:nvSpPr>
        <p:spPr>
          <a:xfrm>
            <a:off x="326194" y="13196"/>
            <a:ext cx="9665812" cy="735842"/>
          </a:xfrm>
          <a:prstGeom prst="rect">
            <a:avLst/>
          </a:prstGeom>
          <a:noFill/>
        </p:spPr>
        <p:txBody>
          <a:bodyPr wrap="square" rtlCol="0">
            <a:spAutoFit/>
          </a:bodyPr>
          <a:lstStyle/>
          <a:p>
            <a:pPr marL="514350" indent="-514350">
              <a:lnSpc>
                <a:spcPct val="150000"/>
              </a:lnSpc>
              <a:buFont typeface="+mj-lt"/>
              <a:buAutoNum type="arabicPeriod" startAt="3"/>
            </a:pPr>
            <a:r>
              <a:rPr lang="en-US" altLang="ko-KR" sz="3200" b="1" dirty="0">
                <a:latin typeface="+mj-ea"/>
              </a:rPr>
              <a:t>Results and Discussion</a:t>
            </a:r>
          </a:p>
        </p:txBody>
      </p:sp>
      <p:grpSp>
        <p:nvGrpSpPr>
          <p:cNvPr id="8" name="그룹 7"/>
          <p:cNvGrpSpPr/>
          <p:nvPr/>
        </p:nvGrpSpPr>
        <p:grpSpPr>
          <a:xfrm>
            <a:off x="0" y="775411"/>
            <a:ext cx="12183035" cy="1914"/>
            <a:chOff x="0" y="775411"/>
            <a:chExt cx="12183035" cy="1914"/>
          </a:xfrm>
        </p:grpSpPr>
        <p:cxnSp>
          <p:nvCxnSpPr>
            <p:cNvPr id="12" name="직선 연결선 11">
              <a:extLst>
                <a:ext uri="{FF2B5EF4-FFF2-40B4-BE49-F238E27FC236}">
                  <a16:creationId xmlns:a16="http://schemas.microsoft.com/office/drawing/2014/main" id="{CD4C3A08-1C6F-4197-A0D7-E312B862BA06}"/>
                </a:ext>
              </a:extLst>
            </p:cNvPr>
            <p:cNvCxnSpPr>
              <a:cxnSpLocks/>
            </p:cNvCxnSpPr>
            <p:nvPr/>
          </p:nvCxnSpPr>
          <p:spPr>
            <a:xfrm>
              <a:off x="0" y="777325"/>
              <a:ext cx="3240000" cy="0"/>
            </a:xfrm>
            <a:prstGeom prst="line">
              <a:avLst/>
            </a:prstGeom>
            <a:ln w="7620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CD4C3A08-1C6F-4197-A0D7-E312B862BA06}"/>
                </a:ext>
              </a:extLst>
            </p:cNvPr>
            <p:cNvCxnSpPr>
              <a:cxnSpLocks/>
            </p:cNvCxnSpPr>
            <p:nvPr/>
          </p:nvCxnSpPr>
          <p:spPr>
            <a:xfrm>
              <a:off x="3231208" y="775411"/>
              <a:ext cx="3240000" cy="0"/>
            </a:xfrm>
            <a:prstGeom prst="line">
              <a:avLst/>
            </a:prstGeom>
            <a:ln w="76200">
              <a:solidFill>
                <a:schemeClr val="accent5">
                  <a:lumMod val="75000"/>
                </a:schemeClr>
              </a:solidFill>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CD4C3A08-1C6F-4197-A0D7-E312B862BA06}"/>
                </a:ext>
              </a:extLst>
            </p:cNvPr>
            <p:cNvCxnSpPr>
              <a:cxnSpLocks/>
            </p:cNvCxnSpPr>
            <p:nvPr/>
          </p:nvCxnSpPr>
          <p:spPr>
            <a:xfrm>
              <a:off x="6462243" y="775411"/>
              <a:ext cx="3240000" cy="0"/>
            </a:xfrm>
            <a:prstGeom prst="line">
              <a:avLst/>
            </a:prstGeom>
            <a:ln w="762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4" name="직선 연결선 13">
              <a:extLst>
                <a:ext uri="{FF2B5EF4-FFF2-40B4-BE49-F238E27FC236}">
                  <a16:creationId xmlns:a16="http://schemas.microsoft.com/office/drawing/2014/main" id="{CD4C3A08-1C6F-4197-A0D7-E312B862BA06}"/>
                </a:ext>
              </a:extLst>
            </p:cNvPr>
            <p:cNvCxnSpPr>
              <a:cxnSpLocks/>
            </p:cNvCxnSpPr>
            <p:nvPr/>
          </p:nvCxnSpPr>
          <p:spPr>
            <a:xfrm>
              <a:off x="9702243" y="775411"/>
              <a:ext cx="2480792" cy="0"/>
            </a:xfrm>
            <a:prstGeom prst="line">
              <a:avLst/>
            </a:prstGeom>
            <a:ln w="76200">
              <a:solidFill>
                <a:schemeClr val="accent5">
                  <a:lumMod val="40000"/>
                  <a:lumOff val="60000"/>
                </a:schemeClr>
              </a:solidFill>
            </a:ln>
          </p:spPr>
          <p:style>
            <a:lnRef idx="1">
              <a:schemeClr val="dk1"/>
            </a:lnRef>
            <a:fillRef idx="0">
              <a:schemeClr val="dk1"/>
            </a:fillRef>
            <a:effectRef idx="0">
              <a:schemeClr val="dk1"/>
            </a:effectRef>
            <a:fontRef idx="minor">
              <a:schemeClr val="tx1"/>
            </a:fontRef>
          </p:style>
        </p:cxnSp>
      </p:grpSp>
      <p:sp>
        <p:nvSpPr>
          <p:cNvPr id="3" name="TextBox 2">
            <a:extLst>
              <a:ext uri="{FF2B5EF4-FFF2-40B4-BE49-F238E27FC236}">
                <a16:creationId xmlns:a16="http://schemas.microsoft.com/office/drawing/2014/main" id="{72988AF9-FEF6-E4EC-6A0F-17E6ECA42BC9}"/>
              </a:ext>
            </a:extLst>
          </p:cNvPr>
          <p:cNvSpPr txBox="1"/>
          <p:nvPr/>
        </p:nvSpPr>
        <p:spPr>
          <a:xfrm>
            <a:off x="567849" y="1446863"/>
            <a:ext cx="6137751" cy="3323987"/>
          </a:xfrm>
          <a:prstGeom prst="rect">
            <a:avLst/>
          </a:prstGeom>
          <a:noFill/>
        </p:spPr>
        <p:txBody>
          <a:bodyPr wrap="square">
            <a:spAutoFit/>
          </a:bodyPr>
          <a:lstStyle/>
          <a:p>
            <a:pPr marL="285750" indent="-285750">
              <a:buFont typeface="Arial" panose="020B0604020202020204" pitchFamily="34" charset="0"/>
              <a:buChar char="•"/>
            </a:pPr>
            <a:r>
              <a:rPr lang="en-US" altLang="ko-KR" sz="1400" dirty="0"/>
              <a:t>The current design consists of a bundle of copper tubes with 8 mm inner diameter with 1 mm wall thickness and a cylindrical outer steel shell with 70 mm inner diameter and 5 mm wall thickness.</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The bundle of tubes is 180 mm long and it consists of 36 tubes. The total length of the heat exchanger is 260 mm, including the semi-spherical end caps. </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It is intended to cool a flow of oil at a flowrate of 1800 kg/h that enters from the upper right, using water as coolant at a flowrate of 450 kg/h that enters from the lower left.</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The inlet temperatures of oil and water are 330oK and 300oK, respectively. Oil has a kinematic viscosity of 20 </a:t>
            </a:r>
            <a:r>
              <a:rPr lang="en-US" altLang="ko-KR" sz="1400" dirty="0" err="1"/>
              <a:t>cSt</a:t>
            </a:r>
            <a:r>
              <a:rPr lang="en-US" altLang="ko-KR" sz="1400" dirty="0"/>
              <a:t> and density of 890 kg/m3 . Outside surface of shell is assumed to be insulated.</a:t>
            </a:r>
          </a:p>
        </p:txBody>
      </p:sp>
      <p:pic>
        <p:nvPicPr>
          <p:cNvPr id="5" name="그림 4">
            <a:extLst>
              <a:ext uri="{FF2B5EF4-FFF2-40B4-BE49-F238E27FC236}">
                <a16:creationId xmlns:a16="http://schemas.microsoft.com/office/drawing/2014/main" id="{90B06866-A983-A612-4BF5-EAF751AF97C6}"/>
              </a:ext>
            </a:extLst>
          </p:cNvPr>
          <p:cNvPicPr>
            <a:picLocks noChangeAspect="1"/>
          </p:cNvPicPr>
          <p:nvPr/>
        </p:nvPicPr>
        <p:blipFill rotWithShape="1">
          <a:blip r:embed="rId4"/>
          <a:srcRect b="50793"/>
          <a:stretch/>
        </p:blipFill>
        <p:spPr>
          <a:xfrm>
            <a:off x="7312968" y="2350922"/>
            <a:ext cx="4679111" cy="2419928"/>
          </a:xfrm>
          <a:prstGeom prst="rect">
            <a:avLst/>
          </a:prstGeom>
        </p:spPr>
      </p:pic>
      <mc:AlternateContent xmlns:mc="http://schemas.openxmlformats.org/markup-compatibility/2006">
        <mc:Choice xmlns:a14="http://schemas.microsoft.com/office/drawing/2010/main" Requires="a14">
          <p:graphicFrame>
            <p:nvGraphicFramePr>
              <p:cNvPr id="9" name="표 8">
                <a:extLst>
                  <a:ext uri="{FF2B5EF4-FFF2-40B4-BE49-F238E27FC236}">
                    <a16:creationId xmlns:a16="http://schemas.microsoft.com/office/drawing/2014/main" id="{630201F0-CE7F-7D2A-F294-D146885D3CBC}"/>
                  </a:ext>
                </a:extLst>
              </p:cNvPr>
              <p:cNvGraphicFramePr>
                <a:graphicFrameLocks noGrp="1"/>
              </p:cNvGraphicFramePr>
              <p:nvPr>
                <p:extLst>
                  <p:ext uri="{D42A27DB-BD31-4B8C-83A1-F6EECF244321}">
                    <p14:modId xmlns:p14="http://schemas.microsoft.com/office/powerpoint/2010/main" val="2715557307"/>
                  </p:ext>
                </p:extLst>
              </p:nvPr>
            </p:nvGraphicFramePr>
            <p:xfrm>
              <a:off x="847698" y="5220095"/>
              <a:ext cx="7169469" cy="1215847"/>
            </p:xfrm>
            <a:graphic>
              <a:graphicData uri="http://schemas.openxmlformats.org/drawingml/2006/table">
                <a:tbl>
                  <a:tblPr/>
                  <a:tblGrid>
                    <a:gridCol w="1244697">
                      <a:extLst>
                        <a:ext uri="{9D8B030D-6E8A-4147-A177-3AD203B41FA5}">
                          <a16:colId xmlns:a16="http://schemas.microsoft.com/office/drawing/2014/main" val="4013745754"/>
                        </a:ext>
                      </a:extLst>
                    </a:gridCol>
                    <a:gridCol w="846396">
                      <a:extLst>
                        <a:ext uri="{9D8B030D-6E8A-4147-A177-3AD203B41FA5}">
                          <a16:colId xmlns:a16="http://schemas.microsoft.com/office/drawing/2014/main" val="1512747440"/>
                        </a:ext>
                      </a:extLst>
                    </a:gridCol>
                    <a:gridCol w="846396">
                      <a:extLst>
                        <a:ext uri="{9D8B030D-6E8A-4147-A177-3AD203B41FA5}">
                          <a16:colId xmlns:a16="http://schemas.microsoft.com/office/drawing/2014/main" val="3444083466"/>
                        </a:ext>
                      </a:extLst>
                    </a:gridCol>
                    <a:gridCol w="846396">
                      <a:extLst>
                        <a:ext uri="{9D8B030D-6E8A-4147-A177-3AD203B41FA5}">
                          <a16:colId xmlns:a16="http://schemas.microsoft.com/office/drawing/2014/main" val="4009393289"/>
                        </a:ext>
                      </a:extLst>
                    </a:gridCol>
                    <a:gridCol w="846396">
                      <a:extLst>
                        <a:ext uri="{9D8B030D-6E8A-4147-A177-3AD203B41FA5}">
                          <a16:colId xmlns:a16="http://schemas.microsoft.com/office/drawing/2014/main" val="2719872865"/>
                        </a:ext>
                      </a:extLst>
                    </a:gridCol>
                    <a:gridCol w="846396">
                      <a:extLst>
                        <a:ext uri="{9D8B030D-6E8A-4147-A177-3AD203B41FA5}">
                          <a16:colId xmlns:a16="http://schemas.microsoft.com/office/drawing/2014/main" val="1964570103"/>
                        </a:ext>
                      </a:extLst>
                    </a:gridCol>
                    <a:gridCol w="846396">
                      <a:extLst>
                        <a:ext uri="{9D8B030D-6E8A-4147-A177-3AD203B41FA5}">
                          <a16:colId xmlns:a16="http://schemas.microsoft.com/office/drawing/2014/main" val="1952554980"/>
                        </a:ext>
                      </a:extLst>
                    </a:gridCol>
                    <a:gridCol w="846396">
                      <a:extLst>
                        <a:ext uri="{9D8B030D-6E8A-4147-A177-3AD203B41FA5}">
                          <a16:colId xmlns:a16="http://schemas.microsoft.com/office/drawing/2014/main" val="2104351151"/>
                        </a:ext>
                      </a:extLst>
                    </a:gridCol>
                  </a:tblGrid>
                  <a:tr h="543171">
                    <a:tc>
                      <a:txBody>
                        <a:bodyPr/>
                        <a:lstStyle/>
                        <a:p>
                          <a:pPr marL="0" marR="0" indent="0" algn="ctr" fontAlgn="ctr" latinLnBrk="0">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Element</a:t>
                          </a: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0">
                            <a:lnSpc>
                              <a:spcPct val="110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b="0" i="1" kern="0" spc="0" dirty="0" smtClean="0">
                                    <a:solidFill>
                                      <a:srgbClr val="000000"/>
                                    </a:solidFill>
                                    <a:effectLst/>
                                    <a:latin typeface="Cambria Math" panose="02040503050406030204" pitchFamily="18" charset="0"/>
                                    <a:ea typeface="나눔바른고딕" panose="020B0603020101020101" pitchFamily="50" charset="-127"/>
                                  </a:rPr>
                                  <m:t>𝑅</m:t>
                                </m:r>
                                <m:sSub>
                                  <m:sSubPr>
                                    <m:ctrlPr>
                                      <a:rPr lang="en-US" sz="1100" b="0" i="1" kern="0" spc="0" dirty="0" smtClean="0">
                                        <a:solidFill>
                                          <a:srgbClr val="000000"/>
                                        </a:solidFill>
                                        <a:effectLst/>
                                        <a:latin typeface="Cambria Math" panose="02040503050406030204" pitchFamily="18" charset="0"/>
                                        <a:ea typeface="나눔바른고딕" panose="020B0603020101020101" pitchFamily="50" charset="-127"/>
                                      </a:rPr>
                                    </m:ctrlPr>
                                  </m:sSubPr>
                                  <m:e>
                                    <m:r>
                                      <a:rPr lang="en-US" sz="1100" b="0" i="1" kern="0" spc="0" dirty="0" smtClean="0">
                                        <a:solidFill>
                                          <a:srgbClr val="000000"/>
                                        </a:solidFill>
                                        <a:effectLst/>
                                        <a:latin typeface="Cambria Math" panose="02040503050406030204" pitchFamily="18" charset="0"/>
                                        <a:ea typeface="나눔바른고딕" panose="020B0603020101020101" pitchFamily="50" charset="-127"/>
                                      </a:rPr>
                                      <m:t>𝑒</m:t>
                                    </m:r>
                                  </m:e>
                                  <m:sub>
                                    <m:r>
                                      <a:rPr lang="en-US" sz="1100" b="0" i="1" kern="0" spc="0" dirty="0" smtClean="0">
                                        <a:solidFill>
                                          <a:srgbClr val="000000"/>
                                        </a:solidFill>
                                        <a:effectLst/>
                                        <a:latin typeface="Cambria Math" panose="02040503050406030204" pitchFamily="18" charset="0"/>
                                        <a:ea typeface="나눔바른고딕" panose="020B0603020101020101" pitchFamily="50" charset="-127"/>
                                      </a:rPr>
                                      <m:t>𝑖𝑛</m:t>
                                    </m:r>
                                  </m:sub>
                                </m:sSub>
                              </m:oMath>
                            </m:oMathPara>
                          </a14:m>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1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1100" b="0" i="1" kern="0" spc="0" dirty="0" smtClean="0">
                                        <a:solidFill>
                                          <a:srgbClr val="000000"/>
                                        </a:solidFill>
                                        <a:effectLst/>
                                        <a:latin typeface="Cambria Math" panose="02040503050406030204" pitchFamily="18" charset="0"/>
                                        <a:ea typeface="나눔바른고딕" panose="020B0603020101020101" pitchFamily="50" charset="-127"/>
                                      </a:rPr>
                                    </m:ctrlPr>
                                  </m:sSubPr>
                                  <m:e>
                                    <m:r>
                                      <a:rPr lang="en-US" altLang="ko-KR" sz="1100" b="0" i="1" kern="0" spc="0" dirty="0" smtClean="0">
                                        <a:solidFill>
                                          <a:srgbClr val="000000"/>
                                        </a:solidFill>
                                        <a:effectLst/>
                                        <a:latin typeface="Cambria Math" panose="02040503050406030204" pitchFamily="18" charset="0"/>
                                        <a:ea typeface="나눔바른고딕" panose="020B0603020101020101" pitchFamily="50" charset="-127"/>
                                      </a:rPr>
                                      <m:t>𝑅</m:t>
                                    </m:r>
                                  </m:e>
                                  <m:sub>
                                    <m:r>
                                      <a:rPr lang="en-US" altLang="ko-KR" sz="1100" b="0" i="1" kern="0" spc="0" dirty="0" smtClean="0">
                                        <a:solidFill>
                                          <a:srgbClr val="000000"/>
                                        </a:solidFill>
                                        <a:effectLst/>
                                        <a:latin typeface="Cambria Math" panose="02040503050406030204" pitchFamily="18" charset="0"/>
                                        <a:ea typeface="나눔바른고딕" panose="020B0603020101020101" pitchFamily="50" charset="-127"/>
                                      </a:rPr>
                                      <m:t>𝑜𝑢𝑡</m:t>
                                    </m:r>
                                  </m:sub>
                                </m:sSub>
                              </m:oMath>
                            </m:oMathPara>
                          </a14:m>
                          <a:endParaRPr lang="en-US" altLang="ko-KR"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0">
                            <a:lnSpc>
                              <a:spcPct val="110000"/>
                            </a:lnSpc>
                            <a:spcBef>
                              <a:spcPts val="0"/>
                            </a:spcBef>
                            <a:spcAft>
                              <a:spcPts val="0"/>
                            </a:spcAft>
                          </a:pPr>
                          <a:r>
                            <a:rPr lang="en-US" altLang="ko-KR" sz="1100" dirty="0"/>
                            <a:t>U</a:t>
                          </a:r>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0">
                            <a:lnSpc>
                              <a:spcPct val="110000"/>
                            </a:lnSpc>
                            <a:spcBef>
                              <a:spcPts val="0"/>
                            </a:spcBef>
                            <a:spcAft>
                              <a:spcPts val="0"/>
                            </a:spcAft>
                          </a:pPr>
                          <a:r>
                            <a:rPr lang="en-US" altLang="ko-KR" sz="1100" dirty="0"/>
                            <a:t>NTU</a:t>
                          </a:r>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0">
                            <a:lnSpc>
                              <a:spcPct val="110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i="1" kern="0" spc="0" smtClean="0">
                                    <a:solidFill>
                                      <a:srgbClr val="000000"/>
                                    </a:solidFill>
                                    <a:effectLst/>
                                    <a:latin typeface="Cambria Math" panose="02040503050406030204" pitchFamily="18" charset="0"/>
                                    <a:ea typeface="Cambria Math" panose="02040503050406030204" pitchFamily="18" charset="0"/>
                                  </a:rPr>
                                  <m:t>𝜀</m:t>
                                </m:r>
                              </m:oMath>
                            </m:oMathPara>
                          </a14:m>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0">
                            <a:lnSpc>
                              <a:spcPct val="11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altLang="ko-KR" sz="1100" i="1" kern="0" spc="0" smtClean="0">
                                        <a:solidFill>
                                          <a:srgbClr val="000000"/>
                                        </a:solidFill>
                                        <a:effectLst/>
                                        <a:latin typeface="Cambria Math" panose="02040503050406030204" pitchFamily="18" charset="0"/>
                                        <a:ea typeface="나눔바른고딕" panose="020B0603020101020101" pitchFamily="50" charset="-127"/>
                                      </a:rPr>
                                    </m:ctrlPr>
                                  </m:sSubPr>
                                  <m:e>
                                    <m:acc>
                                      <m:accPr>
                                        <m:chr m:val="̇"/>
                                        <m:ctrlPr>
                                          <a:rPr lang="en-US" altLang="ko-KR" sz="1100" i="1" kern="0" spc="0" smtClean="0">
                                            <a:solidFill>
                                              <a:srgbClr val="000000"/>
                                            </a:solidFill>
                                            <a:effectLst/>
                                            <a:latin typeface="Cambria Math" panose="02040503050406030204" pitchFamily="18" charset="0"/>
                                            <a:ea typeface="나눔바른고딕" panose="020B0603020101020101" pitchFamily="50" charset="-127"/>
                                          </a:rPr>
                                        </m:ctrlPr>
                                      </m:accPr>
                                      <m:e>
                                        <m:r>
                                          <a:rPr lang="en-US" altLang="ko-KR" sz="1100" b="0" i="1" kern="0" spc="0" smtClean="0">
                                            <a:solidFill>
                                              <a:srgbClr val="000000"/>
                                            </a:solidFill>
                                            <a:effectLst/>
                                            <a:latin typeface="Cambria Math" panose="02040503050406030204" pitchFamily="18" charset="0"/>
                                            <a:ea typeface="나눔바른고딕" panose="020B0603020101020101" pitchFamily="50" charset="-127"/>
                                          </a:rPr>
                                          <m:t>𝑄</m:t>
                                        </m:r>
                                      </m:e>
                                    </m:acc>
                                  </m:e>
                                  <m:sub>
                                    <m:r>
                                      <a:rPr lang="en-US" altLang="ko-KR" sz="1100" b="0" i="1" kern="0" spc="0" smtClean="0">
                                        <a:solidFill>
                                          <a:srgbClr val="000000"/>
                                        </a:solidFill>
                                        <a:effectLst/>
                                        <a:latin typeface="Cambria Math" panose="02040503050406030204" pitchFamily="18" charset="0"/>
                                        <a:ea typeface="나눔바른고딕" panose="020B0603020101020101" pitchFamily="50" charset="-127"/>
                                      </a:rPr>
                                      <m:t>𝑚𝑎𝑥</m:t>
                                    </m:r>
                                  </m:sub>
                                </m:sSub>
                              </m:oMath>
                            </m:oMathPara>
                          </a14:m>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0">
                            <a:lnSpc>
                              <a:spcPct val="110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altLang="ko-KR" sz="1100" i="1" kern="0" spc="0" smtClean="0">
                                        <a:solidFill>
                                          <a:srgbClr val="000000"/>
                                        </a:solidFill>
                                        <a:effectLst/>
                                        <a:latin typeface="Cambria Math" panose="02040503050406030204" pitchFamily="18" charset="0"/>
                                        <a:ea typeface="나눔바른고딕" panose="020B0603020101020101" pitchFamily="50" charset="-127"/>
                                      </a:rPr>
                                    </m:ctrlPr>
                                  </m:accPr>
                                  <m:e>
                                    <m:r>
                                      <a:rPr lang="en-US" altLang="ko-KR" sz="1100" b="0" i="1" kern="0" spc="0" smtClean="0">
                                        <a:solidFill>
                                          <a:srgbClr val="000000"/>
                                        </a:solidFill>
                                        <a:effectLst/>
                                        <a:latin typeface="Cambria Math" panose="02040503050406030204" pitchFamily="18" charset="0"/>
                                        <a:ea typeface="나눔바른고딕" panose="020B0603020101020101" pitchFamily="50" charset="-127"/>
                                      </a:rPr>
                                      <m:t>𝑄</m:t>
                                    </m:r>
                                  </m:e>
                                </m:acc>
                              </m:oMath>
                            </m:oMathPara>
                          </a14:m>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4620"/>
                      </a:ext>
                    </a:extLst>
                  </a:tr>
                  <a:tr h="336338">
                    <a:tc>
                      <a:txBody>
                        <a:bodyPr/>
                        <a:lstStyle/>
                        <a:p>
                          <a:pPr marL="0" marR="0" indent="0" algn="ctr" fontAlgn="ctr" latinLnBrk="0">
                            <a:lnSpc>
                              <a:spcPct val="110000"/>
                            </a:lnSpc>
                            <a:spcBef>
                              <a:spcPts val="0"/>
                            </a:spcBef>
                            <a:spcAft>
                              <a:spcPts val="0"/>
                            </a:spcAft>
                          </a:pPr>
                          <a:r>
                            <a:rPr lang="en-US" altLang="ko-KR" sz="1100" kern="0" spc="0" dirty="0">
                              <a:solidFill>
                                <a:srgbClr val="000000"/>
                              </a:solidFill>
                              <a:effectLst/>
                              <a:latin typeface="나눔바른고딕" panose="020B0603020101020101" pitchFamily="50" charset="-127"/>
                              <a:ea typeface="나눔바른고딕" panose="020B0603020101020101" pitchFamily="50" charset="-127"/>
                            </a:rPr>
                            <a:t>Condition</a:t>
                          </a:r>
                          <a:endParaRPr lang="en-US" sz="1100" kern="0" spc="-2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altLang="ko-KR" sz="1100" dirty="0"/>
                            <a:t>1105</a:t>
                          </a:r>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300</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altLang="ko-KR" sz="1100" dirty="0"/>
                            <a:t>377.4</a:t>
                          </a:r>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altLang="ko-KR" sz="1100" dirty="0"/>
                            <a:t>0.147</a:t>
                          </a:r>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0.131</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15675</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2053</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88164"/>
                      </a:ext>
                    </a:extLst>
                  </a:tr>
                  <a:tr h="336338">
                    <a:tc>
                      <a:txBody>
                        <a:bodyPr/>
                        <a:lstStyle/>
                        <a:p>
                          <a:pPr marL="0" marR="0" indent="0" algn="ctr" fontAlgn="ctr" latinLnBrk="0">
                            <a:lnSpc>
                              <a:spcPct val="110000"/>
                            </a:lnSpc>
                            <a:spcBef>
                              <a:spcPts val="0"/>
                            </a:spcBef>
                            <a:spcAft>
                              <a:spcPts val="0"/>
                            </a:spcAft>
                          </a:pPr>
                          <a:r>
                            <a:rPr lang="en-US" sz="1100" kern="0" spc="-20" dirty="0">
                              <a:solidFill>
                                <a:srgbClr val="000000"/>
                              </a:solidFill>
                              <a:effectLst/>
                              <a:latin typeface="나눔바른고딕" panose="020B0603020101020101" pitchFamily="50" charset="-127"/>
                              <a:ea typeface="나눔바른고딕" panose="020B0603020101020101" pitchFamily="50" charset="-127"/>
                            </a:rPr>
                            <a:t>unit</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14:m>
                            <m:oMathPara xmlns:m="http://schemas.openxmlformats.org/officeDocument/2006/math">
                              <m:oMathParaPr>
                                <m:jc m:val="centerGroup"/>
                              </m:oMathParaPr>
                              <m:oMath xmlns:m="http://schemas.openxmlformats.org/officeDocument/2006/math">
                                <m:r>
                                  <a:rPr lang="en-US" altLang="ko-KR" sz="1100" b="0" i="0" kern="0" spc="0" dirty="0" smtClean="0">
                                    <a:solidFill>
                                      <a:srgbClr val="000000"/>
                                    </a:solidFill>
                                    <a:effectLst/>
                                    <a:latin typeface="Cambria Math" panose="02040503050406030204" pitchFamily="18" charset="0"/>
                                    <a:ea typeface="나눔바른고딕" panose="020B0603020101020101" pitchFamily="50" charset="-127"/>
                                  </a:rPr>
                                  <m:t>−</m:t>
                                </m:r>
                              </m:oMath>
                            </m:oMathPara>
                          </a14:m>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altLang="ko-KR" sz="1100" b="0" i="0" kern="0" spc="0" dirty="0" smtClean="0">
                                    <a:solidFill>
                                      <a:srgbClr val="000000"/>
                                    </a:solidFill>
                                    <a:effectLst/>
                                    <a:latin typeface="Cambria Math" panose="02040503050406030204" pitchFamily="18" charset="0"/>
                                    <a:ea typeface="나눔바른고딕" panose="020B0603020101020101" pitchFamily="50" charset="-127"/>
                                  </a:rPr>
                                  <m:t>W</m:t>
                                </m:r>
                                <m:r>
                                  <a:rPr lang="en-US" altLang="ko-KR" sz="1100" b="0" i="0" kern="0" spc="0" dirty="0" smtClean="0">
                                    <a:solidFill>
                                      <a:srgbClr val="000000"/>
                                    </a:solidFill>
                                    <a:effectLst/>
                                    <a:latin typeface="Cambria Math" panose="02040503050406030204" pitchFamily="18" charset="0"/>
                                    <a:ea typeface="나눔바른고딕" panose="020B0603020101020101" pitchFamily="50" charset="-127"/>
                                  </a:rPr>
                                  <m:t>/</m:t>
                                </m:r>
                                <m:r>
                                  <m:rPr>
                                    <m:sty m:val="p"/>
                                  </m:rPr>
                                  <a:rPr lang="en-US" altLang="ko-KR" sz="1100" b="0" i="0" kern="0" spc="0" dirty="0" smtClean="0">
                                    <a:solidFill>
                                      <a:srgbClr val="000000"/>
                                    </a:solidFill>
                                    <a:effectLst/>
                                    <a:latin typeface="Cambria Math" panose="02040503050406030204" pitchFamily="18" charset="0"/>
                                    <a:ea typeface="나눔바른고딕" panose="020B0603020101020101" pitchFamily="50" charset="-127"/>
                                  </a:rPr>
                                  <m:t>K</m:t>
                                </m:r>
                              </m:oMath>
                            </m:oMathPara>
                          </a14:m>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1" hangingPunct="1">
                            <a:lnSpc>
                              <a:spcPct val="110000"/>
                            </a:lnSpc>
                            <a:spcBef>
                              <a:spcPts val="0"/>
                            </a:spcBef>
                            <a:spcAft>
                              <a:spcPts val="0"/>
                            </a:spcAft>
                            <a:buClrTx/>
                            <a:buSzTx/>
                            <a:buFontTx/>
                            <a:buNone/>
                            <a:tabLst/>
                            <a:defRPr/>
                          </a:pPr>
                          <a14:m>
                            <m:oMath xmlns:m="http://schemas.openxmlformats.org/officeDocument/2006/math">
                              <m:r>
                                <m:rPr>
                                  <m:sty m:val="p"/>
                                </m:rPr>
                                <a:rPr lang="en-US" altLang="ko-KR" sz="1100" b="0" i="0" kern="0" spc="0" dirty="0" smtClean="0">
                                  <a:solidFill>
                                    <a:srgbClr val="000000"/>
                                  </a:solidFill>
                                  <a:effectLst/>
                                  <a:latin typeface="Cambria Math" panose="02040503050406030204" pitchFamily="18" charset="0"/>
                                  <a:ea typeface="나눔바른고딕" panose="020B0603020101020101" pitchFamily="50" charset="-127"/>
                                </a:rPr>
                                <m:t>W</m:t>
                              </m:r>
                              <m:r>
                                <a:rPr lang="en-US" altLang="ko-KR" sz="1100" b="0" i="0" kern="0" spc="0" dirty="0" smtClean="0">
                                  <a:solidFill>
                                    <a:srgbClr val="000000"/>
                                  </a:solidFill>
                                  <a:effectLst/>
                                  <a:latin typeface="Cambria Math" panose="02040503050406030204" pitchFamily="18" charset="0"/>
                                  <a:ea typeface="나눔바른고딕" panose="020B0603020101020101" pitchFamily="50" charset="-127"/>
                                </a:rPr>
                                <m:t>/</m:t>
                              </m:r>
                              <m:r>
                                <m:rPr>
                                  <m:sty m:val="p"/>
                                </m:rPr>
                                <a:rPr lang="en-US" altLang="ko-KR" sz="1100" b="0" i="0" kern="0" spc="0" dirty="0" smtClean="0">
                                  <a:solidFill>
                                    <a:srgbClr val="000000"/>
                                  </a:solidFill>
                                  <a:effectLst/>
                                  <a:latin typeface="Cambria Math" panose="02040503050406030204" pitchFamily="18" charset="0"/>
                                  <a:ea typeface="나눔바른고딕" panose="020B0603020101020101" pitchFamily="50" charset="-127"/>
                                </a:rPr>
                                <m:t>m</m:t>
                              </m:r>
                              <m:r>
                                <a:rPr lang="en-US" altLang="ko-KR" sz="1100" b="0" i="0" kern="0" spc="0" dirty="0" smtClean="0">
                                  <a:solidFill>
                                    <a:srgbClr val="000000"/>
                                  </a:solidFill>
                                  <a:effectLst/>
                                  <a:latin typeface="Cambria Math" panose="02040503050406030204" pitchFamily="18" charset="0"/>
                                  <a:ea typeface="나눔바른고딕" panose="020B0603020101020101" pitchFamily="50" charset="-127"/>
                                </a:rPr>
                                <m:t>^2</m:t>
                              </m:r>
                            </m:oMath>
                          </a14:m>
                          <a:r>
                            <a:rPr lang="en-US" altLang="ko-KR" sz="1100" kern="0" spc="0" dirty="0">
                              <a:solidFill>
                                <a:srgbClr val="000000"/>
                              </a:solidFill>
                              <a:effectLst/>
                              <a:latin typeface="나눔바른고딕" panose="020B0603020101020101" pitchFamily="50" charset="-127"/>
                              <a:ea typeface="나눔바른고딕" panose="020B0603020101020101" pitchFamily="50" charset="-127"/>
                            </a:rPr>
                            <a:t>*K</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W</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W</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944623"/>
                      </a:ext>
                    </a:extLst>
                  </a:tr>
                </a:tbl>
              </a:graphicData>
            </a:graphic>
          </p:graphicFrame>
        </mc:Choice>
        <mc:Fallback>
          <p:graphicFrame>
            <p:nvGraphicFramePr>
              <p:cNvPr id="9" name="표 8">
                <a:extLst>
                  <a:ext uri="{FF2B5EF4-FFF2-40B4-BE49-F238E27FC236}">
                    <a16:creationId xmlns:a16="http://schemas.microsoft.com/office/drawing/2014/main" id="{630201F0-CE7F-7D2A-F294-D146885D3CBC}"/>
                  </a:ext>
                </a:extLst>
              </p:cNvPr>
              <p:cNvGraphicFramePr>
                <a:graphicFrameLocks noGrp="1"/>
              </p:cNvGraphicFramePr>
              <p:nvPr>
                <p:extLst>
                  <p:ext uri="{D42A27DB-BD31-4B8C-83A1-F6EECF244321}">
                    <p14:modId xmlns:p14="http://schemas.microsoft.com/office/powerpoint/2010/main" val="2715557307"/>
                  </p:ext>
                </p:extLst>
              </p:nvPr>
            </p:nvGraphicFramePr>
            <p:xfrm>
              <a:off x="847698" y="5220095"/>
              <a:ext cx="7169469" cy="1215847"/>
            </p:xfrm>
            <a:graphic>
              <a:graphicData uri="http://schemas.openxmlformats.org/drawingml/2006/table">
                <a:tbl>
                  <a:tblPr/>
                  <a:tblGrid>
                    <a:gridCol w="1244697">
                      <a:extLst>
                        <a:ext uri="{9D8B030D-6E8A-4147-A177-3AD203B41FA5}">
                          <a16:colId xmlns:a16="http://schemas.microsoft.com/office/drawing/2014/main" val="4013745754"/>
                        </a:ext>
                      </a:extLst>
                    </a:gridCol>
                    <a:gridCol w="846396">
                      <a:extLst>
                        <a:ext uri="{9D8B030D-6E8A-4147-A177-3AD203B41FA5}">
                          <a16:colId xmlns:a16="http://schemas.microsoft.com/office/drawing/2014/main" val="1512747440"/>
                        </a:ext>
                      </a:extLst>
                    </a:gridCol>
                    <a:gridCol w="846396">
                      <a:extLst>
                        <a:ext uri="{9D8B030D-6E8A-4147-A177-3AD203B41FA5}">
                          <a16:colId xmlns:a16="http://schemas.microsoft.com/office/drawing/2014/main" val="3444083466"/>
                        </a:ext>
                      </a:extLst>
                    </a:gridCol>
                    <a:gridCol w="846396">
                      <a:extLst>
                        <a:ext uri="{9D8B030D-6E8A-4147-A177-3AD203B41FA5}">
                          <a16:colId xmlns:a16="http://schemas.microsoft.com/office/drawing/2014/main" val="4009393289"/>
                        </a:ext>
                      </a:extLst>
                    </a:gridCol>
                    <a:gridCol w="846396">
                      <a:extLst>
                        <a:ext uri="{9D8B030D-6E8A-4147-A177-3AD203B41FA5}">
                          <a16:colId xmlns:a16="http://schemas.microsoft.com/office/drawing/2014/main" val="2719872865"/>
                        </a:ext>
                      </a:extLst>
                    </a:gridCol>
                    <a:gridCol w="846396">
                      <a:extLst>
                        <a:ext uri="{9D8B030D-6E8A-4147-A177-3AD203B41FA5}">
                          <a16:colId xmlns:a16="http://schemas.microsoft.com/office/drawing/2014/main" val="1964570103"/>
                        </a:ext>
                      </a:extLst>
                    </a:gridCol>
                    <a:gridCol w="846396">
                      <a:extLst>
                        <a:ext uri="{9D8B030D-6E8A-4147-A177-3AD203B41FA5}">
                          <a16:colId xmlns:a16="http://schemas.microsoft.com/office/drawing/2014/main" val="1952554980"/>
                        </a:ext>
                      </a:extLst>
                    </a:gridCol>
                    <a:gridCol w="846396">
                      <a:extLst>
                        <a:ext uri="{9D8B030D-6E8A-4147-A177-3AD203B41FA5}">
                          <a16:colId xmlns:a16="http://schemas.microsoft.com/office/drawing/2014/main" val="2104351151"/>
                        </a:ext>
                      </a:extLst>
                    </a:gridCol>
                  </a:tblGrid>
                  <a:tr h="543171">
                    <a:tc>
                      <a:txBody>
                        <a:bodyPr/>
                        <a:lstStyle/>
                        <a:p>
                          <a:pPr marL="0" marR="0" indent="0" algn="ctr" fontAlgn="ctr" latinLnBrk="0">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Element</a:t>
                          </a: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endParaRPr lang="ko-K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a:blip r:embed="rId5"/>
                          <a:stretch>
                            <a:fillRect l="-146763" t="-2247" r="-600719" b="-126966"/>
                          </a:stretch>
                        </a:blipFill>
                      </a:tcPr>
                    </a:tc>
                    <a:tc>
                      <a:txBody>
                        <a:bodyPr/>
                        <a:lstStyle/>
                        <a:p>
                          <a:endParaRPr lang="ko-K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a:blip r:embed="rId5"/>
                          <a:stretch>
                            <a:fillRect l="-246763" t="-2247" r="-500719" b="-126966"/>
                          </a:stretch>
                        </a:blipFill>
                      </a:tcPr>
                    </a:tc>
                    <a:tc>
                      <a:txBody>
                        <a:bodyPr/>
                        <a:lstStyle/>
                        <a:p>
                          <a:pPr marL="0" marR="0" indent="0" algn="ctr" fontAlgn="ctr" latinLnBrk="0">
                            <a:lnSpc>
                              <a:spcPct val="110000"/>
                            </a:lnSpc>
                            <a:spcBef>
                              <a:spcPts val="0"/>
                            </a:spcBef>
                            <a:spcAft>
                              <a:spcPts val="0"/>
                            </a:spcAft>
                          </a:pPr>
                          <a:r>
                            <a:rPr lang="en-US" altLang="ko-KR" sz="1100" dirty="0"/>
                            <a:t>U</a:t>
                          </a:r>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0">
                            <a:lnSpc>
                              <a:spcPct val="110000"/>
                            </a:lnSpc>
                            <a:spcBef>
                              <a:spcPts val="0"/>
                            </a:spcBef>
                            <a:spcAft>
                              <a:spcPts val="0"/>
                            </a:spcAft>
                          </a:pPr>
                          <a:r>
                            <a:rPr lang="en-US" altLang="ko-KR" sz="1100" dirty="0"/>
                            <a:t>NTU</a:t>
                          </a:r>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endParaRPr lang="ko-K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a:blip r:embed="rId5"/>
                          <a:stretch>
                            <a:fillRect l="-546763" t="-2247" r="-200719" b="-126966"/>
                          </a:stretch>
                        </a:blipFill>
                      </a:tcPr>
                    </a:tc>
                    <a:tc>
                      <a:txBody>
                        <a:bodyPr/>
                        <a:lstStyle/>
                        <a:p>
                          <a:endParaRPr lang="ko-K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a:blip r:embed="rId5"/>
                          <a:stretch>
                            <a:fillRect l="-646763" t="-2247" r="-100719" b="-126966"/>
                          </a:stretch>
                        </a:blipFill>
                      </a:tcPr>
                    </a:tc>
                    <a:tc>
                      <a:txBody>
                        <a:bodyPr/>
                        <a:lstStyle/>
                        <a:p>
                          <a:endParaRPr lang="ko-KR"/>
                        </a:p>
                      </a:txBody>
                      <a:tcPr marT="23368" marB="23368" anchor="ctr">
                        <a:lnL>
                          <a:noFill/>
                        </a:lnL>
                        <a:lnR>
                          <a:noFill/>
                        </a:lnR>
                        <a:lnT w="21590"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a:blip r:embed="rId5"/>
                          <a:stretch>
                            <a:fillRect l="-746763" t="-2247" r="-719" b="-126966"/>
                          </a:stretch>
                        </a:blipFill>
                      </a:tcPr>
                    </a:tc>
                    <a:extLst>
                      <a:ext uri="{0D108BD9-81ED-4DB2-BD59-A6C34878D82A}">
                        <a16:rowId xmlns:a16="http://schemas.microsoft.com/office/drawing/2014/main" val="11794620"/>
                      </a:ext>
                    </a:extLst>
                  </a:tr>
                  <a:tr h="336338">
                    <a:tc>
                      <a:txBody>
                        <a:bodyPr/>
                        <a:lstStyle/>
                        <a:p>
                          <a:pPr marL="0" marR="0" indent="0" algn="ctr" fontAlgn="ctr" latinLnBrk="0">
                            <a:lnSpc>
                              <a:spcPct val="110000"/>
                            </a:lnSpc>
                            <a:spcBef>
                              <a:spcPts val="0"/>
                            </a:spcBef>
                            <a:spcAft>
                              <a:spcPts val="0"/>
                            </a:spcAft>
                          </a:pPr>
                          <a:r>
                            <a:rPr lang="en-US" altLang="ko-KR" sz="1100" kern="0" spc="0" dirty="0">
                              <a:solidFill>
                                <a:srgbClr val="000000"/>
                              </a:solidFill>
                              <a:effectLst/>
                              <a:latin typeface="나눔바른고딕" panose="020B0603020101020101" pitchFamily="50" charset="-127"/>
                              <a:ea typeface="나눔바른고딕" panose="020B0603020101020101" pitchFamily="50" charset="-127"/>
                            </a:rPr>
                            <a:t>Condition</a:t>
                          </a:r>
                          <a:endParaRPr lang="en-US" sz="1100" kern="0" spc="-2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altLang="ko-KR" sz="1100" dirty="0"/>
                            <a:t>1105</a:t>
                          </a:r>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300</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altLang="ko-KR" sz="1100" dirty="0"/>
                            <a:t>377.4</a:t>
                          </a:r>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altLang="ko-KR" sz="1100" dirty="0"/>
                            <a:t>0.147</a:t>
                          </a:r>
                          <a:endParaRPr lang="en-US" sz="1100" kern="0" spc="0" dirty="0">
                            <a:solidFill>
                              <a:srgbClr val="000000"/>
                            </a:solidFill>
                            <a:effectLst/>
                            <a:latin typeface="나눔바른고딕" panose="020B0603020101020101" pitchFamily="50" charset="-127"/>
                            <a:ea typeface="나눔바른고딕" panose="020B0603020101020101" pitchFamily="50" charset="-127"/>
                          </a:endParaRP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0.131</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15675</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2053</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88164"/>
                      </a:ext>
                    </a:extLst>
                  </a:tr>
                  <a:tr h="336338">
                    <a:tc>
                      <a:txBody>
                        <a:bodyPr/>
                        <a:lstStyle/>
                        <a:p>
                          <a:pPr marL="0" marR="0" indent="0" algn="ctr" fontAlgn="ctr" latinLnBrk="0">
                            <a:lnSpc>
                              <a:spcPct val="110000"/>
                            </a:lnSpc>
                            <a:spcBef>
                              <a:spcPts val="0"/>
                            </a:spcBef>
                            <a:spcAft>
                              <a:spcPts val="0"/>
                            </a:spcAft>
                          </a:pPr>
                          <a:r>
                            <a:rPr lang="en-US" sz="1100" kern="0" spc="-20" dirty="0">
                              <a:solidFill>
                                <a:srgbClr val="000000"/>
                              </a:solidFill>
                              <a:effectLst/>
                              <a:latin typeface="나눔바른고딕" panose="020B0603020101020101" pitchFamily="50" charset="-127"/>
                              <a:ea typeface="나눔바른고딕" panose="020B0603020101020101" pitchFamily="50" charset="-127"/>
                            </a:rPr>
                            <a:t>unit</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endParaRPr lang="ko-K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a:blip r:embed="rId5"/>
                          <a:stretch>
                            <a:fillRect l="-146763" t="-267273" r="-600719" b="-3636"/>
                          </a:stretch>
                        </a:blipFill>
                      </a:tcPr>
                    </a:tc>
                    <a:tc>
                      <a:txBody>
                        <a:bodyPr/>
                        <a:lstStyle/>
                        <a:p>
                          <a:endParaRPr lang="ko-K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a:blip r:embed="rId5"/>
                          <a:stretch>
                            <a:fillRect l="-246763" t="-267273" r="-500719" b="-3636"/>
                          </a:stretch>
                        </a:blipFill>
                      </a:tcPr>
                    </a:tc>
                    <a:tc>
                      <a:txBody>
                        <a:bodyPr/>
                        <a:lstStyle/>
                        <a:p>
                          <a:endParaRPr lang="ko-K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a:blip r:embed="rId5"/>
                          <a:stretch>
                            <a:fillRect l="-346763" t="-267273" r="-400719" b="-3636"/>
                          </a:stretch>
                        </a:blipFill>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W</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10000"/>
                            </a:lnSpc>
                            <a:spcBef>
                              <a:spcPts val="0"/>
                            </a:spcBef>
                            <a:spcAft>
                              <a:spcPts val="0"/>
                            </a:spcAft>
                          </a:pPr>
                          <a:r>
                            <a:rPr lang="en-US" sz="1100" kern="0" spc="0" dirty="0">
                              <a:solidFill>
                                <a:srgbClr val="000000"/>
                              </a:solidFill>
                              <a:effectLst/>
                              <a:latin typeface="나눔바른고딕" panose="020B0603020101020101" pitchFamily="50" charset="-127"/>
                              <a:ea typeface="나눔바른고딕" panose="020B0603020101020101" pitchFamily="50" charset="-127"/>
                            </a:rPr>
                            <a:t>W</a:t>
                          </a:r>
                        </a:p>
                      </a:txBody>
                      <a:tcPr marT="23368" marB="23368"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944623"/>
                      </a:ext>
                    </a:extLst>
                  </a:tr>
                </a:tbl>
              </a:graphicData>
            </a:graphic>
          </p:graphicFrame>
        </mc:Fallback>
      </mc:AlternateContent>
    </p:spTree>
    <p:extLst>
      <p:ext uri="{BB962C8B-B14F-4D97-AF65-F5344CB8AC3E}">
        <p14:creationId xmlns:p14="http://schemas.microsoft.com/office/powerpoint/2010/main" val="290051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9DF3BE-415F-4831-B0D8-6A7BE3D2E460}"/>
              </a:ext>
            </a:extLst>
          </p:cNvPr>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pic>
        <p:nvPicPr>
          <p:cNvPr id="7" name="그림 6">
            <a:extLst>
              <a:ext uri="{FF2B5EF4-FFF2-40B4-BE49-F238E27FC236}">
                <a16:creationId xmlns:a16="http://schemas.microsoft.com/office/drawing/2014/main" id="{F94371F9-2712-4550-8EEA-3813FE9AD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
        <p:nvSpPr>
          <p:cNvPr id="2" name="TextBox 1"/>
          <p:cNvSpPr txBox="1"/>
          <p:nvPr/>
        </p:nvSpPr>
        <p:spPr>
          <a:xfrm>
            <a:off x="326194" y="13196"/>
            <a:ext cx="9665812" cy="735842"/>
          </a:xfrm>
          <a:prstGeom prst="rect">
            <a:avLst/>
          </a:prstGeom>
          <a:noFill/>
        </p:spPr>
        <p:txBody>
          <a:bodyPr wrap="square" rtlCol="0">
            <a:spAutoFit/>
          </a:bodyPr>
          <a:lstStyle/>
          <a:p>
            <a:pPr marL="514350" indent="-514350">
              <a:lnSpc>
                <a:spcPct val="150000"/>
              </a:lnSpc>
              <a:buFont typeface="+mj-lt"/>
              <a:buAutoNum type="arabicPeriod" startAt="3"/>
            </a:pPr>
            <a:r>
              <a:rPr lang="en-US" altLang="ko-KR" sz="3200" b="1" dirty="0">
                <a:latin typeface="+mj-ea"/>
              </a:rPr>
              <a:t>Results and Discussion</a:t>
            </a:r>
          </a:p>
        </p:txBody>
      </p:sp>
      <p:grpSp>
        <p:nvGrpSpPr>
          <p:cNvPr id="8" name="그룹 7"/>
          <p:cNvGrpSpPr/>
          <p:nvPr/>
        </p:nvGrpSpPr>
        <p:grpSpPr>
          <a:xfrm>
            <a:off x="0" y="775411"/>
            <a:ext cx="12183035" cy="1914"/>
            <a:chOff x="0" y="775411"/>
            <a:chExt cx="12183035" cy="1914"/>
          </a:xfrm>
        </p:grpSpPr>
        <p:cxnSp>
          <p:nvCxnSpPr>
            <p:cNvPr id="12" name="직선 연결선 11">
              <a:extLst>
                <a:ext uri="{FF2B5EF4-FFF2-40B4-BE49-F238E27FC236}">
                  <a16:creationId xmlns:a16="http://schemas.microsoft.com/office/drawing/2014/main" id="{CD4C3A08-1C6F-4197-A0D7-E312B862BA06}"/>
                </a:ext>
              </a:extLst>
            </p:cNvPr>
            <p:cNvCxnSpPr>
              <a:cxnSpLocks/>
            </p:cNvCxnSpPr>
            <p:nvPr/>
          </p:nvCxnSpPr>
          <p:spPr>
            <a:xfrm>
              <a:off x="0" y="777325"/>
              <a:ext cx="3240000" cy="0"/>
            </a:xfrm>
            <a:prstGeom prst="line">
              <a:avLst/>
            </a:prstGeom>
            <a:ln w="7620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CD4C3A08-1C6F-4197-A0D7-E312B862BA06}"/>
                </a:ext>
              </a:extLst>
            </p:cNvPr>
            <p:cNvCxnSpPr>
              <a:cxnSpLocks/>
            </p:cNvCxnSpPr>
            <p:nvPr/>
          </p:nvCxnSpPr>
          <p:spPr>
            <a:xfrm>
              <a:off x="3231208" y="775411"/>
              <a:ext cx="3240000" cy="0"/>
            </a:xfrm>
            <a:prstGeom prst="line">
              <a:avLst/>
            </a:prstGeom>
            <a:ln w="76200">
              <a:solidFill>
                <a:schemeClr val="accent5">
                  <a:lumMod val="75000"/>
                </a:schemeClr>
              </a:solidFill>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CD4C3A08-1C6F-4197-A0D7-E312B862BA06}"/>
                </a:ext>
              </a:extLst>
            </p:cNvPr>
            <p:cNvCxnSpPr>
              <a:cxnSpLocks/>
            </p:cNvCxnSpPr>
            <p:nvPr/>
          </p:nvCxnSpPr>
          <p:spPr>
            <a:xfrm>
              <a:off x="6462243" y="775411"/>
              <a:ext cx="3240000" cy="0"/>
            </a:xfrm>
            <a:prstGeom prst="line">
              <a:avLst/>
            </a:prstGeom>
            <a:ln w="762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4" name="직선 연결선 13">
              <a:extLst>
                <a:ext uri="{FF2B5EF4-FFF2-40B4-BE49-F238E27FC236}">
                  <a16:creationId xmlns:a16="http://schemas.microsoft.com/office/drawing/2014/main" id="{CD4C3A08-1C6F-4197-A0D7-E312B862BA06}"/>
                </a:ext>
              </a:extLst>
            </p:cNvPr>
            <p:cNvCxnSpPr>
              <a:cxnSpLocks/>
            </p:cNvCxnSpPr>
            <p:nvPr/>
          </p:nvCxnSpPr>
          <p:spPr>
            <a:xfrm>
              <a:off x="9702243" y="775411"/>
              <a:ext cx="2480792" cy="0"/>
            </a:xfrm>
            <a:prstGeom prst="line">
              <a:avLst/>
            </a:prstGeom>
            <a:ln w="76200">
              <a:solidFill>
                <a:schemeClr val="accent5">
                  <a:lumMod val="40000"/>
                  <a:lumOff val="6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2988AF9-FEF6-E4EC-6A0F-17E6ECA42BC9}"/>
                  </a:ext>
                </a:extLst>
              </p:cNvPr>
              <p:cNvSpPr txBox="1"/>
              <p:nvPr/>
            </p:nvSpPr>
            <p:spPr>
              <a:xfrm>
                <a:off x="5286458" y="1509924"/>
                <a:ext cx="5214115" cy="738664"/>
              </a:xfrm>
              <a:prstGeom prst="rect">
                <a:avLst/>
              </a:prstGeom>
              <a:noFill/>
            </p:spPr>
            <p:txBody>
              <a:bodyPr wrap="square">
                <a:spAutoFit/>
              </a:bodyPr>
              <a:lstStyle/>
              <a:p>
                <a:pPr marL="285750" indent="-285750">
                  <a:buFont typeface="Arial" panose="020B0604020202020204" pitchFamily="34" charset="0"/>
                  <a:buChar char="•"/>
                </a:pPr>
                <a:r>
                  <a:rPr lang="en-US" altLang="ko-KR" sz="1400" dirty="0"/>
                  <a:t>A friction factor of f=1.6 and the factor of X=1.25 are adopted using Fig. 2 and a pressure drop of </a:t>
                </a:r>
                <a14:m>
                  <m:oMath xmlns:m="http://schemas.openxmlformats.org/officeDocument/2006/math">
                    <m:r>
                      <a:rPr lang="en-US" altLang="ko-KR" sz="1400" smtClean="0">
                        <a:latin typeface="Cambria Math" panose="02040503050406030204" pitchFamily="18" charset="0"/>
                      </a:rPr>
                      <m:t>∆</m:t>
                    </m:r>
                    <m:r>
                      <a:rPr lang="en-US" altLang="ko-KR" sz="1400" i="1">
                        <a:latin typeface="Cambria Math" panose="02040503050406030204" pitchFamily="18" charset="0"/>
                      </a:rPr>
                      <m:t> </m:t>
                    </m:r>
                  </m:oMath>
                </a14:m>
                <a:r>
                  <a:rPr lang="en-US" altLang="ko-KR" sz="1400" dirty="0"/>
                  <a:t>P=10,880 Pa is obtained.</a:t>
                </a:r>
              </a:p>
            </p:txBody>
          </p:sp>
        </mc:Choice>
        <mc:Fallback xmlns="">
          <p:sp>
            <p:nvSpPr>
              <p:cNvPr id="3" name="TextBox 2">
                <a:extLst>
                  <a:ext uri="{FF2B5EF4-FFF2-40B4-BE49-F238E27FC236}">
                    <a16:creationId xmlns:a16="http://schemas.microsoft.com/office/drawing/2014/main" id="{72988AF9-FEF6-E4EC-6A0F-17E6ECA42BC9}"/>
                  </a:ext>
                </a:extLst>
              </p:cNvPr>
              <p:cNvSpPr txBox="1">
                <a:spLocks noRot="1" noChangeAspect="1" noMove="1" noResize="1" noEditPoints="1" noAdjustHandles="1" noChangeArrowheads="1" noChangeShapeType="1" noTextEdit="1"/>
              </p:cNvSpPr>
              <p:nvPr/>
            </p:nvSpPr>
            <p:spPr>
              <a:xfrm>
                <a:off x="5286458" y="1509924"/>
                <a:ext cx="5214115" cy="738664"/>
              </a:xfrm>
              <a:prstGeom prst="rect">
                <a:avLst/>
              </a:prstGeom>
              <a:blipFill>
                <a:blip r:embed="rId4"/>
                <a:stretch>
                  <a:fillRect l="-117" t="-1653" b="-7438"/>
                </a:stretch>
              </a:blipFill>
            </p:spPr>
            <p:txBody>
              <a:bodyPr/>
              <a:lstStyle/>
              <a:p>
                <a:r>
                  <a:rPr lang="ko-KR" altLang="en-US">
                    <a:noFill/>
                  </a:rPr>
                  <a:t> </a:t>
                </a:r>
              </a:p>
            </p:txBody>
          </p:sp>
        </mc:Fallback>
      </mc:AlternateContent>
      <p:pic>
        <p:nvPicPr>
          <p:cNvPr id="10" name="그림 9">
            <a:extLst>
              <a:ext uri="{FF2B5EF4-FFF2-40B4-BE49-F238E27FC236}">
                <a16:creationId xmlns:a16="http://schemas.microsoft.com/office/drawing/2014/main" id="{5A4A1242-FC2C-B02D-3132-C267632BA484}"/>
              </a:ext>
            </a:extLst>
          </p:cNvPr>
          <p:cNvPicPr>
            <a:picLocks noChangeAspect="1"/>
          </p:cNvPicPr>
          <p:nvPr/>
        </p:nvPicPr>
        <p:blipFill>
          <a:blip r:embed="rId5"/>
          <a:stretch>
            <a:fillRect/>
          </a:stretch>
        </p:blipFill>
        <p:spPr>
          <a:xfrm>
            <a:off x="1347922" y="1149084"/>
            <a:ext cx="3168006" cy="1904330"/>
          </a:xfrm>
          <a:prstGeom prst="rect">
            <a:avLst/>
          </a:prstGeom>
        </p:spPr>
      </p:pic>
      <p:pic>
        <p:nvPicPr>
          <p:cNvPr id="16" name="그림 15">
            <a:extLst>
              <a:ext uri="{FF2B5EF4-FFF2-40B4-BE49-F238E27FC236}">
                <a16:creationId xmlns:a16="http://schemas.microsoft.com/office/drawing/2014/main" id="{48A655ED-BE50-ACFD-02F6-EFDE6882D78D}"/>
              </a:ext>
            </a:extLst>
          </p:cNvPr>
          <p:cNvPicPr>
            <a:picLocks noChangeAspect="1"/>
          </p:cNvPicPr>
          <p:nvPr/>
        </p:nvPicPr>
        <p:blipFill>
          <a:blip r:embed="rId6"/>
          <a:stretch>
            <a:fillRect/>
          </a:stretch>
        </p:blipFill>
        <p:spPr>
          <a:xfrm>
            <a:off x="9102489" y="2110043"/>
            <a:ext cx="1158567" cy="284177"/>
          </a:xfrm>
          <a:prstGeom prst="rect">
            <a:avLst/>
          </a:prstGeom>
        </p:spPr>
      </p:pic>
      <p:pic>
        <p:nvPicPr>
          <p:cNvPr id="17" name="그림 16">
            <a:extLst>
              <a:ext uri="{FF2B5EF4-FFF2-40B4-BE49-F238E27FC236}">
                <a16:creationId xmlns:a16="http://schemas.microsoft.com/office/drawing/2014/main" id="{36B1D07F-8500-7A3F-8CEE-9A028EDA9689}"/>
              </a:ext>
            </a:extLst>
          </p:cNvPr>
          <p:cNvPicPr>
            <a:picLocks noChangeAspect="1"/>
          </p:cNvPicPr>
          <p:nvPr/>
        </p:nvPicPr>
        <p:blipFill rotWithShape="1">
          <a:blip r:embed="rId7"/>
          <a:srcRect t="50530"/>
          <a:stretch/>
        </p:blipFill>
        <p:spPr>
          <a:xfrm>
            <a:off x="6910129" y="3429000"/>
            <a:ext cx="4399986" cy="2287703"/>
          </a:xfrm>
          <a:prstGeom prst="rect">
            <a:avLst/>
          </a:prstGeom>
        </p:spPr>
      </p:pic>
      <p:sp>
        <p:nvSpPr>
          <p:cNvPr id="18" name="TextBox 17">
            <a:extLst>
              <a:ext uri="{FF2B5EF4-FFF2-40B4-BE49-F238E27FC236}">
                <a16:creationId xmlns:a16="http://schemas.microsoft.com/office/drawing/2014/main" id="{4C031F96-6D29-C313-38FB-63AE1D893532}"/>
              </a:ext>
            </a:extLst>
          </p:cNvPr>
          <p:cNvSpPr txBox="1"/>
          <p:nvPr/>
        </p:nvSpPr>
        <p:spPr>
          <a:xfrm>
            <a:off x="881885" y="3675404"/>
            <a:ext cx="5768297" cy="2246769"/>
          </a:xfrm>
          <a:prstGeom prst="rect">
            <a:avLst/>
          </a:prstGeom>
          <a:noFill/>
        </p:spPr>
        <p:txBody>
          <a:bodyPr wrap="square">
            <a:spAutoFit/>
          </a:bodyPr>
          <a:lstStyle/>
          <a:p>
            <a:pPr marL="285750" indent="-285750">
              <a:buFont typeface="Arial" panose="020B0604020202020204" pitchFamily="34" charset="0"/>
              <a:buChar char="•"/>
            </a:pPr>
            <a:r>
              <a:rPr lang="en-US" altLang="ko-KR" sz="1400" dirty="0"/>
              <a:t>The first step in using CFD is to construct the geometry (Fig. 4). Owing to the symmetry of the geometry, only half of the domain is studied in order to facilitate the efficient use of computational resources. </a:t>
            </a:r>
          </a:p>
          <a:p>
            <a:pPr marL="285750" indent="-285750">
              <a:buFont typeface="Arial" panose="020B0604020202020204" pitchFamily="34" charset="0"/>
              <a:buChar char="•"/>
            </a:pPr>
            <a:endParaRPr lang="en-US" altLang="ko-KR" sz="1400" dirty="0"/>
          </a:p>
          <a:p>
            <a:endParaRPr lang="en-US" altLang="ko-KR" sz="1400" dirty="0"/>
          </a:p>
          <a:p>
            <a:pPr marL="285750" indent="-285750">
              <a:buFont typeface="Arial" panose="020B0604020202020204" pitchFamily="34" charset="0"/>
              <a:buChar char="•"/>
            </a:pPr>
            <a:r>
              <a:rPr lang="en-US" altLang="ko-KR" sz="1400" dirty="0"/>
              <a:t>The second step is to construct the mesh for the computational domain. Mesh size and type, thus the number of mesh elements decide both the precision of the results and the execution time. </a:t>
            </a:r>
          </a:p>
          <a:p>
            <a:pPr marL="285750" indent="-285750">
              <a:buFont typeface="Arial" panose="020B0604020202020204" pitchFamily="34" charset="0"/>
              <a:buChar char="•"/>
            </a:pPr>
            <a:endParaRPr lang="en-US" altLang="ko-KR" sz="1400" dirty="0"/>
          </a:p>
        </p:txBody>
      </p:sp>
    </p:spTree>
    <p:extLst>
      <p:ext uri="{BB962C8B-B14F-4D97-AF65-F5344CB8AC3E}">
        <p14:creationId xmlns:p14="http://schemas.microsoft.com/office/powerpoint/2010/main" val="90101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9DF3BE-415F-4831-B0D8-6A7BE3D2E460}"/>
              </a:ext>
            </a:extLst>
          </p:cNvPr>
          <p:cNvSpPr txBox="1"/>
          <p:nvPr/>
        </p:nvSpPr>
        <p:spPr>
          <a:xfrm>
            <a:off x="7792013" y="6502615"/>
            <a:ext cx="4399987" cy="307777"/>
          </a:xfrm>
          <a:prstGeom prst="rect">
            <a:avLst/>
          </a:prstGeom>
          <a:noFill/>
        </p:spPr>
        <p:txBody>
          <a:bodyPr wrap="none" rtlCol="0">
            <a:spAutoFit/>
          </a:bodyPr>
          <a:lstStyle/>
          <a:p>
            <a:r>
              <a:rPr lang="en-US" altLang="ko-KR" sz="1400" b="1" i="1" dirty="0">
                <a:solidFill>
                  <a:schemeClr val="accent5">
                    <a:lumMod val="50000"/>
                  </a:schemeClr>
                </a:solidFill>
              </a:rPr>
              <a:t>Energy &amp; Material Circulation System Laboratory</a:t>
            </a:r>
            <a:endParaRPr lang="ko-KR" altLang="en-US" sz="1400" b="1" i="1" dirty="0">
              <a:solidFill>
                <a:schemeClr val="accent5">
                  <a:lumMod val="50000"/>
                </a:schemeClr>
              </a:solidFill>
            </a:endParaRPr>
          </a:p>
        </p:txBody>
      </p:sp>
      <p:pic>
        <p:nvPicPr>
          <p:cNvPr id="7" name="그림 6">
            <a:extLst>
              <a:ext uri="{FF2B5EF4-FFF2-40B4-BE49-F238E27FC236}">
                <a16:creationId xmlns:a16="http://schemas.microsoft.com/office/drawing/2014/main" id="{F94371F9-2712-4550-8EEA-3813FE9ADF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269" y="154773"/>
            <a:ext cx="1692810" cy="449543"/>
          </a:xfrm>
          <a:prstGeom prst="rect">
            <a:avLst/>
          </a:prstGeom>
        </p:spPr>
      </p:pic>
      <p:sp>
        <p:nvSpPr>
          <p:cNvPr id="2" name="TextBox 1"/>
          <p:cNvSpPr txBox="1"/>
          <p:nvPr/>
        </p:nvSpPr>
        <p:spPr>
          <a:xfrm>
            <a:off x="326194" y="13196"/>
            <a:ext cx="9665812" cy="735842"/>
          </a:xfrm>
          <a:prstGeom prst="rect">
            <a:avLst/>
          </a:prstGeom>
          <a:noFill/>
        </p:spPr>
        <p:txBody>
          <a:bodyPr wrap="square" rtlCol="0">
            <a:spAutoFit/>
          </a:bodyPr>
          <a:lstStyle/>
          <a:p>
            <a:pPr marL="514350" indent="-514350">
              <a:lnSpc>
                <a:spcPct val="150000"/>
              </a:lnSpc>
              <a:buFont typeface="+mj-lt"/>
              <a:buAutoNum type="arabicPeriod" startAt="3"/>
            </a:pPr>
            <a:r>
              <a:rPr lang="en-US" altLang="ko-KR" sz="3200" b="1" dirty="0">
                <a:latin typeface="+mj-ea"/>
              </a:rPr>
              <a:t>Results and Discussion</a:t>
            </a:r>
          </a:p>
        </p:txBody>
      </p:sp>
      <p:grpSp>
        <p:nvGrpSpPr>
          <p:cNvPr id="8" name="그룹 7"/>
          <p:cNvGrpSpPr/>
          <p:nvPr/>
        </p:nvGrpSpPr>
        <p:grpSpPr>
          <a:xfrm>
            <a:off x="0" y="775411"/>
            <a:ext cx="12183035" cy="1914"/>
            <a:chOff x="0" y="775411"/>
            <a:chExt cx="12183035" cy="1914"/>
          </a:xfrm>
        </p:grpSpPr>
        <p:cxnSp>
          <p:nvCxnSpPr>
            <p:cNvPr id="12" name="직선 연결선 11">
              <a:extLst>
                <a:ext uri="{FF2B5EF4-FFF2-40B4-BE49-F238E27FC236}">
                  <a16:creationId xmlns:a16="http://schemas.microsoft.com/office/drawing/2014/main" id="{CD4C3A08-1C6F-4197-A0D7-E312B862BA06}"/>
                </a:ext>
              </a:extLst>
            </p:cNvPr>
            <p:cNvCxnSpPr>
              <a:cxnSpLocks/>
            </p:cNvCxnSpPr>
            <p:nvPr/>
          </p:nvCxnSpPr>
          <p:spPr>
            <a:xfrm>
              <a:off x="0" y="777325"/>
              <a:ext cx="3240000" cy="0"/>
            </a:xfrm>
            <a:prstGeom prst="line">
              <a:avLst/>
            </a:prstGeom>
            <a:ln w="7620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CD4C3A08-1C6F-4197-A0D7-E312B862BA06}"/>
                </a:ext>
              </a:extLst>
            </p:cNvPr>
            <p:cNvCxnSpPr>
              <a:cxnSpLocks/>
            </p:cNvCxnSpPr>
            <p:nvPr/>
          </p:nvCxnSpPr>
          <p:spPr>
            <a:xfrm>
              <a:off x="3231208" y="775411"/>
              <a:ext cx="3240000" cy="0"/>
            </a:xfrm>
            <a:prstGeom prst="line">
              <a:avLst/>
            </a:prstGeom>
            <a:ln w="76200">
              <a:solidFill>
                <a:schemeClr val="accent5">
                  <a:lumMod val="75000"/>
                </a:schemeClr>
              </a:solidFill>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CD4C3A08-1C6F-4197-A0D7-E312B862BA06}"/>
                </a:ext>
              </a:extLst>
            </p:cNvPr>
            <p:cNvCxnSpPr>
              <a:cxnSpLocks/>
            </p:cNvCxnSpPr>
            <p:nvPr/>
          </p:nvCxnSpPr>
          <p:spPr>
            <a:xfrm>
              <a:off x="6462243" y="775411"/>
              <a:ext cx="3240000" cy="0"/>
            </a:xfrm>
            <a:prstGeom prst="line">
              <a:avLst/>
            </a:prstGeom>
            <a:ln w="762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4" name="직선 연결선 13">
              <a:extLst>
                <a:ext uri="{FF2B5EF4-FFF2-40B4-BE49-F238E27FC236}">
                  <a16:creationId xmlns:a16="http://schemas.microsoft.com/office/drawing/2014/main" id="{CD4C3A08-1C6F-4197-A0D7-E312B862BA06}"/>
                </a:ext>
              </a:extLst>
            </p:cNvPr>
            <p:cNvCxnSpPr>
              <a:cxnSpLocks/>
            </p:cNvCxnSpPr>
            <p:nvPr/>
          </p:nvCxnSpPr>
          <p:spPr>
            <a:xfrm>
              <a:off x="9702243" y="775411"/>
              <a:ext cx="2480792" cy="0"/>
            </a:xfrm>
            <a:prstGeom prst="line">
              <a:avLst/>
            </a:prstGeom>
            <a:ln w="76200">
              <a:solidFill>
                <a:schemeClr val="accent5">
                  <a:lumMod val="40000"/>
                  <a:lumOff val="6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C031F96-6D29-C313-38FB-63AE1D893532}"/>
                  </a:ext>
                </a:extLst>
              </p:cNvPr>
              <p:cNvSpPr txBox="1"/>
              <p:nvPr/>
            </p:nvSpPr>
            <p:spPr>
              <a:xfrm>
                <a:off x="829657" y="1802550"/>
                <a:ext cx="6464507" cy="3970318"/>
              </a:xfrm>
              <a:prstGeom prst="rect">
                <a:avLst/>
              </a:prstGeom>
              <a:noFill/>
            </p:spPr>
            <p:txBody>
              <a:bodyPr wrap="square">
                <a:spAutoFit/>
              </a:bodyPr>
              <a:lstStyle/>
              <a:p>
                <a:pPr marL="285750" indent="-285750">
                  <a:buFont typeface="Arial" panose="020B0604020202020204" pitchFamily="34" charset="0"/>
                  <a:buChar char="•"/>
                </a:pPr>
                <a:r>
                  <a:rPr lang="en-US" altLang="ko-KR" sz="1400" dirty="0"/>
                  <a:t>Next step is the problem setup which is the most critical one. Fluid flow with designated inlet mass flow rates and temperatures considering realizable k-</a:t>
                </a:r>
                <a14:m>
                  <m:oMath xmlns:m="http://schemas.openxmlformats.org/officeDocument/2006/math">
                    <m:r>
                      <a:rPr lang="en-US" altLang="ko-KR" sz="1400" i="1" kern="0" spc="0" smtClean="0">
                        <a:solidFill>
                          <a:srgbClr val="000000"/>
                        </a:solidFill>
                        <a:effectLst/>
                        <a:latin typeface="Cambria Math" panose="02040503050406030204" pitchFamily="18" charset="0"/>
                        <a:ea typeface="Cambria Math" panose="02040503050406030204" pitchFamily="18" charset="0"/>
                      </a:rPr>
                      <m:t>𝜀</m:t>
                    </m:r>
                  </m:oMath>
                </a14:m>
                <a:r>
                  <a:rPr lang="en-US" altLang="ko-KR" sz="1400" dirty="0"/>
                  <a:t> turbulent model coupled with energy equation is the model studied. </a:t>
                </a:r>
              </a:p>
              <a:p>
                <a:pPr marL="285750" indent="-285750">
                  <a:buFont typeface="Arial" panose="020B0604020202020204" pitchFamily="34" charset="0"/>
                  <a:buChar char="•"/>
                </a:pPr>
                <a:endParaRPr lang="en-US" altLang="ko-KR" sz="1400" dirty="0"/>
              </a:p>
              <a:p>
                <a:endParaRPr lang="en-US" altLang="ko-KR" sz="1400" dirty="0"/>
              </a:p>
              <a:p>
                <a:pPr marL="285750" indent="-285750">
                  <a:buFont typeface="Arial" panose="020B0604020202020204" pitchFamily="34" charset="0"/>
                  <a:buChar char="•"/>
                </a:pPr>
                <a:r>
                  <a:rPr lang="en-US" altLang="ko-KR" sz="1400" dirty="0"/>
                  <a:t>ANSYS Fluent© is designed to simultaneously solve all three conservation equations, namely conservation of mass, momentum and energy, respectively, as follows, using finite volume formulation: </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r>
                  <a:rPr lang="en-US" altLang="ko-KR" sz="1400" dirty="0"/>
                  <a:t>Outlet boundary condition is atmospheric air pressure, or zero gage pressure. Under-relaxation factors are adjusted in order to prevent divergence, even though this procedure slows down the convergence considerably. </a:t>
                </a:r>
              </a:p>
              <a:p>
                <a:pPr marL="285750" indent="-285750">
                  <a:buFont typeface="Arial" panose="020B0604020202020204" pitchFamily="34" charset="0"/>
                  <a:buChar char="•"/>
                </a:pPr>
                <a:endParaRPr lang="en-US" altLang="ko-KR" sz="1400" dirty="0"/>
              </a:p>
            </p:txBody>
          </p:sp>
        </mc:Choice>
        <mc:Fallback xmlns="">
          <p:sp>
            <p:nvSpPr>
              <p:cNvPr id="18" name="TextBox 17">
                <a:extLst>
                  <a:ext uri="{FF2B5EF4-FFF2-40B4-BE49-F238E27FC236}">
                    <a16:creationId xmlns:a16="http://schemas.microsoft.com/office/drawing/2014/main" id="{4C031F96-6D29-C313-38FB-63AE1D893532}"/>
                  </a:ext>
                </a:extLst>
              </p:cNvPr>
              <p:cNvSpPr txBox="1">
                <a:spLocks noRot="1" noChangeAspect="1" noMove="1" noResize="1" noEditPoints="1" noAdjustHandles="1" noChangeArrowheads="1" noChangeShapeType="1" noTextEdit="1"/>
              </p:cNvSpPr>
              <p:nvPr/>
            </p:nvSpPr>
            <p:spPr>
              <a:xfrm>
                <a:off x="829657" y="1802550"/>
                <a:ext cx="6464507" cy="3970318"/>
              </a:xfrm>
              <a:prstGeom prst="rect">
                <a:avLst/>
              </a:prstGeom>
              <a:blipFill>
                <a:blip r:embed="rId4"/>
                <a:stretch>
                  <a:fillRect l="-94" t="-307"/>
                </a:stretch>
              </a:blipFill>
            </p:spPr>
            <p:txBody>
              <a:bodyPr/>
              <a:lstStyle/>
              <a:p>
                <a:r>
                  <a:rPr lang="ko-KR" altLang="en-US">
                    <a:noFill/>
                  </a:rPr>
                  <a:t> </a:t>
                </a:r>
              </a:p>
            </p:txBody>
          </p:sp>
        </mc:Fallback>
      </mc:AlternateContent>
      <p:grpSp>
        <p:nvGrpSpPr>
          <p:cNvPr id="15" name="그룹 14">
            <a:extLst>
              <a:ext uri="{FF2B5EF4-FFF2-40B4-BE49-F238E27FC236}">
                <a16:creationId xmlns:a16="http://schemas.microsoft.com/office/drawing/2014/main" id="{E65B473B-9150-BE8A-2D05-F5F100942F6C}"/>
              </a:ext>
            </a:extLst>
          </p:cNvPr>
          <p:cNvGrpSpPr/>
          <p:nvPr/>
        </p:nvGrpSpPr>
        <p:grpSpPr>
          <a:xfrm>
            <a:off x="7362116" y="1229705"/>
            <a:ext cx="4478902" cy="2019566"/>
            <a:chOff x="7168153" y="1201996"/>
            <a:chExt cx="4478902" cy="2019566"/>
          </a:xfrm>
        </p:grpSpPr>
        <p:pic>
          <p:nvPicPr>
            <p:cNvPr id="5" name="그림 4">
              <a:extLst>
                <a:ext uri="{FF2B5EF4-FFF2-40B4-BE49-F238E27FC236}">
                  <a16:creationId xmlns:a16="http://schemas.microsoft.com/office/drawing/2014/main" id="{989EF473-1260-02AB-FFA8-E1D59D323D60}"/>
                </a:ext>
              </a:extLst>
            </p:cNvPr>
            <p:cNvPicPr>
              <a:picLocks noChangeAspect="1"/>
            </p:cNvPicPr>
            <p:nvPr/>
          </p:nvPicPr>
          <p:blipFill>
            <a:blip r:embed="rId5"/>
            <a:stretch>
              <a:fillRect/>
            </a:stretch>
          </p:blipFill>
          <p:spPr>
            <a:xfrm>
              <a:off x="7168153" y="1329368"/>
              <a:ext cx="4478902" cy="1892194"/>
            </a:xfrm>
            <a:prstGeom prst="rect">
              <a:avLst/>
            </a:prstGeom>
          </p:spPr>
        </p:pic>
        <p:sp>
          <p:nvSpPr>
            <p:cNvPr id="9" name="TextBox 8">
              <a:extLst>
                <a:ext uri="{FF2B5EF4-FFF2-40B4-BE49-F238E27FC236}">
                  <a16:creationId xmlns:a16="http://schemas.microsoft.com/office/drawing/2014/main" id="{B1EE4685-CE76-B65B-8B92-BC8D14BB3B9E}"/>
                </a:ext>
              </a:extLst>
            </p:cNvPr>
            <p:cNvSpPr txBox="1"/>
            <p:nvPr/>
          </p:nvSpPr>
          <p:spPr>
            <a:xfrm>
              <a:off x="7792013" y="1201996"/>
              <a:ext cx="3240000" cy="261610"/>
            </a:xfrm>
            <a:prstGeom prst="rect">
              <a:avLst/>
            </a:prstGeom>
            <a:noFill/>
          </p:spPr>
          <p:txBody>
            <a:bodyPr wrap="square">
              <a:spAutoFit/>
            </a:bodyPr>
            <a:lstStyle/>
            <a:p>
              <a:r>
                <a:rPr lang="en-US" altLang="ko-KR" sz="1100" dirty="0"/>
                <a:t>2.8 million mesh elements for the half domain.</a:t>
              </a:r>
              <a:endParaRPr lang="ko-KR" altLang="en-US" sz="1100" dirty="0"/>
            </a:p>
          </p:txBody>
        </p:sp>
      </p:grpSp>
      <p:grpSp>
        <p:nvGrpSpPr>
          <p:cNvPr id="23" name="그룹 22">
            <a:extLst>
              <a:ext uri="{FF2B5EF4-FFF2-40B4-BE49-F238E27FC236}">
                <a16:creationId xmlns:a16="http://schemas.microsoft.com/office/drawing/2014/main" id="{571A9E13-AB0D-4210-7EC4-75DC8723753E}"/>
              </a:ext>
            </a:extLst>
          </p:cNvPr>
          <p:cNvGrpSpPr/>
          <p:nvPr/>
        </p:nvGrpSpPr>
        <p:grpSpPr>
          <a:xfrm>
            <a:off x="7698799" y="3702777"/>
            <a:ext cx="3805535" cy="1041882"/>
            <a:chOff x="3150758" y="3791581"/>
            <a:chExt cx="3805535" cy="1041882"/>
          </a:xfrm>
        </p:grpSpPr>
        <p:pic>
          <p:nvPicPr>
            <p:cNvPr id="20" name="그림 19">
              <a:extLst>
                <a:ext uri="{FF2B5EF4-FFF2-40B4-BE49-F238E27FC236}">
                  <a16:creationId xmlns:a16="http://schemas.microsoft.com/office/drawing/2014/main" id="{4DEBD5FB-3661-2C25-9774-26C37F5D796F}"/>
                </a:ext>
              </a:extLst>
            </p:cNvPr>
            <p:cNvPicPr>
              <a:picLocks noChangeAspect="1"/>
            </p:cNvPicPr>
            <p:nvPr/>
          </p:nvPicPr>
          <p:blipFill>
            <a:blip r:embed="rId6"/>
            <a:stretch>
              <a:fillRect/>
            </a:stretch>
          </p:blipFill>
          <p:spPr>
            <a:xfrm>
              <a:off x="3150758" y="3833198"/>
              <a:ext cx="3400900" cy="1000265"/>
            </a:xfrm>
            <a:prstGeom prst="rect">
              <a:avLst/>
            </a:prstGeom>
          </p:spPr>
        </p:pic>
        <p:pic>
          <p:nvPicPr>
            <p:cNvPr id="22" name="그림 21">
              <a:extLst>
                <a:ext uri="{FF2B5EF4-FFF2-40B4-BE49-F238E27FC236}">
                  <a16:creationId xmlns:a16="http://schemas.microsoft.com/office/drawing/2014/main" id="{B409E76E-8182-6116-019D-B6CCC1692B9C}"/>
                </a:ext>
              </a:extLst>
            </p:cNvPr>
            <p:cNvPicPr>
              <a:picLocks noChangeAspect="1"/>
            </p:cNvPicPr>
            <p:nvPr/>
          </p:nvPicPr>
          <p:blipFill>
            <a:blip r:embed="rId7"/>
            <a:stretch>
              <a:fillRect/>
            </a:stretch>
          </p:blipFill>
          <p:spPr>
            <a:xfrm>
              <a:off x="6489503" y="3791581"/>
              <a:ext cx="466790" cy="962159"/>
            </a:xfrm>
            <a:prstGeom prst="rect">
              <a:avLst/>
            </a:prstGeom>
          </p:spPr>
        </p:pic>
      </p:grpSp>
    </p:spTree>
    <p:extLst>
      <p:ext uri="{BB962C8B-B14F-4D97-AF65-F5344CB8AC3E}">
        <p14:creationId xmlns:p14="http://schemas.microsoft.com/office/powerpoint/2010/main" val="316996434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37259</TotalTime>
  <Words>1358</Words>
  <Application>Microsoft Office PowerPoint</Application>
  <PresentationFormat>와이드스크린</PresentationFormat>
  <Paragraphs>143</Paragraphs>
  <Slides>11</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11</vt:i4>
      </vt:variant>
    </vt:vector>
  </HeadingPairs>
  <TitlesOfParts>
    <vt:vector size="17" baseType="lpstr">
      <vt:lpstr>나눔바른고딕</vt:lpstr>
      <vt:lpstr>맑은 고딕</vt:lpstr>
      <vt:lpstr>Arial</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이민성</dc:creator>
  <cp:lastModifiedBy>이민성</cp:lastModifiedBy>
  <cp:revision>69</cp:revision>
  <dcterms:created xsi:type="dcterms:W3CDTF">2022-10-14T13:55:52Z</dcterms:created>
  <dcterms:modified xsi:type="dcterms:W3CDTF">2023-10-30T13:58:44Z</dcterms:modified>
</cp:coreProperties>
</file>